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17" r:id="rId3"/>
    <p:sldId id="337" r:id="rId5"/>
    <p:sldId id="299" r:id="rId6"/>
    <p:sldId id="356" r:id="rId7"/>
    <p:sldId id="288" r:id="rId8"/>
    <p:sldId id="309" r:id="rId9"/>
    <p:sldId id="306" r:id="rId10"/>
    <p:sldId id="307" r:id="rId11"/>
    <p:sldId id="373" r:id="rId12"/>
    <p:sldId id="375" r:id="rId13"/>
    <p:sldId id="374" r:id="rId14"/>
    <p:sldId id="289" r:id="rId15"/>
    <p:sldId id="313" r:id="rId16"/>
    <p:sldId id="378" r:id="rId17"/>
    <p:sldId id="310" r:id="rId18"/>
    <p:sldId id="379" r:id="rId19"/>
    <p:sldId id="380" r:id="rId20"/>
    <p:sldId id="290" r:id="rId21"/>
    <p:sldId id="315" r:id="rId22"/>
    <p:sldId id="376" r:id="rId23"/>
    <p:sldId id="381" r:id="rId24"/>
    <p:sldId id="382" r:id="rId25"/>
  </p:sldIdLst>
  <p:sldSz cx="9144000" cy="5143500" type="screen16x9"/>
  <p:notesSz cx="7103745" cy="10234295"/>
  <p:embeddedFontLst>
    <p:embeddedFont>
      <p:font typeface="华文楷体" panose="02010600040101010101" pitchFamily="2" charset="-122"/>
      <p:regular r:id="rId29"/>
    </p:embeddedFont>
    <p:embeddedFont>
      <p:font typeface="微软雅黑" panose="020B0503020204020204" pitchFamily="34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楷体_GB2312" panose="02010600030101010101" pitchFamily="49" charset="-122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1" userDrawn="1">
          <p15:clr>
            <a:srgbClr val="A4A3A4"/>
          </p15:clr>
        </p15:guide>
        <p15:guide id="2" pos="28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189"/>
    <a:srgbClr val="D57373"/>
    <a:srgbClr val="FFCCCC"/>
    <a:srgbClr val="EA976B"/>
    <a:srgbClr val="BA8CA8"/>
    <a:srgbClr val="DCC7E0"/>
    <a:srgbClr val="E04236"/>
    <a:srgbClr val="74C153"/>
    <a:srgbClr val="C5DE90"/>
    <a:srgbClr val="9F5F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41"/>
        <p:guide pos="28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gs" Target="tags/tag7.xml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38203-0EA0-4B6F-B4D5-715FE60B71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DFD0E-A0D0-4294-8D09-A6FB298428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6.xml"/><Relationship Id="rId27" Type="http://schemas.openxmlformats.org/officeDocument/2006/relationships/tags" Target="../tags/tag5.xml"/><Relationship Id="rId26" Type="http://schemas.openxmlformats.org/officeDocument/2006/relationships/tags" Target="../tags/tag4.xml"/><Relationship Id="rId25" Type="http://schemas.openxmlformats.org/officeDocument/2006/relationships/tags" Target="../tags/tag3.xml"/><Relationship Id="rId24" Type="http://schemas.openxmlformats.org/officeDocument/2006/relationships/tags" Target="../tags/tag2.xml"/><Relationship Id="rId23" Type="http://schemas.openxmlformats.org/officeDocument/2006/relationships/tags" Target="../tags/tag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5.png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62947"/>
            <a:ext cx="9144000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+mn-ea"/>
                <a:cs typeface="+mn-ea"/>
              </a:rPr>
              <a:t>口算乘法</a:t>
            </a:r>
            <a:endParaRPr lang="en-US" altLang="zh-CN" sz="5400" b="1" dirty="0">
              <a:solidFill>
                <a:srgbClr val="FF0000"/>
              </a:solidFill>
              <a:latin typeface="+mn-ea"/>
              <a:cs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cs typeface="+mn-ea"/>
              </a:rPr>
              <a:t>第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cs typeface="+mn-ea"/>
              </a:rPr>
              <a:t>2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cs typeface="+mn-ea"/>
              </a:rPr>
              <a:t>课时</a:t>
            </a:r>
            <a:endParaRPr lang="zh-CN" altLang="en-US" sz="18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9663" y="656814"/>
            <a:ext cx="690467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两位数乘两位数</a:t>
            </a:r>
            <a:endParaRPr lang="zh-CN" altLang="en-US" sz="27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3"/>
          <p:cNvSpPr>
            <a:spLocks noChangeArrowheads="1"/>
          </p:cNvSpPr>
          <p:nvPr/>
        </p:nvSpPr>
        <p:spPr bwMode="auto">
          <a:xfrm>
            <a:off x="856060" y="645319"/>
            <a:ext cx="1932384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楷体_GB2312" panose="02010600030101010101" pitchFamily="49" charset="-122"/>
              </a:rPr>
              <a:t>拓展延伸：</a:t>
            </a:r>
            <a:endParaRPr lang="zh-CN" altLang="en-US" sz="2400" dirty="0">
              <a:solidFill>
                <a:schemeClr val="bg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28" name="AutoShape 27"/>
          <p:cNvSpPr/>
          <p:nvPr/>
        </p:nvSpPr>
        <p:spPr>
          <a:xfrm>
            <a:off x="4870609" y="2017396"/>
            <a:ext cx="2598420" cy="488156"/>
          </a:xfrm>
          <a:prstGeom prst="wedgeRoundRectCallout">
            <a:avLst>
              <a:gd name="adj1" fmla="val 57694"/>
              <a:gd name="adj2" fmla="val 29062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这道题你会计算吗？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0" name="Text Box 24"/>
          <p:cNvSpPr txBox="1"/>
          <p:nvPr/>
        </p:nvSpPr>
        <p:spPr>
          <a:xfrm>
            <a:off x="1689021" y="1862376"/>
            <a:ext cx="2478884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想一想：</a:t>
            </a:r>
            <a:r>
              <a:rPr lang="en-US" altLang="zh-CN" sz="2100" dirty="0">
                <a:latin typeface="+mn-ea"/>
                <a:cs typeface="+mn-ea"/>
              </a:rPr>
              <a:t>120×20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en-US" altLang="zh-CN" sz="2100" dirty="0">
              <a:latin typeface="+mn-ea"/>
              <a:cs typeface="+mn-ea"/>
            </a:endParaRPr>
          </a:p>
        </p:txBody>
      </p:sp>
      <p:sp>
        <p:nvSpPr>
          <p:cNvPr id="44" name="Text Box 24"/>
          <p:cNvSpPr txBox="1"/>
          <p:nvPr/>
        </p:nvSpPr>
        <p:spPr>
          <a:xfrm>
            <a:off x="4011930" y="1862137"/>
            <a:ext cx="918210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2400</a:t>
            </a:r>
            <a:r>
              <a:rPr lang="zh-CN" altLang="en-US" sz="2100" dirty="0">
                <a:latin typeface="+mn-ea"/>
              </a:rPr>
              <a:t> 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2912143" y="1255830"/>
            <a:ext cx="124296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12×20</a:t>
            </a:r>
            <a:r>
              <a:rPr lang="zh-CN" altLang="en-US" sz="2100" dirty="0">
                <a:latin typeface="+mn-ea"/>
              </a:rPr>
              <a:t>＝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4012085" y="1255801"/>
            <a:ext cx="69474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240</a:t>
            </a:r>
            <a:r>
              <a:rPr lang="en-US" altLang="zh-CN" sz="2100" dirty="0">
                <a:latin typeface="+mn-ea"/>
              </a:rPr>
              <a:t> 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9" name="AutoShape 27"/>
          <p:cNvSpPr/>
          <p:nvPr/>
        </p:nvSpPr>
        <p:spPr>
          <a:xfrm>
            <a:off x="1791177" y="2883218"/>
            <a:ext cx="2709386" cy="1472089"/>
          </a:xfrm>
          <a:prstGeom prst="wedgeRoundRectCallout">
            <a:avLst>
              <a:gd name="adj1" fmla="val -61176"/>
              <a:gd name="adj2" fmla="val 31749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ctr"/>
            <a:r>
              <a:rPr lang="zh-CN" altLang="en-US" sz="2100" dirty="0">
                <a:latin typeface="+mn-ea"/>
                <a:cs typeface="+mn-ea"/>
              </a:rPr>
              <a:t>我是这样想的：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9" name="Rectangle 51"/>
          <p:cNvSpPr/>
          <p:nvPr/>
        </p:nvSpPr>
        <p:spPr>
          <a:xfrm>
            <a:off x="1912144" y="3423761"/>
            <a:ext cx="2467928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因为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12×20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，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0260" name="Rectangle 51"/>
          <p:cNvSpPr/>
          <p:nvPr/>
        </p:nvSpPr>
        <p:spPr>
          <a:xfrm>
            <a:off x="1791177" y="3866674"/>
            <a:ext cx="2709386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所以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120×20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2400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8" name="AutoShape 27"/>
          <p:cNvSpPr>
            <a:spLocks noChangeArrowheads="1"/>
          </p:cNvSpPr>
          <p:nvPr/>
        </p:nvSpPr>
        <p:spPr bwMode="auto">
          <a:xfrm>
            <a:off x="4818221" y="3034665"/>
            <a:ext cx="2777490" cy="1472565"/>
          </a:xfrm>
          <a:prstGeom prst="wedgeRoundRectCallout">
            <a:avLst>
              <a:gd name="adj1" fmla="val 58442"/>
              <a:gd name="adj2" fmla="val 21851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/>
            <a:r>
              <a:rPr lang="en-US" altLang="zh-CN" sz="2100" dirty="0">
                <a:latin typeface="+mn-ea"/>
              </a:rPr>
              <a:t>    </a:t>
            </a:r>
            <a:r>
              <a:rPr lang="zh-CN" altLang="en-US" sz="2100" dirty="0">
                <a:latin typeface="+mn-ea"/>
              </a:rPr>
              <a:t>我是这样想的：</a:t>
            </a:r>
            <a:endParaRPr lang="zh-CN" altLang="en-US" sz="2100">
              <a:latin typeface="Arial" panose="020B0604020202020204" pitchFamily="34" charset="0"/>
            </a:endParaRPr>
          </a:p>
          <a:p>
            <a:pPr fontAlgn="auto"/>
            <a:endParaRPr lang="en-US" altLang="zh-CN" sz="2100" dirty="0">
              <a:latin typeface="+mn-ea"/>
            </a:endParaRPr>
          </a:p>
        </p:txBody>
      </p:sp>
      <p:sp>
        <p:nvSpPr>
          <p:cNvPr id="21" name="Rectangle 51"/>
          <p:cNvSpPr/>
          <p:nvPr/>
        </p:nvSpPr>
        <p:spPr>
          <a:xfrm>
            <a:off x="5067776" y="3575209"/>
            <a:ext cx="2467928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因为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120×2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，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2" name="Rectangle 51"/>
          <p:cNvSpPr/>
          <p:nvPr/>
        </p:nvSpPr>
        <p:spPr>
          <a:xfrm>
            <a:off x="4947286" y="4022407"/>
            <a:ext cx="2709386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所以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120×20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2400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4" grpId="0" bldLvl="0" animBg="1"/>
      <p:bldP spid="10259" grpId="0"/>
      <p:bldP spid="1026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3"/>
          <p:cNvSpPr>
            <a:spLocks noChangeArrowheads="1"/>
          </p:cNvSpPr>
          <p:nvPr/>
        </p:nvSpPr>
        <p:spPr bwMode="auto">
          <a:xfrm>
            <a:off x="856060" y="645319"/>
            <a:ext cx="1932384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楷体_GB2312" panose="02010600030101010101" pitchFamily="49" charset="-122"/>
              </a:rPr>
              <a:t>拓展延伸：</a:t>
            </a:r>
            <a:endParaRPr lang="zh-CN" altLang="en-US" sz="2400" dirty="0">
              <a:solidFill>
                <a:schemeClr val="bg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28" name="AutoShape 27"/>
          <p:cNvSpPr/>
          <p:nvPr/>
        </p:nvSpPr>
        <p:spPr>
          <a:xfrm>
            <a:off x="4870609" y="2017396"/>
            <a:ext cx="2598420" cy="488156"/>
          </a:xfrm>
          <a:prstGeom prst="wedgeRoundRectCallout">
            <a:avLst>
              <a:gd name="adj1" fmla="val 57694"/>
              <a:gd name="adj2" fmla="val 29062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这道题你会计算吗？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0" name="Text Box 24"/>
          <p:cNvSpPr txBox="1"/>
          <p:nvPr/>
        </p:nvSpPr>
        <p:spPr>
          <a:xfrm>
            <a:off x="1689021" y="1862376"/>
            <a:ext cx="2478884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想一想：</a:t>
            </a:r>
            <a:r>
              <a:rPr lang="en-US" altLang="zh-CN" sz="2100" dirty="0">
                <a:latin typeface="+mn-ea"/>
                <a:cs typeface="+mn-ea"/>
              </a:rPr>
              <a:t>12×200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en-US" altLang="zh-CN" sz="2100" dirty="0">
              <a:latin typeface="+mn-ea"/>
              <a:cs typeface="+mn-ea"/>
            </a:endParaRPr>
          </a:p>
        </p:txBody>
      </p:sp>
      <p:sp>
        <p:nvSpPr>
          <p:cNvPr id="44" name="Text Box 24"/>
          <p:cNvSpPr txBox="1"/>
          <p:nvPr/>
        </p:nvSpPr>
        <p:spPr>
          <a:xfrm>
            <a:off x="4011930" y="1862137"/>
            <a:ext cx="918210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2400</a:t>
            </a:r>
            <a:r>
              <a:rPr lang="zh-CN" altLang="en-US" sz="2100" dirty="0">
                <a:latin typeface="+mn-ea"/>
              </a:rPr>
              <a:t> 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2912143" y="1255830"/>
            <a:ext cx="124296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12×20</a:t>
            </a:r>
            <a:r>
              <a:rPr lang="zh-CN" altLang="en-US" sz="2100" dirty="0">
                <a:latin typeface="+mn-ea"/>
              </a:rPr>
              <a:t>＝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4012085" y="1255801"/>
            <a:ext cx="69474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240</a:t>
            </a:r>
            <a:r>
              <a:rPr lang="en-US" altLang="zh-CN" sz="2100" dirty="0">
                <a:latin typeface="+mn-ea"/>
              </a:rPr>
              <a:t> 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9" name="AutoShape 27"/>
          <p:cNvSpPr/>
          <p:nvPr/>
        </p:nvSpPr>
        <p:spPr>
          <a:xfrm>
            <a:off x="1791177" y="2883218"/>
            <a:ext cx="2709386" cy="1472089"/>
          </a:xfrm>
          <a:prstGeom prst="wedgeRoundRectCallout">
            <a:avLst>
              <a:gd name="adj1" fmla="val -61176"/>
              <a:gd name="adj2" fmla="val 31749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ctr"/>
            <a:r>
              <a:rPr lang="zh-CN" altLang="en-US" sz="2100" dirty="0">
                <a:latin typeface="+mn-ea"/>
                <a:cs typeface="+mn-ea"/>
              </a:rPr>
              <a:t>我是这样想的：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9" name="Rectangle 51"/>
          <p:cNvSpPr/>
          <p:nvPr/>
        </p:nvSpPr>
        <p:spPr>
          <a:xfrm>
            <a:off x="1912144" y="3423761"/>
            <a:ext cx="2467928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因为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12×2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，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0260" name="Rectangle 51"/>
          <p:cNvSpPr/>
          <p:nvPr/>
        </p:nvSpPr>
        <p:spPr>
          <a:xfrm>
            <a:off x="1791177" y="3866674"/>
            <a:ext cx="2709386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所以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12×200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2400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8" name="AutoShape 27"/>
          <p:cNvSpPr>
            <a:spLocks noChangeArrowheads="1"/>
          </p:cNvSpPr>
          <p:nvPr/>
        </p:nvSpPr>
        <p:spPr bwMode="auto">
          <a:xfrm>
            <a:off x="4827746" y="3224213"/>
            <a:ext cx="2777490" cy="1472565"/>
          </a:xfrm>
          <a:prstGeom prst="wedgeRoundRectCallout">
            <a:avLst>
              <a:gd name="adj1" fmla="val 58442"/>
              <a:gd name="adj2" fmla="val 21851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/>
            <a:r>
              <a:rPr lang="en-US" altLang="zh-CN" sz="2100" dirty="0">
                <a:latin typeface="+mn-ea"/>
              </a:rPr>
              <a:t>    </a:t>
            </a:r>
            <a:r>
              <a:rPr lang="zh-CN" altLang="en-US" sz="2100" dirty="0">
                <a:latin typeface="+mn-ea"/>
              </a:rPr>
              <a:t>我是这样想的：</a:t>
            </a:r>
            <a:endParaRPr lang="zh-CN" altLang="en-US" sz="2100">
              <a:latin typeface="Arial" panose="020B0604020202020204" pitchFamily="34" charset="0"/>
            </a:endParaRPr>
          </a:p>
          <a:p>
            <a:pPr fontAlgn="auto"/>
            <a:endParaRPr lang="en-US" altLang="zh-CN" sz="2100" dirty="0">
              <a:latin typeface="+mn-ea"/>
            </a:endParaRPr>
          </a:p>
        </p:txBody>
      </p:sp>
      <p:sp>
        <p:nvSpPr>
          <p:cNvPr id="21" name="Rectangle 51"/>
          <p:cNvSpPr/>
          <p:nvPr/>
        </p:nvSpPr>
        <p:spPr>
          <a:xfrm>
            <a:off x="5067776" y="3575209"/>
            <a:ext cx="2467928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因为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12×20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，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2" name="Rectangle 51"/>
          <p:cNvSpPr/>
          <p:nvPr/>
        </p:nvSpPr>
        <p:spPr>
          <a:xfrm>
            <a:off x="4947286" y="4022407"/>
            <a:ext cx="2709386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所以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12×200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2400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4" grpId="0" bldLvl="0" animBg="1"/>
      <p:bldP spid="10259" grpId="0"/>
      <p:bldP spid="1026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21" name="Text Box 35"/>
          <p:cNvSpPr txBox="1"/>
          <p:nvPr/>
        </p:nvSpPr>
        <p:spPr>
          <a:xfrm>
            <a:off x="5017533" y="2145982"/>
            <a:ext cx="1583531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310×30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2" name="Text Box 36"/>
          <p:cNvSpPr txBox="1"/>
          <p:nvPr/>
        </p:nvSpPr>
        <p:spPr>
          <a:xfrm>
            <a:off x="2089548" y="2912031"/>
            <a:ext cx="1510903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  14×20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3" name="Text Box 37"/>
          <p:cNvSpPr txBox="1"/>
          <p:nvPr/>
        </p:nvSpPr>
        <p:spPr>
          <a:xfrm>
            <a:off x="2089548" y="3302317"/>
            <a:ext cx="165854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14×200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4" name="Text Box 42"/>
          <p:cNvSpPr txBox="1"/>
          <p:nvPr/>
        </p:nvSpPr>
        <p:spPr>
          <a:xfrm>
            <a:off x="6319361" y="2145982"/>
            <a:ext cx="773289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9300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Text Box 44"/>
          <p:cNvSpPr txBox="1"/>
          <p:nvPr/>
        </p:nvSpPr>
        <p:spPr>
          <a:xfrm>
            <a:off x="3392091" y="2912031"/>
            <a:ext cx="614592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Text Box 45"/>
          <p:cNvSpPr txBox="1"/>
          <p:nvPr/>
        </p:nvSpPr>
        <p:spPr>
          <a:xfrm>
            <a:off x="3392091" y="3303746"/>
            <a:ext cx="773289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2800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Text Box 52"/>
          <p:cNvSpPr txBox="1"/>
          <p:nvPr/>
        </p:nvSpPr>
        <p:spPr>
          <a:xfrm>
            <a:off x="2089548" y="1698784"/>
            <a:ext cx="1735931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  12×30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8" name="Text Box 53"/>
          <p:cNvSpPr txBox="1"/>
          <p:nvPr/>
        </p:nvSpPr>
        <p:spPr>
          <a:xfrm>
            <a:off x="2089548" y="2145982"/>
            <a:ext cx="156924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120×30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9" name="Text Box 54"/>
          <p:cNvSpPr txBox="1"/>
          <p:nvPr/>
        </p:nvSpPr>
        <p:spPr>
          <a:xfrm>
            <a:off x="5017533" y="1698546"/>
            <a:ext cx="1744265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  31×30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 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6" name="Text Box 55"/>
          <p:cNvSpPr txBox="1"/>
          <p:nvPr/>
        </p:nvSpPr>
        <p:spPr>
          <a:xfrm>
            <a:off x="3392091" y="1698784"/>
            <a:ext cx="614592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360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7" name="Text Box 56"/>
          <p:cNvSpPr txBox="1"/>
          <p:nvPr/>
        </p:nvSpPr>
        <p:spPr>
          <a:xfrm>
            <a:off x="3392091" y="2145982"/>
            <a:ext cx="773289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3600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8" name="Text Box 57"/>
          <p:cNvSpPr txBox="1"/>
          <p:nvPr/>
        </p:nvSpPr>
        <p:spPr>
          <a:xfrm>
            <a:off x="6319124" y="1733074"/>
            <a:ext cx="614592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930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" name="Text Box 36"/>
          <p:cNvSpPr txBox="1"/>
          <p:nvPr/>
        </p:nvSpPr>
        <p:spPr>
          <a:xfrm>
            <a:off x="5017533" y="2853690"/>
            <a:ext cx="1907381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  30×20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40" name="Text Box 37"/>
          <p:cNvSpPr txBox="1"/>
          <p:nvPr/>
        </p:nvSpPr>
        <p:spPr>
          <a:xfrm>
            <a:off x="5032296" y="3302317"/>
            <a:ext cx="1637109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30×200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41" name="Text Box 45"/>
          <p:cNvSpPr txBox="1"/>
          <p:nvPr/>
        </p:nvSpPr>
        <p:spPr>
          <a:xfrm>
            <a:off x="6319124" y="2853452"/>
            <a:ext cx="614592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2" name="Text Box 45"/>
          <p:cNvSpPr txBox="1"/>
          <p:nvPr/>
        </p:nvSpPr>
        <p:spPr>
          <a:xfrm>
            <a:off x="6319361" y="3303746"/>
            <a:ext cx="773289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7" name="TextBox 18"/>
          <p:cNvSpPr txBox="1"/>
          <p:nvPr/>
        </p:nvSpPr>
        <p:spPr>
          <a:xfrm>
            <a:off x="1824990" y="813912"/>
            <a:ext cx="400002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比一比，看谁算得又对又快。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36" grpId="0"/>
      <p:bldP spid="37" grpId="0"/>
      <p:bldP spid="38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pic>
        <p:nvPicPr>
          <p:cNvPr id="15372" name="Picture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31644" y="1306354"/>
            <a:ext cx="3007519" cy="22645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6" name="TextBox 7"/>
          <p:cNvSpPr txBox="1"/>
          <p:nvPr/>
        </p:nvSpPr>
        <p:spPr>
          <a:xfrm>
            <a:off x="818198" y="1109187"/>
            <a:ext cx="4310539" cy="10377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串糖葫芦</a:t>
            </a:r>
            <a:r>
              <a:rPr lang="en-US" altLang="zh-CN" sz="2100" dirty="0">
                <a:latin typeface="+mn-ea"/>
                <a:cs typeface="+mn-ea"/>
              </a:rPr>
              <a:t>12</a:t>
            </a:r>
            <a:r>
              <a:rPr lang="zh-CN" altLang="en-US" sz="2100" dirty="0">
                <a:latin typeface="+mn-ea"/>
                <a:cs typeface="+mn-ea"/>
              </a:rPr>
              <a:t>个山楂，穿</a:t>
            </a:r>
            <a:r>
              <a:rPr lang="en-US" altLang="zh-CN" sz="2100" dirty="0">
                <a:latin typeface="+mn-ea"/>
                <a:cs typeface="+mn-ea"/>
              </a:rPr>
              <a:t>30</a:t>
            </a:r>
            <a:r>
              <a:rPr lang="zh-CN" altLang="en-US" sz="2100" dirty="0">
                <a:latin typeface="+mn-ea"/>
                <a:cs typeface="+mn-ea"/>
              </a:rPr>
              <a:t>串这样的糖葫芦需要多少个山楂</a:t>
            </a:r>
            <a:r>
              <a:rPr lang="en-US" altLang="zh-CN" sz="2100" dirty="0">
                <a:latin typeface="+mn-ea"/>
                <a:cs typeface="+mn-ea"/>
              </a:rPr>
              <a:t>?</a:t>
            </a:r>
            <a:endParaRPr lang="en-US" altLang="zh-CN" sz="2100" dirty="0">
              <a:latin typeface="+mn-ea"/>
              <a:cs typeface="+mn-ea"/>
            </a:endParaRPr>
          </a:p>
        </p:txBody>
      </p:sp>
      <p:sp>
        <p:nvSpPr>
          <p:cNvPr id="5" name="Text Box 102"/>
          <p:cNvSpPr txBox="1"/>
          <p:nvPr/>
        </p:nvSpPr>
        <p:spPr>
          <a:xfrm>
            <a:off x="2010251" y="2588181"/>
            <a:ext cx="1287066" cy="391478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12×30</a:t>
            </a:r>
            <a:r>
              <a:rPr lang="zh-CN" altLang="zh-CN" sz="2100" dirty="0">
                <a:solidFill>
                  <a:srgbClr val="FF0000"/>
                </a:solidFill>
                <a:latin typeface="+mn-ea"/>
                <a:cs typeface="+mn-ea"/>
              </a:rPr>
              <a:t>＝</a:t>
            </a:r>
            <a:endParaRPr lang="zh-CN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6" name="Text Box 102"/>
          <p:cNvSpPr txBox="1"/>
          <p:nvPr/>
        </p:nvSpPr>
        <p:spPr>
          <a:xfrm>
            <a:off x="3083481" y="2588181"/>
            <a:ext cx="1422505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360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（个）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818198" y="3570922"/>
            <a:ext cx="5398770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答：穿</a:t>
            </a:r>
            <a:r>
              <a:rPr lang="en-US" altLang="zh-CN" sz="2100" dirty="0">
                <a:latin typeface="+mn-ea"/>
                <a:cs typeface="+mn-ea"/>
              </a:rPr>
              <a:t>30</a:t>
            </a:r>
            <a:r>
              <a:rPr lang="zh-CN" altLang="en-US" sz="2100" dirty="0">
                <a:latin typeface="+mn-ea"/>
                <a:cs typeface="+mn-ea"/>
              </a:rPr>
              <a:t>串这样的糖葫芦需要</a:t>
            </a:r>
            <a:r>
              <a:rPr lang="en-US" altLang="zh-CN" sz="2100" dirty="0">
                <a:latin typeface="+mn-ea"/>
                <a:cs typeface="+mn-ea"/>
              </a:rPr>
              <a:t>360</a:t>
            </a:r>
            <a:r>
              <a:rPr lang="zh-CN" altLang="en-US" sz="2100" dirty="0">
                <a:latin typeface="+mn-ea"/>
                <a:cs typeface="+mn-ea"/>
              </a:rPr>
              <a:t>个山楂。</a:t>
            </a:r>
            <a:endParaRPr lang="zh-CN" altLang="en-US" sz="2100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2</a:t>
            </a:r>
            <a:endParaRPr lang="en-US" sz="2100" b="1" dirty="0"/>
          </a:p>
        </p:txBody>
      </p:sp>
      <p:pic>
        <p:nvPicPr>
          <p:cNvPr id="15372" name="Picture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31644" y="1306354"/>
            <a:ext cx="3007519" cy="22645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6" name="TextBox 7"/>
          <p:cNvSpPr txBox="1"/>
          <p:nvPr/>
        </p:nvSpPr>
        <p:spPr>
          <a:xfrm>
            <a:off x="818198" y="1109187"/>
            <a:ext cx="4310539" cy="10377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）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串糖葫芦卖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元，</a:t>
            </a:r>
            <a:r>
              <a:rPr lang="en-US" altLang="zh-CN" sz="2100" dirty="0">
                <a:latin typeface="+mn-ea"/>
                <a:cs typeface="+mn-ea"/>
              </a:rPr>
              <a:t>30</a:t>
            </a:r>
            <a:r>
              <a:rPr lang="zh-CN" altLang="en-US" sz="2100" dirty="0">
                <a:latin typeface="+mn-ea"/>
                <a:cs typeface="+mn-ea"/>
              </a:rPr>
              <a:t>串能卖多少元钱</a:t>
            </a:r>
            <a:r>
              <a:rPr lang="en-US" altLang="zh-CN" sz="2100" dirty="0">
                <a:latin typeface="+mn-ea"/>
                <a:cs typeface="+mn-ea"/>
              </a:rPr>
              <a:t>?</a:t>
            </a:r>
            <a:endParaRPr lang="en-US" altLang="zh-CN" sz="2100" dirty="0">
              <a:latin typeface="+mn-ea"/>
              <a:cs typeface="+mn-ea"/>
            </a:endParaRPr>
          </a:p>
        </p:txBody>
      </p:sp>
      <p:sp>
        <p:nvSpPr>
          <p:cNvPr id="5" name="Text Box 102"/>
          <p:cNvSpPr txBox="1"/>
          <p:nvPr/>
        </p:nvSpPr>
        <p:spPr>
          <a:xfrm>
            <a:off x="2010251" y="2588181"/>
            <a:ext cx="1287066" cy="391478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3×30</a:t>
            </a:r>
            <a:r>
              <a:rPr lang="zh-CN" altLang="zh-CN" sz="2100" dirty="0">
                <a:solidFill>
                  <a:srgbClr val="FF0000"/>
                </a:solidFill>
                <a:latin typeface="+mn-ea"/>
                <a:cs typeface="+mn-ea"/>
              </a:rPr>
              <a:t>＝</a:t>
            </a:r>
            <a:endParaRPr lang="zh-CN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6" name="Text Box 102"/>
          <p:cNvSpPr txBox="1"/>
          <p:nvPr/>
        </p:nvSpPr>
        <p:spPr>
          <a:xfrm>
            <a:off x="3032046" y="2588181"/>
            <a:ext cx="1263808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90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1692117" y="3570923"/>
            <a:ext cx="2922746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答：</a:t>
            </a:r>
            <a:r>
              <a:rPr lang="en-US" altLang="zh-CN" sz="2100" dirty="0">
                <a:latin typeface="+mn-ea"/>
                <a:cs typeface="+mn-ea"/>
              </a:rPr>
              <a:t>30</a:t>
            </a:r>
            <a:r>
              <a:rPr lang="zh-CN" altLang="en-US" sz="2100" dirty="0">
                <a:latin typeface="+mn-ea"/>
                <a:cs typeface="+mn-ea"/>
              </a:rPr>
              <a:t>串能卖</a:t>
            </a:r>
            <a:r>
              <a:rPr lang="en-US" altLang="zh-CN" sz="2100" dirty="0">
                <a:latin typeface="+mn-ea"/>
                <a:cs typeface="+mn-ea"/>
              </a:rPr>
              <a:t>90</a:t>
            </a:r>
            <a:r>
              <a:rPr lang="zh-CN" altLang="en-US" sz="2100" dirty="0">
                <a:latin typeface="+mn-ea"/>
                <a:cs typeface="+mn-ea"/>
              </a:rPr>
              <a:t>元。</a:t>
            </a:r>
            <a:endParaRPr lang="zh-CN" altLang="en-US" sz="2100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3</a:t>
            </a:r>
            <a:endParaRPr lang="en-US" sz="2100" b="1" dirty="0"/>
          </a:p>
        </p:txBody>
      </p:sp>
      <p:sp>
        <p:nvSpPr>
          <p:cNvPr id="15376" name="TextBox 7"/>
          <p:cNvSpPr txBox="1"/>
          <p:nvPr/>
        </p:nvSpPr>
        <p:spPr>
          <a:xfrm>
            <a:off x="818198" y="1109187"/>
            <a:ext cx="4310539" cy="10377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）养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张蚕子可产茧</a:t>
            </a:r>
            <a:r>
              <a:rPr lang="en-US" altLang="zh-CN" sz="2100" dirty="0">
                <a:latin typeface="+mn-ea"/>
                <a:cs typeface="+mn-ea"/>
              </a:rPr>
              <a:t>50</a:t>
            </a:r>
            <a:r>
              <a:rPr lang="zh-CN" altLang="en-US" sz="2100" dirty="0">
                <a:latin typeface="+mn-ea"/>
                <a:cs typeface="+mn-ea"/>
              </a:rPr>
              <a:t>千克，李红家的蚕子可产茧多少千克？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9" name="Text Box 102"/>
          <p:cNvSpPr txBox="1"/>
          <p:nvPr/>
        </p:nvSpPr>
        <p:spPr>
          <a:xfrm>
            <a:off x="1915954" y="2588181"/>
            <a:ext cx="1287066" cy="391478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50×11</a:t>
            </a:r>
            <a:r>
              <a:rPr lang="zh-CN" altLang="zh-CN" sz="2100" dirty="0">
                <a:solidFill>
                  <a:srgbClr val="FF0000"/>
                </a:solidFill>
                <a:latin typeface="+mn-ea"/>
                <a:cs typeface="+mn-ea"/>
              </a:rPr>
              <a:t>＝</a:t>
            </a:r>
            <a:endParaRPr lang="zh-CN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0" name="Text Box 102"/>
          <p:cNvSpPr txBox="1"/>
          <p:nvPr/>
        </p:nvSpPr>
        <p:spPr>
          <a:xfrm>
            <a:off x="3032046" y="2588181"/>
            <a:ext cx="1691810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550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（千克）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213485" y="3562350"/>
            <a:ext cx="4592479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答：李红家的蚕子可产茧</a:t>
            </a:r>
            <a:r>
              <a:rPr lang="en-US" altLang="zh-CN" sz="2100" dirty="0">
                <a:latin typeface="+mn-ea"/>
                <a:cs typeface="+mn-ea"/>
              </a:rPr>
              <a:t>550</a:t>
            </a:r>
            <a:r>
              <a:rPr lang="zh-CN" altLang="en-US" sz="2100" dirty="0">
                <a:latin typeface="+mn-ea"/>
                <a:cs typeface="+mn-ea"/>
              </a:rPr>
              <a:t>千克。</a:t>
            </a:r>
            <a:endParaRPr lang="zh-CN" altLang="en-US" sz="2100" dirty="0">
              <a:latin typeface="+mn-ea"/>
              <a:cs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07266" y="1288754"/>
            <a:ext cx="3424725" cy="2217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15376" name="TextBox 7"/>
          <p:cNvSpPr txBox="1"/>
          <p:nvPr/>
        </p:nvSpPr>
        <p:spPr>
          <a:xfrm>
            <a:off x="818198" y="1109187"/>
            <a:ext cx="4310539" cy="10377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）李家村共养了</a:t>
            </a:r>
            <a:r>
              <a:rPr lang="en-US" altLang="zh-CN" sz="2100" dirty="0">
                <a:latin typeface="+mn-ea"/>
                <a:cs typeface="+mn-ea"/>
              </a:rPr>
              <a:t>80</a:t>
            </a:r>
            <a:r>
              <a:rPr lang="zh-CN" altLang="en-US" sz="2100" dirty="0">
                <a:latin typeface="+mn-ea"/>
                <a:cs typeface="+mn-ea"/>
              </a:rPr>
              <a:t>张蚕子，可产茧多少千克？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9" name="Text Box 102"/>
          <p:cNvSpPr txBox="1"/>
          <p:nvPr/>
        </p:nvSpPr>
        <p:spPr>
          <a:xfrm>
            <a:off x="1915954" y="2588181"/>
            <a:ext cx="1287066" cy="391478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50×80</a:t>
            </a:r>
            <a:r>
              <a:rPr lang="zh-CN" altLang="zh-CN" sz="2100" dirty="0">
                <a:solidFill>
                  <a:srgbClr val="FF0000"/>
                </a:solidFill>
                <a:latin typeface="+mn-ea"/>
                <a:cs typeface="+mn-ea"/>
              </a:rPr>
              <a:t>＝</a:t>
            </a:r>
            <a:endParaRPr lang="zh-CN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0" name="Text Box 102"/>
          <p:cNvSpPr txBox="1"/>
          <p:nvPr/>
        </p:nvSpPr>
        <p:spPr>
          <a:xfrm>
            <a:off x="3032046" y="2588181"/>
            <a:ext cx="1850507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4000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（千克）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856423" y="3499961"/>
            <a:ext cx="2878455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答：可产茧</a:t>
            </a:r>
            <a:r>
              <a:rPr lang="en-US" altLang="zh-CN" sz="2100" dirty="0">
                <a:latin typeface="+mn-ea"/>
                <a:cs typeface="+mn-ea"/>
              </a:rPr>
              <a:t>4000</a:t>
            </a:r>
            <a:r>
              <a:rPr lang="zh-CN" altLang="en-US" sz="2100" dirty="0">
                <a:latin typeface="+mn-ea"/>
                <a:cs typeface="+mn-ea"/>
              </a:rPr>
              <a:t>千克。</a:t>
            </a:r>
            <a:endParaRPr lang="zh-CN" altLang="en-US" sz="2100" dirty="0">
              <a:latin typeface="+mn-ea"/>
              <a:cs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07266" y="1288754"/>
            <a:ext cx="3424725" cy="2217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15376" name="TextBox 7"/>
          <p:cNvSpPr txBox="1"/>
          <p:nvPr/>
        </p:nvSpPr>
        <p:spPr>
          <a:xfrm>
            <a:off x="818198" y="1109187"/>
            <a:ext cx="4310539" cy="10377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）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千克茧卖</a:t>
            </a:r>
            <a:r>
              <a:rPr lang="en-US" altLang="zh-CN" sz="2100" dirty="0">
                <a:latin typeface="+mn-ea"/>
                <a:cs typeface="+mn-ea"/>
              </a:rPr>
              <a:t>18</a:t>
            </a:r>
            <a:r>
              <a:rPr lang="zh-CN" altLang="en-US" sz="2100" dirty="0">
                <a:latin typeface="+mn-ea"/>
                <a:cs typeface="+mn-ea"/>
              </a:rPr>
              <a:t>元，</a:t>
            </a:r>
            <a:r>
              <a:rPr lang="en-US" altLang="zh-CN" sz="2100" dirty="0">
                <a:latin typeface="+mn-ea"/>
                <a:cs typeface="+mn-ea"/>
              </a:rPr>
              <a:t>50</a:t>
            </a:r>
            <a:r>
              <a:rPr lang="zh-CN" altLang="en-US" sz="2100" dirty="0">
                <a:latin typeface="+mn-ea"/>
                <a:cs typeface="+mn-ea"/>
              </a:rPr>
              <a:t>千克能卖多少元钱？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9" name="Text Box 102"/>
          <p:cNvSpPr txBox="1"/>
          <p:nvPr/>
        </p:nvSpPr>
        <p:spPr>
          <a:xfrm>
            <a:off x="1915954" y="2588181"/>
            <a:ext cx="1287066" cy="391478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18×50</a:t>
            </a:r>
            <a:r>
              <a:rPr lang="zh-CN" altLang="zh-CN" sz="2100" dirty="0">
                <a:solidFill>
                  <a:srgbClr val="FF0000"/>
                </a:solidFill>
                <a:latin typeface="+mn-ea"/>
                <a:cs typeface="+mn-ea"/>
              </a:rPr>
              <a:t>＝</a:t>
            </a:r>
            <a:endParaRPr lang="zh-CN" altLang="zh-CN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0" name="Text Box 102"/>
          <p:cNvSpPr txBox="1"/>
          <p:nvPr/>
        </p:nvSpPr>
        <p:spPr>
          <a:xfrm>
            <a:off x="3032046" y="2588181"/>
            <a:ext cx="1418899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900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770698" y="3553778"/>
            <a:ext cx="3558540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答：</a:t>
            </a:r>
            <a:r>
              <a:rPr lang="en-US" sz="2100" dirty="0">
                <a:latin typeface="+mn-ea"/>
                <a:cs typeface="+mn-ea"/>
              </a:rPr>
              <a:t>50</a:t>
            </a:r>
            <a:r>
              <a:rPr lang="zh-CN" altLang="en-US" sz="2100" dirty="0">
                <a:latin typeface="+mn-ea"/>
                <a:cs typeface="+mn-ea"/>
              </a:rPr>
              <a:t>千克能卖</a:t>
            </a:r>
            <a:r>
              <a:rPr lang="en-US" altLang="zh-CN" sz="2100" dirty="0">
                <a:latin typeface="+mn-ea"/>
                <a:cs typeface="+mn-ea"/>
              </a:rPr>
              <a:t>900</a:t>
            </a:r>
            <a:r>
              <a:rPr lang="zh-CN" altLang="en-US" sz="2100" dirty="0">
                <a:latin typeface="+mn-ea"/>
                <a:cs typeface="+mn-ea"/>
              </a:rPr>
              <a:t>元。</a:t>
            </a:r>
            <a:endParaRPr lang="zh-CN" altLang="en-US" sz="2100" dirty="0">
              <a:latin typeface="+mn-ea"/>
              <a:cs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07266" y="1288754"/>
            <a:ext cx="3424725" cy="2217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04158" y="620486"/>
            <a:ext cx="7723415" cy="3861707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endParaRPr lang="zh-CN" altLang="en-US" sz="21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18445" name="文本框 4"/>
          <p:cNvSpPr txBox="1"/>
          <p:nvPr/>
        </p:nvSpPr>
        <p:spPr>
          <a:xfrm>
            <a:off x="751999" y="781527"/>
            <a:ext cx="7416641" cy="1522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1. 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一位数乘整十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数的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口算方法：</a:t>
            </a:r>
            <a:endParaRPr lang="zh-CN" altLang="en-US" sz="2100" noProof="1">
              <a:solidFill>
                <a:schemeClr val="bg1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noProof="1">
                <a:solidFill>
                  <a:schemeClr val="bg1"/>
                </a:solidFill>
                <a:latin typeface="+mn-ea"/>
                <a:cs typeface="+mn-ea"/>
              </a:rPr>
              <a:t>可以转化成一位数乘一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  <a:cs typeface="+mn-ea"/>
              </a:rPr>
              <a:t>位数的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  <a:cs typeface="+mn-ea"/>
              </a:rPr>
              <a:t>乘法，求出积，数一数乘数末尾一共有几个</a:t>
            </a:r>
            <a:r>
              <a:rPr lang="en-US" altLang="zh-CN" sz="2100" noProof="1">
                <a:solidFill>
                  <a:schemeClr val="bg1"/>
                </a:solidFill>
                <a:latin typeface="+mn-ea"/>
                <a:cs typeface="+mn-ea"/>
              </a:rPr>
              <a:t>0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  <a:cs typeface="+mn-ea"/>
              </a:rPr>
              <a:t>，就在积的末尾添几个</a:t>
            </a:r>
            <a:r>
              <a:rPr lang="en-US" altLang="zh-CN" sz="2100" noProof="1">
                <a:solidFill>
                  <a:schemeClr val="bg1"/>
                </a:solidFill>
                <a:latin typeface="+mn-ea"/>
                <a:cs typeface="+mn-ea"/>
              </a:rPr>
              <a:t>0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  <a:cs typeface="+mn-ea"/>
              </a:rPr>
              <a:t>。</a:t>
            </a:r>
            <a:endParaRPr lang="zh-CN" altLang="en-US" sz="2100" noProof="1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373" y="2398872"/>
            <a:ext cx="6084094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2. </a:t>
            </a:r>
            <a:r>
              <a:rPr lang="zh-CN" altLang="en-US" sz="2100" dirty="0">
                <a:solidFill>
                  <a:schemeClr val="bg1"/>
                </a:solidFill>
              </a:rPr>
              <a:t>两位数乘整十数、整百数和几百几十数乘整十数的口算方法：</a:t>
            </a:r>
            <a:endParaRPr lang="zh-CN" altLang="en-US" sz="2100" dirty="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可以先转化成两位数乘一位数的乘法求出积，再看乘数末尾一共有几个</a:t>
            </a:r>
            <a:r>
              <a:rPr lang="en-US" altLang="zh-CN" sz="2100" dirty="0">
                <a:solidFill>
                  <a:schemeClr val="bg1"/>
                </a:solidFill>
              </a:rPr>
              <a:t>0</a:t>
            </a:r>
            <a:r>
              <a:rPr lang="zh-CN" altLang="en-US" sz="2100" dirty="0">
                <a:solidFill>
                  <a:schemeClr val="bg1"/>
                </a:solidFill>
              </a:rPr>
              <a:t>就在积的末尾添上几个</a:t>
            </a:r>
            <a:r>
              <a:rPr lang="en-US" altLang="zh-CN" sz="2100" dirty="0">
                <a:solidFill>
                  <a:schemeClr val="bg1"/>
                </a:solidFill>
              </a:rPr>
              <a:t>0</a:t>
            </a:r>
            <a:r>
              <a:rPr lang="zh-CN" altLang="en-US" sz="2100" dirty="0">
                <a:solidFill>
                  <a:schemeClr val="bg1"/>
                </a:solidFill>
              </a:rPr>
              <a:t>。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29100" y="2490788"/>
          <a:ext cx="6858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" r:id="rId1" imgW="390525" imgH="742950" progId="Equations">
                  <p:embed/>
                </p:oleObj>
              </mc:Choice>
              <mc:Fallback>
                <p:oleObj name="" r:id="rId1" imgW="390525" imgH="742950" progId="Equations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2490788"/>
                        <a:ext cx="68580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1323975" y="711041"/>
            <a:ext cx="6606540" cy="3812381"/>
            <a:chOff x="2960" y="1493"/>
            <a:chExt cx="13872" cy="8005"/>
          </a:xfrm>
        </p:grpSpPr>
        <p:sp>
          <p:nvSpPr>
            <p:cNvPr id="3" name="文本框 2"/>
            <p:cNvSpPr txBox="1"/>
            <p:nvPr/>
          </p:nvSpPr>
          <p:spPr>
            <a:xfrm>
              <a:off x="2960" y="7947"/>
              <a:ext cx="1421" cy="1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/>
                <a:t>出发</a:t>
              </a:r>
              <a:endParaRPr lang="zh-CN" altLang="en-US" sz="2100"/>
            </a:p>
          </p:txBody>
        </p:sp>
        <p:cxnSp>
          <p:nvCxnSpPr>
            <p:cNvPr id="68" name="直接箭头连接符 67"/>
            <p:cNvCxnSpPr/>
            <p:nvPr/>
          </p:nvCxnSpPr>
          <p:spPr>
            <a:xfrm flipV="1">
              <a:off x="7096" y="8350"/>
              <a:ext cx="1470" cy="16"/>
            </a:xfrm>
            <a:prstGeom prst="straightConnector1">
              <a:avLst/>
            </a:prstGeom>
            <a:ln w="28575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圆角矩形 3"/>
            <p:cNvSpPr/>
            <p:nvPr/>
          </p:nvSpPr>
          <p:spPr>
            <a:xfrm>
              <a:off x="8728" y="7964"/>
              <a:ext cx="2156" cy="84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chemeClr val="tx1"/>
                  </a:solidFill>
                </a:rPr>
                <a:t>50</a:t>
              </a:r>
              <a:r>
                <a:rPr lang="en-US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×40</a:t>
              </a:r>
              <a:endParaRPr lang="en-US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V="1">
              <a:off x="11052" y="8376"/>
              <a:ext cx="1470" cy="16"/>
            </a:xfrm>
            <a:prstGeom prst="straightConnector1">
              <a:avLst/>
            </a:prstGeom>
            <a:ln w="28575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 flipV="1">
              <a:off x="5424" y="3797"/>
              <a:ext cx="1494" cy="432"/>
            </a:xfrm>
            <a:prstGeom prst="straightConnector1">
              <a:avLst/>
            </a:prstGeom>
            <a:ln w="28575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V="1">
              <a:off x="9963" y="3621"/>
              <a:ext cx="1470" cy="16"/>
            </a:xfrm>
            <a:prstGeom prst="straightConnector1">
              <a:avLst/>
            </a:prstGeom>
            <a:ln w="28575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 flipV="1">
              <a:off x="14860" y="6712"/>
              <a:ext cx="639" cy="1133"/>
            </a:xfrm>
            <a:prstGeom prst="straightConnector1">
              <a:avLst/>
            </a:prstGeom>
            <a:ln w="28575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 flipH="1">
              <a:off x="12997" y="6122"/>
              <a:ext cx="1544" cy="17"/>
            </a:xfrm>
            <a:prstGeom prst="straightConnector1">
              <a:avLst/>
            </a:prstGeom>
            <a:ln w="28575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H="1">
              <a:off x="8880" y="6139"/>
              <a:ext cx="1544" cy="17"/>
            </a:xfrm>
            <a:prstGeom prst="straightConnector1">
              <a:avLst/>
            </a:prstGeom>
            <a:ln w="28575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H="1" flipV="1">
              <a:off x="5008" y="5435"/>
              <a:ext cx="1338" cy="687"/>
            </a:xfrm>
            <a:prstGeom prst="straightConnector1">
              <a:avLst/>
            </a:prstGeom>
            <a:ln w="28575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/>
            <p:cNvGrpSpPr/>
            <p:nvPr/>
          </p:nvGrpSpPr>
          <p:grpSpPr>
            <a:xfrm>
              <a:off x="12649" y="1493"/>
              <a:ext cx="1026" cy="1674"/>
              <a:chOff x="6870" y="1511"/>
              <a:chExt cx="1026" cy="1674"/>
            </a:xfrm>
          </p:grpSpPr>
          <p:sp>
            <p:nvSpPr>
              <p:cNvPr id="21" name="直角三角形 20"/>
              <p:cNvSpPr/>
              <p:nvPr/>
            </p:nvSpPr>
            <p:spPr>
              <a:xfrm>
                <a:off x="6870" y="1511"/>
                <a:ext cx="1026" cy="899"/>
              </a:xfrm>
              <a:prstGeom prst="rtTriangle">
                <a:avLst/>
              </a:prstGeom>
              <a:solidFill>
                <a:srgbClr val="E0423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6870" y="1511"/>
                <a:ext cx="0" cy="167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圆角矩形 23"/>
            <p:cNvSpPr/>
            <p:nvPr/>
          </p:nvSpPr>
          <p:spPr>
            <a:xfrm>
              <a:off x="4762" y="7964"/>
              <a:ext cx="2156" cy="84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chemeClr val="tx1"/>
                  </a:solidFill>
                </a:rPr>
                <a:t>7</a:t>
              </a:r>
              <a:r>
                <a:rPr lang="en-US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×60</a:t>
              </a:r>
              <a:endParaRPr lang="en-US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12691" y="7964"/>
              <a:ext cx="2156" cy="84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chemeClr val="tx1"/>
                  </a:solidFill>
                </a:rPr>
                <a:t>22</a:t>
              </a:r>
              <a:r>
                <a:rPr lang="en-US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×4</a:t>
              </a:r>
              <a:endParaRPr lang="en-US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14676" y="5710"/>
              <a:ext cx="2156" cy="84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chemeClr val="tx1"/>
                  </a:solidFill>
                </a:rPr>
                <a:t>45</a:t>
              </a:r>
              <a:r>
                <a:rPr lang="en-US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×2</a:t>
              </a:r>
              <a:endParaRPr lang="en-US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0709" y="5727"/>
              <a:ext cx="2156" cy="84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chemeClr val="tx1"/>
                  </a:solidFill>
                </a:rPr>
                <a:t>26</a:t>
              </a:r>
              <a:r>
                <a:rPr lang="en-US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×3</a:t>
              </a:r>
              <a:endParaRPr lang="en-US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6464" y="5710"/>
              <a:ext cx="2156" cy="84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chemeClr val="tx1"/>
                  </a:solidFill>
                </a:rPr>
                <a:t>32</a:t>
              </a:r>
              <a:r>
                <a:rPr lang="en-US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×30</a:t>
              </a:r>
              <a:endParaRPr lang="en-US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2960" y="4389"/>
              <a:ext cx="2156" cy="84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chemeClr val="tx1"/>
                  </a:solidFill>
                </a:rPr>
                <a:t>20</a:t>
              </a:r>
              <a:r>
                <a:rPr lang="en-US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×43</a:t>
              </a:r>
              <a:endParaRPr lang="en-US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7240" y="3208"/>
              <a:ext cx="2156" cy="84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chemeClr val="tx1"/>
                  </a:solidFill>
                </a:rPr>
                <a:t>30</a:t>
              </a:r>
              <a:r>
                <a:rPr lang="en-US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×23</a:t>
              </a:r>
              <a:endParaRPr lang="en-US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1571" y="3209"/>
              <a:ext cx="2156" cy="84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chemeClr val="tx1"/>
                  </a:solidFill>
                </a:rPr>
                <a:t>80</a:t>
              </a:r>
              <a:r>
                <a:rPr lang="en-US" sz="2100" dirty="0">
                  <a:solidFill>
                    <a:schemeClr val="tx1"/>
                  </a:solidFill>
                  <a:latin typeface="Arial" panose="020B0604020202020204" pitchFamily="34" charset="0"/>
                </a:rPr>
                <a:t>×60</a:t>
              </a:r>
              <a:endParaRPr lang="en-US" sz="21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" name="Text Box 102"/>
          <p:cNvSpPr txBox="1"/>
          <p:nvPr/>
        </p:nvSpPr>
        <p:spPr>
          <a:xfrm>
            <a:off x="2992518" y="3801666"/>
            <a:ext cx="814967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</a:rPr>
              <a:t>=420</a:t>
            </a:r>
            <a:endParaRPr 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2" name="Text Box 102"/>
          <p:cNvSpPr txBox="1"/>
          <p:nvPr/>
        </p:nvSpPr>
        <p:spPr>
          <a:xfrm>
            <a:off x="4917996" y="3784521"/>
            <a:ext cx="973664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</a:rPr>
              <a:t>=2000</a:t>
            </a:r>
            <a:endParaRPr 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3" name="Text Box 102"/>
          <p:cNvSpPr txBox="1"/>
          <p:nvPr/>
        </p:nvSpPr>
        <p:spPr>
          <a:xfrm>
            <a:off x="6768228" y="3784521"/>
            <a:ext cx="656270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</a:rPr>
              <a:t>=88</a:t>
            </a:r>
            <a:endParaRPr 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4" name="Text Box 102"/>
          <p:cNvSpPr txBox="1"/>
          <p:nvPr/>
        </p:nvSpPr>
        <p:spPr>
          <a:xfrm>
            <a:off x="7719299" y="2719149"/>
            <a:ext cx="656270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</a:rPr>
              <a:t>=90</a:t>
            </a:r>
            <a:endParaRPr 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5" name="Text Box 102"/>
          <p:cNvSpPr txBox="1"/>
          <p:nvPr/>
        </p:nvSpPr>
        <p:spPr>
          <a:xfrm>
            <a:off x="5804298" y="2719149"/>
            <a:ext cx="656270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</a:rPr>
              <a:t>=78</a:t>
            </a:r>
            <a:endParaRPr 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6" name="Text Box 102"/>
          <p:cNvSpPr txBox="1"/>
          <p:nvPr/>
        </p:nvSpPr>
        <p:spPr>
          <a:xfrm>
            <a:off x="3855483" y="2732008"/>
            <a:ext cx="814967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</a:rPr>
              <a:t>=960</a:t>
            </a:r>
            <a:endParaRPr 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7" name="Text Box 102"/>
          <p:cNvSpPr txBox="1"/>
          <p:nvPr/>
        </p:nvSpPr>
        <p:spPr>
          <a:xfrm>
            <a:off x="2216230" y="2090023"/>
            <a:ext cx="814967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</a:rPr>
              <a:t>=860</a:t>
            </a:r>
            <a:endParaRPr 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8" name="Text Box 102"/>
          <p:cNvSpPr txBox="1"/>
          <p:nvPr/>
        </p:nvSpPr>
        <p:spPr>
          <a:xfrm>
            <a:off x="4228863" y="1508046"/>
            <a:ext cx="814967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</a:rPr>
              <a:t>=690</a:t>
            </a:r>
            <a:endParaRPr 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9" name="Text Box 102"/>
          <p:cNvSpPr txBox="1"/>
          <p:nvPr/>
        </p:nvSpPr>
        <p:spPr>
          <a:xfrm>
            <a:off x="6321505" y="1508046"/>
            <a:ext cx="973664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</a:rPr>
              <a:t>=4800</a:t>
            </a:r>
            <a:endParaRPr 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51" name="TextBox 18"/>
          <p:cNvSpPr txBox="1"/>
          <p:nvPr/>
        </p:nvSpPr>
        <p:spPr>
          <a:xfrm>
            <a:off x="1650683" y="796290"/>
            <a:ext cx="400002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夺小旗。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49079" y="3450431"/>
            <a:ext cx="8646319" cy="148018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2" name="Text Box 17"/>
          <p:cNvSpPr txBox="1"/>
          <p:nvPr/>
        </p:nvSpPr>
        <p:spPr>
          <a:xfrm>
            <a:off x="402389" y="683327"/>
            <a:ext cx="8339698" cy="2767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在具体的情境中，理解两位数（或几百几十）乘两位数的算理，掌握口算的方法。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通过独立思考、合作探究，使学生经历探索口算方法的形成过程，体验解决问题策略的多样性。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让学生感受到数学与生活的紧密联系，激发学生学习数学的兴趣，培养学生学以致用的能力。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 Box 19"/>
          <p:cNvSpPr txBox="1"/>
          <p:nvPr/>
        </p:nvSpPr>
        <p:spPr>
          <a:xfrm>
            <a:off x="761467" y="3483601"/>
            <a:ext cx="7811453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重点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ea typeface="微软雅黑" panose="020B0503020204020204" pitchFamily="34" charset="-122"/>
              </a:rPr>
              <a:t>掌握两位数（或几百几十）乘两位数的多种口算方法。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1468" y="4057650"/>
            <a:ext cx="7678103" cy="55399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难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ea typeface="微软雅黑" panose="020B0503020204020204" pitchFamily="34" charset="-122"/>
              </a:rPr>
              <a:t>有效地进行知识迁移，理解口算的算理。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2389" y="32124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/>
              <a:t>学习目标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77085" y="2724795"/>
            <a:ext cx="538958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</a:t>
            </a:r>
            <a:r>
              <a:rPr lang="en-US" altLang="zh-CN" sz="2100" dirty="0"/>
              <a:t>1</a:t>
            </a:r>
            <a:r>
              <a:rPr lang="zh-CN" altLang="en-US" sz="2100" dirty="0"/>
              <a:t>）鲸</a:t>
            </a:r>
            <a:r>
              <a:rPr lang="en-US" altLang="zh-CN" sz="2100" dirty="0"/>
              <a:t>1</a:t>
            </a:r>
            <a:r>
              <a:rPr lang="zh-CN" altLang="en-US" sz="2100" dirty="0"/>
              <a:t>分钟游多少米？</a:t>
            </a:r>
            <a:endParaRPr lang="zh-CN" altLang="en-US" sz="2100" dirty="0"/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3328988" y="3333750"/>
            <a:ext cx="1253966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</a:rPr>
              <a:t>11</a:t>
            </a:r>
            <a:r>
              <a:rPr lang="en-US" sz="2100" dirty="0">
                <a:solidFill>
                  <a:srgbClr val="FF0000"/>
                </a:solidFill>
                <a:latin typeface="Arial" panose="020B0604020202020204" pitchFamily="34" charset="0"/>
              </a:rPr>
              <a:t>×60=</a:t>
            </a:r>
            <a:endParaRPr lang="en-US" sz="21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02"/>
          <p:cNvSpPr txBox="1"/>
          <p:nvPr/>
        </p:nvSpPr>
        <p:spPr>
          <a:xfrm>
            <a:off x="4428887" y="3333512"/>
            <a:ext cx="1422505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660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（米）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2958941" y="4036695"/>
            <a:ext cx="280130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答：鲸</a:t>
            </a:r>
            <a:r>
              <a:rPr lang="en-US" altLang="zh-CN" sz="2100" dirty="0"/>
              <a:t>1</a:t>
            </a:r>
            <a:r>
              <a:rPr lang="zh-CN" altLang="en-US" sz="2100" dirty="0"/>
              <a:t>分钟游</a:t>
            </a:r>
            <a:r>
              <a:rPr lang="en-US" altLang="zh-CN" sz="2100" dirty="0"/>
              <a:t>660</a:t>
            </a:r>
            <a:r>
              <a:rPr lang="zh-CN" altLang="en-US" sz="2100" dirty="0"/>
              <a:t>米。</a:t>
            </a:r>
            <a:endParaRPr lang="zh-CN" altLang="en-US" sz="21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761173" y="450533"/>
            <a:ext cx="5779294" cy="2004536"/>
            <a:chOff x="3705" y="982"/>
            <a:chExt cx="12118" cy="3760"/>
          </a:xfrm>
        </p:grpSpPr>
        <p:pic>
          <p:nvPicPr>
            <p:cNvPr id="13" name="图片 12" descr="45-10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05" y="982"/>
              <a:ext cx="12118" cy="3761"/>
            </a:xfrm>
            <a:prstGeom prst="rect">
              <a:avLst/>
            </a:prstGeom>
          </p:spPr>
        </p:pic>
        <p:sp>
          <p:nvSpPr>
            <p:cNvPr id="14" name="圆角矩形 13"/>
            <p:cNvSpPr/>
            <p:nvPr/>
          </p:nvSpPr>
          <p:spPr>
            <a:xfrm>
              <a:off x="3882" y="3743"/>
              <a:ext cx="3532" cy="891"/>
            </a:xfrm>
            <a:prstGeom prst="roundRect">
              <a:avLst>
                <a:gd name="adj" fmla="val 31530"/>
              </a:avLst>
            </a:prstGeom>
            <a:solidFill>
              <a:srgbClr val="FFCCC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鲸</a:t>
              </a:r>
              <a:endParaRPr lang="zh-CN" altLang="en-US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每秒游</a:t>
              </a:r>
              <a:r>
                <a:rPr lang="en-US" altLang="zh-CN" sz="1800" dirty="0">
                  <a:solidFill>
                    <a:schemeClr val="tx1"/>
                  </a:solidFill>
                </a:rPr>
                <a:t>11</a:t>
              </a:r>
              <a:r>
                <a:rPr lang="zh-CN" altLang="en-US" sz="1800" dirty="0">
                  <a:solidFill>
                    <a:schemeClr val="tx1"/>
                  </a:solidFill>
                </a:rPr>
                <a:t>米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7998" y="3743"/>
              <a:ext cx="3532" cy="891"/>
            </a:xfrm>
            <a:prstGeom prst="roundRect">
              <a:avLst>
                <a:gd name="adj" fmla="val 31530"/>
              </a:avLst>
            </a:prstGeom>
            <a:solidFill>
              <a:srgbClr val="FFCCC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羚羊</a:t>
              </a:r>
              <a:endParaRPr lang="zh-CN" altLang="en-US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每秒跑</a:t>
              </a:r>
              <a:r>
                <a:rPr lang="en-US" altLang="zh-CN" sz="1800" dirty="0">
                  <a:solidFill>
                    <a:schemeClr val="tx1"/>
                  </a:solidFill>
                </a:rPr>
                <a:t>22</a:t>
              </a:r>
              <a:r>
                <a:rPr lang="zh-CN" altLang="en-US" sz="1800" dirty="0">
                  <a:solidFill>
                    <a:schemeClr val="tx1"/>
                  </a:solidFill>
                </a:rPr>
                <a:t>米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2090" y="3743"/>
              <a:ext cx="3532" cy="891"/>
            </a:xfrm>
            <a:prstGeom prst="roundRect">
              <a:avLst>
                <a:gd name="adj" fmla="val 31530"/>
              </a:avLst>
            </a:prstGeom>
            <a:solidFill>
              <a:srgbClr val="FFCCC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豹子</a:t>
              </a:r>
              <a:endParaRPr lang="zh-CN" altLang="en-US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每秒跑</a:t>
              </a:r>
              <a:r>
                <a:rPr lang="en-US" altLang="zh-CN" sz="1800" dirty="0">
                  <a:solidFill>
                    <a:schemeClr val="tx1"/>
                  </a:solidFill>
                </a:rPr>
                <a:t>31</a:t>
              </a:r>
              <a:r>
                <a:rPr lang="zh-CN" altLang="en-US" sz="1800" dirty="0">
                  <a:solidFill>
                    <a:schemeClr val="tx1"/>
                  </a:solidFill>
                </a:rPr>
                <a:t>米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0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77085" y="2724795"/>
            <a:ext cx="538958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</a:t>
            </a:r>
            <a:r>
              <a:rPr lang="en-US" altLang="zh-CN" sz="2100" dirty="0"/>
              <a:t>2</a:t>
            </a:r>
            <a:r>
              <a:rPr lang="zh-CN" altLang="en-US" sz="2100" dirty="0"/>
              <a:t>）羚羊</a:t>
            </a:r>
            <a:r>
              <a:rPr lang="en-US" altLang="zh-CN" sz="2100" dirty="0"/>
              <a:t>40</a:t>
            </a:r>
            <a:r>
              <a:rPr lang="zh-CN" altLang="en-US" sz="2100" dirty="0"/>
              <a:t>秒跑多少米？</a:t>
            </a:r>
            <a:endParaRPr lang="zh-CN" altLang="en-US" sz="2100" dirty="0"/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3477816" y="3521570"/>
            <a:ext cx="1253966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</a:rPr>
              <a:t>22</a:t>
            </a:r>
            <a:r>
              <a:rPr lang="en-US" sz="2100" dirty="0">
                <a:solidFill>
                  <a:srgbClr val="FF0000"/>
                </a:solidFill>
                <a:latin typeface="Arial" panose="020B0604020202020204" pitchFamily="34" charset="0"/>
              </a:rPr>
              <a:t>×40=</a:t>
            </a:r>
            <a:endParaRPr lang="en-US" sz="21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02"/>
          <p:cNvSpPr txBox="1"/>
          <p:nvPr/>
        </p:nvSpPr>
        <p:spPr>
          <a:xfrm>
            <a:off x="4577715" y="3521332"/>
            <a:ext cx="1422505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880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（米）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3182302" y="4318583"/>
            <a:ext cx="280130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答：羚羊</a:t>
            </a:r>
            <a:r>
              <a:rPr lang="en-US" altLang="zh-CN" sz="2100" dirty="0"/>
              <a:t>40</a:t>
            </a:r>
            <a:r>
              <a:rPr lang="zh-CN" altLang="en-US" sz="2100" dirty="0"/>
              <a:t>秒跑</a:t>
            </a:r>
            <a:r>
              <a:rPr lang="en-US" altLang="zh-CN" sz="2100" dirty="0"/>
              <a:t>880</a:t>
            </a:r>
            <a:r>
              <a:rPr lang="zh-CN" altLang="en-US" sz="2100" dirty="0"/>
              <a:t>米。</a:t>
            </a:r>
            <a:endParaRPr lang="zh-CN" altLang="en-US" sz="21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761173" y="450533"/>
            <a:ext cx="5779294" cy="2004536"/>
            <a:chOff x="3705" y="982"/>
            <a:chExt cx="12118" cy="3760"/>
          </a:xfrm>
        </p:grpSpPr>
        <p:pic>
          <p:nvPicPr>
            <p:cNvPr id="13" name="图片 12" descr="45-10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05" y="982"/>
              <a:ext cx="12118" cy="3761"/>
            </a:xfrm>
            <a:prstGeom prst="rect">
              <a:avLst/>
            </a:prstGeom>
          </p:spPr>
        </p:pic>
        <p:sp>
          <p:nvSpPr>
            <p:cNvPr id="14" name="圆角矩形 13"/>
            <p:cNvSpPr/>
            <p:nvPr/>
          </p:nvSpPr>
          <p:spPr>
            <a:xfrm>
              <a:off x="3882" y="3743"/>
              <a:ext cx="3532" cy="891"/>
            </a:xfrm>
            <a:prstGeom prst="roundRect">
              <a:avLst>
                <a:gd name="adj" fmla="val 31530"/>
              </a:avLst>
            </a:prstGeom>
            <a:solidFill>
              <a:srgbClr val="FFCCC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鲸</a:t>
              </a:r>
              <a:endParaRPr lang="zh-CN" altLang="en-US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每秒游</a:t>
              </a:r>
              <a:r>
                <a:rPr lang="en-US" altLang="zh-CN" sz="1800" dirty="0">
                  <a:solidFill>
                    <a:schemeClr val="tx1"/>
                  </a:solidFill>
                </a:rPr>
                <a:t>11</a:t>
              </a:r>
              <a:r>
                <a:rPr lang="zh-CN" altLang="en-US" sz="1800" dirty="0">
                  <a:solidFill>
                    <a:schemeClr val="tx1"/>
                  </a:solidFill>
                </a:rPr>
                <a:t>米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7998" y="3743"/>
              <a:ext cx="3532" cy="891"/>
            </a:xfrm>
            <a:prstGeom prst="roundRect">
              <a:avLst>
                <a:gd name="adj" fmla="val 31530"/>
              </a:avLst>
            </a:prstGeom>
            <a:solidFill>
              <a:srgbClr val="FFCCC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羚羊</a:t>
              </a:r>
              <a:endParaRPr lang="zh-CN" altLang="en-US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每秒跑</a:t>
              </a:r>
              <a:r>
                <a:rPr lang="en-US" altLang="zh-CN" sz="1800" dirty="0">
                  <a:solidFill>
                    <a:schemeClr val="tx1"/>
                  </a:solidFill>
                </a:rPr>
                <a:t>22</a:t>
              </a:r>
              <a:r>
                <a:rPr lang="zh-CN" altLang="en-US" sz="1800" dirty="0">
                  <a:solidFill>
                    <a:schemeClr val="tx1"/>
                  </a:solidFill>
                </a:rPr>
                <a:t>米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2090" y="3743"/>
              <a:ext cx="3532" cy="891"/>
            </a:xfrm>
            <a:prstGeom prst="roundRect">
              <a:avLst>
                <a:gd name="adj" fmla="val 31530"/>
              </a:avLst>
            </a:prstGeom>
            <a:solidFill>
              <a:srgbClr val="FFCCC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豹子</a:t>
              </a:r>
              <a:endParaRPr lang="zh-CN" altLang="en-US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每秒跑</a:t>
              </a:r>
              <a:r>
                <a:rPr lang="en-US" altLang="zh-CN" sz="1800" dirty="0">
                  <a:solidFill>
                    <a:schemeClr val="tx1"/>
                  </a:solidFill>
                </a:rPr>
                <a:t>31</a:t>
              </a:r>
              <a:r>
                <a:rPr lang="zh-CN" altLang="en-US" sz="1800" dirty="0">
                  <a:solidFill>
                    <a:schemeClr val="tx1"/>
                  </a:solidFill>
                </a:rPr>
                <a:t>米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0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61173" y="450533"/>
            <a:ext cx="5779294" cy="2004536"/>
            <a:chOff x="3705" y="982"/>
            <a:chExt cx="12118" cy="3760"/>
          </a:xfrm>
        </p:grpSpPr>
        <p:pic>
          <p:nvPicPr>
            <p:cNvPr id="2" name="图片 1" descr="45-10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05" y="982"/>
              <a:ext cx="12118" cy="3761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/>
          </p:nvSpPr>
          <p:spPr>
            <a:xfrm>
              <a:off x="3882" y="3743"/>
              <a:ext cx="3532" cy="891"/>
            </a:xfrm>
            <a:prstGeom prst="roundRect">
              <a:avLst>
                <a:gd name="adj" fmla="val 31530"/>
              </a:avLst>
            </a:prstGeom>
            <a:solidFill>
              <a:srgbClr val="FFCCC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</a:rPr>
                <a:t>鲸</a:t>
              </a:r>
              <a:endParaRPr lang="zh-CN" altLang="en-US" sz="16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chemeClr val="tx1"/>
                  </a:solidFill>
                </a:rPr>
                <a:t>每秒游</a:t>
              </a:r>
              <a:r>
                <a:rPr lang="en-US" altLang="zh-CN" sz="1600" dirty="0">
                  <a:solidFill>
                    <a:schemeClr val="tx1"/>
                  </a:solidFill>
                </a:rPr>
                <a:t>11</a:t>
              </a:r>
              <a:r>
                <a:rPr lang="zh-CN" altLang="en-US" sz="1600" dirty="0">
                  <a:solidFill>
                    <a:schemeClr val="tx1"/>
                  </a:solidFill>
                </a:rPr>
                <a:t>米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7998" y="3743"/>
              <a:ext cx="3532" cy="891"/>
            </a:xfrm>
            <a:prstGeom prst="roundRect">
              <a:avLst>
                <a:gd name="adj" fmla="val 31530"/>
              </a:avLst>
            </a:prstGeom>
            <a:solidFill>
              <a:srgbClr val="FFCCC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</a:rPr>
                <a:t>羚羊</a:t>
              </a:r>
              <a:endParaRPr lang="zh-CN" altLang="en-US" sz="16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chemeClr val="tx1"/>
                  </a:solidFill>
                </a:rPr>
                <a:t>每秒跑</a:t>
              </a:r>
              <a:r>
                <a:rPr lang="en-US" altLang="zh-CN" sz="1600" dirty="0">
                  <a:solidFill>
                    <a:schemeClr val="tx1"/>
                  </a:solidFill>
                </a:rPr>
                <a:t>22</a:t>
              </a:r>
              <a:r>
                <a:rPr lang="zh-CN" altLang="en-US" sz="1600" dirty="0">
                  <a:solidFill>
                    <a:schemeClr val="tx1"/>
                  </a:solidFill>
                </a:rPr>
                <a:t>米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2090" y="3743"/>
              <a:ext cx="3532" cy="891"/>
            </a:xfrm>
            <a:prstGeom prst="roundRect">
              <a:avLst>
                <a:gd name="adj" fmla="val 31530"/>
              </a:avLst>
            </a:prstGeom>
            <a:solidFill>
              <a:srgbClr val="FFCCC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</a:rPr>
                <a:t>豹子</a:t>
              </a:r>
              <a:endParaRPr lang="zh-CN" altLang="en-US" sz="16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chemeClr val="tx1"/>
                  </a:solidFill>
                </a:rPr>
                <a:t>每秒跑</a:t>
              </a:r>
              <a:r>
                <a:rPr lang="en-US" altLang="zh-CN" sz="1600" dirty="0">
                  <a:solidFill>
                    <a:schemeClr val="tx1"/>
                  </a:solidFill>
                </a:rPr>
                <a:t>31</a:t>
              </a:r>
              <a:r>
                <a:rPr lang="zh-CN" altLang="en-US" sz="1600" dirty="0">
                  <a:solidFill>
                    <a:schemeClr val="tx1"/>
                  </a:solidFill>
                </a:rPr>
                <a:t>米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43309" y="2615275"/>
            <a:ext cx="8433299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/>
              <a:t>（</a:t>
            </a:r>
            <a:r>
              <a:rPr lang="en-US" altLang="zh-CN" sz="2100" dirty="0"/>
              <a:t>3</a:t>
            </a:r>
            <a:r>
              <a:rPr lang="zh-CN" altLang="en-US" sz="2100" dirty="0"/>
              <a:t>）</a:t>
            </a:r>
            <a:r>
              <a:rPr lang="zh-CN" altLang="en-US" sz="2700" b="1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100" dirty="0"/>
              <a:t>一只豹子正在快速追赶奔跑中的</a:t>
            </a:r>
            <a:r>
              <a:rPr lang="zh-CN" altLang="en-US" sz="2100" dirty="0">
                <a:sym typeface="+mn-ea"/>
              </a:rPr>
              <a:t>羚羊，当距离羚羊</a:t>
            </a:r>
            <a:r>
              <a:rPr lang="en-US" altLang="zh-CN" sz="2100" dirty="0">
                <a:sym typeface="+mn-ea"/>
              </a:rPr>
              <a:t>150</a:t>
            </a:r>
            <a:r>
              <a:rPr lang="zh-CN" altLang="en-US" sz="2100" dirty="0">
                <a:sym typeface="+mn-ea"/>
              </a:rPr>
              <a:t>米时，再过</a:t>
            </a:r>
            <a:r>
              <a:rPr lang="en-US" altLang="zh-CN" sz="2100" dirty="0">
                <a:sym typeface="+mn-ea"/>
              </a:rPr>
              <a:t>20</a:t>
            </a:r>
            <a:r>
              <a:rPr lang="zh-CN" altLang="en-US" sz="2100" dirty="0">
                <a:sym typeface="+mn-ea"/>
              </a:rPr>
              <a:t>秒能追上吗</a:t>
            </a:r>
            <a:r>
              <a:rPr lang="zh-CN" altLang="en-US" sz="2100" dirty="0"/>
              <a:t>？</a:t>
            </a:r>
            <a:endParaRPr lang="zh-CN" altLang="en-US" sz="2100" dirty="0"/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3198972" y="3712369"/>
            <a:ext cx="1253966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</a:rPr>
              <a:t>9</a:t>
            </a:r>
            <a:r>
              <a:rPr lang="en-US" sz="2100" dirty="0">
                <a:solidFill>
                  <a:srgbClr val="FF0000"/>
                </a:solidFill>
                <a:latin typeface="Arial" panose="020B0604020202020204" pitchFamily="34" charset="0"/>
              </a:rPr>
              <a:t>×20=</a:t>
            </a:r>
            <a:endParaRPr lang="en-US" sz="21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02"/>
          <p:cNvSpPr txBox="1"/>
          <p:nvPr/>
        </p:nvSpPr>
        <p:spPr>
          <a:xfrm>
            <a:off x="4086940" y="3712131"/>
            <a:ext cx="1422505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180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（米）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2958941" y="4593907"/>
            <a:ext cx="280130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答：再过</a:t>
            </a:r>
            <a:r>
              <a:rPr lang="en-US" altLang="zh-CN" sz="2100" dirty="0"/>
              <a:t>20</a:t>
            </a:r>
            <a:r>
              <a:rPr lang="zh-CN" altLang="en-US" sz="2100" dirty="0"/>
              <a:t>秒能追上。</a:t>
            </a:r>
            <a:endParaRPr lang="zh-CN" altLang="en-US" sz="2100" dirty="0"/>
          </a:p>
        </p:txBody>
      </p:sp>
      <p:sp>
        <p:nvSpPr>
          <p:cNvPr id="11" name="TextBox 31"/>
          <p:cNvSpPr txBox="1">
            <a:spLocks noChangeArrowheads="1"/>
          </p:cNvSpPr>
          <p:nvPr/>
        </p:nvSpPr>
        <p:spPr bwMode="auto">
          <a:xfrm>
            <a:off x="3284696" y="3320891"/>
            <a:ext cx="2149793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</a:rPr>
              <a:t>31-22=9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（米）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3284697" y="4152900"/>
            <a:ext cx="957739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</a:rPr>
              <a:t>150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米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文本框 27"/>
          <p:cNvSpPr txBox="1"/>
          <p:nvPr/>
        </p:nvSpPr>
        <p:spPr>
          <a:xfrm>
            <a:off x="4086940" y="4151963"/>
            <a:ext cx="340043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ea"/>
                <a:sym typeface="+mn-ea"/>
              </a:rPr>
              <a:t>&lt;</a:t>
            </a:r>
            <a:endParaRPr lang="zh-CN" altLang="en-US" sz="2100" b="1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6" name="TextBox 31"/>
          <p:cNvSpPr txBox="1">
            <a:spLocks noChangeArrowheads="1"/>
          </p:cNvSpPr>
          <p:nvPr/>
        </p:nvSpPr>
        <p:spPr bwMode="auto">
          <a:xfrm>
            <a:off x="4359593" y="4152900"/>
            <a:ext cx="1315879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+mn-ea"/>
              </a:rPr>
              <a:t>180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米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0" grpId="0"/>
      <p:bldP spid="7" grpId="0"/>
      <p:bldP spid="11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5"/>
          <p:cNvSpPr txBox="1"/>
          <p:nvPr/>
        </p:nvSpPr>
        <p:spPr>
          <a:xfrm>
            <a:off x="5177314" y="1813084"/>
            <a:ext cx="1785938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160×5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6" name="Text Box 36"/>
          <p:cNvSpPr txBox="1"/>
          <p:nvPr/>
        </p:nvSpPr>
        <p:spPr>
          <a:xfrm>
            <a:off x="5177314" y="2418397"/>
            <a:ext cx="1785938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390×2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7" name="Text Box 37"/>
          <p:cNvSpPr txBox="1"/>
          <p:nvPr/>
        </p:nvSpPr>
        <p:spPr>
          <a:xfrm>
            <a:off x="5177314" y="3023235"/>
            <a:ext cx="1785938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150×4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8" name="Text Box 42"/>
          <p:cNvSpPr txBox="1"/>
          <p:nvPr/>
        </p:nvSpPr>
        <p:spPr>
          <a:xfrm>
            <a:off x="6357224" y="1813084"/>
            <a:ext cx="614592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Text Box 44"/>
          <p:cNvSpPr txBox="1"/>
          <p:nvPr/>
        </p:nvSpPr>
        <p:spPr>
          <a:xfrm>
            <a:off x="6357224" y="2418397"/>
            <a:ext cx="614592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Text Box 45"/>
          <p:cNvSpPr txBox="1"/>
          <p:nvPr/>
        </p:nvSpPr>
        <p:spPr>
          <a:xfrm>
            <a:off x="6357224" y="3023235"/>
            <a:ext cx="614592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 Box 52"/>
          <p:cNvSpPr txBox="1"/>
          <p:nvPr/>
        </p:nvSpPr>
        <p:spPr>
          <a:xfrm>
            <a:off x="2258616" y="1812846"/>
            <a:ext cx="135255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14×3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5" name="Text Box 53"/>
          <p:cNvSpPr txBox="1"/>
          <p:nvPr/>
        </p:nvSpPr>
        <p:spPr>
          <a:xfrm>
            <a:off x="2258616" y="2418397"/>
            <a:ext cx="1514475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13×6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6" name="Text Box 54"/>
          <p:cNvSpPr txBox="1"/>
          <p:nvPr/>
        </p:nvSpPr>
        <p:spPr>
          <a:xfrm>
            <a:off x="2258616" y="3022997"/>
            <a:ext cx="1587103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24×3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7" name="Text Box 55"/>
          <p:cNvSpPr txBox="1"/>
          <p:nvPr/>
        </p:nvSpPr>
        <p:spPr>
          <a:xfrm>
            <a:off x="3259931" y="1813084"/>
            <a:ext cx="455894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Text Box 56"/>
          <p:cNvSpPr txBox="1"/>
          <p:nvPr/>
        </p:nvSpPr>
        <p:spPr>
          <a:xfrm>
            <a:off x="3259931" y="2418397"/>
            <a:ext cx="455894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78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Text Box 57"/>
          <p:cNvSpPr txBox="1"/>
          <p:nvPr/>
        </p:nvSpPr>
        <p:spPr>
          <a:xfrm>
            <a:off x="3259931" y="3022997"/>
            <a:ext cx="455894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TextBox 18"/>
          <p:cNvSpPr txBox="1"/>
          <p:nvPr/>
        </p:nvSpPr>
        <p:spPr>
          <a:xfrm>
            <a:off x="1806417" y="813912"/>
            <a:ext cx="400002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比一比，看谁算得又对又快。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5"/>
          <p:cNvSpPr txBox="1"/>
          <p:nvPr/>
        </p:nvSpPr>
        <p:spPr>
          <a:xfrm>
            <a:off x="5087302" y="1421606"/>
            <a:ext cx="1785938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160×5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6" name="Text Box 36"/>
          <p:cNvSpPr txBox="1"/>
          <p:nvPr/>
        </p:nvSpPr>
        <p:spPr>
          <a:xfrm>
            <a:off x="5087302" y="1878330"/>
            <a:ext cx="1785938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390×2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7" name="Text Box 37"/>
          <p:cNvSpPr txBox="1"/>
          <p:nvPr/>
        </p:nvSpPr>
        <p:spPr>
          <a:xfrm>
            <a:off x="5087302" y="2326957"/>
            <a:ext cx="1785938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150×4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8" name="Text Box 42"/>
          <p:cNvSpPr txBox="1"/>
          <p:nvPr/>
        </p:nvSpPr>
        <p:spPr>
          <a:xfrm>
            <a:off x="6210062" y="1421606"/>
            <a:ext cx="614592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Text Box 44"/>
          <p:cNvSpPr txBox="1"/>
          <p:nvPr/>
        </p:nvSpPr>
        <p:spPr>
          <a:xfrm>
            <a:off x="6210062" y="1878330"/>
            <a:ext cx="614592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Text Box 45"/>
          <p:cNvSpPr txBox="1"/>
          <p:nvPr/>
        </p:nvSpPr>
        <p:spPr>
          <a:xfrm>
            <a:off x="6210062" y="2326957"/>
            <a:ext cx="614592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 Box 52"/>
          <p:cNvSpPr txBox="1"/>
          <p:nvPr/>
        </p:nvSpPr>
        <p:spPr>
          <a:xfrm>
            <a:off x="2258616" y="1421368"/>
            <a:ext cx="135255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14×3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5" name="Text Box 53"/>
          <p:cNvSpPr txBox="1"/>
          <p:nvPr/>
        </p:nvSpPr>
        <p:spPr>
          <a:xfrm>
            <a:off x="2258616" y="1878330"/>
            <a:ext cx="1514475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13×6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6" name="Text Box 54"/>
          <p:cNvSpPr txBox="1"/>
          <p:nvPr/>
        </p:nvSpPr>
        <p:spPr>
          <a:xfrm>
            <a:off x="2258616" y="2326720"/>
            <a:ext cx="1587103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24×3</a:t>
            </a:r>
            <a:r>
              <a:rPr lang="zh-CN" altLang="zh-CN" sz="2100" dirty="0"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7" name="Text Box 55"/>
          <p:cNvSpPr txBox="1"/>
          <p:nvPr/>
        </p:nvSpPr>
        <p:spPr>
          <a:xfrm>
            <a:off x="3259931" y="1421606"/>
            <a:ext cx="455894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Text Box 56"/>
          <p:cNvSpPr txBox="1"/>
          <p:nvPr/>
        </p:nvSpPr>
        <p:spPr>
          <a:xfrm>
            <a:off x="3259931" y="1878330"/>
            <a:ext cx="455894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78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Text Box 57"/>
          <p:cNvSpPr txBox="1"/>
          <p:nvPr/>
        </p:nvSpPr>
        <p:spPr>
          <a:xfrm>
            <a:off x="3259931" y="2326720"/>
            <a:ext cx="455894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TextBox 18"/>
          <p:cNvSpPr txBox="1"/>
          <p:nvPr/>
        </p:nvSpPr>
        <p:spPr>
          <a:xfrm>
            <a:off x="598307" y="653390"/>
            <a:ext cx="454675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任选一题，说说你是怎样计算的。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0" name="AutoShape 27"/>
          <p:cNvSpPr/>
          <p:nvPr/>
        </p:nvSpPr>
        <p:spPr>
          <a:xfrm>
            <a:off x="1655445" y="2953227"/>
            <a:ext cx="2674620" cy="1606391"/>
          </a:xfrm>
          <a:prstGeom prst="wedgeRoundRectCallout">
            <a:avLst>
              <a:gd name="adj1" fmla="val -61176"/>
              <a:gd name="adj2" fmla="val 31749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           24×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3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Rectangle 51"/>
          <p:cNvSpPr>
            <a:spLocks noChangeArrowheads="1"/>
          </p:cNvSpPr>
          <p:nvPr/>
        </p:nvSpPr>
        <p:spPr bwMode="auto">
          <a:xfrm>
            <a:off x="1782128" y="3413284"/>
            <a:ext cx="2476500" cy="391478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先算：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20×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3＝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6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0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43" name="Rectangle 51"/>
          <p:cNvSpPr/>
          <p:nvPr/>
        </p:nvSpPr>
        <p:spPr>
          <a:xfrm>
            <a:off x="1782128" y="3790048"/>
            <a:ext cx="2314575" cy="391478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再算：  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4×3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＝1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</a:t>
            </a:r>
            <a:endParaRPr lang="en-US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44" name="Rectangle 51"/>
          <p:cNvSpPr/>
          <p:nvPr/>
        </p:nvSpPr>
        <p:spPr>
          <a:xfrm>
            <a:off x="2368392" y="4146471"/>
            <a:ext cx="2116931" cy="391478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60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＋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72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8" name="AutoShape 27"/>
          <p:cNvSpPr>
            <a:spLocks noChangeArrowheads="1"/>
          </p:cNvSpPr>
          <p:nvPr/>
        </p:nvSpPr>
        <p:spPr bwMode="auto">
          <a:xfrm>
            <a:off x="4826794" y="2949893"/>
            <a:ext cx="2948464" cy="1609725"/>
          </a:xfrm>
          <a:prstGeom prst="wedgeRoundRectCallout">
            <a:avLst>
              <a:gd name="adj1" fmla="val 55852"/>
              <a:gd name="adj2" fmla="val 27688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/>
            <a:r>
              <a:rPr lang="en-US" altLang="zh-CN" sz="2100" dirty="0">
                <a:latin typeface="+mn-ea"/>
              </a:rPr>
              <a:t>           160</a:t>
            </a:r>
            <a:r>
              <a:rPr lang="zh-CN" altLang="en-US" sz="2100">
                <a:latin typeface="Arial" panose="020B0604020202020204" pitchFamily="34" charset="0"/>
                <a:sym typeface="+mn-ea"/>
              </a:rPr>
              <a:t>×</a:t>
            </a:r>
            <a:r>
              <a:rPr lang="en-US" altLang="zh-CN" sz="2100">
                <a:latin typeface="Arial" panose="020B0604020202020204" pitchFamily="34" charset="0"/>
                <a:sym typeface="+mn-ea"/>
              </a:rPr>
              <a:t>5</a:t>
            </a:r>
            <a:endParaRPr lang="zh-CN" altLang="en-US" sz="2100">
              <a:latin typeface="Arial" panose="020B0604020202020204" pitchFamily="34" charset="0"/>
            </a:endParaRPr>
          </a:p>
          <a:p>
            <a:pPr fontAlgn="auto"/>
            <a:endParaRPr lang="en-US" altLang="zh-CN" sz="2100" dirty="0">
              <a:latin typeface="+mn-ea"/>
            </a:endParaRPr>
          </a:p>
        </p:txBody>
      </p:sp>
      <p:sp>
        <p:nvSpPr>
          <p:cNvPr id="49" name="Rectangle 51"/>
          <p:cNvSpPr>
            <a:spLocks noChangeArrowheads="1"/>
          </p:cNvSpPr>
          <p:nvPr/>
        </p:nvSpPr>
        <p:spPr bwMode="auto">
          <a:xfrm>
            <a:off x="5022533" y="3398571"/>
            <a:ext cx="2616994" cy="391478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先算：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100×5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50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0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47" name="Rectangle 51"/>
          <p:cNvSpPr/>
          <p:nvPr/>
        </p:nvSpPr>
        <p:spPr>
          <a:xfrm>
            <a:off x="5022533" y="3790048"/>
            <a:ext cx="2616994" cy="391478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再算：  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60×5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300</a:t>
            </a:r>
            <a:endParaRPr lang="en-US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3" name="Rectangle 51"/>
          <p:cNvSpPr/>
          <p:nvPr/>
        </p:nvSpPr>
        <p:spPr>
          <a:xfrm>
            <a:off x="5444966" y="4146471"/>
            <a:ext cx="2349104" cy="391478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500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＋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300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800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3" grpId="0"/>
      <p:bldP spid="44" grpId="0"/>
      <p:bldP spid="49" grpId="0"/>
      <p:bldP spid="47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Text Box 7"/>
          <p:cNvSpPr txBox="1">
            <a:spLocks noChangeArrowheads="1"/>
          </p:cNvSpPr>
          <p:nvPr/>
        </p:nvSpPr>
        <p:spPr bwMode="auto">
          <a:xfrm>
            <a:off x="1797498" y="644857"/>
            <a:ext cx="4429125" cy="391478"/>
          </a:xfrm>
          <a:prstGeom prst="rect">
            <a:avLst/>
          </a:prstGeom>
          <a:noFill/>
          <a:ln w="1905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）橙子每盒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6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个，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盒有多少个？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7181" name="Picture 63" descr="橙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49830" y="1213486"/>
            <a:ext cx="3582353" cy="1865471"/>
          </a:xfrm>
          <a:prstGeom prst="roundRect">
            <a:avLst>
              <a:gd name="adj" fmla="val 11156"/>
            </a:avLst>
          </a:prstGeom>
          <a:noFill/>
          <a:ln w="9525">
            <a:noFill/>
          </a:ln>
        </p:spPr>
      </p:pic>
      <p:sp>
        <p:nvSpPr>
          <p:cNvPr id="5" name="AutoShape 27"/>
          <p:cNvSpPr/>
          <p:nvPr/>
        </p:nvSpPr>
        <p:spPr>
          <a:xfrm>
            <a:off x="5147311" y="3256122"/>
            <a:ext cx="2389346" cy="488156"/>
          </a:xfrm>
          <a:prstGeom prst="wedgeRoundRectCallout">
            <a:avLst>
              <a:gd name="adj1" fmla="val 53444"/>
              <a:gd name="adj2" fmla="val 3251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怎样列式计算呢？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" name="AutoShape 27"/>
          <p:cNvSpPr/>
          <p:nvPr/>
        </p:nvSpPr>
        <p:spPr>
          <a:xfrm>
            <a:off x="1463040" y="3864293"/>
            <a:ext cx="5830729" cy="726281"/>
          </a:xfrm>
          <a:prstGeom prst="wedgeRoundRectCallout">
            <a:avLst>
              <a:gd name="adj1" fmla="val -53099"/>
              <a:gd name="adj2" fmla="val 33330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r>
              <a:rPr lang="zh-CN" altLang="en-US" sz="2100" dirty="0">
                <a:latin typeface="+mn-ea"/>
                <a:cs typeface="+mn-ea"/>
              </a:rPr>
              <a:t>橙子每盒</a:t>
            </a:r>
            <a:r>
              <a:rPr lang="en-US" altLang="zh-CN" sz="2100" dirty="0">
                <a:latin typeface="+mn-ea"/>
                <a:cs typeface="+mn-ea"/>
              </a:rPr>
              <a:t>6</a:t>
            </a:r>
            <a:r>
              <a:rPr lang="zh-CN" altLang="en-US" sz="2100" dirty="0">
                <a:latin typeface="+mn-ea"/>
                <a:cs typeface="+mn-ea"/>
              </a:rPr>
              <a:t>个，</a:t>
            </a:r>
            <a:r>
              <a:rPr lang="en-US" altLang="zh-CN" sz="2100" dirty="0">
                <a:latin typeface="+mn-ea"/>
                <a:cs typeface="+mn-ea"/>
              </a:rPr>
              <a:t>10</a:t>
            </a:r>
            <a:r>
              <a:rPr lang="zh-CN" altLang="en-US" sz="2100" dirty="0">
                <a:latin typeface="+mn-ea"/>
                <a:cs typeface="+mn-ea"/>
              </a:rPr>
              <a:t>盒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橙子</a:t>
            </a:r>
            <a:r>
              <a:rPr lang="zh-CN" altLang="en-US" sz="2100" dirty="0">
                <a:latin typeface="+mn-ea"/>
                <a:cs typeface="+mn-ea"/>
              </a:rPr>
              <a:t>有多少个，就是求</a:t>
            </a:r>
            <a:r>
              <a:rPr lang="en-US" altLang="zh-CN" sz="2100" dirty="0">
                <a:latin typeface="+mn-ea"/>
                <a:cs typeface="+mn-ea"/>
              </a:rPr>
              <a:t>10</a:t>
            </a:r>
            <a:r>
              <a:rPr lang="zh-CN" altLang="en-US" sz="2100" dirty="0">
                <a:latin typeface="+mn-ea"/>
                <a:cs typeface="+mn-ea"/>
              </a:rPr>
              <a:t>个</a:t>
            </a:r>
            <a:r>
              <a:rPr lang="en-US" altLang="zh-CN" sz="2100" dirty="0">
                <a:latin typeface="+mn-ea"/>
                <a:cs typeface="+mn-ea"/>
              </a:rPr>
              <a:t>6</a:t>
            </a:r>
            <a:r>
              <a:rPr lang="zh-CN" altLang="en-US" sz="2100" dirty="0">
                <a:latin typeface="+mn-ea"/>
                <a:cs typeface="+mn-ea"/>
              </a:rPr>
              <a:t>是多少，用乘法计算，列式为：</a:t>
            </a:r>
            <a:r>
              <a:rPr lang="en-US" altLang="zh-CN" sz="2100" dirty="0">
                <a:latin typeface="+mn-ea"/>
                <a:cs typeface="+mn-ea"/>
              </a:rPr>
              <a:t>6 ×10</a:t>
            </a:r>
            <a:r>
              <a:rPr lang="zh-CN" altLang="en-US" sz="2100" dirty="0">
                <a:latin typeface="+mn-ea"/>
                <a:cs typeface="+mn-ea"/>
              </a:rPr>
              <a:t>。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856060" y="645319"/>
            <a:ext cx="1932384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楷体_GB2312" panose="02010600030101010101" pitchFamily="49" charset="-122"/>
              </a:rPr>
              <a:t>探</a:t>
            </a:r>
            <a:r>
              <a:rPr lang="zh-CN" altLang="en-US" sz="2400" dirty="0">
                <a:latin typeface="楷体_GB2312" panose="02010600030101010101" pitchFamily="49" charset="-122"/>
              </a:rPr>
              <a:t>究算</a:t>
            </a:r>
            <a:r>
              <a:rPr lang="zh-CN" altLang="en-US" sz="2400" dirty="0">
                <a:latin typeface="楷体_GB2312" panose="02010600030101010101" pitchFamily="49" charset="-122"/>
              </a:rPr>
              <a:t>法：</a:t>
            </a:r>
            <a:endParaRPr lang="zh-CN" altLang="en-US" sz="2400" dirty="0">
              <a:solidFill>
                <a:schemeClr val="bg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58352" y="1247734"/>
            <a:ext cx="108427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6×10</a:t>
            </a:r>
            <a:r>
              <a:rPr lang="zh-CN" altLang="en-US" sz="2100" dirty="0">
                <a:latin typeface="+mn-ea"/>
              </a:rPr>
              <a:t>＝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7" name="AutoShape 27"/>
          <p:cNvSpPr/>
          <p:nvPr/>
        </p:nvSpPr>
        <p:spPr>
          <a:xfrm>
            <a:off x="5123022" y="1666399"/>
            <a:ext cx="1840706" cy="488156"/>
          </a:xfrm>
          <a:prstGeom prst="wedgeRoundRectCallout">
            <a:avLst>
              <a:gd name="adj1" fmla="val 60896"/>
              <a:gd name="adj2" fmla="val 40782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你会口算吗？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9" name="AutoShape 27"/>
          <p:cNvSpPr/>
          <p:nvPr/>
        </p:nvSpPr>
        <p:spPr>
          <a:xfrm>
            <a:off x="2576513" y="2388394"/>
            <a:ext cx="2797016" cy="1758791"/>
          </a:xfrm>
          <a:prstGeom prst="wedgeRoundRectCallout">
            <a:avLst>
              <a:gd name="adj1" fmla="val -61176"/>
              <a:gd name="adj2" fmla="val 31749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ctr"/>
            <a:r>
              <a:rPr lang="zh-CN" altLang="en-US" sz="2100" dirty="0">
                <a:latin typeface="+mn-ea"/>
                <a:cs typeface="+mn-ea"/>
              </a:rPr>
              <a:t>我是这样想的：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文本框 9"/>
          <p:cNvSpPr txBox="1">
            <a:spLocks noChangeArrowheads="1"/>
          </p:cNvSpPr>
          <p:nvPr/>
        </p:nvSpPr>
        <p:spPr bwMode="auto">
          <a:xfrm>
            <a:off x="3165355" y="2895866"/>
            <a:ext cx="139422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sym typeface="宋体" panose="02010600030101010101" pitchFamily="2" charset="-122"/>
              </a:rPr>
              <a:t>6×</a:t>
            </a:r>
            <a:r>
              <a:rPr lang="en-US" altLang="en-US" sz="2100" dirty="0">
                <a:solidFill>
                  <a:srgbClr val="000000"/>
                </a:solidFill>
                <a:latin typeface="+mn-ea"/>
              </a:rPr>
              <a:t>9＝54</a:t>
            </a:r>
            <a:endParaRPr lang="en-US" altLang="en-US" sz="21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3122296" y="3287316"/>
            <a:ext cx="1479947" cy="391478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54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＋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6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60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2912269" y="3678793"/>
            <a:ext cx="2406254" cy="391478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所以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6×10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60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012085" y="1255801"/>
            <a:ext cx="53604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</a:t>
            </a:r>
            <a:r>
              <a:rPr lang="en-US" altLang="zh-CN" sz="2100" dirty="0">
                <a:latin typeface="+mn-ea"/>
              </a:rPr>
              <a:t> 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/>
      <p:bldP spid="7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3"/>
          <p:cNvSpPr>
            <a:spLocks noChangeArrowheads="1"/>
          </p:cNvSpPr>
          <p:nvPr/>
        </p:nvSpPr>
        <p:spPr bwMode="auto">
          <a:xfrm>
            <a:off x="856060" y="645319"/>
            <a:ext cx="1932384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楷体_GB2312" panose="02010600030101010101" pitchFamily="49" charset="-122"/>
              </a:rPr>
              <a:t>拓展延伸：</a:t>
            </a:r>
            <a:endParaRPr lang="zh-CN" altLang="en-US" sz="2400" dirty="0">
              <a:solidFill>
                <a:schemeClr val="bg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3058352" y="1247734"/>
            <a:ext cx="108427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6×10</a:t>
            </a:r>
            <a:r>
              <a:rPr lang="zh-CN" altLang="en-US" sz="2100" dirty="0">
                <a:latin typeface="+mn-ea"/>
              </a:rPr>
              <a:t>＝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012085" y="1255801"/>
            <a:ext cx="53604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</a:t>
            </a:r>
            <a:r>
              <a:rPr lang="en-US" altLang="zh-CN" sz="2100" dirty="0">
                <a:latin typeface="+mn-ea"/>
              </a:rPr>
              <a:t> 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8" name="AutoShape 27"/>
          <p:cNvSpPr/>
          <p:nvPr/>
        </p:nvSpPr>
        <p:spPr>
          <a:xfrm>
            <a:off x="4324827" y="2946083"/>
            <a:ext cx="2886551" cy="488156"/>
          </a:xfrm>
          <a:prstGeom prst="wedgeRoundRectCallout">
            <a:avLst>
              <a:gd name="adj1" fmla="val 57694"/>
              <a:gd name="adj2" fmla="val 29062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上面各题你会计算吗？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0" name="Text Box 24"/>
          <p:cNvSpPr txBox="1"/>
          <p:nvPr/>
        </p:nvSpPr>
        <p:spPr>
          <a:xfrm>
            <a:off x="2139078" y="1912858"/>
            <a:ext cx="1084271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5×10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en-US" altLang="zh-CN" sz="2100" dirty="0">
              <a:latin typeface="+mn-ea"/>
              <a:cs typeface="+mn-ea"/>
            </a:endParaRPr>
          </a:p>
        </p:txBody>
      </p:sp>
      <p:sp>
        <p:nvSpPr>
          <p:cNvPr id="42" name="Text Box 24"/>
          <p:cNvSpPr txBox="1"/>
          <p:nvPr/>
        </p:nvSpPr>
        <p:spPr>
          <a:xfrm>
            <a:off x="4229815" y="1912858"/>
            <a:ext cx="1242969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18×10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en-US" altLang="zh-CN" sz="2100" dirty="0">
              <a:latin typeface="+mn-ea"/>
              <a:cs typeface="+mn-ea"/>
            </a:endParaRPr>
          </a:p>
        </p:txBody>
      </p:sp>
      <p:sp>
        <p:nvSpPr>
          <p:cNvPr id="41" name="Text Box 24"/>
          <p:cNvSpPr txBox="1"/>
          <p:nvPr/>
        </p:nvSpPr>
        <p:spPr>
          <a:xfrm>
            <a:off x="2139315" y="2376011"/>
            <a:ext cx="1084271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9×10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en-US" altLang="zh-CN" sz="2100" dirty="0">
              <a:latin typeface="+mn-ea"/>
              <a:cs typeface="+mn-ea"/>
            </a:endParaRPr>
          </a:p>
        </p:txBody>
      </p:sp>
      <p:sp>
        <p:nvSpPr>
          <p:cNvPr id="43" name="Text Box 24"/>
          <p:cNvSpPr txBox="1"/>
          <p:nvPr/>
        </p:nvSpPr>
        <p:spPr>
          <a:xfrm>
            <a:off x="4229815" y="2376011"/>
            <a:ext cx="1242969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40×10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en-US" altLang="zh-CN" sz="2100" dirty="0">
              <a:latin typeface="+mn-ea"/>
              <a:cs typeface="+mn-ea"/>
            </a:endParaRPr>
          </a:p>
        </p:txBody>
      </p:sp>
      <p:sp>
        <p:nvSpPr>
          <p:cNvPr id="44" name="Text Box 24"/>
          <p:cNvSpPr txBox="1"/>
          <p:nvPr/>
        </p:nvSpPr>
        <p:spPr>
          <a:xfrm>
            <a:off x="3058478" y="1912858"/>
            <a:ext cx="535781" cy="391478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50</a:t>
            </a:r>
            <a:r>
              <a:rPr lang="zh-CN" altLang="en-US" sz="2100" dirty="0">
                <a:latin typeface="+mn-ea"/>
              </a:rPr>
              <a:t> </a:t>
            </a:r>
            <a:endParaRPr lang="en-US" altLang="zh-CN" sz="2100" dirty="0">
              <a:latin typeface="+mn-ea"/>
            </a:endParaRPr>
          </a:p>
        </p:txBody>
      </p:sp>
      <p:sp>
        <p:nvSpPr>
          <p:cNvPr id="8" name="Text Box 24"/>
          <p:cNvSpPr txBox="1"/>
          <p:nvPr/>
        </p:nvSpPr>
        <p:spPr>
          <a:xfrm>
            <a:off x="3058478" y="2375773"/>
            <a:ext cx="535781" cy="391478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90</a:t>
            </a:r>
            <a:r>
              <a:rPr lang="zh-CN" altLang="en-US" sz="2100" dirty="0">
                <a:latin typeface="+mn-ea"/>
              </a:rPr>
              <a:t> </a:t>
            </a:r>
            <a:endParaRPr lang="en-US" altLang="zh-CN" sz="2100" dirty="0">
              <a:latin typeface="+mn-ea"/>
            </a:endParaRPr>
          </a:p>
        </p:txBody>
      </p:sp>
      <p:sp>
        <p:nvSpPr>
          <p:cNvPr id="9" name="Text Box 24"/>
          <p:cNvSpPr txBox="1"/>
          <p:nvPr/>
        </p:nvSpPr>
        <p:spPr>
          <a:xfrm>
            <a:off x="5355432" y="1913096"/>
            <a:ext cx="764381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180</a:t>
            </a:r>
            <a:r>
              <a:rPr lang="zh-CN" altLang="en-US" sz="2100" dirty="0">
                <a:latin typeface="+mn-ea"/>
              </a:rPr>
              <a:t> 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0" name="Text Box 24"/>
          <p:cNvSpPr txBox="1"/>
          <p:nvPr/>
        </p:nvSpPr>
        <p:spPr>
          <a:xfrm>
            <a:off x="5355432" y="2376011"/>
            <a:ext cx="812959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400</a:t>
            </a:r>
            <a:r>
              <a:rPr lang="zh-CN" altLang="en-US" sz="2100" dirty="0">
                <a:latin typeface="+mn-ea"/>
              </a:rPr>
              <a:t> 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3" name="AutoShape 27"/>
          <p:cNvSpPr/>
          <p:nvPr/>
        </p:nvSpPr>
        <p:spPr>
          <a:xfrm>
            <a:off x="3235166" y="2946083"/>
            <a:ext cx="3975735" cy="488156"/>
          </a:xfrm>
          <a:prstGeom prst="wedgeRoundRectCallout">
            <a:avLst>
              <a:gd name="adj1" fmla="val 56331"/>
              <a:gd name="adj2" fmla="val 32380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计算上面各题，你发现了什么？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5" name="AutoShape 27"/>
          <p:cNvSpPr/>
          <p:nvPr/>
        </p:nvSpPr>
        <p:spPr>
          <a:xfrm>
            <a:off x="1785937" y="3639026"/>
            <a:ext cx="3557588" cy="1085850"/>
          </a:xfrm>
          <a:prstGeom prst="wedgeRoundRectCallout">
            <a:avLst>
              <a:gd name="adj1" fmla="val -55920"/>
              <a:gd name="adj2" fmla="val -9802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  <a:sym typeface="+mn-ea"/>
              </a:rPr>
              <a:t>我发现一个数乘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10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，积就是在这个数的末尾添上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个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0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。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2" grpId="0"/>
      <p:bldP spid="41" grpId="0" bldLvl="0" animBg="1"/>
      <p:bldP spid="43" grpId="0"/>
      <p:bldP spid="4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9" name="Text Box 7"/>
          <p:cNvSpPr txBox="1"/>
          <p:nvPr/>
        </p:nvSpPr>
        <p:spPr>
          <a:xfrm>
            <a:off x="1776412" y="559594"/>
            <a:ext cx="4729163" cy="391478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）苹果每盒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个，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盒有多少个？</a:t>
            </a:r>
            <a:endParaRPr lang="zh-CN" altLang="en-US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9234" name="Picture 25" descr="苹果-02"/>
          <p:cNvPicPr>
            <a:picLocks noChangeAspect="1"/>
          </p:cNvPicPr>
          <p:nvPr/>
        </p:nvPicPr>
        <p:blipFill>
          <a:blip r:embed="rId1" cstate="email"/>
          <a:srcRect t="4238" b="5993"/>
          <a:stretch>
            <a:fillRect/>
          </a:stretch>
        </p:blipFill>
        <p:spPr>
          <a:xfrm>
            <a:off x="2326482" y="1070610"/>
            <a:ext cx="3905726" cy="2065973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AutoShape 27"/>
          <p:cNvSpPr/>
          <p:nvPr/>
        </p:nvSpPr>
        <p:spPr>
          <a:xfrm>
            <a:off x="5147311" y="3256122"/>
            <a:ext cx="2389346" cy="488156"/>
          </a:xfrm>
          <a:prstGeom prst="wedgeRoundRectCallout">
            <a:avLst>
              <a:gd name="adj1" fmla="val 53444"/>
              <a:gd name="adj2" fmla="val 3251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怎样列式计算呢？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" name="AutoShape 27"/>
          <p:cNvSpPr/>
          <p:nvPr/>
        </p:nvSpPr>
        <p:spPr>
          <a:xfrm>
            <a:off x="1463040" y="3803809"/>
            <a:ext cx="5830729" cy="1003935"/>
          </a:xfrm>
          <a:prstGeom prst="wedgeRoundRectCallout">
            <a:avLst>
              <a:gd name="adj1" fmla="val -53099"/>
              <a:gd name="adj2" fmla="val 33330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苹果每盒</a:t>
            </a:r>
            <a:r>
              <a:rPr lang="en-US" altLang="zh-CN" sz="2100" dirty="0">
                <a:latin typeface="+mn-ea"/>
                <a:cs typeface="+mn-ea"/>
              </a:rPr>
              <a:t>12</a:t>
            </a:r>
            <a:r>
              <a:rPr lang="zh-CN" altLang="en-US" sz="2100" dirty="0">
                <a:latin typeface="+mn-ea"/>
                <a:cs typeface="+mn-ea"/>
              </a:rPr>
              <a:t>个，</a:t>
            </a:r>
            <a:r>
              <a:rPr lang="en-US" altLang="zh-CN" sz="2100" dirty="0">
                <a:latin typeface="+mn-ea"/>
                <a:cs typeface="+mn-ea"/>
              </a:rPr>
              <a:t>20</a:t>
            </a:r>
            <a:r>
              <a:rPr lang="zh-CN" altLang="en-US" sz="2100" dirty="0">
                <a:latin typeface="+mn-ea"/>
                <a:cs typeface="+mn-ea"/>
              </a:rPr>
              <a:t>盒苹果有多少个，就是求</a:t>
            </a:r>
            <a:r>
              <a:rPr lang="en-US" altLang="zh-CN" sz="2100" dirty="0">
                <a:latin typeface="+mn-ea"/>
                <a:cs typeface="+mn-ea"/>
              </a:rPr>
              <a:t>20</a:t>
            </a:r>
            <a:r>
              <a:rPr lang="zh-CN" altLang="en-US" sz="2100" dirty="0">
                <a:latin typeface="+mn-ea"/>
                <a:cs typeface="+mn-ea"/>
              </a:rPr>
              <a:t>个</a:t>
            </a:r>
            <a:r>
              <a:rPr lang="en-US" altLang="zh-CN" sz="2100" dirty="0">
                <a:latin typeface="+mn-ea"/>
                <a:cs typeface="+mn-ea"/>
              </a:rPr>
              <a:t>12</a:t>
            </a:r>
            <a:r>
              <a:rPr lang="zh-CN" altLang="en-US" sz="2100" dirty="0">
                <a:latin typeface="+mn-ea"/>
                <a:cs typeface="+mn-ea"/>
              </a:rPr>
              <a:t>是多少，用乘法计算，列式为：</a:t>
            </a:r>
            <a:r>
              <a:rPr lang="en-US" altLang="zh-CN" sz="2100" dirty="0">
                <a:latin typeface="+mn-ea"/>
                <a:cs typeface="+mn-ea"/>
              </a:rPr>
              <a:t>12 ×20</a:t>
            </a:r>
            <a:r>
              <a:rPr lang="zh-CN" altLang="en-US" sz="2100" dirty="0">
                <a:latin typeface="+mn-ea"/>
                <a:cs typeface="+mn-ea"/>
              </a:rPr>
              <a:t>。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856060" y="645319"/>
            <a:ext cx="1932384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楷体_GB2312" panose="02010600030101010101" pitchFamily="49" charset="-122"/>
              </a:rPr>
              <a:t>探</a:t>
            </a:r>
            <a:r>
              <a:rPr lang="zh-CN" altLang="en-US" sz="2400" dirty="0">
                <a:latin typeface="楷体_GB2312" panose="02010600030101010101" pitchFamily="49" charset="-122"/>
              </a:rPr>
              <a:t>究算</a:t>
            </a:r>
            <a:r>
              <a:rPr lang="zh-CN" altLang="en-US" sz="2400" dirty="0">
                <a:latin typeface="楷体_GB2312" panose="02010600030101010101" pitchFamily="49" charset="-122"/>
              </a:rPr>
              <a:t>法：</a:t>
            </a:r>
            <a:endParaRPr lang="zh-CN" altLang="en-US" sz="2400" dirty="0">
              <a:solidFill>
                <a:schemeClr val="bg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12143" y="1255830"/>
            <a:ext cx="124296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12×20</a:t>
            </a:r>
            <a:r>
              <a:rPr lang="zh-CN" altLang="en-US" sz="2100" dirty="0">
                <a:latin typeface="+mn-ea"/>
              </a:rPr>
              <a:t>＝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7" name="AutoShape 27"/>
          <p:cNvSpPr/>
          <p:nvPr/>
        </p:nvSpPr>
        <p:spPr>
          <a:xfrm>
            <a:off x="5123022" y="1666399"/>
            <a:ext cx="1840706" cy="488156"/>
          </a:xfrm>
          <a:prstGeom prst="wedgeRoundRectCallout">
            <a:avLst>
              <a:gd name="adj1" fmla="val 60896"/>
              <a:gd name="adj2" fmla="val 40782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你会口算吗？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9" name="AutoShape 27"/>
          <p:cNvSpPr/>
          <p:nvPr/>
        </p:nvSpPr>
        <p:spPr>
          <a:xfrm>
            <a:off x="2576513" y="2388394"/>
            <a:ext cx="2797016" cy="1758791"/>
          </a:xfrm>
          <a:prstGeom prst="wedgeRoundRectCallout">
            <a:avLst>
              <a:gd name="adj1" fmla="val -61176"/>
              <a:gd name="adj2" fmla="val 31749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ctr"/>
            <a:r>
              <a:rPr lang="zh-CN" altLang="en-US" sz="2100" dirty="0">
                <a:latin typeface="+mn-ea"/>
                <a:cs typeface="+mn-ea"/>
              </a:rPr>
              <a:t>我是这样想的：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文本框 9"/>
          <p:cNvSpPr txBox="1">
            <a:spLocks noChangeArrowheads="1"/>
          </p:cNvSpPr>
          <p:nvPr/>
        </p:nvSpPr>
        <p:spPr bwMode="auto">
          <a:xfrm>
            <a:off x="3165355" y="2895866"/>
            <a:ext cx="139422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sym typeface="宋体" panose="02010600030101010101" pitchFamily="2" charset="-122"/>
              </a:rPr>
              <a:t>12×</a:t>
            </a:r>
            <a:r>
              <a:rPr lang="en-US" altLang="en-US" sz="2100" dirty="0">
                <a:solidFill>
                  <a:srgbClr val="000000"/>
                </a:solidFill>
                <a:latin typeface="+mn-ea"/>
              </a:rPr>
              <a:t>2＝24</a:t>
            </a:r>
            <a:endParaRPr lang="en-US" altLang="en-US" sz="21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3122295" y="3287553"/>
            <a:ext cx="2405539" cy="391478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</a:t>
            </a:r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cs typeface="+mn-ea"/>
              </a:rPr>
              <a:t>×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240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2912269" y="3678793"/>
            <a:ext cx="2406254" cy="391478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所以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12×20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cs typeface="+mn-ea"/>
              </a:rPr>
              <a:t>240</a:t>
            </a:r>
            <a:endParaRPr lang="en-US" altLang="zh-CN" sz="21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012085" y="1255801"/>
            <a:ext cx="69474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240</a:t>
            </a:r>
            <a:r>
              <a:rPr lang="en-US" altLang="zh-CN" sz="2100" dirty="0">
                <a:latin typeface="+mn-ea"/>
              </a:rPr>
              <a:t> 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/>
      <p:bldP spid="7" grpId="0"/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2797256c-8d2f-43d7-8e67-f14ffce6618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1795</Words>
  <Application>WPS 演示</Application>
  <PresentationFormat>全屏显示(16:9)</PresentationFormat>
  <Paragraphs>408</Paragraphs>
  <Slides>22</Slides>
  <Notes>23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华文楷体</vt:lpstr>
      <vt:lpstr>微软雅黑</vt:lpstr>
      <vt:lpstr>楷体</vt:lpstr>
      <vt:lpstr>Times New Roman</vt:lpstr>
      <vt:lpstr>楷体_GB2312</vt:lpstr>
      <vt:lpstr>Arial Unicode MS</vt:lpstr>
      <vt:lpstr>Calibri</vt:lpstr>
      <vt:lpstr>Arial</vt:lpstr>
      <vt:lpstr>第一PPT模板网-WWW.1PPT.COM</vt:lpstr>
      <vt:lpstr>Equations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250</cp:revision>
  <dcterms:created xsi:type="dcterms:W3CDTF">2017-08-03T09:01:00Z</dcterms:created>
  <dcterms:modified xsi:type="dcterms:W3CDTF">2023-02-04T03:58:29Z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2766AEE05DB44B2C8440724D16B64E74</vt:lpwstr>
  </property>
</Properties>
</file>