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8"/>
  </p:notesMasterIdLst>
  <p:sldIdLst>
    <p:sldId id="366" r:id="rId4"/>
    <p:sldId id="347" r:id="rId5"/>
    <p:sldId id="304" r:id="rId6"/>
    <p:sldId id="352" r:id="rId7"/>
    <p:sldId id="359" r:id="rId8"/>
    <p:sldId id="360" r:id="rId9"/>
    <p:sldId id="361" r:id="rId10"/>
    <p:sldId id="362" r:id="rId11"/>
    <p:sldId id="363" r:id="rId12"/>
    <p:sldId id="344" r:id="rId13"/>
    <p:sldId id="339" r:id="rId14"/>
    <p:sldId id="349" r:id="rId15"/>
    <p:sldId id="364" r:id="rId16"/>
    <p:sldId id="306" r:id="rId17"/>
    <p:sldId id="365" r:id="rId19"/>
    <p:sldId id="357" r:id="rId20"/>
    <p:sldId id="358" r:id="rId21"/>
    <p:sldId id="307" r:id="rId22"/>
    <p:sldId id="293" r:id="rId23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bei" initials="" lastIdx="1" clrIdx="0"/>
  <p:cmAuthor id="1" name="杨 苹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D8ECDC"/>
    <a:srgbClr val="FFFBEF"/>
    <a:srgbClr val="FFFFDD"/>
    <a:srgbClr val="FF7C80"/>
    <a:srgbClr val="009999"/>
    <a:srgbClr val="CCECFF"/>
    <a:srgbClr val="E7F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58" autoAdjust="0"/>
    <p:restoredTop sz="96366" autoAdjust="0"/>
  </p:normalViewPr>
  <p:slideViewPr>
    <p:cSldViewPr snapToGrid="0">
      <p:cViewPr varScale="1">
        <p:scale>
          <a:sx n="155" d="100"/>
          <a:sy n="155" d="100"/>
        </p:scale>
        <p:origin x="-402" y="-78"/>
      </p:cViewPr>
      <p:guideLst>
        <p:guide orient="horz" pos="1620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4" d="100"/>
          <a:sy n="94" d="100"/>
        </p:scale>
        <p:origin x="3606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2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6A47F54-1EAE-42D4-B660-68142F2F6AC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DDA94AE-4B21-4C79-9E26-10A8D0B89CE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等线" panose="02010600030101010101" pitchFamily="2" charset="-122"/>
            </a:endParaRPr>
          </a:p>
        </p:txBody>
      </p:sp>
      <p:sp>
        <p:nvSpPr>
          <p:cNvPr id="204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A05E1F7B-BC6E-4AC9-8A8F-F98E6747A69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等线" panose="02010600030101010101" pitchFamily="2" charset="-122"/>
            </a:endParaRPr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7243163-B59D-4ACB-ACC3-1277AA42853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E869EF-CB5A-45CB-B92A-1A23E79ED88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C609F-8BC1-46AF-9C3D-143C4213540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EB7440-74C5-428C-B3EE-482E4E0DB933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6F3B12-8216-4F67-B939-643D132521E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A9509E-9B95-4062-BD94-CCA53B41FF00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543EAF-3FB1-4C52-B3A4-32582843F56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4479EB-7C26-4050-BD39-0B0E5033FBF5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4E74DB-F0E5-465D-A87C-01055326D580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BDB617-A048-4CBE-89DD-EDCDA58862C9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0501C-A928-4473-B1B2-A76AE43A5105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E73E5E-69A8-46DD-93E1-162B47A5E19C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B3A1C8-C3B9-4BBA-B273-1BE802C50260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BD8DC9-FCAC-421C-A052-B6E1609B958A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56AA83-65AE-413A-B8BB-8CC483B8E8E0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B047F6-A17F-4EE6-A2C2-A7EFB2E23F6E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FD4DB2-17C0-4A94-98F6-5E40D30A3B21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1391B9-CE85-4933-89C0-0F566749A559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CC6E36-BB81-4A25-A152-03DF9314A43F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F2FF9F-AF42-4C8A-9FCC-FD91D898ABC7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33C72C-510C-4E4F-86C4-547D06B9E610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C711FD-ABBF-4B10-9E61-90EDB04D426A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CBC141-2010-4864-BD88-087E9C539AE0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D9E209-AC22-413A-AF9D-DCE6472A3B26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D5651-98D0-4A6F-83BC-9BF77F05707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B20D27-9904-4598-8C13-3AEE1B518C4B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29D66E-4B8E-47DF-B8B1-BA4FD76FB928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DC718F-396C-4CEC-A815-9CCE8FB53201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CD113E-708B-470F-833C-9FABE5751A33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2C5464-CDD1-490E-8309-F54318243614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935732-3390-4289-8C35-93337DC3E5B6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5AA04F-CD30-4C50-9CCB-A73881664DE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F79784-0412-4ED3-8ED4-DF3E3A8A4EC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02D3CE-BD18-4CB8-A8D6-CD084C241E6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927C2-2472-4AAA-9AA2-9652E06AA17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2004EA-C9BF-4078-841D-35C658D29A1C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11B9F4-DB90-4BBC-903F-CC47950D1FD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773AED-B2BD-427B-9462-C7E0838533CD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62CC2E-3064-4FF1-BEC5-751C782CF3E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80371C-718B-4F47-BBED-5F9E27139CA3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781E6D-71B7-4B3F-9472-9CE11756C9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4FC7FE-4E17-4279-A123-76A77073F7B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88F413-F996-45AD-BD31-6C029ED523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7A7CBA-BB97-4597-8C43-A07F2AFFA16D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4B7CA-D76E-4A10-9468-2679293F585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+mn-ea"/>
              </a:defRPr>
            </a:lvl1pPr>
          </a:lstStyle>
          <a:p>
            <a:fld id="{04951E5B-7F5D-4E79-A6EE-A3B83EAA8B24}" type="datetimeFigureOut">
              <a:rPr lang="zh-CN" altLang="en-US"/>
            </a:fld>
            <a:endParaRPr lang="en-US" altLang="zh-CN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+mn-ea"/>
              </a:defRPr>
            </a:lvl1pPr>
          </a:lstStyle>
          <a:p>
            <a:fld id="{AAA0870E-9433-42CF-85F2-6CCFF8C32390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+mn-ea"/>
              </a:defRPr>
            </a:lvl1pPr>
          </a:lstStyle>
          <a:p>
            <a:fld id="{FA0B7AD9-E683-4658-A693-D031B1CE4C51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+mn-ea"/>
              </a:defRPr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+mn-ea"/>
              </a:defRPr>
            </a:lvl1pPr>
          </a:lstStyle>
          <a:p>
            <a:fld id="{0D8CCF03-FB9A-45CD-9D6D-937A6774E926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"/>
          <p:cNvGrpSpPr/>
          <p:nvPr/>
        </p:nvGrpSpPr>
        <p:grpSpPr bwMode="auto">
          <a:xfrm>
            <a:off x="0" y="688960"/>
            <a:ext cx="9144000" cy="2756582"/>
            <a:chOff x="100871" y="1092378"/>
            <a:chExt cx="6688655" cy="2758024"/>
          </a:xfrm>
        </p:grpSpPr>
        <p:sp>
          <p:nvSpPr>
            <p:cNvPr id="6147" name="矩形 2"/>
            <p:cNvSpPr>
              <a:spLocks noChangeArrowheads="1"/>
            </p:cNvSpPr>
            <p:nvPr/>
          </p:nvSpPr>
          <p:spPr bwMode="auto">
            <a:xfrm>
              <a:off x="100871" y="2132111"/>
              <a:ext cx="6688655" cy="1718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5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面积和面积单位</a:t>
              </a:r>
              <a:endParaRPr lang="en-US" altLang="zh-CN" sz="5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32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32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2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课</a:t>
              </a: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时</a:t>
              </a:r>
              <a:endPara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148" name="组合 5"/>
            <p:cNvGrpSpPr/>
            <p:nvPr/>
          </p:nvGrpSpPr>
          <p:grpSpPr bwMode="auto">
            <a:xfrm>
              <a:off x="2148918" y="1092378"/>
              <a:ext cx="1911964" cy="966078"/>
              <a:chOff x="2148918" y="1092378"/>
              <a:chExt cx="1911964" cy="966078"/>
            </a:xfrm>
          </p:grpSpPr>
          <p:pic>
            <p:nvPicPr>
              <p:cNvPr id="6149" name="图片 11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221788" y="1283143"/>
                <a:ext cx="664141" cy="6582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6150" name="组合 3"/>
              <p:cNvGrpSpPr/>
              <p:nvPr/>
            </p:nvGrpSpPr>
            <p:grpSpPr bwMode="auto">
              <a:xfrm>
                <a:off x="2148918" y="1092378"/>
                <a:ext cx="1911964" cy="966078"/>
                <a:chOff x="4371062" y="1175361"/>
                <a:chExt cx="1912418" cy="965857"/>
              </a:xfrm>
            </p:grpSpPr>
            <p:sp>
              <p:nvSpPr>
                <p:cNvPr id="6151" name="Rectangle 7"/>
                <p:cNvSpPr txBox="1">
                  <a:spLocks noChangeArrowheads="1"/>
                </p:cNvSpPr>
                <p:nvPr/>
              </p:nvSpPr>
              <p:spPr bwMode="auto">
                <a:xfrm>
                  <a:off x="4371062" y="1175361"/>
                  <a:ext cx="796864" cy="9350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r>
                    <a:rPr lang="en-US" altLang="zh-CN" sz="4000" b="1">
                      <a:solidFill>
                        <a:srgbClr val="0070C0"/>
                      </a:solidFill>
                      <a:latin typeface="宋体" panose="02010600030101010101" pitchFamily="2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4000" b="1">
                    <a:solidFill>
                      <a:srgbClr val="0070C0"/>
                    </a:solidFill>
                    <a:latin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152" name="Rectangle 7"/>
                <p:cNvSpPr txBox="1">
                  <a:spLocks noChangeArrowheads="1"/>
                </p:cNvSpPr>
                <p:nvPr/>
              </p:nvSpPr>
              <p:spPr bwMode="auto">
                <a:xfrm>
                  <a:off x="5121068" y="1206395"/>
                  <a:ext cx="1162412" cy="9348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r>
                    <a:rPr lang="zh-CN" altLang="en-US" sz="4600" b="1" dirty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面积</a:t>
                  </a:r>
                  <a:endParaRPr lang="zh-CN" altLang="en-US" sz="46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 bwMode="auto">
          <a:xfrm>
            <a:off x="488950" y="3305175"/>
            <a:ext cx="8074025" cy="1219200"/>
            <a:chOff x="-552186" y="3604226"/>
            <a:chExt cx="8071857" cy="1219992"/>
          </a:xfrm>
        </p:grpSpPr>
        <p:grpSp>
          <p:nvGrpSpPr>
            <p:cNvPr id="15379" name="组合 9"/>
            <p:cNvGrpSpPr/>
            <p:nvPr/>
          </p:nvGrpSpPr>
          <p:grpSpPr bwMode="auto">
            <a:xfrm>
              <a:off x="390094" y="3604226"/>
              <a:ext cx="7129577" cy="1219992"/>
              <a:chOff x="710786" y="3443229"/>
              <a:chExt cx="7128267" cy="1220172"/>
            </a:xfrm>
          </p:grpSpPr>
          <p:sp>
            <p:nvSpPr>
              <p:cNvPr id="15381" name="圆角矩形标注 12"/>
              <p:cNvSpPr>
                <a:spLocks noChangeArrowheads="1"/>
              </p:cNvSpPr>
              <p:nvPr/>
            </p:nvSpPr>
            <p:spPr bwMode="auto">
              <a:xfrm>
                <a:off x="710786" y="3443229"/>
                <a:ext cx="7100063" cy="1220172"/>
              </a:xfrm>
              <a:prstGeom prst="wedgeRoundRectCallout">
                <a:avLst>
                  <a:gd name="adj1" fmla="val -53671"/>
                  <a:gd name="adj2" fmla="val -7319"/>
                  <a:gd name="adj3" fmla="val 16667"/>
                </a:avLst>
              </a:prstGeom>
              <a:solidFill>
                <a:schemeClr val="bg1"/>
              </a:solidFill>
              <a:ln w="9525" algn="ctr">
                <a:solidFill>
                  <a:srgbClr val="3399FF"/>
                </a:solidFill>
                <a:miter lim="800000"/>
              </a:ln>
            </p:spPr>
            <p:txBody>
              <a:bodyPr anchor="ctr"/>
              <a:lstStyle/>
              <a:p>
                <a:endParaRPr lang="zh-CN" altLang="en-US" sz="3000" b="1">
                  <a:latin typeface="楷体" panose="02010609060101010101" pitchFamily="49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5382" name="矩形 4"/>
              <p:cNvSpPr>
                <a:spLocks noChangeArrowheads="1"/>
              </p:cNvSpPr>
              <p:nvPr/>
            </p:nvSpPr>
            <p:spPr bwMode="auto">
              <a:xfrm>
                <a:off x="738989" y="3504597"/>
                <a:ext cx="7100064" cy="1148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000" b="1">
                    <a:solidFill>
                      <a:srgbClr val="0070C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在做题时，我们要根据所测物体的大小，选择恰当的面积单位进行测量。</a:t>
                </a:r>
                <a:endParaRPr lang="zh-CN" altLang="en-US" sz="3000" b="1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5380" name="Picture 5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-552186" y="3778857"/>
              <a:ext cx="845806" cy="843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"/>
          <p:cNvGrpSpPr/>
          <p:nvPr/>
        </p:nvGrpSpPr>
        <p:grpSpPr bwMode="auto">
          <a:xfrm>
            <a:off x="1222375" y="1366838"/>
            <a:ext cx="2003425" cy="582612"/>
            <a:chOff x="1542982" y="682993"/>
            <a:chExt cx="1684358" cy="583831"/>
          </a:xfrm>
        </p:grpSpPr>
        <p:sp>
          <p:nvSpPr>
            <p:cNvPr id="24" name="对角圆角矩形 2"/>
            <p:cNvSpPr/>
            <p:nvPr/>
          </p:nvSpPr>
          <p:spPr>
            <a:xfrm>
              <a:off x="1542982" y="682993"/>
              <a:ext cx="1684358" cy="567923"/>
            </a:xfrm>
            <a:prstGeom prst="round2DiagRect">
              <a:avLst/>
            </a:prstGeom>
            <a:solidFill>
              <a:srgbClr val="E7E7FF"/>
            </a:solidFill>
            <a:ln>
              <a:solidFill>
                <a:srgbClr val="CCCCFF"/>
              </a:solidFill>
              <a:prstDash val="dash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3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78" name="文本框 40"/>
            <p:cNvSpPr txBox="1">
              <a:spLocks noChangeArrowheads="1"/>
            </p:cNvSpPr>
            <p:nvPr/>
          </p:nvSpPr>
          <p:spPr bwMode="auto">
            <a:xfrm>
              <a:off x="1660249" y="713016"/>
              <a:ext cx="1544471" cy="55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000" b="1">
                  <a:solidFill>
                    <a:srgbClr val="9966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平方厘米</a:t>
              </a:r>
              <a:endParaRPr lang="zh-CN" altLang="en-US" sz="3000">
                <a:solidFill>
                  <a:srgbClr val="9966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1876425" y="2147888"/>
            <a:ext cx="5307013" cy="1055687"/>
            <a:chOff x="2666757" y="231483"/>
            <a:chExt cx="7632267" cy="1054735"/>
          </a:xfrm>
        </p:grpSpPr>
        <p:sp>
          <p:nvSpPr>
            <p:cNvPr id="18" name="对角圆角矩形 2"/>
            <p:cNvSpPr/>
            <p:nvPr/>
          </p:nvSpPr>
          <p:spPr>
            <a:xfrm rot="16200000">
              <a:off x="6323491" y="-3425251"/>
              <a:ext cx="318799" cy="7632267"/>
            </a:xfrm>
            <a:prstGeom prst="leftBrace">
              <a:avLst/>
            </a:prstGeom>
            <a:noFill/>
            <a:ln w="12700">
              <a:solidFill>
                <a:schemeClr val="tx1"/>
              </a:solidFill>
              <a:prstDash val="soli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30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76" name="文本框 40"/>
            <p:cNvSpPr txBox="1">
              <a:spLocks noChangeArrowheads="1"/>
            </p:cNvSpPr>
            <p:nvPr/>
          </p:nvSpPr>
          <p:spPr bwMode="auto">
            <a:xfrm>
              <a:off x="4417766" y="732410"/>
              <a:ext cx="5151121" cy="55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000" b="1">
                  <a:latin typeface="黑体" panose="02010609060101010101" pitchFamily="49" charset="-122"/>
                  <a:ea typeface="黑体" panose="02010609060101010101" pitchFamily="49" charset="-122"/>
                </a:rPr>
                <a:t>常用的</a:t>
              </a:r>
              <a:r>
                <a:rPr lang="zh-CN" altLang="en-US" sz="30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面积单位</a:t>
              </a:r>
              <a:endParaRPr lang="zh-CN" altLang="en-US" sz="3000">
                <a:solidFill>
                  <a:srgbClr val="C00000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3876675" y="1366838"/>
            <a:ext cx="2265363" cy="582612"/>
            <a:chOff x="1542982" y="682993"/>
            <a:chExt cx="1904941" cy="583832"/>
          </a:xfrm>
        </p:grpSpPr>
        <p:sp>
          <p:nvSpPr>
            <p:cNvPr id="21" name="对角圆角矩形 2"/>
            <p:cNvSpPr/>
            <p:nvPr/>
          </p:nvSpPr>
          <p:spPr>
            <a:xfrm>
              <a:off x="1542982" y="682993"/>
              <a:ext cx="1684678" cy="567924"/>
            </a:xfrm>
            <a:prstGeom prst="round2DiagRect">
              <a:avLst/>
            </a:prstGeom>
            <a:solidFill>
              <a:srgbClr val="E7F6FF"/>
            </a:solidFill>
            <a:ln>
              <a:solidFill>
                <a:srgbClr val="99CCFF"/>
              </a:solidFill>
              <a:prstDash val="dash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3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74" name="文本框 40"/>
            <p:cNvSpPr txBox="1">
              <a:spLocks noChangeArrowheads="1"/>
            </p:cNvSpPr>
            <p:nvPr/>
          </p:nvSpPr>
          <p:spPr bwMode="auto">
            <a:xfrm>
              <a:off x="1648759" y="713017"/>
              <a:ext cx="1799164" cy="55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000" b="1">
                  <a:solidFill>
                    <a:srgbClr val="0099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平方分米</a:t>
              </a:r>
              <a:endParaRPr lang="zh-CN" altLang="en-US" sz="3000">
                <a:solidFill>
                  <a:srgbClr val="0099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6527800" y="1366838"/>
            <a:ext cx="1751013" cy="568325"/>
            <a:chOff x="1542982" y="682993"/>
            <a:chExt cx="1471178" cy="568607"/>
          </a:xfrm>
        </p:grpSpPr>
        <p:sp>
          <p:nvSpPr>
            <p:cNvPr id="25" name="对角圆角矩形 2"/>
            <p:cNvSpPr/>
            <p:nvPr/>
          </p:nvSpPr>
          <p:spPr>
            <a:xfrm>
              <a:off x="1542982" y="682993"/>
              <a:ext cx="1309788" cy="568607"/>
            </a:xfrm>
            <a:prstGeom prst="round2DiagRect">
              <a:avLst/>
            </a:prstGeom>
            <a:solidFill>
              <a:srgbClr val="FFF3F3"/>
            </a:solidFill>
            <a:ln>
              <a:solidFill>
                <a:srgbClr val="FF99CC"/>
              </a:solidFill>
              <a:prstDash val="dash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3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72" name="文本框 40"/>
            <p:cNvSpPr txBox="1">
              <a:spLocks noChangeArrowheads="1"/>
            </p:cNvSpPr>
            <p:nvPr/>
          </p:nvSpPr>
          <p:spPr bwMode="auto">
            <a:xfrm>
              <a:off x="1643923" y="697792"/>
              <a:ext cx="1370237" cy="55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000" b="1">
                  <a:solidFill>
                    <a:srgbClr val="FF7C8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平方米</a:t>
              </a:r>
              <a:endParaRPr lang="zh-CN" altLang="en-US" sz="3000" b="1">
                <a:solidFill>
                  <a:srgbClr val="FF7C8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40"/>
          <p:cNvSpPr txBox="1">
            <a:spLocks noChangeArrowheads="1"/>
          </p:cNvSpPr>
          <p:nvPr/>
        </p:nvSpPr>
        <p:spPr bwMode="auto">
          <a:xfrm>
            <a:off x="468313" y="601663"/>
            <a:ext cx="1343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写作：</a:t>
            </a:r>
            <a:endParaRPr lang="zh-CN" altLang="en-US" sz="28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1825625" y="542925"/>
            <a:ext cx="912813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cm² 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18"/>
          <p:cNvSpPr txBox="1">
            <a:spLocks noChangeArrowheads="1"/>
          </p:cNvSpPr>
          <p:nvPr/>
        </p:nvSpPr>
        <p:spPr bwMode="auto">
          <a:xfrm>
            <a:off x="4360863" y="550863"/>
            <a:ext cx="1066800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dm²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7056438" y="541338"/>
            <a:ext cx="788987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m²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460375" y="2447925"/>
            <a:ext cx="2730500" cy="2260600"/>
            <a:chOff x="826816" y="3059325"/>
            <a:chExt cx="2729721" cy="2260919"/>
          </a:xfrm>
        </p:grpSpPr>
        <p:pic>
          <p:nvPicPr>
            <p:cNvPr id="16405" name="图片 1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05730" y="3059325"/>
              <a:ext cx="1293224" cy="1293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 Box 18"/>
            <p:cNvSpPr txBox="1">
              <a:spLocks noChangeArrowheads="1"/>
            </p:cNvSpPr>
            <p:nvPr/>
          </p:nvSpPr>
          <p:spPr bwMode="auto">
            <a:xfrm>
              <a:off x="826816" y="4304101"/>
              <a:ext cx="2729721" cy="101614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12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纽扣的一个面接</a:t>
              </a:r>
              <a:r>
                <a:rPr lang="zh-CN" altLang="en-US" sz="2800" b="1" spc="300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近</a:t>
              </a:r>
              <a:r>
                <a:rPr lang="en-US" altLang="zh-CN" sz="2800" b="1" spc="300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平方厘米</a:t>
              </a:r>
              <a:endPara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387" name="组合 18"/>
          <p:cNvGrpSpPr/>
          <p:nvPr/>
        </p:nvGrpSpPr>
        <p:grpSpPr bwMode="auto">
          <a:xfrm>
            <a:off x="376238" y="334963"/>
            <a:ext cx="2589212" cy="660400"/>
            <a:chOff x="2019550" y="974231"/>
            <a:chExt cx="2589676" cy="660516"/>
          </a:xfrm>
        </p:grpSpPr>
        <p:sp>
          <p:nvSpPr>
            <p:cNvPr id="3" name="矩形 2"/>
            <p:cNvSpPr/>
            <p:nvPr/>
          </p:nvSpPr>
          <p:spPr>
            <a:xfrm>
              <a:off x="2065595" y="1085376"/>
              <a:ext cx="449344" cy="411234"/>
            </a:xfrm>
            <a:prstGeom prst="rect">
              <a:avLst/>
            </a:prstGeom>
            <a:solidFill>
              <a:srgbClr val="FFFFD5"/>
            </a:solidFill>
            <a:ln>
              <a:solidFill>
                <a:srgbClr val="FFCD2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6400" name="组合 15"/>
            <p:cNvGrpSpPr/>
            <p:nvPr/>
          </p:nvGrpSpPr>
          <p:grpSpPr bwMode="auto">
            <a:xfrm>
              <a:off x="2019550" y="974231"/>
              <a:ext cx="2589676" cy="660516"/>
              <a:chOff x="2033108" y="972199"/>
              <a:chExt cx="2589676" cy="6605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117260" y="1123037"/>
                <a:ext cx="447755" cy="41282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CD2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6402" name="矩形 8"/>
              <p:cNvSpPr>
                <a:spLocks noChangeArrowheads="1"/>
              </p:cNvSpPr>
              <p:nvPr/>
            </p:nvSpPr>
            <p:spPr bwMode="auto">
              <a:xfrm>
                <a:off x="2033108" y="1021628"/>
                <a:ext cx="51209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200" b="1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</a:t>
                </a: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16403" name="图片 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704201" y="972199"/>
                <a:ext cx="1857584" cy="660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404" name="文本框 1"/>
              <p:cNvSpPr txBox="1">
                <a:spLocks noChangeArrowheads="1"/>
              </p:cNvSpPr>
              <p:nvPr/>
            </p:nvSpPr>
            <p:spPr bwMode="auto">
              <a:xfrm>
                <a:off x="2744771" y="978391"/>
                <a:ext cx="1878013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sz="3200" b="1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随堂练习</a:t>
                </a:r>
                <a:endParaRPr lang="zh-CN" altLang="en-US" sz="32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6388" name="文本框 23"/>
          <p:cNvSpPr txBox="1">
            <a:spLocks noChangeArrowheads="1"/>
          </p:cNvSpPr>
          <p:nvPr/>
        </p:nvSpPr>
        <p:spPr bwMode="auto">
          <a:xfrm>
            <a:off x="3006725" y="688975"/>
            <a:ext cx="3038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zh-CN" altLang="en-US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（教科书第</a:t>
            </a:r>
            <a:r>
              <a:rPr lang="en-US" altLang="zh-CN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lang="zh-CN" altLang="en-US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页做一做）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Text Box 18"/>
          <p:cNvSpPr txBox="1">
            <a:spLocks noChangeArrowheads="1"/>
          </p:cNvSpPr>
          <p:nvPr/>
        </p:nvSpPr>
        <p:spPr bwMode="auto">
          <a:xfrm>
            <a:off x="273050" y="1162050"/>
            <a:ext cx="8743950" cy="11477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你周围有哪些物体的一个面分别接</a:t>
            </a:r>
            <a:r>
              <a:rPr lang="zh-CN" altLang="en-US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近</a:t>
            </a:r>
            <a:r>
              <a:rPr lang="en-US" altLang="zh-CN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平方厘米、</a:t>
            </a:r>
            <a:endParaRPr lang="en-US" altLang="zh-CN" sz="3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1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平方分米</a:t>
            </a:r>
            <a:r>
              <a:rPr lang="zh-CN" altLang="en-US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平方米？</a:t>
            </a:r>
            <a:endParaRPr lang="en-US" altLang="zh-CN" sz="3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08088" y="2566988"/>
            <a:ext cx="423862" cy="388937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3241675" y="2413000"/>
            <a:ext cx="2728913" cy="2295525"/>
            <a:chOff x="819442" y="3024269"/>
            <a:chExt cx="2729721" cy="2295974"/>
          </a:xfrm>
        </p:grpSpPr>
        <p:pic>
          <p:nvPicPr>
            <p:cNvPr id="16397" name="图片 3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401454" y="3024269"/>
              <a:ext cx="1345662" cy="1345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xt Box 18"/>
            <p:cNvSpPr txBox="1">
              <a:spLocks noChangeArrowheads="1"/>
            </p:cNvSpPr>
            <p:nvPr/>
          </p:nvSpPr>
          <p:spPr bwMode="auto">
            <a:xfrm>
              <a:off x="819442" y="4304044"/>
              <a:ext cx="2729721" cy="101619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12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粉笔盒的一个面接</a:t>
              </a:r>
              <a:r>
                <a:rPr lang="zh-CN" altLang="en-US" sz="2800" b="1" spc="300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近</a:t>
              </a:r>
              <a:r>
                <a:rPr lang="en-US" altLang="zh-CN" sz="2800" b="1" spc="300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平方分米</a:t>
              </a:r>
              <a:endPara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4143375" y="2978150"/>
            <a:ext cx="950913" cy="630238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6232525" y="2035175"/>
            <a:ext cx="2336800" cy="2674938"/>
            <a:chOff x="819442" y="2645280"/>
            <a:chExt cx="2335961" cy="2674963"/>
          </a:xfrm>
        </p:grpSpPr>
        <p:pic>
          <p:nvPicPr>
            <p:cNvPr id="16395" name="图片 3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998900" y="2645280"/>
              <a:ext cx="1898717" cy="1656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 Box 18"/>
            <p:cNvSpPr txBox="1">
              <a:spLocks noChangeArrowheads="1"/>
            </p:cNvSpPr>
            <p:nvPr/>
          </p:nvSpPr>
          <p:spPr bwMode="auto">
            <a:xfrm>
              <a:off x="819442" y="4304234"/>
              <a:ext cx="2335961" cy="101600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12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课桌的一个面接</a:t>
              </a:r>
              <a:r>
                <a:rPr lang="zh-CN" altLang="en-US" sz="2800" b="1" spc="300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近</a:t>
              </a:r>
              <a:r>
                <a:rPr lang="en-US" altLang="zh-CN" sz="2800" b="1" spc="300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平方米</a:t>
              </a:r>
              <a:endPara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8" name="梯形 37"/>
          <p:cNvSpPr/>
          <p:nvPr/>
        </p:nvSpPr>
        <p:spPr>
          <a:xfrm>
            <a:off x="6651625" y="2209800"/>
            <a:ext cx="1477963" cy="266700"/>
          </a:xfrm>
          <a:prstGeom prst="trapezoid">
            <a:avLst>
              <a:gd name="adj" fmla="val 25491"/>
            </a:avLst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079500" y="2058988"/>
            <a:ext cx="3992563" cy="1895475"/>
          </a:xfrm>
          <a:prstGeom prst="rect">
            <a:avLst/>
          </a:prstGeom>
          <a:solidFill>
            <a:srgbClr val="D8ECDC"/>
          </a:solidFill>
          <a:ln w="9525">
            <a:solidFill>
              <a:schemeClr val="bg1">
                <a:lumMod val="65000"/>
              </a:schemeClr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083050" y="3014663"/>
            <a:ext cx="982663" cy="936625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3" name="Text Box 18"/>
          <p:cNvSpPr txBox="1">
            <a:spLocks noChangeArrowheads="1"/>
          </p:cNvSpPr>
          <p:nvPr/>
        </p:nvSpPr>
        <p:spPr bwMode="auto">
          <a:xfrm>
            <a:off x="301625" y="687388"/>
            <a:ext cx="8728075" cy="11477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先估计下面的长方形面积大约是多少平方厘米，</a:t>
            </a:r>
            <a:endParaRPr lang="en-US" altLang="zh-CN" sz="3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再</a:t>
            </a:r>
            <a:r>
              <a:rPr lang="zh-CN" altLang="en-US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平方厘米的正方形量一量。</a:t>
            </a:r>
            <a:endParaRPr lang="en-US" altLang="zh-CN" sz="3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TextBox 30"/>
          <p:cNvSpPr txBox="1">
            <a:spLocks noChangeArrowheads="1"/>
          </p:cNvSpPr>
          <p:nvPr/>
        </p:nvSpPr>
        <p:spPr bwMode="auto">
          <a:xfrm>
            <a:off x="1409700" y="4089400"/>
            <a:ext cx="334962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大约</a:t>
            </a:r>
            <a:r>
              <a:rPr lang="zh-CN" altLang="en-US" sz="3200" b="1" spc="3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spc="3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平方厘米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087438" y="3011488"/>
            <a:ext cx="976312" cy="936625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085975" y="3017838"/>
            <a:ext cx="976313" cy="936625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084513" y="3014663"/>
            <a:ext cx="976312" cy="936625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085850" y="2052638"/>
            <a:ext cx="976313" cy="933450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084388" y="2058988"/>
            <a:ext cx="976312" cy="933450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079750" y="2055813"/>
            <a:ext cx="976313" cy="933450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076700" y="2055813"/>
            <a:ext cx="989013" cy="933450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723063" y="2519363"/>
            <a:ext cx="989012" cy="933450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 bwMode="auto">
          <a:xfrm>
            <a:off x="5603875" y="1987550"/>
            <a:ext cx="2219325" cy="1228725"/>
            <a:chOff x="5154404" y="2441669"/>
            <a:chExt cx="2220198" cy="1231081"/>
          </a:xfrm>
        </p:grpSpPr>
        <p:sp>
          <p:nvSpPr>
            <p:cNvPr id="27" name="TextBox 10"/>
            <p:cNvSpPr txBox="1">
              <a:spLocks noChangeArrowheads="1"/>
            </p:cNvSpPr>
            <p:nvPr/>
          </p:nvSpPr>
          <p:spPr bwMode="auto">
            <a:xfrm>
              <a:off x="6148570" y="2441669"/>
              <a:ext cx="1226032" cy="4628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2400" spc="300" dirty="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>
              <a:off x="5154404" y="3211492"/>
              <a:ext cx="1119628" cy="46125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2400" spc="300" dirty="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74" grpId="0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18"/>
          <p:cNvSpPr txBox="1">
            <a:spLocks noChangeArrowheads="1"/>
          </p:cNvSpPr>
          <p:nvPr/>
        </p:nvSpPr>
        <p:spPr bwMode="auto">
          <a:xfrm>
            <a:off x="568325" y="715963"/>
            <a:ext cx="8280400" cy="565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2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试一</a:t>
            </a:r>
            <a:r>
              <a:rPr lang="zh-CN" altLang="en-US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试</a:t>
            </a:r>
            <a:r>
              <a:rPr lang="en-US" altLang="zh-CN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平方米的正方形内能站多少名同学。</a:t>
            </a:r>
            <a:endParaRPr lang="en-US" altLang="zh-CN" sz="3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TextBox 30"/>
          <p:cNvSpPr txBox="1">
            <a:spLocks noChangeArrowheads="1"/>
          </p:cNvSpPr>
          <p:nvPr/>
        </p:nvSpPr>
        <p:spPr bwMode="auto">
          <a:xfrm>
            <a:off x="635000" y="4076700"/>
            <a:ext cx="7988300" cy="5540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课件和同学们实验一下，大约能</a:t>
            </a:r>
            <a:r>
              <a:rPr lang="zh-CN" altLang="en-US" sz="3000" b="1" spc="3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站</a:t>
            </a:r>
            <a:r>
              <a:rPr lang="en-US" altLang="zh-CN" sz="30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000" b="1" spc="3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名同学</a:t>
            </a:r>
            <a:r>
              <a:rPr lang="en-US" altLang="zh-CN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43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2825" y="1352550"/>
            <a:ext cx="3919538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4"/>
          <p:cNvSpPr txBox="1">
            <a:spLocks noChangeArrowheads="1"/>
          </p:cNvSpPr>
          <p:nvPr/>
        </p:nvSpPr>
        <p:spPr bwMode="auto">
          <a:xfrm>
            <a:off x="422275" y="1177925"/>
            <a:ext cx="668655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在括号里写上合适的面积单位。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459" name="组合 18"/>
          <p:cNvGrpSpPr/>
          <p:nvPr/>
        </p:nvGrpSpPr>
        <p:grpSpPr bwMode="auto">
          <a:xfrm>
            <a:off x="376238" y="334963"/>
            <a:ext cx="2589212" cy="660400"/>
            <a:chOff x="2019550" y="974231"/>
            <a:chExt cx="2589676" cy="660516"/>
          </a:xfrm>
        </p:grpSpPr>
        <p:sp>
          <p:nvSpPr>
            <p:cNvPr id="3" name="矩形 2"/>
            <p:cNvSpPr/>
            <p:nvPr/>
          </p:nvSpPr>
          <p:spPr>
            <a:xfrm>
              <a:off x="2065595" y="1085376"/>
              <a:ext cx="449344" cy="411234"/>
            </a:xfrm>
            <a:prstGeom prst="rect">
              <a:avLst/>
            </a:prstGeom>
            <a:solidFill>
              <a:srgbClr val="FFFFD5"/>
            </a:solidFill>
            <a:ln>
              <a:solidFill>
                <a:srgbClr val="FFCD2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9467" name="组合 15"/>
            <p:cNvGrpSpPr/>
            <p:nvPr/>
          </p:nvGrpSpPr>
          <p:grpSpPr bwMode="auto">
            <a:xfrm>
              <a:off x="2019550" y="974231"/>
              <a:ext cx="2589676" cy="660516"/>
              <a:chOff x="2033108" y="972199"/>
              <a:chExt cx="2589676" cy="6605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117260" y="1123037"/>
                <a:ext cx="447755" cy="41282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CD2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矩形 8"/>
              <p:cNvSpPr>
                <a:spLocks noChangeArrowheads="1"/>
              </p:cNvSpPr>
              <p:nvPr/>
            </p:nvSpPr>
            <p:spPr bwMode="auto">
              <a:xfrm>
                <a:off x="2033108" y="1021628"/>
                <a:ext cx="51209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200" b="1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</a:t>
                </a: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19470" name="图片 4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04201" y="972199"/>
                <a:ext cx="1857584" cy="660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71" name="文本框 1"/>
              <p:cNvSpPr txBox="1">
                <a:spLocks noChangeArrowheads="1"/>
              </p:cNvSpPr>
              <p:nvPr/>
            </p:nvSpPr>
            <p:spPr bwMode="auto">
              <a:xfrm>
                <a:off x="2744771" y="978391"/>
                <a:ext cx="1878013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sz="3200" b="1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培优训练</a:t>
                </a:r>
                <a:endParaRPr lang="zh-CN" altLang="en-US" sz="32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6" name="文本框 14"/>
          <p:cNvSpPr txBox="1">
            <a:spLocks noChangeArrowheads="1"/>
          </p:cNvSpPr>
          <p:nvPr/>
        </p:nvSpPr>
        <p:spPr bwMode="auto">
          <a:xfrm>
            <a:off x="871538" y="3444875"/>
            <a:ext cx="3141662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书的封面面积大约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0"/>
          <p:cNvSpPr txBox="1">
            <a:spLocks noChangeArrowheads="1"/>
          </p:cNvSpPr>
          <p:nvPr/>
        </p:nvSpPr>
        <p:spPr bwMode="auto">
          <a:xfrm>
            <a:off x="2101850" y="3959225"/>
            <a:ext cx="1627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平方厘米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4"/>
          <p:cNvSpPr txBox="1">
            <a:spLocks noChangeArrowheads="1"/>
          </p:cNvSpPr>
          <p:nvPr/>
        </p:nvSpPr>
        <p:spPr bwMode="auto">
          <a:xfrm>
            <a:off x="4940300" y="3482975"/>
            <a:ext cx="3141663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桌面面积大约</a:t>
            </a:r>
            <a:r>
              <a:rPr lang="zh-CN" altLang="en-US" sz="28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30"/>
          <p:cNvSpPr txBox="1">
            <a:spLocks noChangeArrowheads="1"/>
          </p:cNvSpPr>
          <p:nvPr/>
        </p:nvSpPr>
        <p:spPr bwMode="auto">
          <a:xfrm>
            <a:off x="5595938" y="3998913"/>
            <a:ext cx="16287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平方分米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9464" name="图片 3"/>
          <p:cNvPicPr>
            <a:picLocks noChangeAspect="1" noChangeArrowheads="1"/>
          </p:cNvPicPr>
          <p:nvPr/>
        </p:nvPicPr>
        <p:blipFill>
          <a:blip r:embed="rId2" cstate="email"/>
          <a:srcRect l="-9511"/>
          <a:stretch>
            <a:fillRect/>
          </a:stretch>
        </p:blipFill>
        <p:spPr bwMode="auto">
          <a:xfrm>
            <a:off x="5424488" y="1749425"/>
            <a:ext cx="19716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68463" y="1898650"/>
            <a:ext cx="1546225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>
            <a:spLocks noChangeArrowheads="1"/>
          </p:cNvSpPr>
          <p:nvPr/>
        </p:nvSpPr>
        <p:spPr bwMode="auto">
          <a:xfrm>
            <a:off x="1055688" y="3533775"/>
            <a:ext cx="3141662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教室地面面积大约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0"/>
          <p:cNvSpPr txBox="1">
            <a:spLocks noChangeArrowheads="1"/>
          </p:cNvSpPr>
          <p:nvPr/>
        </p:nvSpPr>
        <p:spPr bwMode="auto">
          <a:xfrm>
            <a:off x="2293938" y="4086225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4"/>
          <p:cNvSpPr txBox="1">
            <a:spLocks noChangeArrowheads="1"/>
          </p:cNvSpPr>
          <p:nvPr/>
        </p:nvSpPr>
        <p:spPr bwMode="auto">
          <a:xfrm>
            <a:off x="5265738" y="3527425"/>
            <a:ext cx="2830512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黑板面面积大约</a:t>
            </a:r>
            <a:r>
              <a:rPr lang="zh-CN" altLang="en-US" sz="28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30"/>
          <p:cNvSpPr txBox="1">
            <a:spLocks noChangeArrowheads="1"/>
          </p:cNvSpPr>
          <p:nvPr/>
        </p:nvSpPr>
        <p:spPr bwMode="auto">
          <a:xfrm>
            <a:off x="6303963" y="4060825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510" name="图片 1"/>
          <p:cNvPicPr>
            <a:picLocks noChangeAspect="1" noChangeArrowheads="1"/>
          </p:cNvPicPr>
          <p:nvPr/>
        </p:nvPicPr>
        <p:blipFill>
          <a:blip r:embed="rId1" cstate="email"/>
          <a:srcRect l="-3178" t="-1305" r="-3529" b="-1456"/>
          <a:stretch>
            <a:fillRect/>
          </a:stretch>
        </p:blipFill>
        <p:spPr bwMode="auto">
          <a:xfrm>
            <a:off x="1125538" y="803275"/>
            <a:ext cx="2825750" cy="250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2275" y="1616075"/>
            <a:ext cx="2014538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>
            <a:spLocks noChangeArrowheads="1"/>
          </p:cNvSpPr>
          <p:nvPr/>
        </p:nvSpPr>
        <p:spPr bwMode="auto">
          <a:xfrm>
            <a:off x="431800" y="669925"/>
            <a:ext cx="8383588" cy="12176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下图中每小格的面积都</a:t>
            </a:r>
            <a:r>
              <a:rPr lang="zh-CN" altLang="en-US" sz="32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平方厘米，请画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出两个面积</a:t>
            </a:r>
            <a:r>
              <a:rPr lang="zh-CN" altLang="en-US" sz="32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平方厘米的图形。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96950" y="2079625"/>
          <a:ext cx="7134225" cy="2667070"/>
        </p:xfrm>
        <a:graphic>
          <a:graphicData uri="http://schemas.openxmlformats.org/drawingml/2006/table">
            <a:tbl>
              <a:tblPr/>
              <a:tblGrid>
                <a:gridCol w="387350"/>
                <a:gridCol w="404813"/>
                <a:gridCol w="396875"/>
                <a:gridCol w="396875"/>
                <a:gridCol w="395287"/>
                <a:gridCol w="396875"/>
                <a:gridCol w="396875"/>
                <a:gridCol w="395288"/>
                <a:gridCol w="396875"/>
                <a:gridCol w="396875"/>
                <a:gridCol w="395287"/>
                <a:gridCol w="396875"/>
                <a:gridCol w="396875"/>
                <a:gridCol w="395288"/>
                <a:gridCol w="396875"/>
                <a:gridCol w="396875"/>
                <a:gridCol w="395287"/>
                <a:gridCol w="396875"/>
              </a:tblGrid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185988" y="2778125"/>
            <a:ext cx="1582737" cy="1041400"/>
          </a:xfrm>
          <a:prstGeom prst="rect">
            <a:avLst/>
          </a:prstGeom>
          <a:solidFill>
            <a:srgbClr val="99CCFF">
              <a:alpha val="50196"/>
            </a:srgbClr>
          </a:solidFill>
          <a:ln w="12700">
            <a:solidFill>
              <a:srgbClr val="6BA8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56225" y="2430463"/>
            <a:ext cx="790575" cy="2073275"/>
          </a:xfrm>
          <a:prstGeom prst="rect">
            <a:avLst/>
          </a:prstGeom>
          <a:solidFill>
            <a:srgbClr val="99CCFF">
              <a:alpha val="50196"/>
            </a:srgbClr>
          </a:solidFill>
          <a:ln w="12700">
            <a:solidFill>
              <a:srgbClr val="6BA8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38" name="文本框 14"/>
          <p:cNvSpPr txBox="1">
            <a:spLocks noChangeArrowheads="1"/>
          </p:cNvSpPr>
          <p:nvPr/>
        </p:nvSpPr>
        <p:spPr bwMode="auto">
          <a:xfrm>
            <a:off x="334963" y="593725"/>
            <a:ext cx="8758237" cy="1701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2000"/>
              </a:lnSpc>
              <a:defRPr/>
            </a:pPr>
            <a:r>
              <a:rPr lang="en-US" altLang="zh-CN" sz="3200" b="1" spc="3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个边长</a:t>
            </a:r>
            <a:r>
              <a:rPr lang="zh-CN" altLang="en-US" sz="32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厘米的小正方形拼成一个大长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2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方形，一共有几种拼法？画图表示出来，并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2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写出  它们的面积，从中你发现了什么？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8375" y="2660650"/>
            <a:ext cx="498475" cy="503238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66850" y="2660650"/>
            <a:ext cx="496888" cy="503238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63738" y="2660650"/>
            <a:ext cx="498475" cy="503238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62213" y="2660650"/>
            <a:ext cx="498475" cy="503238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960688" y="2660650"/>
            <a:ext cx="498475" cy="503238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59163" y="2660650"/>
            <a:ext cx="498475" cy="503238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57638" y="2660650"/>
            <a:ext cx="498475" cy="503238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456113" y="2660650"/>
            <a:ext cx="498475" cy="503238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011863" y="2447925"/>
            <a:ext cx="498475" cy="504825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10338" y="2447925"/>
            <a:ext cx="498475" cy="504825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008813" y="2447925"/>
            <a:ext cx="498475" cy="504825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07288" y="2447925"/>
            <a:ext cx="498475" cy="504825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11863" y="2952750"/>
            <a:ext cx="498475" cy="503238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10338" y="2952750"/>
            <a:ext cx="498475" cy="503238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008813" y="2952750"/>
            <a:ext cx="498475" cy="503238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507288" y="2952750"/>
            <a:ext cx="498475" cy="503238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30"/>
          <p:cNvSpPr txBox="1">
            <a:spLocks noChangeArrowheads="1"/>
          </p:cNvSpPr>
          <p:nvPr/>
        </p:nvSpPr>
        <p:spPr bwMode="auto">
          <a:xfrm>
            <a:off x="1900238" y="3233738"/>
            <a:ext cx="1844675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2800" b="1" spc="300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平方厘米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Box 30"/>
          <p:cNvSpPr txBox="1">
            <a:spLocks noChangeArrowheads="1"/>
          </p:cNvSpPr>
          <p:nvPr/>
        </p:nvSpPr>
        <p:spPr bwMode="auto">
          <a:xfrm>
            <a:off x="6180138" y="3544888"/>
            <a:ext cx="1844675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2800" b="1" spc="300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平方厘米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TextBox 30"/>
          <p:cNvSpPr txBox="1">
            <a:spLocks noChangeArrowheads="1"/>
          </p:cNvSpPr>
          <p:nvPr/>
        </p:nvSpPr>
        <p:spPr bwMode="auto">
          <a:xfrm>
            <a:off x="987425" y="4167188"/>
            <a:ext cx="7037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发现：形状不同的长方形，面积可能相等。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3" grpId="0" animBg="1"/>
      <p:bldP spid="44" grpId="0"/>
      <p:bldP spid="45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18"/>
          <p:cNvGrpSpPr/>
          <p:nvPr/>
        </p:nvGrpSpPr>
        <p:grpSpPr bwMode="auto">
          <a:xfrm>
            <a:off x="376238" y="334963"/>
            <a:ext cx="2589212" cy="660400"/>
            <a:chOff x="2019550" y="974231"/>
            <a:chExt cx="2589676" cy="660516"/>
          </a:xfrm>
        </p:grpSpPr>
        <p:sp>
          <p:nvSpPr>
            <p:cNvPr id="3" name="矩形 2"/>
            <p:cNvSpPr/>
            <p:nvPr/>
          </p:nvSpPr>
          <p:spPr>
            <a:xfrm>
              <a:off x="2065595" y="1085376"/>
              <a:ext cx="449344" cy="411234"/>
            </a:xfrm>
            <a:prstGeom prst="rect">
              <a:avLst/>
            </a:prstGeom>
            <a:solidFill>
              <a:srgbClr val="FFFFD5"/>
            </a:solidFill>
            <a:ln>
              <a:solidFill>
                <a:srgbClr val="FFCD2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5611" name="组合 15"/>
            <p:cNvGrpSpPr/>
            <p:nvPr/>
          </p:nvGrpSpPr>
          <p:grpSpPr bwMode="auto">
            <a:xfrm>
              <a:off x="2019550" y="974231"/>
              <a:ext cx="2589676" cy="660516"/>
              <a:chOff x="2033108" y="972199"/>
              <a:chExt cx="2589676" cy="6605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117260" y="1123037"/>
                <a:ext cx="447755" cy="41282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CD2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5613" name="矩形 8"/>
              <p:cNvSpPr>
                <a:spLocks noChangeArrowheads="1"/>
              </p:cNvSpPr>
              <p:nvPr/>
            </p:nvSpPr>
            <p:spPr bwMode="auto">
              <a:xfrm>
                <a:off x="2033108" y="1021628"/>
                <a:ext cx="51209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200" b="1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五</a:t>
                </a: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25614" name="图片 4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04201" y="972199"/>
                <a:ext cx="1857584" cy="660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615" name="文本框 1"/>
              <p:cNvSpPr txBox="1">
                <a:spLocks noChangeArrowheads="1"/>
              </p:cNvSpPr>
              <p:nvPr/>
            </p:nvSpPr>
            <p:spPr bwMode="auto">
              <a:xfrm>
                <a:off x="2744771" y="978391"/>
                <a:ext cx="1878013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sz="3200" b="1" dirty="0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课堂小结</a:t>
                </a:r>
                <a:endParaRPr lang="zh-CN" altLang="en-US" sz="32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 bwMode="auto">
          <a:xfrm>
            <a:off x="931863" y="1458913"/>
            <a:ext cx="7502525" cy="3205162"/>
            <a:chOff x="795374" y="1175005"/>
            <a:chExt cx="7502975" cy="3206388"/>
          </a:xfrm>
        </p:grpSpPr>
        <p:sp>
          <p:nvSpPr>
            <p:cNvPr id="25608" name="圆角矩形标注 12"/>
            <p:cNvSpPr>
              <a:spLocks noChangeArrowheads="1"/>
            </p:cNvSpPr>
            <p:nvPr/>
          </p:nvSpPr>
          <p:spPr bwMode="auto">
            <a:xfrm>
              <a:off x="795374" y="1592584"/>
              <a:ext cx="7319137" cy="2788809"/>
            </a:xfrm>
            <a:prstGeom prst="roundRect">
              <a:avLst>
                <a:gd name="adj" fmla="val 9560"/>
              </a:avLst>
            </a:prstGeom>
            <a:solidFill>
              <a:schemeClr val="bg1"/>
            </a:solidFill>
            <a:ln w="9525" algn="ctr">
              <a:solidFill>
                <a:srgbClr val="3399FF"/>
              </a:solidFill>
              <a:prstDash val="dash"/>
              <a:miter lim="800000"/>
            </a:ln>
          </p:spPr>
          <p:txBody>
            <a:bodyPr anchor="ctr"/>
            <a:lstStyle/>
            <a:p>
              <a:endParaRPr lang="zh-CN" altLang="en-US" sz="3000" b="1">
                <a:latin typeface="楷体" panose="02010609060101010101" pitchFamily="49" charset="-122"/>
                <a:ea typeface="宋体" panose="02010600030101010101" pitchFamily="2" charset="-122"/>
              </a:endParaRPr>
            </a:p>
          </p:txBody>
        </p:sp>
        <p:pic>
          <p:nvPicPr>
            <p:cNvPr id="25609" name="图片 1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086981">
              <a:off x="7622161" y="1175005"/>
              <a:ext cx="676188" cy="676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1079500" y="1984375"/>
            <a:ext cx="7064375" cy="270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测量较小物体的面积用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平方厘米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作单位，例如：测量书本面积的大小；测量稍大物体的面积用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平方分米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作单位，例如：测量魔方面积的大小；测量较大物体的面积用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作单位，例如：测量教室面积的大小。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 bwMode="auto">
          <a:xfrm>
            <a:off x="925513" y="1171575"/>
            <a:ext cx="5003800" cy="565150"/>
            <a:chOff x="423583" y="1243051"/>
            <a:chExt cx="4856884" cy="565407"/>
          </a:xfrm>
        </p:grpSpPr>
        <p:sp>
          <p:nvSpPr>
            <p:cNvPr id="25606" name="矩形 1"/>
            <p:cNvSpPr>
              <a:spLocks noChangeArrowheads="1"/>
            </p:cNvSpPr>
            <p:nvPr/>
          </p:nvSpPr>
          <p:spPr bwMode="auto">
            <a:xfrm>
              <a:off x="795947" y="1255551"/>
              <a:ext cx="4484520" cy="552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3000" b="1">
                  <a:latin typeface="黑体" panose="02010609060101010101" pitchFamily="49" charset="-122"/>
                  <a:ea typeface="黑体" panose="02010609060101010101" pitchFamily="49" charset="-122"/>
                </a:rPr>
                <a:t>解题技巧：</a:t>
              </a:r>
              <a:endParaRPr lang="zh-CN" altLang="en-US" sz="3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607" name="图片 7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3583" y="1243051"/>
              <a:ext cx="298136" cy="552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6"/>
          <p:cNvGrpSpPr/>
          <p:nvPr/>
        </p:nvGrpSpPr>
        <p:grpSpPr bwMode="auto">
          <a:xfrm>
            <a:off x="373063" y="347663"/>
            <a:ext cx="2347912" cy="736600"/>
            <a:chOff x="597428" y="381092"/>
            <a:chExt cx="2347298" cy="736138"/>
          </a:xfrm>
        </p:grpSpPr>
        <p:grpSp>
          <p:nvGrpSpPr>
            <p:cNvPr id="26628" name="组合 5"/>
            <p:cNvGrpSpPr/>
            <p:nvPr/>
          </p:nvGrpSpPr>
          <p:grpSpPr bwMode="auto">
            <a:xfrm>
              <a:off x="953274" y="381092"/>
              <a:ext cx="1991452" cy="708198"/>
              <a:chOff x="749343" y="1675086"/>
              <a:chExt cx="1991452" cy="708198"/>
            </a:xfrm>
          </p:grpSpPr>
          <p:grpSp>
            <p:nvGrpSpPr>
              <p:cNvPr id="26630" name="组合 4"/>
              <p:cNvGrpSpPr/>
              <p:nvPr/>
            </p:nvGrpSpPr>
            <p:grpSpPr bwMode="auto">
              <a:xfrm>
                <a:off x="749343" y="1675086"/>
                <a:ext cx="1905045" cy="708198"/>
                <a:chOff x="749343" y="1675086"/>
                <a:chExt cx="1905045" cy="708198"/>
              </a:xfrm>
            </p:grpSpPr>
            <p:sp>
              <p:nvSpPr>
                <p:cNvPr id="10" name="矩形 9"/>
                <p:cNvSpPr/>
                <p:nvPr/>
              </p:nvSpPr>
              <p:spPr>
                <a:xfrm>
                  <a:off x="749004" y="1675086"/>
                  <a:ext cx="1856890" cy="661572"/>
                </a:xfrm>
                <a:prstGeom prst="rect">
                  <a:avLst/>
                </a:prstGeom>
                <a:solidFill>
                  <a:srgbClr val="FFFFD5"/>
                </a:solidFill>
                <a:ln>
                  <a:solidFill>
                    <a:srgbClr val="FFCD2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" name="矩形 3"/>
                <p:cNvSpPr/>
                <p:nvPr/>
              </p:nvSpPr>
              <p:spPr>
                <a:xfrm>
                  <a:off x="798203" y="1721094"/>
                  <a:ext cx="1856890" cy="6615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DB6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26631" name="文本框 1"/>
              <p:cNvSpPr txBox="1">
                <a:spLocks noChangeArrowheads="1"/>
              </p:cNvSpPr>
              <p:nvPr/>
            </p:nvSpPr>
            <p:spPr bwMode="auto">
              <a:xfrm>
                <a:off x="831661" y="1752607"/>
                <a:ext cx="1909134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sz="3200" b="1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课后作业</a:t>
                </a:r>
                <a:endParaRPr lang="zh-CN" altLang="en-US" sz="32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6629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97428" y="409032"/>
              <a:ext cx="585102" cy="70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27" name="文本框 16"/>
          <p:cNvSpPr txBox="1">
            <a:spLocks noChangeArrowheads="1"/>
          </p:cNvSpPr>
          <p:nvPr/>
        </p:nvSpPr>
        <p:spPr bwMode="auto">
          <a:xfrm>
            <a:off x="1466850" y="1760538"/>
            <a:ext cx="6210300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从课后习题中选取；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完成练习册本课时的习题。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8"/>
          <p:cNvGrpSpPr/>
          <p:nvPr/>
        </p:nvGrpSpPr>
        <p:grpSpPr bwMode="auto">
          <a:xfrm>
            <a:off x="376238" y="334963"/>
            <a:ext cx="2589212" cy="660400"/>
            <a:chOff x="2019550" y="974231"/>
            <a:chExt cx="2589676" cy="660516"/>
          </a:xfrm>
        </p:grpSpPr>
        <p:sp>
          <p:nvSpPr>
            <p:cNvPr id="3" name="矩形 2"/>
            <p:cNvSpPr/>
            <p:nvPr/>
          </p:nvSpPr>
          <p:spPr>
            <a:xfrm>
              <a:off x="2065595" y="1085376"/>
              <a:ext cx="449344" cy="411234"/>
            </a:xfrm>
            <a:prstGeom prst="rect">
              <a:avLst/>
            </a:prstGeom>
            <a:solidFill>
              <a:srgbClr val="FFFFD5"/>
            </a:solidFill>
            <a:ln>
              <a:solidFill>
                <a:srgbClr val="FFCD2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83" name="组合 15"/>
            <p:cNvGrpSpPr/>
            <p:nvPr/>
          </p:nvGrpSpPr>
          <p:grpSpPr bwMode="auto">
            <a:xfrm>
              <a:off x="2019550" y="974231"/>
              <a:ext cx="2589676" cy="660516"/>
              <a:chOff x="2033108" y="972199"/>
              <a:chExt cx="2589676" cy="6605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117260" y="1123037"/>
                <a:ext cx="447755" cy="41282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CD2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185" name="矩形 8"/>
              <p:cNvSpPr>
                <a:spLocks noChangeArrowheads="1"/>
              </p:cNvSpPr>
              <p:nvPr/>
            </p:nvSpPr>
            <p:spPr bwMode="auto">
              <a:xfrm>
                <a:off x="2033108" y="1021628"/>
                <a:ext cx="51209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200" b="1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一</a:t>
                </a: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7186" name="图片 4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04201" y="972199"/>
                <a:ext cx="1857584" cy="660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187" name="文本框 1"/>
              <p:cNvSpPr txBox="1">
                <a:spLocks noChangeArrowheads="1"/>
              </p:cNvSpPr>
              <p:nvPr/>
            </p:nvSpPr>
            <p:spPr bwMode="auto">
              <a:xfrm>
                <a:off x="2744771" y="978391"/>
                <a:ext cx="1878013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sz="3200" b="1" dirty="0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情境导入</a:t>
                </a:r>
                <a:endParaRPr lang="zh-CN" altLang="en-US" sz="32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7171" name="Picture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83213" y="2963863"/>
            <a:ext cx="665162" cy="66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25850" y="2882900"/>
            <a:ext cx="747713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79900" y="2609850"/>
            <a:ext cx="11811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330200" y="1009650"/>
            <a:ext cx="8483600" cy="14684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小猴来参观小熊的新家，惊讶地说：“哇，这房子可真大呀！”小熊说：“当然大啦，</a:t>
            </a:r>
            <a:r>
              <a:rPr lang="zh-CN" altLang="en-US" sz="26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en-US" altLang="zh-CN" sz="26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平方米呢！”小猴不以为然：</a:t>
            </a: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627063" y="2578100"/>
            <a:ext cx="3163887" cy="936625"/>
            <a:chOff x="-1049094" y="1224359"/>
            <a:chExt cx="2993568" cy="937412"/>
          </a:xfrm>
        </p:grpSpPr>
        <p:sp>
          <p:nvSpPr>
            <p:cNvPr id="7180" name="AutoShape 27"/>
            <p:cNvSpPr>
              <a:spLocks noChangeArrowheads="1"/>
            </p:cNvSpPr>
            <p:nvPr/>
          </p:nvSpPr>
          <p:spPr bwMode="auto">
            <a:xfrm>
              <a:off x="-1049094" y="1256461"/>
              <a:ext cx="2861404" cy="899217"/>
            </a:xfrm>
            <a:prstGeom prst="wedgeRoundRectCallout">
              <a:avLst>
                <a:gd name="adj1" fmla="val 55685"/>
                <a:gd name="adj2" fmla="val -9639"/>
                <a:gd name="adj3" fmla="val 16667"/>
              </a:avLst>
            </a:prstGeom>
            <a:solidFill>
              <a:srgbClr val="FFFFFF"/>
            </a:solidFill>
            <a:ln w="9525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endParaRPr lang="en-US" altLang="zh-CN" sz="34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/>
              <a:endParaRPr lang="zh-CN" altLang="zh-CN" sz="3400" b="1">
                <a:solidFill>
                  <a:srgbClr val="0070C0"/>
                </a:solidFill>
                <a:latin typeface="楷体_GB2312" pitchFamily="49" charset="-122"/>
                <a:ea typeface="宋体" panose="02010600030101010101" pitchFamily="2" charset="-122"/>
              </a:endParaRPr>
            </a:p>
            <a:p>
              <a:pPr eaLnBrk="1" hangingPunct="1"/>
              <a:endParaRPr lang="zh-CN" altLang="zh-CN" sz="340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文本框 32"/>
            <p:cNvSpPr txBox="1">
              <a:spLocks noChangeArrowheads="1"/>
            </p:cNvSpPr>
            <p:nvPr/>
          </p:nvSpPr>
          <p:spPr bwMode="auto">
            <a:xfrm>
              <a:off x="-1002531" y="1224359"/>
              <a:ext cx="2947005" cy="93741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你也太夸张了吧，哪</a:t>
              </a:r>
              <a:r>
                <a:rPr lang="zh-CN" altLang="en-US" sz="2400" b="1" spc="300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有</a:t>
              </a:r>
              <a:r>
                <a:rPr lang="en-US" altLang="zh-CN" sz="24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14</a:t>
              </a:r>
              <a:r>
                <a:rPr lang="en-US" altLang="zh-CN" sz="2400" b="1" spc="300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米长呀！</a:t>
              </a:r>
              <a:endPara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6048375" y="2562225"/>
            <a:ext cx="2554288" cy="946150"/>
            <a:chOff x="2313578" y="1356772"/>
            <a:chExt cx="2556636" cy="946140"/>
          </a:xfrm>
        </p:grpSpPr>
        <p:sp>
          <p:nvSpPr>
            <p:cNvPr id="7178" name="AutoShape 27"/>
            <p:cNvSpPr>
              <a:spLocks noChangeArrowheads="1"/>
            </p:cNvSpPr>
            <p:nvPr/>
          </p:nvSpPr>
          <p:spPr bwMode="auto">
            <a:xfrm>
              <a:off x="2313578" y="1370734"/>
              <a:ext cx="2556636" cy="932178"/>
            </a:xfrm>
            <a:prstGeom prst="wedgeRoundRectCallout">
              <a:avLst>
                <a:gd name="adj1" fmla="val -58370"/>
                <a:gd name="adj2" fmla="val -6657"/>
                <a:gd name="adj3" fmla="val 16667"/>
              </a:avLst>
            </a:prstGeom>
            <a:solidFill>
              <a:srgbClr val="FFFFFF"/>
            </a:solidFill>
            <a:ln w="9525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endParaRPr lang="en-US" altLang="zh-CN" sz="34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/>
              <a:endParaRPr lang="zh-CN" altLang="zh-CN" sz="3400" b="1">
                <a:solidFill>
                  <a:srgbClr val="0070C0"/>
                </a:solidFill>
                <a:latin typeface="楷体_GB2312" pitchFamily="49" charset="-122"/>
                <a:ea typeface="宋体" panose="02010600030101010101" pitchFamily="2" charset="-122"/>
              </a:endParaRPr>
            </a:p>
            <a:p>
              <a:pPr eaLnBrk="1" hangingPunct="1"/>
              <a:endParaRPr lang="zh-CN" altLang="zh-CN" sz="340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9" name="文本框 28"/>
            <p:cNvSpPr txBox="1">
              <a:spLocks noChangeArrowheads="1"/>
            </p:cNvSpPr>
            <p:nvPr/>
          </p:nvSpPr>
          <p:spPr bwMode="auto">
            <a:xfrm>
              <a:off x="2379475" y="1356772"/>
              <a:ext cx="2355562" cy="920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不是“米”，是“平方米”。</a:t>
              </a:r>
              <a:endPara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219075" y="3729038"/>
            <a:ext cx="848360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同学们，你知道“平方米”是表示什么的单位吗？它是我们今天要认识的面积单位，不要和长度单位混淆哦！</a:t>
            </a: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8"/>
          <p:cNvGrpSpPr/>
          <p:nvPr/>
        </p:nvGrpSpPr>
        <p:grpSpPr bwMode="auto">
          <a:xfrm>
            <a:off x="376238" y="334963"/>
            <a:ext cx="2589212" cy="660400"/>
            <a:chOff x="2019550" y="974231"/>
            <a:chExt cx="2589676" cy="660516"/>
          </a:xfrm>
        </p:grpSpPr>
        <p:sp>
          <p:nvSpPr>
            <p:cNvPr id="3" name="矩形 2"/>
            <p:cNvSpPr/>
            <p:nvPr/>
          </p:nvSpPr>
          <p:spPr>
            <a:xfrm>
              <a:off x="2065595" y="1085376"/>
              <a:ext cx="449344" cy="411234"/>
            </a:xfrm>
            <a:prstGeom prst="rect">
              <a:avLst/>
            </a:prstGeom>
            <a:solidFill>
              <a:srgbClr val="FFFFD5"/>
            </a:solidFill>
            <a:ln>
              <a:solidFill>
                <a:srgbClr val="FFCD2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8213" name="组合 15"/>
            <p:cNvGrpSpPr/>
            <p:nvPr/>
          </p:nvGrpSpPr>
          <p:grpSpPr bwMode="auto">
            <a:xfrm>
              <a:off x="2019550" y="974231"/>
              <a:ext cx="2589676" cy="660516"/>
              <a:chOff x="2033108" y="972199"/>
              <a:chExt cx="2589676" cy="6605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117260" y="1123037"/>
                <a:ext cx="447755" cy="41282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CD2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215" name="矩形 8"/>
              <p:cNvSpPr>
                <a:spLocks noChangeArrowheads="1"/>
              </p:cNvSpPr>
              <p:nvPr/>
            </p:nvSpPr>
            <p:spPr bwMode="auto">
              <a:xfrm>
                <a:off x="2033108" y="1021628"/>
                <a:ext cx="51209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200" b="1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二</a:t>
                </a: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8216" name="图片 4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04201" y="972199"/>
                <a:ext cx="1857584" cy="660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17" name="文本框 1"/>
              <p:cNvSpPr txBox="1">
                <a:spLocks noChangeArrowheads="1"/>
              </p:cNvSpPr>
              <p:nvPr/>
            </p:nvSpPr>
            <p:spPr bwMode="auto">
              <a:xfrm>
                <a:off x="2744771" y="978391"/>
                <a:ext cx="1878013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sz="3200" b="1" dirty="0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新课探究</a:t>
                </a:r>
                <a:endParaRPr lang="zh-CN" altLang="en-US" sz="32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195" name="文本框 23"/>
          <p:cNvSpPr txBox="1">
            <a:spLocks noChangeArrowheads="1"/>
          </p:cNvSpPr>
          <p:nvPr/>
        </p:nvSpPr>
        <p:spPr bwMode="auto">
          <a:xfrm>
            <a:off x="2905125" y="647700"/>
            <a:ext cx="2773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zh-CN" altLang="en-US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（教科书第</a:t>
            </a:r>
            <a:r>
              <a:rPr lang="en-US" altLang="zh-CN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lang="zh-CN" altLang="en-US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页例</a:t>
            </a:r>
            <a:r>
              <a:rPr lang="en-US" altLang="zh-CN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6" name="Text Box 18"/>
          <p:cNvSpPr txBox="1">
            <a:spLocks noChangeArrowheads="1"/>
          </p:cNvSpPr>
          <p:nvPr/>
        </p:nvSpPr>
        <p:spPr bwMode="auto">
          <a:xfrm>
            <a:off x="1260475" y="1236663"/>
            <a:ext cx="7439025" cy="114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常用的面积单位有平方厘米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cm²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、平方分米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dm²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、平方米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m²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197" name="组合 91"/>
          <p:cNvGrpSpPr/>
          <p:nvPr/>
        </p:nvGrpSpPr>
        <p:grpSpPr bwMode="auto">
          <a:xfrm>
            <a:off x="495300" y="1263650"/>
            <a:ext cx="552450" cy="584200"/>
            <a:chOff x="379413" y="1180319"/>
            <a:chExt cx="666750" cy="708719"/>
          </a:xfrm>
        </p:grpSpPr>
        <p:grpSp>
          <p:nvGrpSpPr>
            <p:cNvPr id="8208" name="组合 92"/>
            <p:cNvGrpSpPr/>
            <p:nvPr/>
          </p:nvGrpSpPr>
          <p:grpSpPr bwMode="auto">
            <a:xfrm>
              <a:off x="379413" y="1273180"/>
              <a:ext cx="666750" cy="563564"/>
              <a:chOff x="379413" y="1273180"/>
              <a:chExt cx="666750" cy="563564"/>
            </a:xfrm>
          </p:grpSpPr>
          <p:sp>
            <p:nvSpPr>
              <p:cNvPr id="31" name="任意多边形: 形状 30"/>
              <p:cNvSpPr/>
              <p:nvPr/>
            </p:nvSpPr>
            <p:spPr bwMode="auto">
              <a:xfrm flipH="1">
                <a:off x="388993" y="1313204"/>
                <a:ext cx="647591" cy="523836"/>
              </a:xfrm>
              <a:custGeom>
                <a:avLst/>
                <a:gdLst>
                  <a:gd name="connsiteX0" fmla="*/ 507001 w 666204"/>
                  <a:gd name="connsiteY0" fmla="*/ 438 h 522951"/>
                  <a:gd name="connsiteX1" fmla="*/ 333102 w 666204"/>
                  <a:gd name="connsiteY1" fmla="*/ 54322 h 522951"/>
                  <a:gd name="connsiteX2" fmla="*/ 0 w 666204"/>
                  <a:gd name="connsiteY2" fmla="*/ 54322 h 522951"/>
                  <a:gd name="connsiteX3" fmla="*/ 0 w 666204"/>
                  <a:gd name="connsiteY3" fmla="*/ 522951 h 522951"/>
                  <a:gd name="connsiteX4" fmla="*/ 333102 w 666204"/>
                  <a:gd name="connsiteY4" fmla="*/ 522951 h 522951"/>
                  <a:gd name="connsiteX5" fmla="*/ 666204 w 666204"/>
                  <a:gd name="connsiteY5" fmla="*/ 522951 h 522951"/>
                  <a:gd name="connsiteX6" fmla="*/ 666204 w 666204"/>
                  <a:gd name="connsiteY6" fmla="*/ 54322 h 522951"/>
                  <a:gd name="connsiteX7" fmla="*/ 507001 w 666204"/>
                  <a:gd name="connsiteY7" fmla="*/ 438 h 522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6204" h="522951">
                    <a:moveTo>
                      <a:pt x="507001" y="438"/>
                    </a:moveTo>
                    <a:cubicBezTo>
                      <a:pt x="462097" y="-2828"/>
                      <a:pt x="414745" y="11868"/>
                      <a:pt x="333102" y="54322"/>
                    </a:cubicBezTo>
                    <a:cubicBezTo>
                      <a:pt x="169817" y="-30586"/>
                      <a:pt x="143691" y="-4460"/>
                      <a:pt x="0" y="54322"/>
                    </a:cubicBezTo>
                    <a:lnTo>
                      <a:pt x="0" y="522951"/>
                    </a:lnTo>
                    <a:cubicBezTo>
                      <a:pt x="156754" y="477231"/>
                      <a:pt x="163285" y="457637"/>
                      <a:pt x="333102" y="522951"/>
                    </a:cubicBezTo>
                    <a:cubicBezTo>
                      <a:pt x="502919" y="457637"/>
                      <a:pt x="509450" y="477231"/>
                      <a:pt x="666204" y="522951"/>
                    </a:cubicBezTo>
                    <a:lnTo>
                      <a:pt x="666204" y="54322"/>
                    </a:lnTo>
                    <a:cubicBezTo>
                      <a:pt x="594359" y="24931"/>
                      <a:pt x="551904" y="3704"/>
                      <a:pt x="507001" y="438"/>
                    </a:cubicBezTo>
                    <a:close/>
                  </a:path>
                </a:pathLst>
              </a:custGeom>
              <a:solidFill>
                <a:srgbClr val="FDFCE8"/>
              </a:solidFill>
              <a:ln w="12700">
                <a:solidFill>
                  <a:srgbClr val="0168B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2" name="任意多边形: 形状 31"/>
              <p:cNvSpPr/>
              <p:nvPr/>
            </p:nvSpPr>
            <p:spPr bwMode="auto">
              <a:xfrm flipH="1">
                <a:off x="379413" y="1272760"/>
                <a:ext cx="666750" cy="523836"/>
              </a:xfrm>
              <a:custGeom>
                <a:avLst/>
                <a:gdLst>
                  <a:gd name="connsiteX0" fmla="*/ 507001 w 666204"/>
                  <a:gd name="connsiteY0" fmla="*/ 438 h 522951"/>
                  <a:gd name="connsiteX1" fmla="*/ 333102 w 666204"/>
                  <a:gd name="connsiteY1" fmla="*/ 54322 h 522951"/>
                  <a:gd name="connsiteX2" fmla="*/ 0 w 666204"/>
                  <a:gd name="connsiteY2" fmla="*/ 54322 h 522951"/>
                  <a:gd name="connsiteX3" fmla="*/ 0 w 666204"/>
                  <a:gd name="connsiteY3" fmla="*/ 522951 h 522951"/>
                  <a:gd name="connsiteX4" fmla="*/ 333102 w 666204"/>
                  <a:gd name="connsiteY4" fmla="*/ 522951 h 522951"/>
                  <a:gd name="connsiteX5" fmla="*/ 666204 w 666204"/>
                  <a:gd name="connsiteY5" fmla="*/ 522951 h 522951"/>
                  <a:gd name="connsiteX6" fmla="*/ 666204 w 666204"/>
                  <a:gd name="connsiteY6" fmla="*/ 54322 h 522951"/>
                  <a:gd name="connsiteX7" fmla="*/ 507001 w 666204"/>
                  <a:gd name="connsiteY7" fmla="*/ 438 h 522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6204" h="522951">
                    <a:moveTo>
                      <a:pt x="507001" y="438"/>
                    </a:moveTo>
                    <a:cubicBezTo>
                      <a:pt x="462097" y="-2828"/>
                      <a:pt x="414745" y="11868"/>
                      <a:pt x="333102" y="54322"/>
                    </a:cubicBezTo>
                    <a:cubicBezTo>
                      <a:pt x="169817" y="-30586"/>
                      <a:pt x="143691" y="-4460"/>
                      <a:pt x="0" y="54322"/>
                    </a:cubicBezTo>
                    <a:lnTo>
                      <a:pt x="0" y="522951"/>
                    </a:lnTo>
                    <a:cubicBezTo>
                      <a:pt x="156754" y="477231"/>
                      <a:pt x="163285" y="457637"/>
                      <a:pt x="333102" y="522951"/>
                    </a:cubicBezTo>
                    <a:cubicBezTo>
                      <a:pt x="502919" y="457637"/>
                      <a:pt x="509450" y="477231"/>
                      <a:pt x="666204" y="522951"/>
                    </a:cubicBezTo>
                    <a:lnTo>
                      <a:pt x="666204" y="54322"/>
                    </a:lnTo>
                    <a:cubicBezTo>
                      <a:pt x="594359" y="24931"/>
                      <a:pt x="551904" y="3704"/>
                      <a:pt x="507001" y="438"/>
                    </a:cubicBezTo>
                    <a:close/>
                  </a:path>
                </a:pathLst>
              </a:custGeom>
              <a:solidFill>
                <a:srgbClr val="FDFCE8"/>
              </a:solidFill>
              <a:ln w="12700">
                <a:solidFill>
                  <a:srgbClr val="0168B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8209" name="文本框 9"/>
            <p:cNvSpPr txBox="1">
              <a:spLocks noChangeArrowheads="1"/>
            </p:cNvSpPr>
            <p:nvPr/>
          </p:nvSpPr>
          <p:spPr bwMode="auto">
            <a:xfrm>
              <a:off x="492545" y="1180319"/>
              <a:ext cx="470509" cy="708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zh-CN" sz="3200" b="1">
                  <a:solidFill>
                    <a:srgbClr val="0168B7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endParaRPr lang="zh-CN" altLang="en-US" sz="3200" b="1">
                <a:solidFill>
                  <a:srgbClr val="0168B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46075" y="2574925"/>
            <a:ext cx="8604250" cy="55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边</a:t>
            </a:r>
            <a:r>
              <a:rPr lang="zh-CN" altLang="en-US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厘米的正方形，面积</a:t>
            </a:r>
            <a:r>
              <a:rPr lang="zh-CN" altLang="en-US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平方厘米。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00263" y="3835400"/>
            <a:ext cx="414337" cy="417513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 bwMode="auto">
          <a:xfrm>
            <a:off x="979488" y="3375025"/>
            <a:ext cx="1866900" cy="920750"/>
            <a:chOff x="5457225" y="2466223"/>
            <a:chExt cx="1866914" cy="922243"/>
          </a:xfrm>
        </p:grpSpPr>
        <p:sp>
          <p:nvSpPr>
            <p:cNvPr id="35" name="TextBox 10"/>
            <p:cNvSpPr txBox="1">
              <a:spLocks noChangeArrowheads="1"/>
            </p:cNvSpPr>
            <p:nvPr/>
          </p:nvSpPr>
          <p:spPr bwMode="auto">
            <a:xfrm>
              <a:off x="6098580" y="2466223"/>
              <a:ext cx="1225559" cy="46271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2400" spc="3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Box 11"/>
            <p:cNvSpPr txBox="1">
              <a:spLocks noChangeArrowheads="1"/>
            </p:cNvSpPr>
            <p:nvPr/>
          </p:nvSpPr>
          <p:spPr bwMode="auto">
            <a:xfrm>
              <a:off x="5457225" y="2927345"/>
              <a:ext cx="1119195" cy="46112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2400" spc="3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>
            <a:off x="2646363" y="3319463"/>
            <a:ext cx="4425950" cy="1574800"/>
            <a:chOff x="705372" y="1361325"/>
            <a:chExt cx="3806004" cy="1572859"/>
          </a:xfrm>
        </p:grpSpPr>
        <p:sp>
          <p:nvSpPr>
            <p:cNvPr id="8203" name="AutoShape 27"/>
            <p:cNvSpPr>
              <a:spLocks noChangeArrowheads="1"/>
            </p:cNvSpPr>
            <p:nvPr/>
          </p:nvSpPr>
          <p:spPr bwMode="auto">
            <a:xfrm>
              <a:off x="1694504" y="1361325"/>
              <a:ext cx="2742208" cy="1071043"/>
            </a:xfrm>
            <a:prstGeom prst="wedgeRoundRectCallout">
              <a:avLst>
                <a:gd name="adj1" fmla="val -57884"/>
                <a:gd name="adj2" fmla="val -5338"/>
                <a:gd name="adj3" fmla="val 16667"/>
              </a:avLst>
            </a:prstGeom>
            <a:solidFill>
              <a:srgbClr val="FFFFFF"/>
            </a:solidFill>
            <a:ln w="9525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endParaRPr lang="en-US" altLang="zh-CN" sz="34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/>
              <a:endParaRPr lang="zh-CN" altLang="zh-CN" sz="3400" b="1">
                <a:solidFill>
                  <a:srgbClr val="0070C0"/>
                </a:solidFill>
                <a:latin typeface="楷体_GB2312" pitchFamily="49" charset="-122"/>
                <a:ea typeface="宋体" panose="02010600030101010101" pitchFamily="2" charset="-122"/>
              </a:endParaRPr>
            </a:p>
            <a:p>
              <a:pPr eaLnBrk="1" hangingPunct="1"/>
              <a:endParaRPr lang="zh-CN" altLang="zh-CN" sz="340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8204" name="Picture 4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05372" y="1523481"/>
              <a:ext cx="720160" cy="71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文本框 28"/>
            <p:cNvSpPr txBox="1">
              <a:spLocks noChangeArrowheads="1"/>
            </p:cNvSpPr>
            <p:nvPr/>
          </p:nvSpPr>
          <p:spPr bwMode="auto">
            <a:xfrm>
              <a:off x="1768814" y="1361325"/>
              <a:ext cx="2742562" cy="157285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8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手指甲的面积接</a:t>
              </a:r>
              <a:r>
                <a:rPr lang="zh-CN" altLang="en-US" sz="2800" b="1" spc="3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近</a:t>
              </a:r>
              <a:r>
                <a:rPr lang="en-US" altLang="zh-CN" sz="2800" b="1" spc="300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平方厘米。</a:t>
              </a:r>
              <a:endPara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41" name="Picture 22" descr="指甲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88188" y="3500438"/>
            <a:ext cx="1611312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0" name="组合 36"/>
          <p:cNvGrpSpPr/>
          <p:nvPr/>
        </p:nvGrpSpPr>
        <p:grpSpPr bwMode="auto">
          <a:xfrm>
            <a:off x="627063" y="1730375"/>
            <a:ext cx="3379787" cy="2984500"/>
            <a:chOff x="905632" y="2005168"/>
            <a:chExt cx="3812577" cy="3368719"/>
          </a:xfrm>
        </p:grpSpPr>
        <p:sp>
          <p:nvSpPr>
            <p:cNvPr id="5" name="Text Box 18"/>
            <p:cNvSpPr txBox="1">
              <a:spLocks noChangeArrowheads="1"/>
            </p:cNvSpPr>
            <p:nvPr/>
          </p:nvSpPr>
          <p:spPr bwMode="auto">
            <a:xfrm>
              <a:off x="905632" y="4225298"/>
              <a:ext cx="3812577" cy="114858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12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一个电梯按钮的面积大约</a:t>
              </a:r>
              <a:r>
                <a:rPr lang="zh-CN" altLang="en-US" sz="2800" b="1" spc="300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800" b="1" spc="300" dirty="0">
                  <a:solidFill>
                    <a:srgbClr val="C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平方厘米</a:t>
              </a:r>
              <a:endPara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9228" name="Picture 1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630596" y="2005168"/>
              <a:ext cx="2103504" cy="21479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9221" name="组合 39"/>
          <p:cNvGrpSpPr/>
          <p:nvPr/>
        </p:nvGrpSpPr>
        <p:grpSpPr bwMode="auto">
          <a:xfrm>
            <a:off x="4779963" y="2133600"/>
            <a:ext cx="3741737" cy="2581275"/>
            <a:chOff x="4222687" y="2460650"/>
            <a:chExt cx="4222952" cy="2912934"/>
          </a:xfrm>
        </p:grpSpPr>
        <p:pic>
          <p:nvPicPr>
            <p:cNvPr id="9225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222687" y="2460650"/>
              <a:ext cx="3937420" cy="19700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9223" name="Text Box 18"/>
            <p:cNvSpPr txBox="1">
              <a:spLocks noChangeArrowheads="1"/>
            </p:cNvSpPr>
            <p:nvPr/>
          </p:nvSpPr>
          <p:spPr bwMode="auto">
            <a:xfrm>
              <a:off x="4288978" y="4227042"/>
              <a:ext cx="4156661" cy="114654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12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一个键盘字母按键的面积大约</a:t>
              </a:r>
              <a:r>
                <a:rPr lang="zh-CN" altLang="en-US" sz="2800" b="1" spc="300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800" b="1" spc="300" dirty="0">
                  <a:solidFill>
                    <a:srgbClr val="C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平方厘米</a:t>
              </a:r>
              <a:endPara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2817813" y="2571750"/>
            <a:ext cx="263525" cy="288925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842000" y="2840038"/>
            <a:ext cx="190500" cy="20955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7030A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93713" y="603250"/>
            <a:ext cx="8216900" cy="1165225"/>
            <a:chOff x="522434" y="603896"/>
            <a:chExt cx="8217118" cy="1164646"/>
          </a:xfrm>
        </p:grpSpPr>
        <p:sp>
          <p:nvSpPr>
            <p:cNvPr id="2" name="Text Box 18"/>
            <p:cNvSpPr txBox="1">
              <a:spLocks noChangeArrowheads="1"/>
            </p:cNvSpPr>
            <p:nvPr/>
          </p:nvSpPr>
          <p:spPr bwMode="auto">
            <a:xfrm>
              <a:off x="1232065" y="621350"/>
              <a:ext cx="7507487" cy="114719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想一想：我们身边哪些物体一个面的面积大约</a:t>
              </a:r>
              <a:r>
                <a:rPr lang="zh-CN" altLang="en-US" sz="3000" b="1" spc="3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3000" b="1" spc="3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平方厘米。</a:t>
              </a:r>
              <a:endPara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9224" name="图片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22434" y="603896"/>
              <a:ext cx="590995" cy="590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85775" y="687388"/>
            <a:ext cx="8905875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边</a:t>
            </a:r>
            <a:r>
              <a:rPr lang="zh-CN" altLang="en-US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分米的正方形，面积</a:t>
            </a:r>
            <a:r>
              <a:rPr lang="zh-CN" altLang="en-US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平方分米。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 bwMode="auto">
          <a:xfrm>
            <a:off x="1336675" y="1427163"/>
            <a:ext cx="6470650" cy="841375"/>
            <a:chOff x="611635" y="1147883"/>
            <a:chExt cx="6472477" cy="840439"/>
          </a:xfrm>
        </p:grpSpPr>
        <p:sp>
          <p:nvSpPr>
            <p:cNvPr id="10245" name="AutoShape 27"/>
            <p:cNvSpPr>
              <a:spLocks noChangeArrowheads="1"/>
            </p:cNvSpPr>
            <p:nvPr/>
          </p:nvSpPr>
          <p:spPr bwMode="auto">
            <a:xfrm>
              <a:off x="1709257" y="1302411"/>
              <a:ext cx="4954384" cy="633484"/>
            </a:xfrm>
            <a:prstGeom prst="wedgeRoundRectCallout">
              <a:avLst>
                <a:gd name="adj1" fmla="val -53713"/>
                <a:gd name="adj2" fmla="val -8824"/>
                <a:gd name="adj3" fmla="val 16667"/>
              </a:avLst>
            </a:prstGeom>
            <a:solidFill>
              <a:srgbClr val="FFFFFF"/>
            </a:solidFill>
            <a:ln w="9525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endParaRPr lang="en-US" altLang="zh-CN" sz="34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/>
              <a:endParaRPr lang="zh-CN" altLang="zh-CN" sz="3400" b="1">
                <a:solidFill>
                  <a:srgbClr val="0070C0"/>
                </a:solidFill>
                <a:latin typeface="楷体_GB2312" pitchFamily="49" charset="-122"/>
                <a:ea typeface="宋体" panose="02010600030101010101" pitchFamily="2" charset="-122"/>
              </a:endParaRPr>
            </a:p>
            <a:p>
              <a:pPr eaLnBrk="1" hangingPunct="1"/>
              <a:endParaRPr lang="zh-CN" altLang="zh-CN" sz="340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0246" name="Picture 4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11635" y="1147883"/>
              <a:ext cx="788208" cy="840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文本框 28"/>
            <p:cNvSpPr txBox="1">
              <a:spLocks noChangeArrowheads="1"/>
            </p:cNvSpPr>
            <p:nvPr/>
          </p:nvSpPr>
          <p:spPr bwMode="auto">
            <a:xfrm>
              <a:off x="1742254" y="1357200"/>
              <a:ext cx="5341858" cy="55342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3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用手比</a:t>
              </a:r>
              <a:r>
                <a:rPr lang="zh-CN" altLang="en-US" sz="3000" b="1" spc="3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画</a:t>
              </a:r>
              <a:r>
                <a:rPr lang="en-US" altLang="zh-CN" sz="3000" b="1" spc="300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平方分米的大小。</a:t>
              </a:r>
              <a:endParaRPr lang="zh-CN" altLang="en-US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8" name="Picture 19" descr="图片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06713" y="2571750"/>
            <a:ext cx="3328987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0" name="组合 36"/>
          <p:cNvGrpSpPr/>
          <p:nvPr/>
        </p:nvGrpSpPr>
        <p:grpSpPr bwMode="auto">
          <a:xfrm>
            <a:off x="877888" y="1704975"/>
            <a:ext cx="3200400" cy="3027363"/>
            <a:chOff x="1054750" y="2016781"/>
            <a:chExt cx="3396704" cy="3216248"/>
          </a:xfrm>
        </p:grpSpPr>
        <p:sp>
          <p:nvSpPr>
            <p:cNvPr id="9224" name="Text Box 18"/>
            <p:cNvSpPr txBox="1">
              <a:spLocks noChangeArrowheads="1"/>
            </p:cNvSpPr>
            <p:nvPr/>
          </p:nvSpPr>
          <p:spPr bwMode="auto">
            <a:xfrm>
              <a:off x="1054750" y="4153638"/>
              <a:ext cx="3396704" cy="107939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12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光碟一个面的面积大约</a:t>
              </a:r>
              <a:r>
                <a:rPr lang="zh-CN" altLang="en-US" sz="2800" b="1" spc="300" dirty="0">
                  <a:solidFill>
                    <a:srgbClr val="7030A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800" b="1" spc="300" dirty="0">
                  <a:solidFill>
                    <a:srgbClr val="C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平方分米</a:t>
              </a:r>
              <a:endPara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276" name="Picture 1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592168" y="2016781"/>
              <a:ext cx="1949978" cy="25732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9221" name="组合 39"/>
          <p:cNvGrpSpPr/>
          <p:nvPr/>
        </p:nvGrpSpPr>
        <p:grpSpPr bwMode="auto">
          <a:xfrm>
            <a:off x="5065713" y="1463675"/>
            <a:ext cx="3200400" cy="3268663"/>
            <a:chOff x="4680920" y="1762814"/>
            <a:chExt cx="3398581" cy="3469981"/>
          </a:xfrm>
        </p:grpSpPr>
        <p:pic>
          <p:nvPicPr>
            <p:cNvPr id="11273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88507" y="1762814"/>
              <a:ext cx="2391023" cy="2390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9223" name="Text Box 18"/>
            <p:cNvSpPr txBox="1">
              <a:spLocks noChangeArrowheads="1"/>
            </p:cNvSpPr>
            <p:nvPr/>
          </p:nvSpPr>
          <p:spPr bwMode="auto">
            <a:xfrm>
              <a:off x="4680920" y="4154219"/>
              <a:ext cx="3398581" cy="107857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12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闹钟一个面的面积大约</a:t>
              </a:r>
              <a:r>
                <a:rPr lang="zh-CN" altLang="en-US" sz="2800" b="1" spc="300" dirty="0">
                  <a:solidFill>
                    <a:srgbClr val="7030A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800" b="1" spc="300" dirty="0">
                  <a:solidFill>
                    <a:srgbClr val="C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平方分米</a:t>
              </a:r>
              <a:endPara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92250" y="1984375"/>
            <a:ext cx="1620838" cy="1570038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2000"/>
              </a:lnSpc>
              <a:defRPr/>
            </a:pP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93713" y="603250"/>
            <a:ext cx="8216900" cy="1165225"/>
            <a:chOff x="522434" y="603896"/>
            <a:chExt cx="8217118" cy="1164646"/>
          </a:xfrm>
        </p:grpSpPr>
        <p:sp>
          <p:nvSpPr>
            <p:cNvPr id="2" name="Text Box 18"/>
            <p:cNvSpPr txBox="1">
              <a:spLocks noChangeArrowheads="1"/>
            </p:cNvSpPr>
            <p:nvPr/>
          </p:nvSpPr>
          <p:spPr bwMode="auto">
            <a:xfrm>
              <a:off x="1232065" y="621350"/>
              <a:ext cx="7507487" cy="114719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想一想：我们身边哪些物体一个面的面积大约</a:t>
              </a:r>
              <a:r>
                <a:rPr lang="zh-CN" altLang="en-US" sz="3000" b="1" spc="3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3000" b="1" spc="3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平方分米。</a:t>
              </a:r>
              <a:endPara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272" name="图片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22434" y="603896"/>
              <a:ext cx="590995" cy="590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矩形 12"/>
          <p:cNvSpPr/>
          <p:nvPr/>
        </p:nvSpPr>
        <p:spPr>
          <a:xfrm rot="20860103">
            <a:off x="5765800" y="1885950"/>
            <a:ext cx="1619250" cy="1571625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2000"/>
              </a:lnSpc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0" name="组合 36"/>
          <p:cNvGrpSpPr/>
          <p:nvPr/>
        </p:nvGrpSpPr>
        <p:grpSpPr bwMode="auto">
          <a:xfrm>
            <a:off x="865188" y="1163638"/>
            <a:ext cx="3200400" cy="3168650"/>
            <a:chOff x="1065880" y="1370806"/>
            <a:chExt cx="3396704" cy="3366259"/>
          </a:xfrm>
        </p:grpSpPr>
        <p:sp>
          <p:nvSpPr>
            <p:cNvPr id="9224" name="Text Box 18"/>
            <p:cNvSpPr txBox="1">
              <a:spLocks noChangeArrowheads="1"/>
            </p:cNvSpPr>
            <p:nvPr/>
          </p:nvSpPr>
          <p:spPr bwMode="auto">
            <a:xfrm>
              <a:off x="1065880" y="3593616"/>
              <a:ext cx="3396704" cy="11434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开关盒的表面积大约</a:t>
              </a:r>
              <a:r>
                <a:rPr lang="zh-CN" altLang="en-US" sz="2800" b="1" spc="300" dirty="0">
                  <a:solidFill>
                    <a:srgbClr val="7030A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800" b="1" spc="300" dirty="0">
                  <a:solidFill>
                    <a:srgbClr val="C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平方分米</a:t>
              </a:r>
              <a:endPara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2297" name="Picture 1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516519" y="1370806"/>
              <a:ext cx="2042716" cy="2035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9221" name="组合 39"/>
          <p:cNvGrpSpPr/>
          <p:nvPr/>
        </p:nvGrpSpPr>
        <p:grpSpPr bwMode="auto">
          <a:xfrm>
            <a:off x="5218113" y="827088"/>
            <a:ext cx="2959100" cy="3505200"/>
            <a:chOff x="4866638" y="1016212"/>
            <a:chExt cx="3142381" cy="3721704"/>
          </a:xfrm>
        </p:grpSpPr>
        <p:pic>
          <p:nvPicPr>
            <p:cNvPr id="12294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127661" y="1016212"/>
              <a:ext cx="2391022" cy="2390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9223" name="Text Box 18"/>
            <p:cNvSpPr txBox="1">
              <a:spLocks noChangeArrowheads="1"/>
            </p:cNvSpPr>
            <p:nvPr/>
          </p:nvSpPr>
          <p:spPr bwMode="auto">
            <a:xfrm>
              <a:off x="4866638" y="3595110"/>
              <a:ext cx="3142381" cy="114280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成人手掌的面积大约</a:t>
              </a:r>
              <a:r>
                <a:rPr lang="zh-CN" altLang="en-US" sz="2800" b="1" spc="300" dirty="0">
                  <a:solidFill>
                    <a:srgbClr val="7030A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800" b="1" spc="300" dirty="0">
                  <a:solidFill>
                    <a:srgbClr val="C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平方分米</a:t>
              </a:r>
              <a:endPara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504950" y="1350963"/>
            <a:ext cx="1619250" cy="1570037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888038" y="1066800"/>
            <a:ext cx="1620837" cy="1570038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85775" y="687388"/>
            <a:ext cx="8170863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边</a:t>
            </a:r>
            <a:r>
              <a:rPr lang="zh-CN" altLang="en-US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米的正方形，面积</a:t>
            </a:r>
            <a:r>
              <a:rPr lang="zh-CN" altLang="en-US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000" b="1" spc="3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平方米。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 bwMode="auto">
          <a:xfrm>
            <a:off x="800100" y="2455863"/>
            <a:ext cx="4894263" cy="1206500"/>
            <a:chOff x="437286" y="1236130"/>
            <a:chExt cx="4895768" cy="1204197"/>
          </a:xfrm>
        </p:grpSpPr>
        <p:sp>
          <p:nvSpPr>
            <p:cNvPr id="13317" name="AutoShape 27"/>
            <p:cNvSpPr>
              <a:spLocks noChangeArrowheads="1"/>
            </p:cNvSpPr>
            <p:nvPr/>
          </p:nvSpPr>
          <p:spPr bwMode="auto">
            <a:xfrm>
              <a:off x="1753516" y="1236130"/>
              <a:ext cx="3422618" cy="1204197"/>
            </a:xfrm>
            <a:prstGeom prst="wedgeRoundRectCallout">
              <a:avLst>
                <a:gd name="adj1" fmla="val -57556"/>
                <a:gd name="adj2" fmla="val -4361"/>
                <a:gd name="adj3" fmla="val 16667"/>
              </a:avLst>
            </a:prstGeom>
            <a:solidFill>
              <a:srgbClr val="FFFFFF"/>
            </a:solidFill>
            <a:ln w="9525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endParaRPr lang="en-US" altLang="zh-CN" sz="34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/>
              <a:endParaRPr lang="zh-CN" altLang="zh-CN" sz="3400" b="1">
                <a:solidFill>
                  <a:srgbClr val="0070C0"/>
                </a:solidFill>
                <a:latin typeface="楷体_GB2312" pitchFamily="49" charset="-122"/>
                <a:ea typeface="宋体" panose="02010600030101010101" pitchFamily="2" charset="-122"/>
              </a:endParaRPr>
            </a:p>
            <a:p>
              <a:pPr eaLnBrk="1" hangingPunct="1"/>
              <a:endParaRPr lang="zh-CN" altLang="zh-CN" sz="340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3318" name="Picture 4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37286" y="1314518"/>
              <a:ext cx="962556" cy="960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文本框 28"/>
            <p:cNvSpPr txBox="1">
              <a:spLocks noChangeArrowheads="1"/>
            </p:cNvSpPr>
            <p:nvPr/>
          </p:nvSpPr>
          <p:spPr bwMode="auto">
            <a:xfrm>
              <a:off x="1810896" y="1272572"/>
              <a:ext cx="3522158" cy="11249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3000" b="1" spc="300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思考一下：</a:t>
              </a:r>
              <a:r>
                <a:rPr lang="en-US" altLang="zh-CN" sz="3000" b="1" spc="300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平方米有多大呢？</a:t>
              </a:r>
              <a:endParaRPr lang="zh-CN" altLang="en-US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18" descr="男孩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05538" y="1520825"/>
            <a:ext cx="1820862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0" name="组合 36"/>
          <p:cNvGrpSpPr/>
          <p:nvPr/>
        </p:nvGrpSpPr>
        <p:grpSpPr bwMode="auto">
          <a:xfrm>
            <a:off x="677863" y="1716088"/>
            <a:ext cx="3771900" cy="3133725"/>
            <a:chOff x="842766" y="1903702"/>
            <a:chExt cx="4003298" cy="3329327"/>
          </a:xfrm>
        </p:grpSpPr>
        <p:sp>
          <p:nvSpPr>
            <p:cNvPr id="9224" name="Text Box 18"/>
            <p:cNvSpPr txBox="1">
              <a:spLocks noChangeArrowheads="1"/>
            </p:cNvSpPr>
            <p:nvPr/>
          </p:nvSpPr>
          <p:spPr bwMode="auto">
            <a:xfrm>
              <a:off x="1055062" y="4153612"/>
              <a:ext cx="3686539" cy="107941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12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大液晶电视屏幕的面积大约</a:t>
              </a:r>
              <a:r>
                <a:rPr lang="zh-CN" altLang="en-US" sz="2800" b="1" spc="300" dirty="0">
                  <a:solidFill>
                    <a:srgbClr val="7030A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800" b="1" spc="300" dirty="0">
                  <a:solidFill>
                    <a:srgbClr val="C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平方米</a:t>
              </a:r>
              <a:endPara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4348" name="Picture 1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42766" y="1903702"/>
              <a:ext cx="4003298" cy="22581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9221" name="组合 39"/>
          <p:cNvGrpSpPr/>
          <p:nvPr/>
        </p:nvGrpSpPr>
        <p:grpSpPr bwMode="auto">
          <a:xfrm>
            <a:off x="4816475" y="2257425"/>
            <a:ext cx="3894138" cy="2592388"/>
            <a:chOff x="4415202" y="2479119"/>
            <a:chExt cx="4135347" cy="2753676"/>
          </a:xfrm>
        </p:grpSpPr>
        <p:pic>
          <p:nvPicPr>
            <p:cNvPr id="14345" name="Picture 1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55585B"/>
                </a:clrFrom>
                <a:clrTo>
                  <a:srgbClr val="55585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15202" y="2479119"/>
              <a:ext cx="4135347" cy="1499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9223" name="Text Box 18"/>
            <p:cNvSpPr txBox="1">
              <a:spLocks noChangeArrowheads="1"/>
            </p:cNvSpPr>
            <p:nvPr/>
          </p:nvSpPr>
          <p:spPr bwMode="auto">
            <a:xfrm>
              <a:off x="4900722" y="4153584"/>
              <a:ext cx="3398638" cy="107921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12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一大块地砖的面积大约</a:t>
              </a:r>
              <a:r>
                <a:rPr lang="zh-CN" altLang="en-US" sz="2800" b="1" spc="300" dirty="0">
                  <a:solidFill>
                    <a:srgbClr val="7030A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800" b="1" spc="300" dirty="0">
                  <a:solidFill>
                    <a:srgbClr val="C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平方米</a:t>
              </a:r>
              <a:endPara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120775" y="1938338"/>
            <a:ext cx="2921000" cy="1730375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2000"/>
              </a:lnSpc>
              <a:defRPr/>
            </a:pP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93713" y="603250"/>
            <a:ext cx="8216900" cy="1165225"/>
            <a:chOff x="522434" y="603896"/>
            <a:chExt cx="8217118" cy="1164646"/>
          </a:xfrm>
        </p:grpSpPr>
        <p:sp>
          <p:nvSpPr>
            <p:cNvPr id="2" name="Text Box 18"/>
            <p:cNvSpPr txBox="1">
              <a:spLocks noChangeArrowheads="1"/>
            </p:cNvSpPr>
            <p:nvPr/>
          </p:nvSpPr>
          <p:spPr bwMode="auto">
            <a:xfrm>
              <a:off x="1232065" y="621350"/>
              <a:ext cx="7507487" cy="114719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想一想：我们身边哪些物体一个面的面积大约</a:t>
              </a:r>
              <a:r>
                <a:rPr lang="zh-CN" altLang="en-US" sz="3000" b="1" spc="3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3000" b="1" spc="3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平方米。</a:t>
              </a:r>
              <a:endPara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4344" name="图片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22434" y="603896"/>
              <a:ext cx="590995" cy="590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梯形 12"/>
          <p:cNvSpPr/>
          <p:nvPr/>
        </p:nvSpPr>
        <p:spPr>
          <a:xfrm>
            <a:off x="4886325" y="2406650"/>
            <a:ext cx="3752850" cy="1155700"/>
          </a:xfrm>
          <a:prstGeom prst="trapezoid">
            <a:avLst>
              <a:gd name="adj" fmla="val 63991"/>
            </a:avLst>
          </a:prstGeom>
          <a:solidFill>
            <a:srgbClr val="92D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2000"/>
              </a:lnSpc>
              <a:defRPr/>
            </a:pP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KSO_WM_UNIT_TABLE_BEAUTIFY" val="smartTable{e9c2f50d-2572-4fcf-b80c-75dc9e71c626}"/>
</p:tagLst>
</file>

<file path=ppt/tags/tag2.xml><?xml version="1.0" encoding="utf-8"?>
<p:tagLst xmlns:p="http://schemas.openxmlformats.org/presentationml/2006/main">
  <p:tag name="KSO_WPP_MARK_KEY" val="6a809097-350b-4164-9ddf-bc4df9d165a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 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1251</Words>
  <Application>WPS 演示</Application>
  <PresentationFormat>全屏显示(16:9)</PresentationFormat>
  <Paragraphs>186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Calibri</vt:lpstr>
      <vt:lpstr>楷体</vt:lpstr>
      <vt:lpstr>Times New Roman</vt:lpstr>
      <vt:lpstr>微软雅黑</vt:lpstr>
      <vt:lpstr>黑体</vt:lpstr>
      <vt:lpstr>楷体_GB2312</vt:lpstr>
      <vt:lpstr>新宋体</vt:lpstr>
      <vt:lpstr>等线</vt:lpstr>
      <vt:lpstr>Arial Unicode MS</vt:lpstr>
      <vt:lpstr>Arial</vt:lpstr>
      <vt:lpstr>第一PPT模板网-WWW.1PPT.COM 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518</cp:revision>
  <dcterms:created xsi:type="dcterms:W3CDTF">2020-02-25T04:38:00Z</dcterms:created>
  <dcterms:modified xsi:type="dcterms:W3CDTF">2023-02-04T04:01:58Z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3BC2C08808B444BAB1BF2D10F115782E</vt:lpwstr>
  </property>
  <property fmtid="{D5CDD505-2E9C-101B-9397-08002B2CF9AE}" pid="3" name="KSOProductBuildVer">
    <vt:lpwstr>2052-11.1.0.13703</vt:lpwstr>
  </property>
</Properties>
</file>