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4" r:id="rId3"/>
    <p:sldId id="397" r:id="rId5"/>
    <p:sldId id="398" r:id="rId6"/>
    <p:sldId id="400" r:id="rId7"/>
    <p:sldId id="401" r:id="rId8"/>
    <p:sldId id="395" r:id="rId9"/>
    <p:sldId id="402" r:id="rId10"/>
    <p:sldId id="403" r:id="rId11"/>
    <p:sldId id="404" r:id="rId12"/>
  </p:sldIdLst>
  <p:sldSz cx="12601575" cy="7092950"/>
  <p:notesSz cx="6858000" cy="9144000"/>
  <p:custDataLst>
    <p:tags r:id="rId16"/>
  </p:custDataLst>
  <p:defaultTextStyle>
    <a:defPPr>
      <a:defRPr lang="zh-CN"/>
    </a:defPPr>
    <a:lvl1pPr marL="0" lvl="0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1pPr>
    <a:lvl2pPr marL="561975" lvl="1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2pPr>
    <a:lvl3pPr marL="1125855" lvl="2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3pPr>
    <a:lvl4pPr marL="1687830" lvl="3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4pPr>
    <a:lvl5pPr marL="2251075" lvl="4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5pPr>
    <a:lvl6pPr marL="2286000" lvl="5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6pPr>
    <a:lvl7pPr marL="2743200" lvl="6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7pPr>
    <a:lvl8pPr marL="3200400" lvl="7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8pPr>
    <a:lvl9pPr marL="3657600" lvl="8" indent="0" algn="l" defTabSz="112585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200" kern="1200">
        <a:solidFill>
          <a:schemeClr val="tx1"/>
        </a:solidFill>
        <a:latin typeface="Calibri" panose="020F050202020403020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9" userDrawn="1">
          <p15:clr>
            <a:srgbClr val="A4A3A4"/>
          </p15:clr>
        </p15:guide>
        <p15:guide id="2" pos="3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697"/>
    <a:srgbClr val="FFFFFF"/>
    <a:srgbClr val="A3C544"/>
    <a:srgbClr val="A87052"/>
    <a:srgbClr val="C2EFFC"/>
    <a:srgbClr val="1AB5C7"/>
    <a:srgbClr val="2B8C84"/>
    <a:srgbClr val="155C68"/>
    <a:srgbClr val="886A32"/>
    <a:srgbClr val="0565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302"/>
  </p:normalViewPr>
  <p:slideViewPr>
    <p:cSldViewPr showGuides="1">
      <p:cViewPr>
        <p:scale>
          <a:sx n="90" d="100"/>
          <a:sy n="90" d="100"/>
        </p:scale>
        <p:origin x="-1242" y="-420"/>
      </p:cViewPr>
      <p:guideLst>
        <p:guide orient="horz" pos="2229"/>
        <p:guide pos="39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8C2CAC08-A7CF-4783-9AB4-54FE0E23CF9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4175" y="685800"/>
            <a:ext cx="608965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3C7F4AA6-9769-4135-8B21-E88C6B195F9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zh-CN" altLang="zh-CN" dirty="0">
                <a:sym typeface="宋体" panose="02010600030101010101" pitchFamily="2" charset="-122"/>
              </a:rPr>
              <a:t>1、可编辑可编辑，请根据具体情况，改内容。（字体中文方正汉真广标简体</a:t>
            </a:r>
            <a:r>
              <a:rPr lang="en-US" altLang="zh-CN" dirty="0">
                <a:sym typeface="宋体" panose="02010600030101010101" pitchFamily="2" charset="-122"/>
              </a:rPr>
              <a:t>48</a:t>
            </a:r>
            <a:r>
              <a:rPr lang="zh-CN" altLang="en-US" dirty="0">
                <a:sym typeface="宋体" panose="02010600030101010101" pitchFamily="2" charset="-122"/>
              </a:rPr>
              <a:t>号</a:t>
            </a:r>
            <a:r>
              <a:rPr lang="zh-CN" altLang="zh-CN" dirty="0">
                <a:sym typeface="宋体" panose="02010600030101010101" pitchFamily="2" charset="-122"/>
              </a:rPr>
              <a:t>）        </a:t>
            </a:r>
            <a:endParaRPr lang="zh-CN" altLang="zh-CN" dirty="0">
              <a:sym typeface="宋体" panose="02010600030101010101" pitchFamily="2" charset="-122"/>
            </a:endParaRPr>
          </a:p>
          <a:p>
            <a:pPr lvl="0"/>
            <a:r>
              <a:rPr lang="en-US" altLang="zh-CN" dirty="0">
                <a:sym typeface="宋体" panose="02010600030101010101" pitchFamily="2" charset="-122"/>
              </a:rPr>
              <a:t>3</a:t>
            </a:r>
            <a:r>
              <a:rPr lang="zh-CN" altLang="en-US" dirty="0">
                <a:sym typeface="宋体" panose="02010600030101010101" pitchFamily="2" charset="-122"/>
              </a:rPr>
              <a:t>、主讲人：可编辑，请根据具体情况，改名字。（字体中文</a:t>
            </a:r>
            <a:r>
              <a:rPr lang="zh-CN" altLang="zh-CN" dirty="0">
                <a:sym typeface="宋体" panose="02010600030101010101" pitchFamily="2" charset="-122"/>
              </a:rPr>
              <a:t>方正汉真广标简体</a:t>
            </a:r>
            <a:r>
              <a:rPr lang="en-US" altLang="zh-CN" dirty="0"/>
              <a:t>28</a:t>
            </a:r>
            <a:r>
              <a:rPr lang="zh-CN" altLang="en-US" dirty="0">
                <a:sym typeface="宋体" panose="02010600030101010101" pitchFamily="2" charset="-122"/>
              </a:rPr>
              <a:t>号）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409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r>
              <a:rPr lang="en-US" altLang="zh-CN" dirty="0">
                <a:sym typeface="宋体" panose="02010600030101010101" pitchFamily="2" charset="-122"/>
              </a:rPr>
              <a:t>1</a:t>
            </a:r>
            <a:r>
              <a:rPr lang="zh-CN" altLang="en-US" dirty="0">
                <a:sym typeface="宋体" panose="02010600030101010101" pitchFamily="2" charset="-122"/>
              </a:rPr>
              <a:t>、文字内容，请根据具体情况，改内容。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（非重点文字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176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240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 dirty="0">
              <a:sym typeface="宋体" panose="02010600030101010101" pitchFamily="2" charset="-122"/>
            </a:endParaRPr>
          </a:p>
          <a:p>
            <a:pPr lvl="0"/>
            <a:r>
              <a:rPr lang="zh-CN" altLang="en-US" dirty="0">
                <a:sym typeface="宋体" panose="02010600030101010101" pitchFamily="2" charset="-122"/>
              </a:rPr>
              <a:t>（重点文字 字体中文微软雅黑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en-US" dirty="0">
                <a:sym typeface="宋体" panose="02010600030101010101" pitchFamily="2" charset="-122"/>
              </a:rPr>
              <a:t>号  </a:t>
            </a:r>
            <a:r>
              <a:rPr lang="en-US" altLang="zh-CN" dirty="0">
                <a:sym typeface="宋体" panose="02010600030101010101" pitchFamily="2" charset="-122"/>
              </a:rPr>
              <a:t>RGB</a:t>
            </a:r>
            <a:r>
              <a:rPr lang="zh-CN" altLang="zh-CN" dirty="0">
                <a:sym typeface="宋体" panose="02010600030101010101" pitchFamily="2" charset="-122"/>
              </a:rPr>
              <a:t>：</a:t>
            </a:r>
            <a:r>
              <a:rPr lang="en-US" altLang="zh-CN" dirty="0">
                <a:sym typeface="宋体" panose="02010600030101010101" pitchFamily="2" charset="-122"/>
              </a:rPr>
              <a:t>255</a:t>
            </a:r>
            <a:r>
              <a:rPr lang="zh-CN" altLang="zh-CN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，</a:t>
            </a:r>
            <a:r>
              <a:rPr lang="en-US" altLang="zh-CN" dirty="0">
                <a:sym typeface="宋体" panose="02010600030101010101" pitchFamily="2" charset="-122"/>
              </a:rPr>
              <a:t>0</a:t>
            </a:r>
            <a:r>
              <a:rPr lang="zh-CN" altLang="en-US" dirty="0">
                <a:sym typeface="宋体" panose="02010600030101010101" pitchFamily="2" charset="-122"/>
              </a:rPr>
              <a:t>）</a:t>
            </a:r>
            <a:endParaRPr lang="zh-CN" altLang="en-US"/>
          </a:p>
          <a:p>
            <a:pPr lvl="0"/>
            <a:r>
              <a:rPr lang="en-US" altLang="zh-CN">
                <a:sym typeface="宋体" panose="02010600030101010101" pitchFamily="2" charset="-122"/>
              </a:rPr>
              <a:t>2</a:t>
            </a:r>
            <a:r>
              <a:rPr lang="zh-CN" altLang="en-US">
                <a:sym typeface="宋体" panose="02010600030101010101" pitchFamily="2" charset="-122"/>
              </a:rPr>
              <a:t>、标题，</a:t>
            </a:r>
            <a:r>
              <a:rPr lang="zh-CN" altLang="en-US" dirty="0">
                <a:sym typeface="宋体" panose="02010600030101010101" pitchFamily="2" charset="-122"/>
              </a:rPr>
              <a:t>请根据具体情况，改内容。</a:t>
            </a:r>
            <a:r>
              <a:rPr lang="zh-CN" altLang="zh-CN" dirty="0">
                <a:sym typeface="宋体" panose="02010600030101010101" pitchFamily="2" charset="-122"/>
              </a:rPr>
              <a:t>（中文迷你简汉真广标</a:t>
            </a:r>
            <a:r>
              <a:rPr lang="en-US" altLang="zh-CN" dirty="0">
                <a:sym typeface="宋体" panose="02010600030101010101" pitchFamily="2" charset="-122"/>
              </a:rPr>
              <a:t>28</a:t>
            </a:r>
            <a:r>
              <a:rPr lang="zh-CN" altLang="zh-CN" dirty="0">
                <a:sym typeface="宋体" panose="02010600030101010101" pitchFamily="2" charset="-122"/>
              </a:rPr>
              <a:t>号） 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45118" y="2203412"/>
            <a:ext cx="10711339" cy="1520387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90236" y="4019338"/>
            <a:ext cx="8821103" cy="18126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62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7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89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2590638" y="293898"/>
            <a:ext cx="3907363" cy="6258872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68547" y="293898"/>
            <a:ext cx="11512064" cy="6258872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95437" y="4557877"/>
            <a:ext cx="10711339" cy="1408739"/>
          </a:xfrm>
        </p:spPr>
        <p:txBody>
          <a:bodyPr anchor="t"/>
          <a:lstStyle>
            <a:lvl1pPr algn="l">
              <a:defRPr sz="4900" b="1" cap="all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95437" y="3006295"/>
            <a:ext cx="10711339" cy="1551582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1pPr>
            <a:lvl2pPr marL="56261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1252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68783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25044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8136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3762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9389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50151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68547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788286" y="1712488"/>
            <a:ext cx="7709714" cy="4840282"/>
          </a:xfrm>
        </p:spPr>
        <p:txBody>
          <a:bodyPr/>
          <a:lstStyle>
            <a:lvl1pPr>
              <a:defRPr sz="3400"/>
            </a:lvl1pPr>
            <a:lvl2pPr>
              <a:defRPr sz="30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9" y="284047"/>
            <a:ext cx="11341418" cy="1182158"/>
          </a:xfrm>
        </p:spPr>
        <p:txBody>
          <a:bodyPr/>
          <a:lstStyle>
            <a:lvl1pPr>
              <a:defRPr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079" y="1587705"/>
            <a:ext cx="5567884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079" y="2249385"/>
            <a:ext cx="5567884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401426" y="1587705"/>
            <a:ext cx="5570071" cy="661680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62610" indent="0">
              <a:buNone/>
              <a:defRPr sz="2500" b="1"/>
            </a:lvl2pPr>
            <a:lvl3pPr marL="1125220" indent="0">
              <a:buNone/>
              <a:defRPr sz="2200" b="1"/>
            </a:lvl3pPr>
            <a:lvl4pPr marL="1687830" indent="0">
              <a:buNone/>
              <a:defRPr sz="2000" b="1"/>
            </a:lvl4pPr>
            <a:lvl5pPr marL="2250440" indent="0">
              <a:buNone/>
              <a:defRPr sz="2000" b="1"/>
            </a:lvl5pPr>
            <a:lvl6pPr marL="2813685" indent="0">
              <a:buNone/>
              <a:defRPr sz="2000" b="1"/>
            </a:lvl6pPr>
            <a:lvl7pPr marL="3376295" indent="0">
              <a:buNone/>
              <a:defRPr sz="2000" b="1"/>
            </a:lvl7pPr>
            <a:lvl8pPr marL="3938905" indent="0">
              <a:buNone/>
              <a:defRPr sz="2000" b="1"/>
            </a:lvl8pPr>
            <a:lvl9pPr marL="4501515" indent="0">
              <a:buNone/>
              <a:defRPr sz="20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401426" y="2249385"/>
            <a:ext cx="5570071" cy="4086656"/>
          </a:xfrm>
        </p:spPr>
        <p:txBody>
          <a:bodyPr/>
          <a:lstStyle>
            <a:lvl1pPr>
              <a:defRPr sz="30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80" y="282404"/>
            <a:ext cx="4145831" cy="1201861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26866" y="282405"/>
            <a:ext cx="7044630" cy="6053636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80" y="1484266"/>
            <a:ext cx="4145831" cy="4851775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9997" y="4965065"/>
            <a:ext cx="7560945" cy="586154"/>
          </a:xfrm>
        </p:spPr>
        <p:txBody>
          <a:bodyPr anchor="b"/>
          <a:lstStyle>
            <a:lvl1pPr algn="l">
              <a:defRPr sz="2500" b="1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469997" y="633768"/>
            <a:ext cx="7560945" cy="4255770"/>
          </a:xfrm>
        </p:spPr>
        <p:txBody>
          <a:bodyPr/>
          <a:lstStyle>
            <a:lvl1pPr marL="0" indent="0">
              <a:buNone/>
              <a:defRPr sz="3900"/>
            </a:lvl1pPr>
            <a:lvl2pPr marL="562610" indent="0">
              <a:buNone/>
              <a:defRPr sz="3400"/>
            </a:lvl2pPr>
            <a:lvl3pPr marL="1125220" indent="0">
              <a:buNone/>
              <a:defRPr sz="3000"/>
            </a:lvl3pPr>
            <a:lvl4pPr marL="1687830" indent="0">
              <a:buNone/>
              <a:defRPr sz="2500"/>
            </a:lvl4pPr>
            <a:lvl5pPr marL="2250440" indent="0">
              <a:buNone/>
              <a:defRPr sz="2500"/>
            </a:lvl5pPr>
            <a:lvl6pPr marL="2813685" indent="0">
              <a:buNone/>
              <a:defRPr sz="2500"/>
            </a:lvl6pPr>
            <a:lvl7pPr marL="3376295" indent="0">
              <a:buNone/>
              <a:defRPr sz="2500"/>
            </a:lvl7pPr>
            <a:lvl8pPr marL="3938905" indent="0">
              <a:buNone/>
              <a:defRPr sz="2500"/>
            </a:lvl8pPr>
            <a:lvl9pPr marL="4501515" indent="0">
              <a:buNone/>
              <a:defRPr sz="2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469997" y="5551219"/>
            <a:ext cx="7560945" cy="832436"/>
          </a:xfrm>
        </p:spPr>
        <p:txBody>
          <a:bodyPr/>
          <a:lstStyle>
            <a:lvl1pPr marL="0" indent="0">
              <a:buNone/>
              <a:defRPr sz="1700"/>
            </a:lvl1pPr>
            <a:lvl2pPr marL="562610" indent="0">
              <a:buNone/>
              <a:defRPr sz="1500"/>
            </a:lvl2pPr>
            <a:lvl3pPr marL="1125220" indent="0">
              <a:buNone/>
              <a:defRPr sz="1200"/>
            </a:lvl3pPr>
            <a:lvl4pPr marL="1687830" indent="0">
              <a:buNone/>
              <a:defRPr sz="1100"/>
            </a:lvl4pPr>
            <a:lvl5pPr marL="2250440" indent="0">
              <a:buNone/>
              <a:defRPr sz="1100"/>
            </a:lvl5pPr>
            <a:lvl6pPr marL="2813685" indent="0">
              <a:buNone/>
              <a:defRPr sz="1100"/>
            </a:lvl6pPr>
            <a:lvl7pPr marL="3376295" indent="0">
              <a:buNone/>
              <a:defRPr sz="1100"/>
            </a:lvl7pPr>
            <a:lvl8pPr marL="3938905" indent="0">
              <a:buNone/>
              <a:defRPr sz="1100"/>
            </a:lvl8pPr>
            <a:lvl9pPr marL="4501515" indent="0">
              <a:buNone/>
              <a:defRPr sz="11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C89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30238" y="284163"/>
            <a:ext cx="11341100" cy="1182687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30238" y="1655763"/>
            <a:ext cx="11341100" cy="4679950"/>
          </a:xfrm>
          <a:prstGeom prst="rect">
            <a:avLst/>
          </a:prstGeom>
          <a:noFill/>
          <a:ln w="9525">
            <a:noFill/>
          </a:ln>
        </p:spPr>
        <p:txBody>
          <a:bodyPr vert="horz" lIns="112535" tIns="56268" rIns="112535" bIns="56268" anchor="t"/>
          <a:lstStyle/>
          <a:p>
            <a:pPr lvl="0" indent="-422275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352425"/>
            <a:r>
              <a:rPr lang="zh-CN" altLang="en-US"/>
              <a:t>第二级</a:t>
            </a:r>
            <a:endParaRPr lang="zh-CN" altLang="en-US"/>
          </a:p>
          <a:p>
            <a:pPr lvl="2" indent="-280670"/>
            <a:r>
              <a:rPr lang="zh-CN" altLang="en-US"/>
              <a:t>第三级</a:t>
            </a:r>
            <a:endParaRPr lang="zh-CN" altLang="en-US"/>
          </a:p>
          <a:p>
            <a:pPr lvl="3" indent="-281305"/>
            <a:r>
              <a:rPr lang="zh-CN" altLang="en-US"/>
              <a:t>第四级</a:t>
            </a:r>
            <a:endParaRPr lang="zh-CN" altLang="en-US"/>
          </a:p>
          <a:p>
            <a:pPr lvl="4" indent="-28067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3023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AF0C8927-0265-43F3-B345-FF4EB63F678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305300" y="6573838"/>
            <a:ext cx="3990975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31288" y="6573838"/>
            <a:ext cx="2940050" cy="377825"/>
          </a:xfrm>
          <a:prstGeom prst="rect">
            <a:avLst/>
          </a:prstGeom>
        </p:spPr>
        <p:txBody>
          <a:bodyPr vert="horz" lIns="112535" tIns="56268" rIns="112535" bIns="56268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ED736757-F456-4243-BCCE-6047D5DC2647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1125220" rtl="0" eaLnBrk="1" latinLnBrk="0" hangingPunct="1">
        <a:spcBef>
          <a:spcPct val="0"/>
        </a:spcBef>
        <a:buNone/>
        <a:defRPr sz="5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2275" indent="-42227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51790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652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6913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31745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09499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2021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782820" indent="-281305" algn="l" defTabSz="1125220" rtl="0" eaLnBrk="1" latinLnBrk="0" hangingPunct="1">
        <a:spcBef>
          <a:spcPct val="20000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261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522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0440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1368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7629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890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01515" algn="l" defTabSz="1125220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5"/>
          <p:cNvSpPr txBox="1"/>
          <p:nvPr/>
        </p:nvSpPr>
        <p:spPr>
          <a:xfrm>
            <a:off x="1155700" y="2475230"/>
            <a:ext cx="7214235" cy="78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500" dirty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  <a:sym typeface="+mn-ea"/>
              </a:rPr>
              <a:t>长方</a:t>
            </a:r>
            <a:r>
              <a:rPr lang="zh-CN" altLang="en-US" sz="4500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  <a:sym typeface="+mn-ea"/>
              </a:rPr>
              <a:t>形、正</a:t>
            </a:r>
            <a:r>
              <a:rPr lang="zh-CN" altLang="en-US" sz="4500" dirty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  <a:sym typeface="+mn-ea"/>
              </a:rPr>
              <a:t>方形面积计</a:t>
            </a:r>
            <a:r>
              <a:rPr lang="zh-CN" altLang="en-US" sz="4500" dirty="0" smtClean="0">
                <a:solidFill>
                  <a:srgbClr val="1D7697"/>
                </a:solidFill>
                <a:latin typeface="思源黑体 CN Bold" pitchFamily="34" charset="-122"/>
                <a:ea typeface="思源黑体 CN Bold" pitchFamily="34" charset="-122"/>
                <a:sym typeface="+mn-ea"/>
              </a:rPr>
              <a:t>算</a:t>
            </a:r>
            <a:endParaRPr lang="zh-CN"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7" name="文本框 2"/>
          <p:cNvSpPr txBox="1"/>
          <p:nvPr/>
        </p:nvSpPr>
        <p:spPr>
          <a:xfrm>
            <a:off x="3623937" y="1780530"/>
            <a:ext cx="1620957" cy="3385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三年级</a:t>
            </a:r>
            <a:r>
              <a:rPr lang="zh-CN" altLang="en-US" sz="1600" b="1" dirty="0" smtClean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（下册</a:t>
            </a: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latin typeface="方正兰亭粗黑简体" panose="02000000000000000000" charset="-122"/>
                <a:ea typeface="方正兰亭粗黑简体" panose="02000000000000000000" charset="-122"/>
              </a:rPr>
              <a:t>）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latin typeface="方正兰亭粗黑简体" panose="02000000000000000000" charset="-122"/>
              <a:ea typeface="方正兰亭粗黑简体" panose="02000000000000000000" charset="-122"/>
            </a:endParaRPr>
          </a:p>
        </p:txBody>
      </p:sp>
      <p:pic>
        <p:nvPicPr>
          <p:cNvPr id="6" name="图片 1" descr="E:\0324 步步高\步步高 0723\同步小学数学\同步小学数学六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43003" y="777240"/>
            <a:ext cx="3735705" cy="1195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2139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知识要点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14" y="2957815"/>
            <a:ext cx="7837488" cy="832485"/>
          </a:xfrm>
          <a:prstGeom prst="rect">
            <a:avLst/>
          </a:prstGeom>
          <a:noFill/>
        </p:spPr>
        <p:txBody>
          <a:bodyPr lIns="94531" tIns="47265" rIns="94531" bIns="47265">
            <a:spAutoFit/>
          </a:bodyPr>
          <a:lstStyle/>
          <a:p>
            <a:pPr indent="-514350">
              <a:lnSpc>
                <a:spcPct val="120000"/>
              </a:lnSpc>
              <a:defRPr/>
            </a:pPr>
            <a:r>
              <a:rPr lang="zh-CN" altLang="en-US" sz="40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面积的计算</a:t>
            </a:r>
            <a:endParaRPr lang="zh-CN" altLang="en-US" sz="40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07185" y="3313430"/>
            <a:ext cx="2582545" cy="10248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  <p:sp>
        <p:nvSpPr>
          <p:cNvPr id="61" name="矩形 60"/>
          <p:cNvSpPr/>
          <p:nvPr/>
        </p:nvSpPr>
        <p:spPr>
          <a:xfrm>
            <a:off x="1607185" y="331343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607185" y="382587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129790" y="331343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129790" y="382524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2656840" y="331343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2656840" y="382524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3159125" y="331343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3159125" y="382524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671570" y="331343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3671570" y="382524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2746375" y="4596130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76045" y="1889760"/>
            <a:ext cx="86690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我会摆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用面积是1cm²的小正方形摆一摆。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表格 2"/>
          <p:cNvGraphicFramePr/>
          <p:nvPr/>
        </p:nvGraphicFramePr>
        <p:xfrm>
          <a:off x="4411345" y="3313430"/>
          <a:ext cx="5489575" cy="19507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97560"/>
                <a:gridCol w="1320165"/>
                <a:gridCol w="1332230"/>
                <a:gridCol w="2039620"/>
              </a:tblGrid>
              <a:tr h="4876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长/cm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宽/cm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面积/cm²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394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图1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图2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图3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484755" y="5264150"/>
            <a:ext cx="866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图1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6045" y="1459230"/>
            <a:ext cx="86690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我会摆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用面积是1cm²的小正方形摆一摆。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7660" y="2785745"/>
            <a:ext cx="2578100" cy="25781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8770" y="433514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8770" y="4846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11375" y="433514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1375" y="4846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8425" y="433514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8425" y="4846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0710" y="433514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0710" y="4846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53155" y="433514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53155" y="4846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88770" y="330771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88770" y="381952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11375" y="330771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111375" y="381952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638425" y="330771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38425" y="381952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140710" y="330771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140710" y="381952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653155" y="330771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653155" y="381952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88770" y="279717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111375" y="279717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638425" y="279717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140710" y="279717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53155" y="279717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表格 14"/>
          <p:cNvGraphicFramePr/>
          <p:nvPr/>
        </p:nvGraphicFramePr>
        <p:xfrm>
          <a:off x="4411345" y="3098165"/>
          <a:ext cx="5489575" cy="19507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97560"/>
                <a:gridCol w="1320165"/>
                <a:gridCol w="1332230"/>
                <a:gridCol w="2039620"/>
              </a:tblGrid>
              <a:tr h="4876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长/cm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宽/cm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面积/cm²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394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图1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图2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图3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484755" y="5407660"/>
            <a:ext cx="866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6045" y="1459230"/>
            <a:ext cx="866902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我会摆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用面积是1cm²的小正方形摆一摆。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表格 14"/>
          <p:cNvGraphicFramePr/>
          <p:nvPr/>
        </p:nvGraphicFramePr>
        <p:xfrm>
          <a:off x="4411345" y="3098165"/>
          <a:ext cx="5489575" cy="19507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797560"/>
                <a:gridCol w="1320165"/>
                <a:gridCol w="1332230"/>
                <a:gridCol w="2039620"/>
              </a:tblGrid>
              <a:tr h="48768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长/cm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宽/cm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b="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面积/cm²</a:t>
                      </a:r>
                      <a:endParaRPr lang="zh-CN" altLang="en-US" sz="2600" b="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4394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图1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图2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</a:t>
                      </a:r>
                      <a:endParaRPr lang="en-US" altLang="zh-CN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600" dirty="0">
                          <a:solidFill>
                            <a:srgbClr val="1D7697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图3</a:t>
                      </a: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2600" dirty="0">
                        <a:solidFill>
                          <a:srgbClr val="1D769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1678940" y="3195320"/>
            <a:ext cx="2038985" cy="1532255"/>
          </a:xfrm>
          <a:prstGeom prst="rect">
            <a:avLst/>
          </a:prstGeom>
          <a:solidFill>
            <a:srgbClr val="FC4E7B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643380" y="370649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643380" y="421830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165985" y="370649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65985" y="421830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693035" y="370649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693035" y="421830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195320" y="370649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201670" y="421703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643380" y="3195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165985" y="3195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693035" y="3195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95320" y="3195955"/>
            <a:ext cx="522605" cy="5105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165985" y="5048885"/>
            <a:ext cx="8667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点睛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89455" y="2118995"/>
            <a:ext cx="61696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长方形的面积＝长×宽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78660" y="2685415"/>
            <a:ext cx="529526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正方形是长和宽都相等的长方形。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89455" y="3244850"/>
            <a:ext cx="55403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正方形的面积＝边长×边长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67790" y="2140585"/>
            <a:ext cx="745871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r>
              <a:rPr lang="en-US" altLang="zh-CN" sz="26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一个长方形，长</a:t>
            </a:r>
            <a:r>
              <a: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厘米，比宽长</a:t>
            </a:r>
            <a:r>
              <a: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厘米，这个长方形的周长是多少厘米？面积是多少平方厘米？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 descr="E:\0324 步步高\步步高 0723\一年级\300ppi\资源 1.png资源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57750" y="528638"/>
            <a:ext cx="2959100" cy="514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3"/>
          <p:cNvSpPr txBox="1"/>
          <p:nvPr/>
        </p:nvSpPr>
        <p:spPr>
          <a:xfrm>
            <a:off x="4572000" y="523858"/>
            <a:ext cx="3530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练习</a:t>
            </a:r>
            <a:endParaRPr lang="zh-CN" altLang="en-US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46910" y="2054860"/>
            <a:ext cx="6858000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一个正方形与一个长方形的面积相等。已知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正方形的边长是</a:t>
            </a:r>
            <a:r>
              <a: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厘米，长方形的长是</a:t>
            </a:r>
            <a:r>
              <a:rPr lang="en-US" altLang="zh-CN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600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厘米，长方形的宽是多少厘米？</a:t>
            </a:r>
            <a:endParaRPr lang="zh-CN" altLang="en-US" sz="2600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15535" y="2936240"/>
            <a:ext cx="74587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b="1" dirty="0">
                <a:solidFill>
                  <a:srgbClr val="1D7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zh-CN" altLang="en-US" sz="4000" b="1" dirty="0">
              <a:solidFill>
                <a:srgbClr val="1D76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e54386a2-6a41-4463-a881-b07726a3996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noFill/>
        </a:ln>
      </a:spPr>
      <a:bodyPr wrap="square" rtlCol="0" anchor="t">
        <a:prstTxWarp prst="textPlain">
          <a:avLst/>
        </a:prstTxWarp>
        <a:spAutoFit/>
      </a:bodyPr>
      <a:lstStyle>
        <a:defPPr algn="ctr">
          <a:defRPr lang="zh-CN" altLang="en-US" sz="6000" b="1">
            <a:solidFill>
              <a:schemeClr val="accent6">
                <a:lumMod val="75000"/>
              </a:schemeClr>
            </a:solidFill>
            <a:effectLst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</Words>
  <Application>WPS 演示</Application>
  <PresentationFormat>自定义</PresentationFormat>
  <Paragraphs>94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思源黑体 CN Bold</vt:lpstr>
      <vt:lpstr>黑体</vt:lpstr>
      <vt:lpstr>微软雅黑</vt:lpstr>
      <vt:lpstr>方正兰亭粗黑简体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386</cp:revision>
  <dcterms:created xsi:type="dcterms:W3CDTF">2016-05-16T11:51:00Z</dcterms:created>
  <dcterms:modified xsi:type="dcterms:W3CDTF">2023-02-04T04:02:55Z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9B3689AC870E497D8CDD4F1725DEBCE8</vt:lpwstr>
  </property>
</Properties>
</file>