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4" r:id="rId3"/>
    <p:sldId id="397" r:id="rId5"/>
    <p:sldId id="400" r:id="rId6"/>
    <p:sldId id="401" r:id="rId7"/>
    <p:sldId id="402" r:id="rId8"/>
    <p:sldId id="403" r:id="rId9"/>
    <p:sldId id="398" r:id="rId10"/>
    <p:sldId id="395" r:id="rId11"/>
  </p:sldIdLst>
  <p:sldSz cx="12601575" cy="7092950"/>
  <p:notesSz cx="6858000" cy="9144000"/>
  <p:custDataLst>
    <p:tags r:id="rId15"/>
  </p:custDataLst>
  <p:defaultTextStyle>
    <a:defPPr>
      <a:defRPr lang="zh-CN"/>
    </a:defPPr>
    <a:lvl1pPr marL="0" lvl="0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561975" lvl="1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1125855" lvl="2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687830" lvl="3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2251075" lvl="4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9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697"/>
    <a:srgbClr val="E46C0A"/>
    <a:srgbClr val="FFFFFF"/>
    <a:srgbClr val="A3C544"/>
    <a:srgbClr val="A87052"/>
    <a:srgbClr val="C2EFFC"/>
    <a:srgbClr val="1AB5C7"/>
    <a:srgbClr val="2B8C84"/>
    <a:srgbClr val="155C68"/>
    <a:srgbClr val="886A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302"/>
  </p:normalViewPr>
  <p:slideViewPr>
    <p:cSldViewPr showGuides="1">
      <p:cViewPr>
        <p:scale>
          <a:sx n="100" d="100"/>
          <a:sy n="100" d="100"/>
        </p:scale>
        <p:origin x="-828" y="-360"/>
      </p:cViewPr>
      <p:guideLst>
        <p:guide orient="horz" pos="2229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8C2CAC08-A7CF-4783-9AB4-54FE0E23CF9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3C7F4AA6-9769-4135-8B21-E88C6B195F9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zh-CN" altLang="zh-CN" dirty="0">
                <a:sym typeface="宋体" panose="02010600030101010101" pitchFamily="2" charset="-122"/>
              </a:rPr>
              <a:t>1、可编辑可编辑，请根据具体情况，改内容。（字体中文方正汉真广标简体</a:t>
            </a:r>
            <a:r>
              <a:rPr lang="en-US" altLang="zh-CN" dirty="0">
                <a:sym typeface="宋体" panose="02010600030101010101" pitchFamily="2" charset="-122"/>
              </a:rPr>
              <a:t>48</a:t>
            </a:r>
            <a:r>
              <a:rPr lang="zh-CN" altLang="en-US" dirty="0">
                <a:sym typeface="宋体" panose="02010600030101010101" pitchFamily="2" charset="-122"/>
              </a:rPr>
              <a:t>号</a:t>
            </a:r>
            <a:r>
              <a:rPr lang="zh-CN" altLang="zh-CN" dirty="0">
                <a:sym typeface="宋体" panose="02010600030101010101" pitchFamily="2" charset="-122"/>
              </a:rPr>
              <a:t>）        </a:t>
            </a:r>
            <a:endParaRPr lang="zh-CN" altLang="zh-CN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>
                <a:sym typeface="宋体" panose="02010600030101010101" pitchFamily="2" charset="-122"/>
              </a:rPr>
              <a:t>3</a:t>
            </a:r>
            <a:r>
              <a:rPr lang="zh-CN" altLang="en-US" dirty="0">
                <a:sym typeface="宋体" panose="02010600030101010101" pitchFamily="2" charset="-122"/>
              </a:rPr>
              <a:t>、主讲人：可编辑，请根据具体情况，改名字。（字体中文</a:t>
            </a:r>
            <a:r>
              <a:rPr lang="zh-CN" altLang="zh-CN" dirty="0">
                <a:sym typeface="宋体" panose="02010600030101010101" pitchFamily="2" charset="-122"/>
              </a:rPr>
              <a:t>方正汉真广标简体</a:t>
            </a:r>
            <a:r>
              <a:rPr lang="en-US" altLang="zh-CN" dirty="0"/>
              <a:t>28</a:t>
            </a:r>
            <a:r>
              <a:rPr lang="zh-CN" altLang="en-US" dirty="0">
                <a:sym typeface="宋体" panose="02010600030101010101" pitchFamily="2" charset="-122"/>
              </a:rPr>
              <a:t>号）</a:t>
            </a:r>
            <a:r>
              <a:rPr lang="zh-CN" altLang="en-US" dirty="0"/>
              <a:t>  </a:t>
            </a:r>
            <a:endParaRPr lang="zh-CN" altLang="en-US" dirty="0"/>
          </a:p>
        </p:txBody>
      </p:sp>
      <p:sp>
        <p:nvSpPr>
          <p:cNvPr id="40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C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30238" y="284163"/>
            <a:ext cx="11341100" cy="1182687"/>
          </a:xfrm>
          <a:prstGeom prst="rect">
            <a:avLst/>
          </a:prstGeom>
          <a:noFill/>
          <a:ln w="9525">
            <a:noFill/>
          </a:ln>
        </p:spPr>
        <p:txBody>
          <a:bodyPr vert="horz" lIns="112535" tIns="56268" rIns="112535" bIns="56268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30238" y="1655763"/>
            <a:ext cx="11341100" cy="4679950"/>
          </a:xfrm>
          <a:prstGeom prst="rect">
            <a:avLst/>
          </a:prstGeom>
          <a:noFill/>
          <a:ln w="9525">
            <a:noFill/>
          </a:ln>
        </p:spPr>
        <p:txBody>
          <a:bodyPr vert="horz" lIns="112535" tIns="56268" rIns="112535" bIns="56268" anchor="t"/>
          <a:lstStyle/>
          <a:p>
            <a:pPr lvl="0" indent="-422275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352425"/>
            <a:r>
              <a:rPr lang="zh-CN" altLang="en-US"/>
              <a:t>第二级</a:t>
            </a:r>
            <a:endParaRPr lang="zh-CN" altLang="en-US"/>
          </a:p>
          <a:p>
            <a:pPr lvl="2" indent="-280670"/>
            <a:r>
              <a:rPr lang="zh-CN" altLang="en-US"/>
              <a:t>第三级</a:t>
            </a:r>
            <a:endParaRPr lang="zh-CN" altLang="en-US"/>
          </a:p>
          <a:p>
            <a:pPr lvl="3" indent="-281305"/>
            <a:r>
              <a:rPr lang="zh-CN" altLang="en-US"/>
              <a:t>第四级</a:t>
            </a:r>
            <a:endParaRPr lang="zh-CN" altLang="en-US"/>
          </a:p>
          <a:p>
            <a:pPr lvl="4" indent="-28067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23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300" y="6573838"/>
            <a:ext cx="3990975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28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112522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2275" indent="-42227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1790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913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174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5"/>
          <p:cNvSpPr txBox="1"/>
          <p:nvPr/>
        </p:nvSpPr>
        <p:spPr>
          <a:xfrm>
            <a:off x="1620267" y="2631468"/>
            <a:ext cx="579533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6000" b="1" dirty="0" smtClean="0">
                <a:solidFill>
                  <a:srgbClr val="1D7697"/>
                </a:solidFill>
                <a:latin typeface="思源黑体 CN Bold" pitchFamily="34" charset="-122"/>
                <a:ea typeface="思源黑体 CN Bold" pitchFamily="34" charset="-122"/>
              </a:rPr>
              <a:t>24</a:t>
            </a:r>
            <a:r>
              <a:rPr lang="zh-CN" altLang="en-US" sz="6000" b="1" dirty="0" smtClean="0">
                <a:solidFill>
                  <a:srgbClr val="1D7697"/>
                </a:solidFill>
                <a:latin typeface="思源黑体 CN Bold" pitchFamily="34" charset="-122"/>
                <a:ea typeface="思源黑体 CN Bold" pitchFamily="34" charset="-122"/>
              </a:rPr>
              <a:t>时计时法</a:t>
            </a:r>
            <a:endParaRPr lang="zh-CN" altLang="en-US" sz="6000" b="1" dirty="0">
              <a:solidFill>
                <a:srgbClr val="1D7697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3077" name="文本框 2"/>
          <p:cNvSpPr txBox="1"/>
          <p:nvPr/>
        </p:nvSpPr>
        <p:spPr>
          <a:xfrm>
            <a:off x="3623937" y="1780530"/>
            <a:ext cx="1620957" cy="3385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三年级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（下册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）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方正兰亭粗黑简体" panose="02000000000000000000" charset="-122"/>
              <a:ea typeface="方正兰亭粗黑简体" panose="02000000000000000000" charset="-122"/>
            </a:endParaRPr>
          </a:p>
        </p:txBody>
      </p:sp>
      <p:pic>
        <p:nvPicPr>
          <p:cNvPr id="6" name="图片 1" descr="E:\0324 步步高\步步高 0723\同步小学数学\同步小学数学六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43003" y="777240"/>
            <a:ext cx="3735705" cy="1195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2139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知识要点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0127" y="1760525"/>
            <a:ext cx="7837488" cy="534869"/>
          </a:xfrm>
          <a:prstGeom prst="rect">
            <a:avLst/>
          </a:prstGeom>
          <a:noFill/>
        </p:spPr>
        <p:txBody>
          <a:bodyPr lIns="94531" tIns="47265" rIns="94531" bIns="47265">
            <a:spAutoFit/>
          </a:bodyPr>
          <a:lstStyle/>
          <a:p>
            <a:pPr indent="-514350">
              <a:lnSpc>
                <a:spcPct val="120000"/>
              </a:lnSpc>
              <a:defRPr/>
            </a:pPr>
            <a:r>
              <a:rPr lang="zh-CN" altLang="en-US" sz="26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知道</a:t>
            </a:r>
            <a:r>
              <a:rPr lang="en-US" altLang="zh-CN" sz="26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24</a:t>
            </a:r>
            <a:r>
              <a:rPr lang="zh-CN" altLang="en-US" sz="26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时计时法</a:t>
            </a:r>
            <a:r>
              <a:rPr lang="zh-CN" altLang="en-US" sz="2600" dirty="0" smtClean="0">
                <a:solidFill>
                  <a:srgbClr val="1D7697"/>
                </a:solidFill>
                <a:latin typeface="+mn-ea"/>
                <a:ea typeface="+mn-ea"/>
                <a:sym typeface="+mn-ea"/>
              </a:rPr>
              <a:t>，</a:t>
            </a:r>
            <a:r>
              <a:rPr lang="zh-CN" altLang="en-US" sz="26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能用</a:t>
            </a:r>
            <a:r>
              <a:rPr lang="en-US" altLang="zh-CN" sz="26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24</a:t>
            </a:r>
            <a:r>
              <a:rPr lang="zh-CN" altLang="en-US" sz="26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时计时法表示时间。</a:t>
            </a:r>
            <a:endParaRPr lang="en-US" altLang="zh-CN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2139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知识要点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57383" y="3332161"/>
            <a:ext cx="1714512" cy="575585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 indent="-514350">
              <a:lnSpc>
                <a:spcPct val="120000"/>
              </a:lnSpc>
              <a:defRPr/>
            </a:pPr>
            <a:r>
              <a:rPr lang="zh-CN" altLang="en-US" sz="26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上午十点</a:t>
            </a:r>
            <a:endParaRPr lang="en-US" altLang="zh-CN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443003" y="1546211"/>
            <a:ext cx="3150957" cy="1643074"/>
            <a:chOff x="1443003" y="1546211"/>
            <a:chExt cx="3150957" cy="164307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443003" y="1617649"/>
              <a:ext cx="1571636" cy="157163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86077" y="1546211"/>
              <a:ext cx="1507883" cy="1643074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6157911" y="3332161"/>
            <a:ext cx="1714512" cy="534869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 indent="-514350">
              <a:lnSpc>
                <a:spcPct val="120000"/>
              </a:lnSpc>
              <a:defRPr/>
            </a:pPr>
            <a:r>
              <a:rPr lang="zh-CN" altLang="en-US" sz="26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晚上十点</a:t>
            </a:r>
            <a:endParaRPr lang="en-US" altLang="zh-CN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475218" y="1546211"/>
            <a:ext cx="2896892" cy="1643074"/>
            <a:chOff x="5475218" y="1546211"/>
            <a:chExt cx="2896892" cy="164307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475218" y="1617649"/>
              <a:ext cx="1571636" cy="157163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372357" y="1546211"/>
              <a:ext cx="999753" cy="164307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2139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知识要点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901791" y="1403335"/>
            <a:ext cx="3929090" cy="3331507"/>
            <a:chOff x="1901791" y="1403335"/>
            <a:chExt cx="3929090" cy="3331507"/>
          </a:xfrm>
        </p:grpSpPr>
        <p:sp>
          <p:nvSpPr>
            <p:cNvPr id="6" name="TextBox 5"/>
            <p:cNvSpPr txBox="1"/>
            <p:nvPr/>
          </p:nvSpPr>
          <p:spPr>
            <a:xfrm>
              <a:off x="1901791" y="4159257"/>
              <a:ext cx="3929090" cy="575585"/>
            </a:xfrm>
            <a:prstGeom prst="rect">
              <a:avLst/>
            </a:prstGeom>
            <a:noFill/>
          </p:spPr>
          <p:txBody>
            <a:bodyPr wrap="square" lIns="94531" tIns="47265" rIns="94531" bIns="47265">
              <a:spAutoFit/>
            </a:bodyPr>
            <a:lstStyle/>
            <a:p>
              <a:pPr indent="-514350">
                <a:lnSpc>
                  <a:spcPct val="120000"/>
                </a:lnSpc>
                <a:defRPr/>
              </a:pPr>
              <a:r>
                <a:rPr lang="zh-CN" altLang="en-US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晚上十点可以记作</a:t>
              </a:r>
              <a:r>
                <a:rPr lang="en-US" altLang="zh-CN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22</a:t>
              </a:r>
              <a:r>
                <a:rPr lang="zh-CN" altLang="en-US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点</a:t>
              </a:r>
              <a:endParaRPr lang="en-US" altLang="zh-CN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228821" y="1403335"/>
              <a:ext cx="2643206" cy="264320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2139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知识要点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00193" y="1117583"/>
            <a:ext cx="7955871" cy="3735282"/>
            <a:chOff x="1800193" y="1117583"/>
            <a:chExt cx="7955871" cy="3735282"/>
          </a:xfrm>
        </p:grpSpPr>
        <p:sp>
          <p:nvSpPr>
            <p:cNvPr id="6" name="TextBox 5"/>
            <p:cNvSpPr txBox="1"/>
            <p:nvPr/>
          </p:nvSpPr>
          <p:spPr>
            <a:xfrm>
              <a:off x="1800193" y="1117583"/>
              <a:ext cx="1285884" cy="575585"/>
            </a:xfrm>
            <a:prstGeom prst="rect">
              <a:avLst/>
            </a:prstGeom>
            <a:noFill/>
          </p:spPr>
          <p:txBody>
            <a:bodyPr wrap="square" lIns="94531" tIns="47265" rIns="94531" bIns="47265">
              <a:spAutoFit/>
            </a:bodyPr>
            <a:lstStyle/>
            <a:p>
              <a:pPr indent="-514350">
                <a:lnSpc>
                  <a:spcPct val="120000"/>
                </a:lnSpc>
                <a:defRPr/>
              </a:pPr>
              <a:r>
                <a:rPr lang="zh-CN" altLang="en-US" sz="26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点睛</a:t>
              </a:r>
              <a:endParaRPr lang="zh-CN" altLang="en-US" sz="26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8" name="文本框 2"/>
            <p:cNvSpPr txBox="1"/>
            <p:nvPr/>
          </p:nvSpPr>
          <p:spPr>
            <a:xfrm>
              <a:off x="1843735" y="1617649"/>
              <a:ext cx="688594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在一天</a:t>
              </a:r>
              <a:r>
                <a:rPr lang="zh-CN" altLang="en-US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里</a:t>
              </a:r>
              <a:r>
                <a:rPr lang="zh-CN" altLang="en-US" sz="2600" dirty="0" smtClean="0">
                  <a:solidFill>
                    <a:srgbClr val="1D7697"/>
                  </a:solidFill>
                  <a:latin typeface="+mn-ea"/>
                  <a:sym typeface="+mn-ea"/>
                </a:rPr>
                <a:t>，</a:t>
              </a:r>
              <a:r>
                <a:rPr lang="zh-CN" altLang="en-US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钟表</a:t>
              </a:r>
              <a:r>
                <a:rPr lang="zh-CN" altLang="en-US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上的时钟走两</a:t>
              </a:r>
              <a:r>
                <a:rPr lang="zh-CN" altLang="en-US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圈</a:t>
              </a:r>
              <a:r>
                <a:rPr lang="zh-CN" altLang="en-US" sz="2600" dirty="0" smtClean="0">
                  <a:solidFill>
                    <a:srgbClr val="1D7697"/>
                  </a:solidFill>
                  <a:latin typeface="+mn-ea"/>
                  <a:sym typeface="+mn-ea"/>
                </a:rPr>
                <a:t>，</a:t>
              </a:r>
              <a:r>
                <a:rPr lang="zh-CN" altLang="en-US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通常</a:t>
              </a:r>
              <a:r>
                <a:rPr lang="zh-CN" altLang="en-US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采用从</a:t>
              </a:r>
              <a:r>
                <a:rPr lang="en-US" altLang="zh-CN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0</a:t>
              </a:r>
              <a:r>
                <a:rPr lang="zh-CN" altLang="en-US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时到</a:t>
              </a:r>
              <a:r>
                <a:rPr lang="en-US" altLang="zh-CN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24</a:t>
              </a:r>
              <a:r>
                <a:rPr lang="zh-CN" altLang="en-US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时的计时</a:t>
              </a:r>
              <a:r>
                <a:rPr lang="zh-CN" altLang="en-US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法</a:t>
              </a:r>
              <a:r>
                <a:rPr lang="zh-CN" altLang="en-US" sz="2600" dirty="0" smtClean="0">
                  <a:solidFill>
                    <a:srgbClr val="1D7697"/>
                  </a:solidFill>
                  <a:latin typeface="+mn-ea"/>
                  <a:sym typeface="+mn-ea"/>
                </a:rPr>
                <a:t>，</a:t>
              </a:r>
              <a:r>
                <a:rPr lang="zh-CN" altLang="en-US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通常</a:t>
              </a:r>
              <a:r>
                <a:rPr lang="zh-CN" altLang="en-US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叫做</a:t>
              </a:r>
              <a:r>
                <a:rPr lang="en-US" altLang="zh-CN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24</a:t>
              </a:r>
              <a:r>
                <a:rPr lang="zh-CN" altLang="en-US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时计时</a:t>
              </a:r>
              <a:r>
                <a:rPr lang="zh-CN" altLang="en-US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法。</a:t>
              </a:r>
              <a:endPara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9" name="文本框 3"/>
            <p:cNvSpPr txBox="1"/>
            <p:nvPr/>
          </p:nvSpPr>
          <p:spPr>
            <a:xfrm>
              <a:off x="1828089" y="3030763"/>
              <a:ext cx="7927975" cy="1822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内圈的数表示从</a:t>
              </a:r>
              <a:r>
                <a:rPr lang="en-US" altLang="zh-CN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0</a:t>
              </a:r>
              <a:r>
                <a:rPr lang="zh-CN" altLang="en-US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时到中午</a:t>
              </a:r>
              <a:r>
                <a:rPr lang="en-US" altLang="zh-CN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12</a:t>
              </a:r>
              <a:r>
                <a:rPr lang="zh-CN" altLang="en-US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时的时间</a:t>
              </a:r>
              <a:r>
                <a:rPr lang="zh-CN" altLang="en-US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。</a:t>
              </a:r>
              <a:endPara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外圈的数表示中午</a:t>
              </a:r>
              <a:r>
                <a:rPr lang="en-US" altLang="zh-CN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12</a:t>
              </a:r>
              <a:r>
                <a:rPr lang="zh-CN" altLang="en-US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时到晚上</a:t>
              </a:r>
              <a:r>
                <a:rPr lang="en-US" altLang="zh-CN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12</a:t>
              </a:r>
              <a:r>
                <a:rPr lang="zh-CN" altLang="en-US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时的时间</a:t>
              </a:r>
              <a:r>
                <a:rPr lang="zh-CN" altLang="en-US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。</a:t>
              </a:r>
              <a:endPara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外圈时刻比内圈时刻都多</a:t>
              </a:r>
              <a:r>
                <a:rPr lang="en-US" altLang="zh-CN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12</a:t>
              </a:r>
              <a:r>
                <a:rPr lang="zh-CN" altLang="en-US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。</a:t>
              </a:r>
              <a:endPara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2139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43003" y="1189021"/>
            <a:ext cx="8202509" cy="1920199"/>
            <a:chOff x="1443003" y="1189021"/>
            <a:chExt cx="8202509" cy="1920199"/>
          </a:xfrm>
        </p:grpSpPr>
        <p:sp>
          <p:nvSpPr>
            <p:cNvPr id="4" name="矩形 3"/>
            <p:cNvSpPr/>
            <p:nvPr/>
          </p:nvSpPr>
          <p:spPr>
            <a:xfrm>
              <a:off x="1443003" y="1189021"/>
              <a:ext cx="3143272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514350">
                <a:lnSpc>
                  <a:spcPct val="120000"/>
                </a:lnSpc>
                <a:defRPr/>
              </a:pPr>
              <a:r>
                <a:rPr lang="en-US" altLang="zh-CN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1. </a:t>
              </a:r>
              <a:r>
                <a:rPr lang="zh-CN" altLang="en-US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照样子填一填。</a:t>
              </a:r>
              <a:endParaRPr lang="zh-CN" altLang="en-US" sz="26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5" name="文本框 5"/>
            <p:cNvSpPr txBox="1"/>
            <p:nvPr/>
          </p:nvSpPr>
          <p:spPr>
            <a:xfrm>
              <a:off x="1871631" y="1903401"/>
              <a:ext cx="1428115" cy="544830"/>
            </a:xfrm>
            <a:prstGeom prst="roundRect">
              <a:avLst/>
            </a:prstGeom>
            <a:noFill/>
            <a:ln w="28575">
              <a:solidFill>
                <a:srgbClr val="1D7697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15:06</a:t>
              </a:r>
              <a:endParaRPr lang="en-US" altLang="zh-CN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9" name="文本框 9"/>
            <p:cNvSpPr txBox="1"/>
            <p:nvPr/>
          </p:nvSpPr>
          <p:spPr>
            <a:xfrm>
              <a:off x="1917351" y="2616777"/>
              <a:ext cx="151836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下午</a:t>
              </a:r>
              <a:r>
                <a:rPr lang="en-US" altLang="zh-CN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3:06</a:t>
              </a:r>
              <a:endParaRPr lang="en-US" altLang="zh-CN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文本框 10"/>
            <p:cNvSpPr txBox="1"/>
            <p:nvPr/>
          </p:nvSpPr>
          <p:spPr>
            <a:xfrm>
              <a:off x="3866166" y="2616777"/>
              <a:ext cx="151836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凌晨</a:t>
              </a:r>
              <a:r>
                <a:rPr lang="en-US" altLang="zh-CN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4:43</a:t>
              </a:r>
              <a:endParaRPr lang="en-US" altLang="zh-CN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1" name="文本框 11"/>
            <p:cNvSpPr txBox="1"/>
            <p:nvPr/>
          </p:nvSpPr>
          <p:spPr>
            <a:xfrm>
              <a:off x="5915946" y="2616777"/>
              <a:ext cx="151836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晚上</a:t>
              </a:r>
              <a:r>
                <a:rPr lang="en-US" altLang="zh-CN" sz="2600" dirty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9:20</a:t>
              </a:r>
              <a:endParaRPr lang="en-US" altLang="zh-CN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3" name="文本框 11"/>
            <p:cNvSpPr txBox="1"/>
            <p:nvPr/>
          </p:nvSpPr>
          <p:spPr>
            <a:xfrm>
              <a:off x="7820974" y="2604399"/>
              <a:ext cx="182453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___________</a:t>
              </a:r>
              <a:endParaRPr lang="en-US" altLang="zh-CN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4" name="文本框 5"/>
            <p:cNvSpPr txBox="1"/>
            <p:nvPr/>
          </p:nvSpPr>
          <p:spPr>
            <a:xfrm>
              <a:off x="7963850" y="1903401"/>
              <a:ext cx="1428115" cy="544830"/>
            </a:xfrm>
            <a:prstGeom prst="roundRect">
              <a:avLst/>
            </a:prstGeom>
            <a:noFill/>
            <a:ln w="28575">
              <a:solidFill>
                <a:srgbClr val="1D7697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23:15</a:t>
              </a:r>
              <a:endParaRPr lang="en-US" altLang="zh-CN" sz="26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5" name="文本框 5"/>
            <p:cNvSpPr txBox="1"/>
            <p:nvPr/>
          </p:nvSpPr>
          <p:spPr>
            <a:xfrm>
              <a:off x="5963586" y="1903401"/>
              <a:ext cx="1428115" cy="544830"/>
            </a:xfrm>
            <a:prstGeom prst="roundRect">
              <a:avLst/>
            </a:prstGeom>
            <a:noFill/>
            <a:ln w="28575">
              <a:solidFill>
                <a:srgbClr val="1D7697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en-US" altLang="zh-CN" sz="26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" name="文本框 5"/>
            <p:cNvSpPr txBox="1"/>
            <p:nvPr/>
          </p:nvSpPr>
          <p:spPr>
            <a:xfrm>
              <a:off x="3963322" y="1903401"/>
              <a:ext cx="1428115" cy="544830"/>
            </a:xfrm>
            <a:prstGeom prst="roundRect">
              <a:avLst/>
            </a:prstGeom>
            <a:noFill/>
            <a:ln w="28575">
              <a:solidFill>
                <a:srgbClr val="1D7697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en-US" altLang="zh-CN" sz="26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2139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443003" y="1189021"/>
            <a:ext cx="7572428" cy="3894353"/>
            <a:chOff x="1443003" y="1189021"/>
            <a:chExt cx="7572428" cy="3894353"/>
          </a:xfrm>
        </p:grpSpPr>
        <p:sp>
          <p:nvSpPr>
            <p:cNvPr id="4" name="矩形 3"/>
            <p:cNvSpPr/>
            <p:nvPr/>
          </p:nvSpPr>
          <p:spPr>
            <a:xfrm>
              <a:off x="1443003" y="1189021"/>
              <a:ext cx="7572428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2. </a:t>
              </a:r>
              <a:r>
                <a:rPr lang="zh-CN" altLang="en-US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下图是</a:t>
              </a:r>
              <a:r>
                <a:rPr lang="en-US" altLang="zh-CN" sz="2600" dirty="0" smtClean="0">
                  <a:solidFill>
                    <a:srgbClr val="1D7697"/>
                  </a:solidFill>
                  <a:latin typeface="+mn-ea"/>
                  <a:ea typeface="+mn-ea"/>
                  <a:sym typeface="+mn-ea"/>
                </a:rPr>
                <a:t>“</a:t>
              </a:r>
              <a:r>
                <a:rPr lang="zh-CN" altLang="en-US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冬瓜餐厅</a:t>
              </a:r>
              <a:r>
                <a:rPr lang="en-US" altLang="zh-CN" sz="2600" dirty="0" smtClean="0">
                  <a:solidFill>
                    <a:srgbClr val="1D7697"/>
                  </a:solidFill>
                  <a:latin typeface="+mn-ea"/>
                  <a:ea typeface="+mn-ea"/>
                  <a:sym typeface="+mn-ea"/>
                </a:rPr>
                <a:t>”</a:t>
              </a:r>
              <a:r>
                <a:rPr lang="zh-CN" altLang="en-US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营业时间表。请问</a:t>
              </a:r>
              <a:r>
                <a:rPr lang="en-US" altLang="zh-CN" sz="2600" dirty="0" smtClean="0">
                  <a:solidFill>
                    <a:srgbClr val="1D7697"/>
                  </a:solidFill>
                  <a:latin typeface="+mn-ea"/>
                  <a:ea typeface="+mn-ea"/>
                  <a:sym typeface="+mn-ea"/>
                </a:rPr>
                <a:t>“</a:t>
              </a:r>
              <a:r>
                <a:rPr lang="zh-CN" altLang="en-US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冬瓜餐</a:t>
              </a:r>
              <a:endParaRPr lang="en-US" altLang="zh-CN" sz="26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en-US" altLang="zh-CN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   </a:t>
              </a:r>
              <a:r>
                <a:rPr lang="zh-CN" altLang="en-US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厅</a:t>
              </a:r>
              <a:r>
                <a:rPr lang="en-US" altLang="zh-CN" sz="2600" dirty="0" smtClean="0">
                  <a:solidFill>
                    <a:srgbClr val="1D7697"/>
                  </a:solidFill>
                  <a:latin typeface="+mn-ea"/>
                  <a:ea typeface="+mn-ea"/>
                  <a:sym typeface="+mn-ea"/>
                </a:rPr>
                <a:t>”</a:t>
              </a:r>
              <a:r>
                <a:rPr lang="zh-CN" altLang="en-US" sz="2600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每天营业多长时间？</a:t>
              </a:r>
              <a:endParaRPr lang="zh-CN" altLang="en-US" sz="26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728755" y="2260591"/>
              <a:ext cx="4070644" cy="2822783"/>
            </a:xfrm>
            <a:prstGeom prst="round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29151" y="2046277"/>
            <a:ext cx="3643338" cy="1018783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 indent="-514350">
              <a:lnSpc>
                <a:spcPct val="120000"/>
              </a:lnSpc>
              <a:defRPr/>
            </a:pPr>
            <a:r>
              <a:rPr lang="zh-CN" altLang="en-US" sz="50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谢谢！</a:t>
            </a:r>
            <a:endParaRPr lang="en-US" altLang="zh-CN" sz="50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c3255f5b-c07a-4e88-a7d5-46a6c20b115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</Words>
  <Application>WPS 演示</Application>
  <PresentationFormat>自定义</PresentationFormat>
  <Paragraphs>51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Calibri</vt:lpstr>
      <vt:lpstr>思源黑体 CN Bold</vt:lpstr>
      <vt:lpstr>黑体</vt:lpstr>
      <vt:lpstr>方正兰亭粗黑简体</vt:lpstr>
      <vt:lpstr>微软雅黑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398</cp:revision>
  <dcterms:created xsi:type="dcterms:W3CDTF">2016-05-16T11:51:00Z</dcterms:created>
  <dcterms:modified xsi:type="dcterms:W3CDTF">2023-02-04T04:05:29Z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6872006D23D8446EA7713C80202FEB34</vt:lpwstr>
  </property>
</Properties>
</file>