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37" r:id="rId4"/>
    <p:sldId id="299" r:id="rId5"/>
    <p:sldId id="309" r:id="rId6"/>
    <p:sldId id="288" r:id="rId7"/>
    <p:sldId id="306" r:id="rId8"/>
    <p:sldId id="307" r:id="rId9"/>
    <p:sldId id="308" r:id="rId10"/>
    <p:sldId id="304" r:id="rId11"/>
    <p:sldId id="289" r:id="rId12"/>
    <p:sldId id="313" r:id="rId13"/>
    <p:sldId id="310" r:id="rId14"/>
    <p:sldId id="311" r:id="rId15"/>
    <p:sldId id="312" r:id="rId16"/>
    <p:sldId id="314" r:id="rId17"/>
    <p:sldId id="290" r:id="rId18"/>
    <p:sldId id="291" r:id="rId19"/>
    <p:sldId id="315" r:id="rId20"/>
    <p:sldId id="356" r:id="rId21"/>
    <p:sldId id="357" r:id="rId22"/>
    <p:sldId id="358" r:id="rId23"/>
  </p:sldIdLst>
  <p:sldSz cx="9144000" cy="5143500" type="screen16x9"/>
  <p:notesSz cx="7103745" cy="10234295"/>
  <p:embeddedFontLst>
    <p:embeddedFont>
      <p:font typeface="楷体" panose="02010609060101010101" pitchFamily="49" charset="-122"/>
      <p:regular r:id="rId27"/>
    </p:embeddedFont>
    <p:embeddedFont>
      <p:font typeface="微软雅黑" panose="020B0503020204020204" pitchFamily="34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FCCCC"/>
    <a:srgbClr val="219189"/>
    <a:srgbClr val="EB976B"/>
    <a:srgbClr val="D57373"/>
    <a:srgbClr val="BA8CA8"/>
    <a:srgbClr val="DCC7E0"/>
    <a:srgbClr val="E04236"/>
    <a:srgbClr val="74C153"/>
    <a:srgbClr val="C5DE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59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.xml"/><Relationship Id="rId26" Type="http://schemas.openxmlformats.org/officeDocument/2006/relationships/tags" Target="../tags/tag5.xml"/><Relationship Id="rId25" Type="http://schemas.openxmlformats.org/officeDocument/2006/relationships/tags" Target="../tags/tag4.xml"/><Relationship Id="rId24" Type="http://schemas.openxmlformats.org/officeDocument/2006/relationships/tags" Target="../tags/tag3.xml"/><Relationship Id="rId23" Type="http://schemas.openxmlformats.org/officeDocument/2006/relationships/tags" Target="../tags/tag2.xml"/><Relationship Id="rId22" Type="http://schemas.openxmlformats.org/officeDocument/2006/relationships/tags" Target="../tags/tag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33951" y="3034357"/>
            <a:ext cx="2232022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人教版  数学  三年级  下册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695259"/>
            <a:ext cx="9144000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  <a:latin typeface="+mn-ea"/>
                <a:cs typeface="+mn-ea"/>
              </a:rPr>
              <a:t>求经过</a:t>
            </a:r>
            <a:r>
              <a:rPr lang="zh-CN" altLang="en-US" sz="45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的</a:t>
            </a:r>
            <a:r>
              <a:rPr lang="zh-CN" altLang="en-US" sz="4500" b="1" dirty="0">
                <a:solidFill>
                  <a:srgbClr val="FF0000"/>
                </a:solidFill>
                <a:latin typeface="+mn-ea"/>
                <a:cs typeface="+mn-ea"/>
              </a:rPr>
              <a:t>时间</a:t>
            </a:r>
            <a:endParaRPr lang="zh-CN" altLang="en-US" sz="45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712959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年、月、日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33797" name="Line 5"/>
          <p:cNvSpPr/>
          <p:nvPr/>
        </p:nvSpPr>
        <p:spPr>
          <a:xfrm>
            <a:off x="4183380" y="1459707"/>
            <a:ext cx="565785" cy="476"/>
          </a:xfrm>
          <a:prstGeom prst="line">
            <a:avLst/>
          </a:prstGeom>
          <a:ln w="57150" cap="flat" cmpd="sng">
            <a:solidFill>
              <a:srgbClr val="0066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798" name="Rectangle 6"/>
          <p:cNvSpPr/>
          <p:nvPr/>
        </p:nvSpPr>
        <p:spPr>
          <a:xfrm>
            <a:off x="1424940" y="2376011"/>
            <a:ext cx="3073718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亮亮一共睡了多长时间？ 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3413760" y="3034189"/>
            <a:ext cx="231600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－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（时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2566035" y="3608546"/>
            <a:ext cx="401193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33801" name="Rectangle 9"/>
          <p:cNvSpPr/>
          <p:nvPr/>
        </p:nvSpPr>
        <p:spPr>
          <a:xfrm>
            <a:off x="2675573" y="4231481"/>
            <a:ext cx="3581876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答：亮亮一共睡了</a:t>
            </a:r>
            <a:r>
              <a:rPr lang="en-US" altLang="zh-CN" sz="2100" dirty="0">
                <a:latin typeface="+mn-ea"/>
                <a:cs typeface="+mn-ea"/>
              </a:rPr>
              <a:t>9</a:t>
            </a:r>
            <a:r>
              <a:rPr lang="zh-CN" altLang="en-US" sz="2100" dirty="0">
                <a:latin typeface="+mn-ea"/>
                <a:cs typeface="+mn-ea"/>
              </a:rPr>
              <a:t>小时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分。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2" name="图片 1" descr="84-1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3451" y="641033"/>
            <a:ext cx="2990916" cy="1485000"/>
          </a:xfrm>
          <a:prstGeom prst="roundRect">
            <a:avLst/>
          </a:prstGeom>
        </p:spPr>
      </p:pic>
      <p:pic>
        <p:nvPicPr>
          <p:cNvPr id="3" name="图片 2" descr="84-1-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51571" y="641033"/>
            <a:ext cx="2906958" cy="14850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  <p:bldP spid="33800" grpId="0"/>
      <p:bldP spid="338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52657" y="641758"/>
            <a:ext cx="2262179" cy="390717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7" name="Rectangle 6"/>
          <p:cNvSpPr/>
          <p:nvPr/>
        </p:nvSpPr>
        <p:spPr>
          <a:xfrm>
            <a:off x="552502" y="490006"/>
            <a:ext cx="5056362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这是一个新设的邮箱，每天取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次信，早上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分第一次取信，以后每隔</a:t>
            </a:r>
            <a:r>
              <a:rPr lang="en-US" altLang="zh-CN" sz="2100" dirty="0">
                <a:latin typeface="+mn-ea"/>
                <a:cs typeface="+mn-ea"/>
              </a:rPr>
              <a:t>4</a:t>
            </a:r>
            <a:r>
              <a:rPr lang="zh-CN" altLang="en-US" sz="2100" dirty="0">
                <a:latin typeface="+mn-ea"/>
                <a:cs typeface="+mn-ea"/>
              </a:rPr>
              <a:t>小时取一次信。请标出每次取信的时间？ 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1550898" y="2632223"/>
            <a:ext cx="387207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+4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1469104" y="3198811"/>
            <a:ext cx="387207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+4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6906219" y="2367335"/>
            <a:ext cx="1213204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6906219" y="2632223"/>
            <a:ext cx="1408617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12</a:t>
            </a:r>
            <a:r>
              <a:rPr lang="zh-CN" altLang="en-US" sz="2100" dirty="0">
                <a:latin typeface="+mn-ea"/>
                <a:cs typeface="+mn-ea"/>
              </a:rPr>
              <a:t>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4" name="Rectangle 7"/>
          <p:cNvSpPr/>
          <p:nvPr/>
        </p:nvSpPr>
        <p:spPr>
          <a:xfrm>
            <a:off x="6906219" y="2897111"/>
            <a:ext cx="149955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16</a:t>
            </a:r>
            <a:r>
              <a:rPr lang="zh-CN" altLang="en-US" sz="2100" dirty="0">
                <a:latin typeface="+mn-ea"/>
                <a:cs typeface="+mn-ea"/>
              </a:rPr>
              <a:t>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grpSp>
        <p:nvGrpSpPr>
          <p:cNvPr id="2" name="Group 10"/>
          <p:cNvGrpSpPr/>
          <p:nvPr/>
        </p:nvGrpSpPr>
        <p:grpSpPr>
          <a:xfrm>
            <a:off x="814387" y="1082993"/>
            <a:ext cx="2561273" cy="2346960"/>
            <a:chOff x="303" y="583"/>
            <a:chExt cx="2531" cy="2628"/>
          </a:xfrm>
        </p:grpSpPr>
        <p:pic>
          <p:nvPicPr>
            <p:cNvPr id="15372" name="Picture 6" descr="1_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03" y="583"/>
              <a:ext cx="2531" cy="26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WordArt 7"/>
            <p:cNvSpPr>
              <a:spLocks noTextEdit="1"/>
            </p:cNvSpPr>
            <p:nvPr/>
          </p:nvSpPr>
          <p:spPr>
            <a:xfrm rot="-171745">
              <a:off x="752" y="2376"/>
              <a:ext cx="416" cy="1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222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 dirty="0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营业时间</a:t>
              </a:r>
              <a:endParaRPr lang="zh-CN" altLang="en-US" sz="2700" b="1" dirty="0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4" name="WordArt 8"/>
            <p:cNvSpPr>
              <a:spLocks noTextEdit="1"/>
            </p:cNvSpPr>
            <p:nvPr/>
          </p:nvSpPr>
          <p:spPr>
            <a:xfrm rot="-386325">
              <a:off x="760" y="2544"/>
              <a:ext cx="416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699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 dirty="0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11:00—14:00</a:t>
              </a:r>
              <a:endParaRPr lang="zh-CN" altLang="en-US" sz="2700" b="1" dirty="0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5" name="WordArt 9"/>
            <p:cNvSpPr>
              <a:spLocks noTextEdit="1"/>
            </p:cNvSpPr>
            <p:nvPr/>
          </p:nvSpPr>
          <p:spPr>
            <a:xfrm rot="-420000">
              <a:off x="760" y="2688"/>
              <a:ext cx="416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699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 dirty="0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17:00—20:30</a:t>
              </a:r>
              <a:endParaRPr lang="zh-CN" altLang="en-US" sz="2700" b="1" dirty="0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827" name="Rectangle 11"/>
          <p:cNvSpPr/>
          <p:nvPr/>
        </p:nvSpPr>
        <p:spPr>
          <a:xfrm>
            <a:off x="3704749" y="915353"/>
            <a:ext cx="4140041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）春风饭店晚上营业时间是从下午</a:t>
            </a:r>
            <a:r>
              <a:rPr lang="zh-CN" altLang="en-US" sz="2100" u="sng" dirty="0">
                <a:latin typeface="+mn-ea"/>
                <a:cs typeface="+mn-ea"/>
              </a:rPr>
              <a:t> </a:t>
            </a:r>
            <a:r>
              <a:rPr lang="zh-CN" altLang="en-US" sz="2100" u="sng" dirty="0">
                <a:latin typeface="+mn-ea"/>
                <a:cs typeface="+mn-ea"/>
                <a:sym typeface="+mn-ea"/>
              </a:rPr>
              <a:t>   </a:t>
            </a:r>
            <a:r>
              <a:rPr lang="zh-CN" altLang="en-US" sz="2100" u="sng" dirty="0">
                <a:latin typeface="+mn-ea"/>
                <a:cs typeface="+mn-ea"/>
              </a:rPr>
              <a:t>   </a:t>
            </a:r>
            <a:r>
              <a:rPr lang="zh-CN" altLang="en-US" sz="2100" u="sng" dirty="0">
                <a:latin typeface="+mn-ea"/>
                <a:cs typeface="+mn-ea"/>
                <a:sym typeface="+mn-ea"/>
              </a:rPr>
              <a:t>   </a:t>
            </a:r>
            <a:r>
              <a:rPr lang="zh-CN" altLang="en-US" sz="2100" u="sng" dirty="0">
                <a:latin typeface="+mn-ea"/>
                <a:cs typeface="+mn-ea"/>
              </a:rPr>
              <a:t>  </a:t>
            </a:r>
            <a:r>
              <a:rPr lang="zh-CN" altLang="en-US" sz="2100" dirty="0">
                <a:latin typeface="+mn-ea"/>
                <a:cs typeface="+mn-ea"/>
              </a:rPr>
              <a:t>到晚上</a:t>
            </a:r>
            <a:r>
              <a:rPr lang="zh-CN" altLang="en-US" sz="2100" u="sng" dirty="0">
                <a:latin typeface="+mn-ea"/>
                <a:cs typeface="+mn-ea"/>
              </a:rPr>
              <a:t>  </a:t>
            </a:r>
            <a:r>
              <a:rPr lang="zh-CN" altLang="en-US" sz="2100" u="sng" dirty="0">
                <a:latin typeface="+mn-ea"/>
                <a:cs typeface="+mn-ea"/>
                <a:sym typeface="+mn-ea"/>
              </a:rPr>
              <a:t>      </a:t>
            </a:r>
            <a:r>
              <a:rPr lang="zh-CN" altLang="en-US" sz="2100" u="sng" dirty="0">
                <a:latin typeface="+mn-ea"/>
                <a:cs typeface="+mn-ea"/>
              </a:rPr>
              <a:t>    </a:t>
            </a:r>
            <a:r>
              <a:rPr lang="zh-CN" altLang="en-US" sz="2100" dirty="0">
                <a:latin typeface="+mn-ea"/>
                <a:cs typeface="+mn-ea"/>
              </a:rPr>
              <a:t>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4828" name="Rectangle 12"/>
          <p:cNvSpPr/>
          <p:nvPr/>
        </p:nvSpPr>
        <p:spPr>
          <a:xfrm>
            <a:off x="4413409" y="1482760"/>
            <a:ext cx="67871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5:00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829" name="Rectangle 13"/>
          <p:cNvSpPr/>
          <p:nvPr/>
        </p:nvSpPr>
        <p:spPr>
          <a:xfrm>
            <a:off x="6247924" y="1490012"/>
            <a:ext cx="67871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8:30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830" name="Rectangle 14"/>
          <p:cNvSpPr/>
          <p:nvPr/>
        </p:nvSpPr>
        <p:spPr>
          <a:xfrm>
            <a:off x="3704511" y="2113844"/>
            <a:ext cx="3528851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）一天共营业多长时间？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4832" name="Rectangle 16"/>
          <p:cNvSpPr/>
          <p:nvPr/>
        </p:nvSpPr>
        <p:spPr>
          <a:xfrm>
            <a:off x="4632008" y="2593181"/>
            <a:ext cx="2286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－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(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)</a:t>
            </a:r>
            <a:endParaRPr lang="zh-CN" altLang="en-US" sz="2100" dirty="0">
              <a:solidFill>
                <a:schemeClr val="hlink"/>
              </a:solidFill>
              <a:latin typeface="+mn-ea"/>
              <a:cs typeface="+mn-ea"/>
            </a:endParaRPr>
          </a:p>
        </p:txBody>
      </p:sp>
      <p:sp>
        <p:nvSpPr>
          <p:cNvPr id="34833" name="Rectangle 17"/>
          <p:cNvSpPr/>
          <p:nvPr/>
        </p:nvSpPr>
        <p:spPr>
          <a:xfrm>
            <a:off x="4084320" y="3043237"/>
            <a:ext cx="372121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分－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endParaRPr lang="zh-CN" altLang="en-US" sz="2100" dirty="0">
              <a:solidFill>
                <a:schemeClr val="hlink"/>
              </a:solidFill>
              <a:latin typeface="+mn-ea"/>
              <a:cs typeface="+mn-ea"/>
            </a:endParaRPr>
          </a:p>
        </p:txBody>
      </p:sp>
      <p:sp>
        <p:nvSpPr>
          <p:cNvPr id="34834" name="Rectangle 18"/>
          <p:cNvSpPr/>
          <p:nvPr/>
        </p:nvSpPr>
        <p:spPr>
          <a:xfrm>
            <a:off x="4084321" y="3543300"/>
            <a:ext cx="4203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分。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4221242" y="4123143"/>
            <a:ext cx="3576941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答：一天共</a:t>
            </a:r>
            <a:r>
              <a:rPr lang="zh-CN" altLang="en-US" sz="2100" dirty="0">
                <a:latin typeface="+mn-ea"/>
                <a:cs typeface="+mn-ea"/>
              </a:rPr>
              <a:t>营业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小时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分。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  <p:bldP spid="34829" grpId="0"/>
      <p:bldP spid="34830" grpId="0"/>
      <p:bldP spid="34832" grpId="0"/>
      <p:bldP spid="34833" grpId="0"/>
      <p:bldP spid="3483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grpSp>
        <p:nvGrpSpPr>
          <p:cNvPr id="2" name="Group 10"/>
          <p:cNvGrpSpPr/>
          <p:nvPr/>
        </p:nvGrpSpPr>
        <p:grpSpPr>
          <a:xfrm>
            <a:off x="814387" y="1082993"/>
            <a:ext cx="2561273" cy="2346960"/>
            <a:chOff x="303" y="583"/>
            <a:chExt cx="2531" cy="2628"/>
          </a:xfrm>
        </p:grpSpPr>
        <p:pic>
          <p:nvPicPr>
            <p:cNvPr id="15372" name="Picture 6" descr="1_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03" y="583"/>
              <a:ext cx="2531" cy="26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WordArt 7"/>
            <p:cNvSpPr>
              <a:spLocks noTextEdit="1"/>
            </p:cNvSpPr>
            <p:nvPr/>
          </p:nvSpPr>
          <p:spPr>
            <a:xfrm rot="-171745">
              <a:off x="752" y="2376"/>
              <a:ext cx="416" cy="1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222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营业时间</a:t>
              </a:r>
              <a:endParaRPr lang="zh-CN" altLang="en-US" sz="27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4" name="WordArt 8"/>
            <p:cNvSpPr>
              <a:spLocks noTextEdit="1"/>
            </p:cNvSpPr>
            <p:nvPr/>
          </p:nvSpPr>
          <p:spPr>
            <a:xfrm rot="-386325">
              <a:off x="760" y="2544"/>
              <a:ext cx="416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699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11:00—14:00</a:t>
              </a:r>
              <a:endParaRPr lang="zh-CN" altLang="en-US" sz="27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5" name="WordArt 9"/>
            <p:cNvSpPr>
              <a:spLocks noTextEdit="1"/>
            </p:cNvSpPr>
            <p:nvPr/>
          </p:nvSpPr>
          <p:spPr>
            <a:xfrm rot="-420000">
              <a:off x="760" y="2688"/>
              <a:ext cx="416" cy="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8699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700" b="1">
                  <a:ln w="952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17:00—20:30</a:t>
              </a:r>
              <a:endParaRPr lang="zh-CN" altLang="en-US" sz="27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827" name="Rectangle 11"/>
          <p:cNvSpPr/>
          <p:nvPr/>
        </p:nvSpPr>
        <p:spPr>
          <a:xfrm>
            <a:off x="3712369" y="1180148"/>
            <a:ext cx="5052536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）你能提出其他数学问题并解答吗？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4830" name="Rectangle 14"/>
          <p:cNvSpPr/>
          <p:nvPr/>
        </p:nvSpPr>
        <p:spPr>
          <a:xfrm>
            <a:off x="4405551" y="2177177"/>
            <a:ext cx="2804160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下午休息了多长时间？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34833" name="Rectangle 17"/>
          <p:cNvSpPr/>
          <p:nvPr/>
        </p:nvSpPr>
        <p:spPr>
          <a:xfrm>
            <a:off x="4475798" y="2875598"/>
            <a:ext cx="227249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17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时－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时</a:t>
            </a:r>
            <a:endParaRPr lang="zh-CN" altLang="en-US" sz="2100" dirty="0">
              <a:solidFill>
                <a:schemeClr val="hlink"/>
              </a:solidFill>
              <a:latin typeface="+mn-ea"/>
              <a:cs typeface="+mn-ea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4405551" y="3762145"/>
            <a:ext cx="299024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答：下午休息了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小时。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30" grpId="0"/>
      <p:bldP spid="34833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9367" y="595887"/>
            <a:ext cx="3113339" cy="401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783900" y="669738"/>
            <a:ext cx="310084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根据右表完成下面各题。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89650" y="1190385"/>
            <a:ext cx="4171950" cy="7802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）两个剧场上午共放映（   </a:t>
            </a:r>
            <a:r>
              <a:rPr lang="zh-CN" altLang="en-US" sz="2100" dirty="0">
                <a:latin typeface="+mn-ea"/>
              </a:rPr>
              <a:t>  ）         </a:t>
            </a:r>
            <a:endParaRPr lang="zh-CN" altLang="en-US" sz="2100" dirty="0">
              <a:latin typeface="+mn-ea"/>
            </a:endParaRPr>
          </a:p>
          <a:p>
            <a:pPr>
              <a:defRPr/>
            </a:pPr>
            <a:r>
              <a:rPr lang="zh-CN" altLang="en-US" sz="2100" dirty="0">
                <a:latin typeface="+mn-ea"/>
              </a:rPr>
              <a:t>         场，下午共放映（     ）场。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689650" y="2000137"/>
            <a:ext cx="4186238" cy="8448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）下午最晚结束放映的节目  </a:t>
            </a:r>
            <a:endParaRPr lang="zh-CN" altLang="en-US" sz="21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        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是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（                          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）。</a:t>
            </a:r>
            <a:endParaRPr lang="zh-CN" altLang="en-US" sz="2100" dirty="0">
              <a:solidFill>
                <a:srgbClr val="0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689650" y="2854531"/>
            <a:ext cx="40005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）小龙下午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时买当天的票，  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    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    他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可以看哪几个节目？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4183793" y="1218479"/>
            <a:ext cx="27276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669244" y="1562125"/>
            <a:ext cx="279512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2103498" y="2390914"/>
            <a:ext cx="191095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小强的故事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783899" y="3523057"/>
            <a:ext cx="4928669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迷离的星际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太空垃圾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小强的故事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穿越寒武纪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2973" y="4302382"/>
            <a:ext cx="4572000" cy="73404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但</a:t>
            </a:r>
            <a:r>
              <a:rPr lang="en-US" altLang="zh-CN" sz="1800" dirty="0">
                <a:solidFill>
                  <a:srgbClr val="FF0000"/>
                </a:solidFill>
              </a:rPr>
              <a:t>《</a:t>
            </a:r>
            <a:r>
              <a:rPr lang="zh-CN" altLang="en-US" sz="1800" dirty="0">
                <a:solidFill>
                  <a:srgbClr val="FF0000"/>
                </a:solidFill>
              </a:rPr>
              <a:t>太空垃圾</a:t>
            </a:r>
            <a:r>
              <a:rPr lang="en-US" altLang="zh-CN" sz="1800" dirty="0">
                <a:solidFill>
                  <a:srgbClr val="FF0000"/>
                </a:solidFill>
              </a:rPr>
              <a:t>》</a:t>
            </a:r>
            <a:r>
              <a:rPr lang="zh-CN" altLang="en-US" sz="1800" dirty="0">
                <a:solidFill>
                  <a:srgbClr val="FF0000"/>
                </a:solidFill>
              </a:rPr>
              <a:t>和</a:t>
            </a:r>
            <a:r>
              <a:rPr lang="en-US" altLang="zh-CN" sz="1800" dirty="0">
                <a:solidFill>
                  <a:srgbClr val="FF0000"/>
                </a:solidFill>
              </a:rPr>
              <a:t>《</a:t>
            </a:r>
            <a:r>
              <a:rPr lang="zh-CN" altLang="en-US" sz="1800" dirty="0">
                <a:solidFill>
                  <a:srgbClr val="FF0000"/>
                </a:solidFill>
              </a:rPr>
              <a:t>小强的故事</a:t>
            </a:r>
            <a:r>
              <a:rPr lang="en-US" altLang="zh-CN" sz="1800" dirty="0">
                <a:solidFill>
                  <a:srgbClr val="FF0000"/>
                </a:solidFill>
              </a:rPr>
              <a:t>》</a:t>
            </a:r>
            <a:r>
              <a:rPr lang="zh-CN" altLang="en-US" sz="1800" dirty="0">
                <a:solidFill>
                  <a:srgbClr val="FF0000"/>
                </a:solidFill>
              </a:rPr>
              <a:t>时间冲突，所以只能选择一个来看。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84948" y="606182"/>
            <a:ext cx="21582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latin typeface="+mn-ea"/>
                <a:ea typeface="+mn-ea"/>
              </a:rPr>
              <a:t>同学们看表演。 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6" name="Picture 10" descr="20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6742" y="947746"/>
            <a:ext cx="5769769" cy="148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08408" y="2410235"/>
            <a:ext cx="723504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表演从上午</a:t>
            </a:r>
            <a:r>
              <a:rPr lang="en-US" altLang="zh-CN" sz="2100" dirty="0">
                <a:latin typeface="+mn-ea"/>
                <a:ea typeface="+mn-ea"/>
              </a:rPr>
              <a:t>9</a:t>
            </a:r>
            <a:r>
              <a:rPr lang="zh-CN" altLang="en-US" sz="2100" dirty="0">
                <a:latin typeface="+mn-ea"/>
                <a:ea typeface="+mn-ea"/>
              </a:rPr>
              <a:t>时开始，预计需要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小时</a:t>
            </a:r>
            <a:r>
              <a:rPr lang="en-US" altLang="zh-CN" sz="2100" dirty="0">
                <a:latin typeface="+mn-ea"/>
                <a:ea typeface="+mn-ea"/>
              </a:rPr>
              <a:t>45</a:t>
            </a:r>
            <a:r>
              <a:rPr lang="zh-CN" altLang="en-US" sz="2100" dirty="0">
                <a:latin typeface="+mn-ea"/>
                <a:ea typeface="+mn-ea"/>
              </a:rPr>
              <a:t>分钟</a:t>
            </a:r>
            <a:r>
              <a:rPr lang="zh-CN" altLang="en-US" sz="2100" dirty="0">
                <a:latin typeface="+mn-ea"/>
                <a:ea typeface="+mn-ea"/>
              </a:rPr>
              <a:t>。带队老师决定</a:t>
            </a:r>
            <a:r>
              <a:rPr lang="en-US" altLang="zh-CN" sz="2100" dirty="0">
                <a:latin typeface="+mn-ea"/>
                <a:ea typeface="+mn-ea"/>
              </a:rPr>
              <a:t>11</a:t>
            </a:r>
            <a:r>
              <a:rPr lang="zh-CN" altLang="en-US" sz="2100" dirty="0">
                <a:latin typeface="+mn-ea"/>
                <a:ea typeface="+mn-ea"/>
              </a:rPr>
              <a:t>时带同学们乘车离开剧场，合适吗？ 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928367" y="3445058"/>
            <a:ext cx="7395125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合适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。因为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时＋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小时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分＝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分，即表演预计在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分结束，也就是在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时之前就结束了，所以带队老师决定在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时带同学们乘车离开剧场是合适的。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12" y="726622"/>
            <a:ext cx="7604591" cy="3216728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11277" name="文本框 1"/>
          <p:cNvSpPr txBox="1"/>
          <p:nvPr/>
        </p:nvSpPr>
        <p:spPr>
          <a:xfrm>
            <a:off x="913447" y="830581"/>
            <a:ext cx="3386138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</a:rPr>
              <a:t>求同一天内经过的时间：</a:t>
            </a:r>
            <a:endParaRPr lang="zh-CN" altLang="en-US" sz="21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638" y="1839278"/>
            <a:ext cx="7149941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  <a:sym typeface="+mn-ea"/>
              </a:rPr>
              <a:t>2. 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普通计时法：可分段计算，再把每段经过的时间加起来。</a:t>
            </a:r>
            <a:endParaRPr lang="zh-CN" altLang="en-US" sz="21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638" y="2392204"/>
            <a:ext cx="7722394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3. 24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时计时法：可以用</a:t>
            </a:r>
            <a:r>
              <a:rPr lang="en-US" altLang="zh-CN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24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时计时法的结束时刻减去开始时刻。</a:t>
            </a:r>
            <a:endParaRPr lang="zh-CN" altLang="en-US" sz="2100" dirty="0">
              <a:solidFill>
                <a:schemeClr val="bg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447" y="3180398"/>
            <a:ext cx="5258753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注意：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计算时，两个时刻的计时法要统一。</a:t>
            </a:r>
            <a:endParaRPr lang="zh-CN" altLang="en-US" sz="21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638" y="1447800"/>
            <a:ext cx="605409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+mn-ea"/>
                <a:cs typeface="+mn-ea"/>
              </a:rPr>
              <a:t>1. 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</a:rPr>
              <a:t>数一数的方法：可以直接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</a:rPr>
              <a:t>在钟面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</a:rPr>
              <a:t>上数一数。</a:t>
            </a:r>
            <a:endParaRPr lang="zh-CN" altLang="en-US" sz="2100" dirty="0">
              <a:solidFill>
                <a:schemeClr val="bg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2" grpId="0"/>
      <p:bldP spid="3" grpId="0"/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8"/>
          <p:cNvSpPr txBox="1"/>
          <p:nvPr/>
        </p:nvSpPr>
        <p:spPr>
          <a:xfrm>
            <a:off x="1722121" y="808673"/>
            <a:ext cx="148447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我会填。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1190841" y="1602105"/>
            <a:ext cx="6740886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）从上午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时到上午（      ）时，经过了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小时。</a:t>
            </a:r>
            <a:endParaRPr lang="en-US" altLang="zh-CN" sz="2100" dirty="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）从上午</a:t>
            </a:r>
            <a:r>
              <a:rPr lang="en-US" altLang="zh-CN" sz="2100" dirty="0">
                <a:latin typeface="+mn-ea"/>
                <a:cs typeface="+mn-ea"/>
              </a:rPr>
              <a:t>9</a:t>
            </a:r>
            <a:r>
              <a:rPr lang="zh-CN" altLang="en-US" sz="2100" dirty="0">
                <a:latin typeface="+mn-ea"/>
                <a:cs typeface="+mn-ea"/>
              </a:rPr>
              <a:t>时到下午</a:t>
            </a:r>
            <a:r>
              <a:rPr lang="en-US" altLang="zh-CN" sz="2100" dirty="0">
                <a:latin typeface="+mn-ea"/>
                <a:cs typeface="+mn-ea"/>
              </a:rPr>
              <a:t>4</a:t>
            </a:r>
            <a:r>
              <a:rPr lang="zh-CN" altLang="en-US" sz="2100" dirty="0">
                <a:latin typeface="+mn-ea"/>
                <a:cs typeface="+mn-ea"/>
              </a:rPr>
              <a:t>时，经过了（      ）小时。</a:t>
            </a:r>
            <a:endParaRPr lang="en-US" altLang="zh-CN" sz="2100" dirty="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）从中午</a:t>
            </a:r>
            <a:r>
              <a:rPr lang="en-US" altLang="zh-CN" sz="2100" dirty="0">
                <a:latin typeface="+mn-ea"/>
                <a:cs typeface="+mn-ea"/>
              </a:rPr>
              <a:t>12</a:t>
            </a:r>
            <a:r>
              <a:rPr lang="zh-CN" altLang="en-US" sz="2100" dirty="0">
                <a:latin typeface="+mn-ea"/>
                <a:cs typeface="+mn-ea"/>
              </a:rPr>
              <a:t>时到晚上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时，经过了（      ）小时。</a:t>
            </a:r>
            <a:endParaRPr lang="en-US" altLang="zh-CN" sz="2100" dirty="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4</a:t>
            </a:r>
            <a:r>
              <a:rPr lang="zh-CN" altLang="en-US" sz="2100" dirty="0">
                <a:latin typeface="+mn-ea"/>
                <a:cs typeface="+mn-ea"/>
              </a:rPr>
              <a:t>）一节课</a:t>
            </a:r>
            <a:r>
              <a:rPr lang="en-US" altLang="zh-CN" sz="2100" dirty="0">
                <a:latin typeface="+mn-ea"/>
                <a:cs typeface="+mn-ea"/>
              </a:rPr>
              <a:t>40</a:t>
            </a:r>
            <a:r>
              <a:rPr lang="zh-CN" altLang="en-US" sz="2100" dirty="0">
                <a:latin typeface="+mn-ea"/>
                <a:cs typeface="+mn-ea"/>
              </a:rPr>
              <a:t>分钟，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：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上课，（           ）下课。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3" name="Rectangle 11"/>
          <p:cNvSpPr/>
          <p:nvPr/>
        </p:nvSpPr>
        <p:spPr>
          <a:xfrm>
            <a:off x="4259948" y="1738384"/>
            <a:ext cx="60267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11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5783926" y="2213811"/>
            <a:ext cx="33274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5950296" y="2715872"/>
            <a:ext cx="33274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5659465" y="3167901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55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71463" y="436749"/>
            <a:ext cx="3469049" cy="2074628"/>
          </a:xfrm>
          <a:prstGeom prst="rect">
            <a:avLst/>
          </a:prstGeom>
        </p:spPr>
      </p:pic>
      <p:sp>
        <p:nvSpPr>
          <p:cNvPr id="3" name="Rectangle 11"/>
          <p:cNvSpPr/>
          <p:nvPr/>
        </p:nvSpPr>
        <p:spPr>
          <a:xfrm>
            <a:off x="1551060" y="2530096"/>
            <a:ext cx="57779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钟面上，如果时针转了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圈，分针要转多少圈？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3204297" y="3215023"/>
            <a:ext cx="2319121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（圈）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2060538" y="3984746"/>
            <a:ext cx="4606637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答：如果时针转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圈，分针要转</a:t>
            </a:r>
            <a:r>
              <a:rPr lang="en-US" altLang="zh-CN" sz="2100" dirty="0">
                <a:latin typeface="+mn-ea"/>
              </a:rPr>
              <a:t>72</a:t>
            </a:r>
            <a:r>
              <a:rPr lang="zh-CN" altLang="en-US" sz="2100" dirty="0">
                <a:latin typeface="+mn-ea"/>
              </a:rPr>
              <a:t>圈。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5" name="圆角矩形标注 4"/>
          <p:cNvSpPr/>
          <p:nvPr/>
        </p:nvSpPr>
        <p:spPr>
          <a:xfrm>
            <a:off x="2124219" y="1089345"/>
            <a:ext cx="1881769" cy="769435"/>
          </a:xfrm>
          <a:prstGeom prst="wedgeRoundRectCallout">
            <a:avLst>
              <a:gd name="adj1" fmla="val 64945"/>
              <a:gd name="adj2" fmla="val -380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我转</a:t>
            </a:r>
            <a:r>
              <a:rPr lang="en-US" altLang="zh-CN" sz="2100" dirty="0">
                <a:solidFill>
                  <a:schemeClr val="tx1"/>
                </a:solidFill>
              </a:rPr>
              <a:t>6</a:t>
            </a:r>
            <a:r>
              <a:rPr lang="zh-CN" altLang="en-US" sz="2100" dirty="0">
                <a:solidFill>
                  <a:schemeClr val="tx1"/>
                </a:solidFill>
              </a:rPr>
              <a:t>圈，你要转多少圈？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78527" y="1717963"/>
          <a:ext cx="6241472" cy="2720340"/>
        </p:xfrm>
        <a:graphic>
          <a:graphicData uri="http://schemas.openxmlformats.org/drawingml/2006/table">
            <a:tbl>
              <a:tblPr firstRow="1" bandRow="1"/>
              <a:tblGrid>
                <a:gridCol w="1560368"/>
                <a:gridCol w="1560368"/>
                <a:gridCol w="1560368"/>
                <a:gridCol w="1560368"/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活动项目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开始时间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结束时间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所用时间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2" name="Rectangle 11"/>
          <p:cNvSpPr/>
          <p:nvPr/>
        </p:nvSpPr>
        <p:spPr>
          <a:xfrm>
            <a:off x="555956" y="499073"/>
            <a:ext cx="7100454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如果放假一天，你会怎样安排？在下表中写出你的活动计划。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1825770" y="2119385"/>
            <a:ext cx="74424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起床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3262746" y="2119385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4869874" y="2119385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6373092" y="2119385"/>
            <a:ext cx="101831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分钟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1676400" y="2511800"/>
            <a:ext cx="106377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吃早餐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3262746" y="2511800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4869873" y="2511800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00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73091" y="2515926"/>
            <a:ext cx="1073727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分钟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3" name="Rectangle 11"/>
          <p:cNvSpPr/>
          <p:nvPr/>
        </p:nvSpPr>
        <p:spPr>
          <a:xfrm>
            <a:off x="1681812" y="2904215"/>
            <a:ext cx="105835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写作业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3262745" y="2878823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00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4783282" y="2904215"/>
            <a:ext cx="108758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00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6459681" y="2904215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1681811" y="3270803"/>
            <a:ext cx="114494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吃午饭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3219666" y="3296630"/>
            <a:ext cx="117071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00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9" name="Rectangle 11"/>
          <p:cNvSpPr/>
          <p:nvPr/>
        </p:nvSpPr>
        <p:spPr>
          <a:xfrm>
            <a:off x="4783281" y="3270803"/>
            <a:ext cx="1144514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0" name="Rectangle 11"/>
          <p:cNvSpPr/>
          <p:nvPr/>
        </p:nvSpPr>
        <p:spPr>
          <a:xfrm>
            <a:off x="6373092" y="3270803"/>
            <a:ext cx="1129145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分钟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1" name="Rectangle 11"/>
          <p:cNvSpPr/>
          <p:nvPr/>
        </p:nvSpPr>
        <p:spPr>
          <a:xfrm>
            <a:off x="1825770" y="3637392"/>
            <a:ext cx="77044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午休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2" name="Rectangle 11"/>
          <p:cNvSpPr/>
          <p:nvPr/>
        </p:nvSpPr>
        <p:spPr>
          <a:xfrm>
            <a:off x="3219666" y="3689045"/>
            <a:ext cx="122764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3" name="Rectangle 11"/>
          <p:cNvSpPr/>
          <p:nvPr/>
        </p:nvSpPr>
        <p:spPr>
          <a:xfrm>
            <a:off x="4783281" y="3682691"/>
            <a:ext cx="1131095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4" name="Rectangle 11"/>
          <p:cNvSpPr/>
          <p:nvPr/>
        </p:nvSpPr>
        <p:spPr>
          <a:xfrm>
            <a:off x="6452754" y="3659092"/>
            <a:ext cx="9144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5" name="Rectangle 11"/>
          <p:cNvSpPr/>
          <p:nvPr/>
        </p:nvSpPr>
        <p:spPr>
          <a:xfrm>
            <a:off x="1825769" y="4034716"/>
            <a:ext cx="77044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画画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6" name="Rectangle 11"/>
          <p:cNvSpPr/>
          <p:nvPr/>
        </p:nvSpPr>
        <p:spPr>
          <a:xfrm>
            <a:off x="3219666" y="4075106"/>
            <a:ext cx="117071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7" name="Rectangle 11"/>
          <p:cNvSpPr/>
          <p:nvPr/>
        </p:nvSpPr>
        <p:spPr>
          <a:xfrm>
            <a:off x="4783281" y="4094579"/>
            <a:ext cx="1144514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8" name="Rectangle 11"/>
          <p:cNvSpPr/>
          <p:nvPr/>
        </p:nvSpPr>
        <p:spPr>
          <a:xfrm>
            <a:off x="6452754" y="4051507"/>
            <a:ext cx="83473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3356134"/>
            <a:ext cx="8646319" cy="1574483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5137" name="Text Box 17"/>
          <p:cNvSpPr txBox="1"/>
          <p:nvPr/>
        </p:nvSpPr>
        <p:spPr>
          <a:xfrm>
            <a:off x="441822" y="783133"/>
            <a:ext cx="8280837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初步理解时间和时刻的意义，会计算简单的经过时间，加深学生对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时计时法的认识。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在自主探究计算经过时间，初步掌握一些求简单的经过时间的方法，进一步发展学生的推理能力和解决问题的能力。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体会时间计算在生活中的应用，建立时间观念，体会合理安排时间的重要性，养成珍惜时间的良好习惯。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765390" y="3550500"/>
            <a:ext cx="78114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会计算简单的经过时间，加深学生对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pitchFamily="34" charset="-122"/>
              </a:rPr>
              <a:t>24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时计时法的认识。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468" y="4103371"/>
            <a:ext cx="7678103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ea typeface="微软雅黑" panose="020B0503020204020204" pitchFamily="34" charset="-122"/>
              </a:rPr>
              <a:t>理解计算经过时间方法的原理。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947" y="322296"/>
            <a:ext cx="1129796" cy="359715"/>
          </a:xfrm>
          <a:prstGeom prst="rect">
            <a:avLst/>
          </a:prstGeom>
          <a:noFill/>
        </p:spPr>
        <p:txBody>
          <a:bodyPr wrap="none" lIns="51435" tIns="25718" rIns="51435" bIns="25718" rtlCol="0">
            <a:spAutoFit/>
          </a:bodyPr>
          <a:lstStyle/>
          <a:p>
            <a:r>
              <a:rPr lang="zh-CN" altLang="en-US" sz="2000" b="1" dirty="0"/>
              <a:t>学习目标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137" grpId="0"/>
      <p:bldP spid="5139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/>
          <p:nvPr/>
        </p:nvSpPr>
        <p:spPr>
          <a:xfrm>
            <a:off x="606137" y="494424"/>
            <a:ext cx="8075088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从</a:t>
            </a:r>
            <a:r>
              <a:rPr lang="en-US" altLang="zh-CN" sz="2100" dirty="0">
                <a:latin typeface="+mn-ea"/>
                <a:cs typeface="+mn-ea"/>
              </a:rPr>
              <a:t>A</a:t>
            </a:r>
            <a:r>
              <a:rPr lang="zh-CN" altLang="en-US" sz="2100" dirty="0">
                <a:latin typeface="+mn-ea"/>
                <a:cs typeface="+mn-ea"/>
              </a:rPr>
              <a:t>市开往</a:t>
            </a:r>
            <a:r>
              <a:rPr lang="en-US" altLang="zh-CN" sz="2100" dirty="0">
                <a:latin typeface="+mn-ea"/>
                <a:cs typeface="+mn-ea"/>
              </a:rPr>
              <a:t>B</a:t>
            </a:r>
            <a:r>
              <a:rPr lang="zh-CN" altLang="en-US" sz="2100" dirty="0">
                <a:latin typeface="+mn-ea"/>
                <a:cs typeface="+mn-ea"/>
              </a:rPr>
              <a:t>市的客车，计划每天最早一班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：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开出，然后每隔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小时发一班，最晚一班晚上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：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开出。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" name="Rectangle 11"/>
          <p:cNvSpPr/>
          <p:nvPr/>
        </p:nvSpPr>
        <p:spPr>
          <a:xfrm>
            <a:off x="1172566" y="1601794"/>
            <a:ext cx="57779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）每天共有几班次？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484948" y="2430639"/>
            <a:ext cx="173727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早上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166801" y="2618618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1"/>
          <p:cNvSpPr/>
          <p:nvPr/>
        </p:nvSpPr>
        <p:spPr>
          <a:xfrm>
            <a:off x="2652801" y="2269057"/>
            <a:ext cx="914401" cy="7155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 上午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3978913" y="2269057"/>
            <a:ext cx="1104269" cy="7155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  上午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567200" y="2626753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024301" y="2632473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6548301" y="2618618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522019" y="3372484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492913" y="3379411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1"/>
          <p:cNvSpPr/>
          <p:nvPr/>
        </p:nvSpPr>
        <p:spPr>
          <a:xfrm>
            <a:off x="5527619" y="2264212"/>
            <a:ext cx="1131518" cy="7155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  中午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7018074" y="2425794"/>
            <a:ext cx="152181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2008019" y="3175940"/>
            <a:ext cx="1506136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3978913" y="3183203"/>
            <a:ext cx="1642307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5997583" y="3175940"/>
            <a:ext cx="152400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晚上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5447874" y="3372148"/>
            <a:ext cx="486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1"/>
          <p:cNvSpPr/>
          <p:nvPr/>
        </p:nvSpPr>
        <p:spPr>
          <a:xfrm>
            <a:off x="3004729" y="4227919"/>
            <a:ext cx="2929145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答：每天共有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班次。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4" grpId="0"/>
      <p:bldP spid="15" grpId="0"/>
      <p:bldP spid="16" grpId="0"/>
      <p:bldP spid="17" grpId="0"/>
      <p:bldP spid="18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/>
          <p:nvPr/>
        </p:nvSpPr>
        <p:spPr>
          <a:xfrm>
            <a:off x="1081739" y="1632392"/>
            <a:ext cx="57779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）请你填出每班次客车的发车时间。</a:t>
            </a:r>
            <a:endParaRPr lang="zh-CN" altLang="en-US" sz="2100" dirty="0">
              <a:latin typeface="+mn-ea"/>
              <a:cs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31735" y="2595375"/>
          <a:ext cx="8049492" cy="15799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4388"/>
                <a:gridCol w="894388"/>
                <a:gridCol w="894388"/>
                <a:gridCol w="894388"/>
                <a:gridCol w="894388"/>
                <a:gridCol w="894388"/>
                <a:gridCol w="894388"/>
                <a:gridCol w="894388"/>
                <a:gridCol w="894388"/>
              </a:tblGrid>
              <a:tr h="7570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班次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  <a:tr h="8229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发车时间</a:t>
                      </a:r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5" name="Rectangle 11"/>
          <p:cNvSpPr/>
          <p:nvPr/>
        </p:nvSpPr>
        <p:spPr>
          <a:xfrm>
            <a:off x="1747021" y="2825767"/>
            <a:ext cx="436418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1508031" y="3448557"/>
            <a:ext cx="91440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  早上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2713376" y="2825767"/>
            <a:ext cx="294410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2403381" y="3455708"/>
            <a:ext cx="91440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  上午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3628643" y="2825767"/>
            <a:ext cx="277091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3253541" y="3448557"/>
            <a:ext cx="1171035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  上午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10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4472904" y="2825767"/>
            <a:ext cx="351558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4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48892" y="3456238"/>
            <a:ext cx="1185216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  中午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12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3" name="Rectangle 11"/>
          <p:cNvSpPr/>
          <p:nvPr/>
        </p:nvSpPr>
        <p:spPr>
          <a:xfrm>
            <a:off x="5382109" y="2825767"/>
            <a:ext cx="311728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5068164" y="3447804"/>
            <a:ext cx="92479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6260144" y="2825767"/>
            <a:ext cx="289215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5934943" y="3448557"/>
            <a:ext cx="92479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7141017" y="2825767"/>
            <a:ext cx="309505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7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6825960" y="3447804"/>
            <a:ext cx="92479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下午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9" name="Rectangle 11"/>
          <p:cNvSpPr/>
          <p:nvPr/>
        </p:nvSpPr>
        <p:spPr>
          <a:xfrm>
            <a:off x="8040443" y="2825767"/>
            <a:ext cx="308252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0" name="Rectangle 11"/>
          <p:cNvSpPr/>
          <p:nvPr/>
        </p:nvSpPr>
        <p:spPr>
          <a:xfrm>
            <a:off x="7721311" y="3447051"/>
            <a:ext cx="92479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晚上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/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+mn-ea"/>
              </a:rPr>
              <a:t>15</a:t>
            </a:r>
            <a:endParaRPr lang="en-US" altLang="zh-CN" sz="20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22" name="Rectangle 11"/>
          <p:cNvSpPr/>
          <p:nvPr/>
        </p:nvSpPr>
        <p:spPr>
          <a:xfrm>
            <a:off x="606137" y="494424"/>
            <a:ext cx="8075088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从</a:t>
            </a:r>
            <a:r>
              <a:rPr lang="en-US" altLang="zh-CN" sz="2100" dirty="0">
                <a:latin typeface="+mn-ea"/>
                <a:cs typeface="+mn-ea"/>
              </a:rPr>
              <a:t>A</a:t>
            </a:r>
            <a:r>
              <a:rPr lang="zh-CN" altLang="en-US" sz="2100" dirty="0">
                <a:latin typeface="+mn-ea"/>
                <a:cs typeface="+mn-ea"/>
              </a:rPr>
              <a:t>市开往</a:t>
            </a:r>
            <a:r>
              <a:rPr lang="en-US" altLang="zh-CN" sz="2100" dirty="0">
                <a:latin typeface="+mn-ea"/>
                <a:cs typeface="+mn-ea"/>
              </a:rPr>
              <a:t>B</a:t>
            </a:r>
            <a:r>
              <a:rPr lang="zh-CN" altLang="en-US" sz="2100" dirty="0">
                <a:latin typeface="+mn-ea"/>
                <a:cs typeface="+mn-ea"/>
              </a:rPr>
              <a:t>市的客车，计划每天最早一班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：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开出，然后每隔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小时发一班，最晚一班晚上</a:t>
            </a:r>
            <a:r>
              <a:rPr lang="en-US" altLang="zh-CN" sz="2100" dirty="0">
                <a:latin typeface="+mn-ea"/>
                <a:cs typeface="+mn-ea"/>
              </a:rPr>
              <a:t>8</a:t>
            </a:r>
            <a:r>
              <a:rPr lang="zh-CN" altLang="en-US" sz="2100" dirty="0">
                <a:latin typeface="+mn-ea"/>
                <a:cs typeface="+mn-ea"/>
              </a:rPr>
              <a:t>：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开出。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990292" y="2963116"/>
            <a:ext cx="1460351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下午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：</a:t>
            </a:r>
            <a:r>
              <a:rPr lang="en-US" sz="2100" dirty="0">
                <a:latin typeface="+mn-ea"/>
              </a:rPr>
              <a:t>30</a:t>
            </a:r>
            <a:endParaRPr lang="en-US" sz="2100" dirty="0">
              <a:latin typeface="+mn-ea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077891" y="2963438"/>
            <a:ext cx="1115491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晚上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时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6679778" y="2963409"/>
            <a:ext cx="1461687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</a:rPr>
              <a:t>凌晨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：</a:t>
            </a:r>
            <a:r>
              <a:rPr lang="en-US" altLang="zh-CN" sz="2100" dirty="0">
                <a:latin typeface="+mn-ea"/>
              </a:rPr>
              <a:t>00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V="1">
            <a:off x="4750160" y="3347589"/>
            <a:ext cx="1549031" cy="78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4641897" y="2938954"/>
            <a:ext cx="1834795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晚上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分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90321" y="2178985"/>
            <a:ext cx="1452283" cy="572845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17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：</a:t>
            </a:r>
            <a:r>
              <a:rPr lang="en-US" sz="2100" dirty="0">
                <a:solidFill>
                  <a:schemeClr val="tx1"/>
                </a:solidFill>
                <a:latin typeface="+mn-ea"/>
              </a:rPr>
              <a:t>30</a:t>
            </a:r>
            <a:endParaRPr 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909580" y="2178957"/>
            <a:ext cx="1452283" cy="572845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：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98499" y="2178957"/>
            <a:ext cx="1452283" cy="572845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23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：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30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679743" y="2179041"/>
            <a:ext cx="1452283" cy="572845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：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3118346" y="2319045"/>
            <a:ext cx="1171854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21   00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7040854" y="2280048"/>
            <a:ext cx="921740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3   00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Box 18"/>
          <p:cNvSpPr txBox="1"/>
          <p:nvPr/>
        </p:nvSpPr>
        <p:spPr>
          <a:xfrm>
            <a:off x="1719263" y="780098"/>
            <a:ext cx="2483644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照样子填一填。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bldLvl="0" animBg="1"/>
      <p:bldP spid="17" grpId="0"/>
      <p:bldP spid="20" grpId="0" bldLvl="0" animBg="1"/>
      <p:bldP spid="21" grpId="0" bldLvl="0" animBg="1"/>
      <p:bldP spid="22" grpId="0" bldLvl="0" animBg="1"/>
      <p:bldP spid="23" grpId="0" bldLvl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9784" y="692944"/>
            <a:ext cx="5815489" cy="1778794"/>
          </a:xfrm>
          <a:prstGeom prst="roundRect">
            <a:avLst/>
          </a:prstGeom>
          <a:noFill/>
          <a:ln w="12700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535866" y="622179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阅读与理解</a:t>
            </a:r>
            <a:endParaRPr lang="zh-CN" altLang="en-US" sz="2100" b="1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181702" y="2427923"/>
            <a:ext cx="4540091" cy="552926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到奶奶家要坐多长时间的火车？</a:t>
            </a:r>
            <a:endParaRPr lang="zh-CN" altLang="en-US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2718912" y="3175159"/>
            <a:ext cx="4777264" cy="488156"/>
          </a:xfrm>
          <a:prstGeom prst="wedgeRoundRectCallout">
            <a:avLst>
              <a:gd name="adj1" fmla="val 54627"/>
              <a:gd name="adj2" fmla="val -17089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你了解到哪些信息，要解决哪些问题？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1737837" y="3880961"/>
            <a:ext cx="2582704" cy="906780"/>
          </a:xfrm>
          <a:prstGeom prst="wedgeRoundRectCallout">
            <a:avLst>
              <a:gd name="adj1" fmla="val -59807"/>
              <a:gd name="adj2" fmla="val 28507"/>
              <a:gd name="adj3" fmla="val 16667"/>
            </a:avLst>
          </a:prstGeom>
          <a:solidFill>
            <a:srgbClr val="EB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3150"/>
              </a:lnSpc>
            </a:pPr>
            <a:r>
              <a:rPr lang="zh-CN" altLang="en-US" sz="2100" dirty="0">
                <a:latin typeface="+mn-ea"/>
              </a:rPr>
              <a:t>我知道火车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：</a:t>
            </a:r>
            <a:r>
              <a:rPr lang="en-US" altLang="zh-CN" sz="2100" dirty="0">
                <a:latin typeface="+mn-ea"/>
              </a:rPr>
              <a:t>00</a:t>
            </a:r>
            <a:r>
              <a:rPr lang="zh-CN" altLang="en-US" sz="2100" dirty="0">
                <a:latin typeface="+mn-ea"/>
              </a:rPr>
              <a:t>开车，下午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点到站。</a:t>
            </a:r>
            <a:endParaRPr lang="zh-CN" altLang="zh-CN" sz="2100" dirty="0">
              <a:latin typeface="+mn-ea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4871562" y="3963829"/>
            <a:ext cx="2472214" cy="914876"/>
          </a:xfrm>
          <a:prstGeom prst="wedgeRoundRectCallout">
            <a:avLst>
              <a:gd name="adj1" fmla="val 57286"/>
              <a:gd name="adj2" fmla="val -9360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lnSpc>
                <a:spcPts val="3150"/>
              </a:lnSpc>
            </a:pPr>
            <a:r>
              <a:rPr lang="zh-CN" altLang="en-US" sz="2100" dirty="0">
                <a:latin typeface="+mn-ea"/>
              </a:rPr>
              <a:t>要求到奶奶家要坐多长时间的火车。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6" name="AutoShape 27"/>
          <p:cNvSpPr/>
          <p:nvPr/>
        </p:nvSpPr>
        <p:spPr>
          <a:xfrm>
            <a:off x="5018247" y="3168492"/>
            <a:ext cx="2487454" cy="488156"/>
          </a:xfrm>
          <a:prstGeom prst="wedgeRoundRectCallout">
            <a:avLst>
              <a:gd name="adj1" fmla="val 58520"/>
              <a:gd name="adj2" fmla="val -1874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可以怎样解答呢？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8756" y="629322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  <p:sp>
        <p:nvSpPr>
          <p:cNvPr id="4" name="AutoShape 27"/>
          <p:cNvSpPr/>
          <p:nvPr/>
        </p:nvSpPr>
        <p:spPr>
          <a:xfrm>
            <a:off x="1835944" y="1977866"/>
            <a:ext cx="3531394" cy="465773"/>
          </a:xfrm>
          <a:prstGeom prst="wedgeRoundRectCallout">
            <a:avLst>
              <a:gd name="adj1" fmla="val -54507"/>
              <a:gd name="adj2" fmla="val 29852"/>
              <a:gd name="adj3" fmla="val 16667"/>
            </a:avLst>
          </a:prstGeom>
          <a:solidFill>
            <a:srgbClr val="EB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</a:rPr>
              <a:t>可以直接在钟面上数一数。</a:t>
            </a:r>
            <a:endParaRPr lang="zh-CN" altLang="zh-CN" sz="2100" dirty="0">
              <a:latin typeface="+mn-ea"/>
            </a:endParaRPr>
          </a:p>
        </p:txBody>
      </p:sp>
      <p:pic>
        <p:nvPicPr>
          <p:cNvPr id="5135" name="Picture 15" descr="未标题-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1308" y="2586990"/>
            <a:ext cx="3637121" cy="153352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313146" y="4183381"/>
            <a:ext cx="4825365" cy="552926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从上午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9</a:t>
            </a: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时到下午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6</a:t>
            </a: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时经过了 </a:t>
            </a:r>
            <a:r>
              <a:rPr lang="en-US" altLang="zh-CN" sz="2100" baseline="-25000" dirty="0">
                <a:solidFill>
                  <a:srgbClr val="000000"/>
                </a:solidFill>
                <a:latin typeface="+mn-ea"/>
              </a:rPr>
              <a:t>———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小时。</a:t>
            </a:r>
            <a:endParaRPr lang="zh-CN" altLang="en-US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5815012" y="4263866"/>
            <a:ext cx="360998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solidFill>
                  <a:srgbClr val="FF0000"/>
                </a:solidFill>
                <a:latin typeface="+mn-ea"/>
              </a:rPr>
              <a:t>9</a:t>
            </a:r>
            <a:endParaRPr 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91540" y="1312545"/>
            <a:ext cx="2913698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latin typeface="+mn-ea"/>
              </a:rPr>
              <a:t>1.  </a:t>
            </a:r>
            <a:r>
              <a:rPr lang="zh-CN" altLang="en-US" sz="2100" dirty="0">
                <a:latin typeface="+mn-ea"/>
              </a:rPr>
              <a:t>数一数的方法：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4901565" y="1064896"/>
            <a:ext cx="2327434" cy="488156"/>
          </a:xfrm>
          <a:prstGeom prst="wedgeRoundRectCallout">
            <a:avLst>
              <a:gd name="adj1" fmla="val 55450"/>
              <a:gd name="adj2" fmla="val -386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还可以怎样解答？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8756" y="629322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91540" y="1312545"/>
            <a:ext cx="2913698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latin typeface="+mn-ea"/>
              </a:rPr>
              <a:t>2.  </a:t>
            </a:r>
            <a:r>
              <a:rPr lang="zh-CN" altLang="en-US" sz="2100" dirty="0">
                <a:latin typeface="+mn-ea"/>
              </a:rPr>
              <a:t>普通计时法：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3516154" y="2029778"/>
            <a:ext cx="3554254" cy="500539"/>
          </a:xfrm>
          <a:prstGeom prst="wedgeRoundRectCallout">
            <a:avLst>
              <a:gd name="adj1" fmla="val 56264"/>
              <a:gd name="adj2" fmla="val 26930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可以用普通计时法分段计算。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1386932" y="3263173"/>
            <a:ext cx="5849157" cy="738439"/>
            <a:chOff x="868" y="2462"/>
            <a:chExt cx="3335" cy="640"/>
          </a:xfrm>
        </p:grpSpPr>
        <p:grpSp>
          <p:nvGrpSpPr>
            <p:cNvPr id="6165" name="Group 18"/>
            <p:cNvGrpSpPr/>
            <p:nvPr/>
          </p:nvGrpSpPr>
          <p:grpSpPr>
            <a:xfrm>
              <a:off x="1529" y="2688"/>
              <a:ext cx="2016" cy="0"/>
              <a:chOff x="1433" y="2640"/>
              <a:chExt cx="2016" cy="0"/>
            </a:xfrm>
          </p:grpSpPr>
          <p:sp>
            <p:nvSpPr>
              <p:cNvPr id="6166" name="Line 19"/>
              <p:cNvSpPr/>
              <p:nvPr/>
            </p:nvSpPr>
            <p:spPr>
              <a:xfrm>
                <a:off x="1433" y="2640"/>
                <a:ext cx="57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6167" name="Line 20"/>
              <p:cNvSpPr/>
              <p:nvPr/>
            </p:nvSpPr>
            <p:spPr>
              <a:xfrm>
                <a:off x="2873" y="2640"/>
                <a:ext cx="57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pSp>
          <p:nvGrpSpPr>
            <p:cNvPr id="6176" name="Group 29"/>
            <p:cNvGrpSpPr/>
            <p:nvPr/>
          </p:nvGrpSpPr>
          <p:grpSpPr>
            <a:xfrm>
              <a:off x="868" y="2462"/>
              <a:ext cx="3335" cy="640"/>
              <a:chOff x="772" y="2414"/>
              <a:chExt cx="3335" cy="640"/>
            </a:xfrm>
          </p:grpSpPr>
          <p:sp>
            <p:nvSpPr>
              <p:cNvPr id="6177" name="Text Box 30"/>
              <p:cNvSpPr txBox="1"/>
              <p:nvPr/>
            </p:nvSpPr>
            <p:spPr>
              <a:xfrm>
                <a:off x="772" y="2414"/>
                <a:ext cx="661" cy="3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cs typeface="+mn-ea"/>
                  </a:rPr>
                  <a:t>上午</a:t>
                </a:r>
                <a:r>
                  <a:rPr lang="en-US" altLang="zh-CN" sz="2100" dirty="0">
                    <a:latin typeface="+mn-ea"/>
                    <a:cs typeface="+mn-ea"/>
                  </a:rPr>
                  <a:t>9</a:t>
                </a:r>
                <a:r>
                  <a:rPr lang="zh-CN" altLang="en-US" sz="2100" dirty="0">
                    <a:latin typeface="+mn-ea"/>
                    <a:cs typeface="+mn-ea"/>
                  </a:rPr>
                  <a:t>时</a:t>
                </a:r>
                <a:endParaRPr lang="zh-CN" altLang="en-US" sz="2100" dirty="0">
                  <a:latin typeface="+mn-ea"/>
                  <a:cs typeface="+mn-ea"/>
                </a:endParaRPr>
              </a:p>
            </p:txBody>
          </p:sp>
          <p:sp>
            <p:nvSpPr>
              <p:cNvPr id="6178" name="Text Box 31"/>
              <p:cNvSpPr txBox="1"/>
              <p:nvPr/>
            </p:nvSpPr>
            <p:spPr>
              <a:xfrm>
                <a:off x="2081" y="2414"/>
                <a:ext cx="766" cy="3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cs typeface="+mn-ea"/>
                  </a:rPr>
                  <a:t>中午</a:t>
                </a:r>
                <a:r>
                  <a:rPr lang="en-US" altLang="zh-CN" sz="2100" dirty="0">
                    <a:latin typeface="+mn-ea"/>
                    <a:cs typeface="+mn-ea"/>
                  </a:rPr>
                  <a:t>12</a:t>
                </a:r>
                <a:r>
                  <a:rPr lang="zh-CN" altLang="en-US" sz="2100" dirty="0">
                    <a:latin typeface="+mn-ea"/>
                    <a:cs typeface="+mn-ea"/>
                  </a:rPr>
                  <a:t>时</a:t>
                </a:r>
                <a:endParaRPr lang="zh-CN" altLang="en-US" sz="2100" dirty="0">
                  <a:latin typeface="+mn-ea"/>
                  <a:cs typeface="+mn-ea"/>
                </a:endParaRPr>
              </a:p>
            </p:txBody>
          </p:sp>
          <p:sp>
            <p:nvSpPr>
              <p:cNvPr id="6179" name="Text Box 32"/>
              <p:cNvSpPr txBox="1"/>
              <p:nvPr/>
            </p:nvSpPr>
            <p:spPr>
              <a:xfrm>
                <a:off x="3475" y="2414"/>
                <a:ext cx="632" cy="6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cs typeface="+mn-ea"/>
                  </a:rPr>
                  <a:t>下午</a:t>
                </a:r>
                <a:r>
                  <a:rPr lang="en-US" altLang="zh-CN" sz="2100" dirty="0">
                    <a:latin typeface="+mn-ea"/>
                    <a:cs typeface="+mn-ea"/>
                  </a:rPr>
                  <a:t>6</a:t>
                </a:r>
                <a:r>
                  <a:rPr lang="zh-CN" altLang="en-US" sz="2100" dirty="0">
                    <a:latin typeface="+mn-ea"/>
                    <a:cs typeface="+mn-ea"/>
                  </a:rPr>
                  <a:t>时</a:t>
                </a:r>
                <a:endParaRPr lang="zh-CN" altLang="en-US" sz="2100" dirty="0">
                  <a:latin typeface="+mn-ea"/>
                  <a:cs typeface="+mn-ea"/>
                </a:endParaRPr>
              </a:p>
            </p:txBody>
          </p:sp>
        </p:grpSp>
      </p:grp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028838" y="4321557"/>
            <a:ext cx="2651284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+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 Box 25"/>
          <p:cNvSpPr txBox="1"/>
          <p:nvPr/>
        </p:nvSpPr>
        <p:spPr>
          <a:xfrm>
            <a:off x="2640949" y="3132793"/>
            <a:ext cx="841858" cy="3911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Text Box 26"/>
          <p:cNvSpPr txBox="1"/>
          <p:nvPr/>
        </p:nvSpPr>
        <p:spPr>
          <a:xfrm>
            <a:off x="5133199" y="3132793"/>
            <a:ext cx="887459" cy="3911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小时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4901565" y="1064896"/>
            <a:ext cx="2327434" cy="488156"/>
          </a:xfrm>
          <a:prstGeom prst="wedgeRoundRectCallout">
            <a:avLst>
              <a:gd name="adj1" fmla="val 55450"/>
              <a:gd name="adj2" fmla="val -386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还可以怎样解答？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2967501" y="3870278"/>
            <a:ext cx="2958780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-9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3" grpId="1"/>
      <p:bldP spid="14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8756" y="629322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91540" y="1312545"/>
            <a:ext cx="1986439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latin typeface="+mn-ea"/>
              </a:rPr>
              <a:t>3.  </a:t>
            </a:r>
            <a:r>
              <a:rPr lang="en-US" altLang="zh-CN" sz="2100" dirty="0">
                <a:latin typeface="+mn-ea"/>
              </a:rPr>
              <a:t>24</a:t>
            </a:r>
            <a:r>
              <a:rPr lang="zh-CN" altLang="en-US" sz="2100" dirty="0">
                <a:latin typeface="+mn-ea"/>
              </a:rPr>
              <a:t>时计时法：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204" name="Rectangle 82"/>
          <p:cNvSpPr/>
          <p:nvPr/>
        </p:nvSpPr>
        <p:spPr>
          <a:xfrm>
            <a:off x="6319361" y="1380649"/>
            <a:ext cx="584134" cy="8463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7"/>
          <p:cNvGrpSpPr/>
          <p:nvPr/>
        </p:nvGrpSpPr>
        <p:grpSpPr>
          <a:xfrm>
            <a:off x="2877979" y="2442925"/>
            <a:ext cx="3600450" cy="85725"/>
            <a:chOff x="1584" y="2016"/>
            <a:chExt cx="3024" cy="96"/>
          </a:xfrm>
        </p:grpSpPr>
        <p:grpSp>
          <p:nvGrpSpPr>
            <p:cNvPr id="6" name="Group 8"/>
            <p:cNvGrpSpPr/>
            <p:nvPr/>
          </p:nvGrpSpPr>
          <p:grpSpPr>
            <a:xfrm>
              <a:off x="2592" y="2016"/>
              <a:ext cx="2016" cy="96"/>
              <a:chOff x="2592" y="3408"/>
              <a:chExt cx="2016" cy="96"/>
            </a:xfrm>
          </p:grpSpPr>
          <p:sp>
            <p:nvSpPr>
              <p:cNvPr id="8" name="Rectangle 9"/>
              <p:cNvSpPr/>
              <p:nvPr/>
            </p:nvSpPr>
            <p:spPr>
              <a:xfrm>
                <a:off x="2592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" name="Rectangle 10"/>
              <p:cNvSpPr/>
              <p:nvPr/>
            </p:nvSpPr>
            <p:spPr>
              <a:xfrm>
                <a:off x="2928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264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600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936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272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584" y="2016"/>
              <a:ext cx="1008" cy="96"/>
              <a:chOff x="1584" y="3408"/>
              <a:chExt cx="1008" cy="96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584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920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2256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1677829" y="2442925"/>
            <a:ext cx="5600700" cy="85725"/>
            <a:chOff x="576" y="2016"/>
            <a:chExt cx="4704" cy="96"/>
          </a:xfrm>
        </p:grpSpPr>
        <p:grpSp>
          <p:nvGrpSpPr>
            <p:cNvPr id="21" name="Group 20"/>
            <p:cNvGrpSpPr/>
            <p:nvPr/>
          </p:nvGrpSpPr>
          <p:grpSpPr>
            <a:xfrm>
              <a:off x="576" y="2016"/>
              <a:ext cx="4704" cy="96"/>
              <a:chOff x="576" y="2016"/>
              <a:chExt cx="4704" cy="9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76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912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248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584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1920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256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2592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2928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3264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3600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936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272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4608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944" y="2016"/>
                <a:ext cx="336" cy="96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6" name="Line 35"/>
            <p:cNvSpPr/>
            <p:nvPr/>
          </p:nvSpPr>
          <p:spPr>
            <a:xfrm>
              <a:off x="912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" name="Line 36"/>
            <p:cNvSpPr/>
            <p:nvPr/>
          </p:nvSpPr>
          <p:spPr>
            <a:xfrm>
              <a:off x="1248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" name="Line 37"/>
            <p:cNvSpPr/>
            <p:nvPr/>
          </p:nvSpPr>
          <p:spPr>
            <a:xfrm>
              <a:off x="1584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" name="Line 38"/>
            <p:cNvSpPr/>
            <p:nvPr/>
          </p:nvSpPr>
          <p:spPr>
            <a:xfrm>
              <a:off x="1920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" name="Line 39"/>
            <p:cNvSpPr/>
            <p:nvPr/>
          </p:nvSpPr>
          <p:spPr>
            <a:xfrm>
              <a:off x="2256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" name="Line 40"/>
            <p:cNvSpPr/>
            <p:nvPr/>
          </p:nvSpPr>
          <p:spPr>
            <a:xfrm>
              <a:off x="2592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" name="Line 41"/>
            <p:cNvSpPr/>
            <p:nvPr/>
          </p:nvSpPr>
          <p:spPr>
            <a:xfrm>
              <a:off x="2928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" name="Line 42"/>
            <p:cNvSpPr/>
            <p:nvPr/>
          </p:nvSpPr>
          <p:spPr>
            <a:xfrm>
              <a:off x="3264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" name="Line 43"/>
            <p:cNvSpPr/>
            <p:nvPr/>
          </p:nvSpPr>
          <p:spPr>
            <a:xfrm>
              <a:off x="3600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" name="Line 44"/>
            <p:cNvSpPr/>
            <p:nvPr/>
          </p:nvSpPr>
          <p:spPr>
            <a:xfrm>
              <a:off x="3936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" name="Line 45"/>
            <p:cNvSpPr/>
            <p:nvPr/>
          </p:nvSpPr>
          <p:spPr>
            <a:xfrm>
              <a:off x="4272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" name="Line 46"/>
            <p:cNvSpPr/>
            <p:nvPr/>
          </p:nvSpPr>
          <p:spPr>
            <a:xfrm>
              <a:off x="4608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" name="Line 47"/>
            <p:cNvSpPr/>
            <p:nvPr/>
          </p:nvSpPr>
          <p:spPr>
            <a:xfrm>
              <a:off x="4944" y="2016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9" name="组合 48"/>
          <p:cNvGrpSpPr/>
          <p:nvPr/>
        </p:nvGrpSpPr>
        <p:grpSpPr>
          <a:xfrm>
            <a:off x="1958817" y="2528889"/>
            <a:ext cx="5038249" cy="953929"/>
            <a:chOff x="4413" y="7868"/>
            <a:chExt cx="10579" cy="2003"/>
          </a:xfrm>
        </p:grpSpPr>
        <p:sp>
          <p:nvSpPr>
            <p:cNvPr id="50" name="文本框 49"/>
            <p:cNvSpPr txBox="1"/>
            <p:nvPr/>
          </p:nvSpPr>
          <p:spPr>
            <a:xfrm>
              <a:off x="4413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早上</a:t>
              </a:r>
              <a:r>
                <a:rPr lang="en-US" altLang="zh-CN"/>
                <a:t>7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23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上午</a:t>
              </a:r>
              <a:r>
                <a:rPr lang="en-US" altLang="zh-CN"/>
                <a:t>8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07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上午</a:t>
              </a:r>
              <a:r>
                <a:rPr lang="en-US" altLang="zh-CN">
                  <a:solidFill>
                    <a:srgbClr val="FF0000"/>
                  </a:solidFill>
                </a:rPr>
                <a:t>9</a:t>
              </a:r>
              <a:endParaRPr lang="en-US" altLang="zh-CN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时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01" y="7868"/>
              <a:ext cx="941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上午</a:t>
              </a:r>
              <a:r>
                <a:rPr lang="en-US" altLang="zh-CN"/>
                <a:t>10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541" y="7868"/>
              <a:ext cx="941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上午</a:t>
              </a:r>
              <a:r>
                <a:rPr lang="en-US" altLang="zh-CN"/>
                <a:t>11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381" y="7868"/>
              <a:ext cx="941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中午</a:t>
              </a:r>
              <a:r>
                <a:rPr lang="en-US" altLang="zh-CN"/>
                <a:t>12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465" y="7868"/>
              <a:ext cx="45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下午</a:t>
              </a:r>
              <a:r>
                <a:rPr lang="en-US" altLang="zh-CN"/>
                <a:t>1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027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下午</a:t>
              </a:r>
              <a:r>
                <a:rPr lang="en-US" altLang="zh-CN"/>
                <a:t>2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11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下午</a:t>
              </a:r>
              <a:r>
                <a:rPr lang="en-US" altLang="zh-CN"/>
                <a:t>3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95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下午</a:t>
              </a:r>
              <a:r>
                <a:rPr lang="en-US" altLang="zh-CN"/>
                <a:t>4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279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/>
                <a:t>下午</a:t>
              </a:r>
              <a:r>
                <a:rPr lang="en-US" altLang="zh-CN"/>
                <a:t>5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63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下午</a:t>
              </a:r>
              <a:r>
                <a:rPr lang="en-US" altLang="zh-CN">
                  <a:solidFill>
                    <a:srgbClr val="FF0000"/>
                  </a:solidFill>
                </a:rPr>
                <a:t>6</a:t>
              </a:r>
              <a:endParaRPr lang="en-US" altLang="zh-CN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时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470" y="7868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下午</a:t>
              </a:r>
              <a:r>
                <a:rPr lang="en-US" altLang="zh-CN" dirty="0"/>
                <a:t>7</a:t>
              </a:r>
              <a:endParaRPr lang="en-US" altLang="zh-CN" dirty="0"/>
            </a:p>
            <a:p>
              <a:pPr algn="ctr"/>
              <a:r>
                <a:rPr lang="zh-CN" altLang="en-US" dirty="0"/>
                <a:t>时</a:t>
              </a:r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58816" y="2528889"/>
            <a:ext cx="5089208" cy="738664"/>
            <a:chOff x="4413" y="7868"/>
            <a:chExt cx="10686" cy="1551"/>
          </a:xfrm>
        </p:grpSpPr>
        <p:sp>
          <p:nvSpPr>
            <p:cNvPr id="64" name="文本框 63"/>
            <p:cNvSpPr txBox="1"/>
            <p:nvPr/>
          </p:nvSpPr>
          <p:spPr>
            <a:xfrm>
              <a:off x="4413" y="7868"/>
              <a:ext cx="522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7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30" y="7868"/>
              <a:ext cx="522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8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070" y="7868"/>
              <a:ext cx="522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FF0000"/>
                  </a:solidFill>
                </a:rPr>
                <a:t>9</a:t>
              </a:r>
              <a:endParaRPr lang="en-US" altLang="zh-CN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时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701" y="7868"/>
              <a:ext cx="941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10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541" y="7868"/>
              <a:ext cx="941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381" y="7868"/>
              <a:ext cx="941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12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321" y="7868"/>
              <a:ext cx="781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13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0110" y="7868"/>
              <a:ext cx="842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14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0952" y="7868"/>
              <a:ext cx="848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15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801" y="7868"/>
              <a:ext cx="839" cy="1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16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641" y="7868"/>
              <a:ext cx="779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17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3525" y="7868"/>
              <a:ext cx="731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FF0000"/>
                  </a:solidFill>
                </a:rPr>
                <a:t>18</a:t>
              </a:r>
              <a:endParaRPr lang="en-US" altLang="zh-CN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时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4363" y="7868"/>
              <a:ext cx="736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19</a:t>
              </a:r>
              <a:endParaRPr lang="en-US" altLang="zh-CN"/>
            </a:p>
            <a:p>
              <a:pPr algn="ctr"/>
              <a:r>
                <a:rPr lang="zh-CN" altLang="en-US"/>
                <a:t>时</a:t>
              </a:r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747962" y="3164206"/>
            <a:ext cx="3854768" cy="953929"/>
            <a:chOff x="5196" y="7901"/>
            <a:chExt cx="8094" cy="2003"/>
          </a:xfrm>
        </p:grpSpPr>
        <p:sp>
          <p:nvSpPr>
            <p:cNvPr id="78" name="文本框 77"/>
            <p:cNvSpPr txBox="1"/>
            <p:nvPr/>
          </p:nvSpPr>
          <p:spPr>
            <a:xfrm>
              <a:off x="5196" y="7901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开车时刻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2768" y="7901"/>
              <a:ext cx="522" cy="2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到达时刻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82" name="AutoShape 27"/>
          <p:cNvSpPr/>
          <p:nvPr/>
        </p:nvSpPr>
        <p:spPr>
          <a:xfrm>
            <a:off x="3269456" y="1306353"/>
            <a:ext cx="4148138" cy="437198"/>
          </a:xfrm>
          <a:prstGeom prst="wedgeRoundRectCallout">
            <a:avLst>
              <a:gd name="adj1" fmla="val 54421"/>
              <a:gd name="adj2" fmla="val 34320"/>
              <a:gd name="adj3" fmla="val 16667"/>
            </a:avLst>
          </a:prstGeom>
          <a:solidFill>
            <a:srgbClr val="D573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latin typeface="+mn-ea"/>
              </a:rPr>
              <a:t>到达时刻</a:t>
            </a:r>
            <a:r>
              <a:rPr lang="en-US" altLang="zh-CN" sz="2100" dirty="0">
                <a:latin typeface="+mn-ea"/>
              </a:rPr>
              <a:t>-</a:t>
            </a:r>
            <a:r>
              <a:rPr lang="zh-CN" altLang="en-US" sz="2100" dirty="0">
                <a:latin typeface="+mn-ea"/>
              </a:rPr>
              <a:t>开始时刻</a:t>
            </a:r>
            <a:r>
              <a:rPr lang="en-US" altLang="zh-CN" sz="2100" dirty="0">
                <a:latin typeface="+mn-ea"/>
              </a:rPr>
              <a:t>=</a:t>
            </a:r>
            <a:r>
              <a:rPr lang="zh-CN" altLang="en-US" sz="2100" dirty="0">
                <a:latin typeface="+mn-ea"/>
              </a:rPr>
              <a:t>经过的时间。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3509963" y="3883819"/>
            <a:ext cx="1967389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下午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=18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时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4" name="Text Box 14"/>
          <p:cNvSpPr txBox="1">
            <a:spLocks noChangeArrowheads="1"/>
          </p:cNvSpPr>
          <p:nvPr/>
        </p:nvSpPr>
        <p:spPr bwMode="auto">
          <a:xfrm>
            <a:off x="3448527" y="4369594"/>
            <a:ext cx="2251234" cy="39147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dirty="0">
                <a:solidFill>
                  <a:srgbClr val="FF0000"/>
                </a:solidFill>
                <a:latin typeface="+mn-ea"/>
              </a:rPr>
              <a:t>18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-9=9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（时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5" name="AutoShape 63"/>
          <p:cNvSpPr/>
          <p:nvPr/>
        </p:nvSpPr>
        <p:spPr>
          <a:xfrm rot="5400000">
            <a:off x="4565809" y="529590"/>
            <a:ext cx="225266" cy="3602355"/>
          </a:xfrm>
          <a:prstGeom prst="leftBrace">
            <a:avLst>
              <a:gd name="adj1" fmla="val 61229"/>
              <a:gd name="adj2" fmla="val 50301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" name="Text Box 14"/>
          <p:cNvSpPr txBox="1">
            <a:spLocks noChangeArrowheads="1"/>
          </p:cNvSpPr>
          <p:nvPr/>
        </p:nvSpPr>
        <p:spPr bwMode="auto">
          <a:xfrm>
            <a:off x="4408647" y="1941671"/>
            <a:ext cx="642461" cy="28469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+mn-ea"/>
              </a:rPr>
              <a:t>9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小时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3" grpId="0"/>
      <p:bldP spid="84" grpId="0"/>
      <p:bldP spid="85" grpId="0" bldLvl="0" animBg="1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圆角矩形 65"/>
          <p:cNvSpPr/>
          <p:nvPr/>
        </p:nvSpPr>
        <p:spPr>
          <a:xfrm>
            <a:off x="798756" y="629322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回顾与反思</a:t>
            </a:r>
            <a:endParaRPr lang="zh-CN" altLang="en-US" sz="2100" b="1" dirty="0"/>
          </a:p>
        </p:txBody>
      </p:sp>
      <p:sp>
        <p:nvSpPr>
          <p:cNvPr id="69" name="AutoShape 27"/>
          <p:cNvSpPr/>
          <p:nvPr/>
        </p:nvSpPr>
        <p:spPr>
          <a:xfrm>
            <a:off x="3390900" y="717233"/>
            <a:ext cx="3961448" cy="950595"/>
          </a:xfrm>
          <a:prstGeom prst="wedgeRoundRectCallout">
            <a:avLst>
              <a:gd name="adj1" fmla="val 57121"/>
              <a:gd name="adj2" fmla="val 29226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3150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说一说你解决问题的过程。怎样知道你解答得对不对呢？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1" name="AutoShape 27"/>
          <p:cNvSpPr/>
          <p:nvPr/>
        </p:nvSpPr>
        <p:spPr>
          <a:xfrm>
            <a:off x="1510189" y="1810227"/>
            <a:ext cx="3265170" cy="1310164"/>
          </a:xfrm>
          <a:prstGeom prst="wedgeRoundRectCallout">
            <a:avLst>
              <a:gd name="adj1" fmla="val -57541"/>
              <a:gd name="adj2" fmla="val 28391"/>
              <a:gd name="adj3" fmla="val 16667"/>
            </a:avLst>
          </a:prstGeom>
          <a:solidFill>
            <a:srgbClr val="EB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3150"/>
              </a:lnSpc>
            </a:pPr>
            <a:r>
              <a:rPr lang="zh-CN" altLang="en-US" sz="2100" dirty="0">
                <a:latin typeface="+mn-ea"/>
              </a:rPr>
              <a:t>用数一数的方法：可以直接在钟面上数一数，一共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个大格，表示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小时。</a:t>
            </a:r>
            <a:endParaRPr lang="zh-CN" altLang="zh-CN" sz="2100" dirty="0">
              <a:latin typeface="+mn-ea"/>
            </a:endParaRPr>
          </a:p>
        </p:txBody>
      </p:sp>
      <p:sp>
        <p:nvSpPr>
          <p:cNvPr id="74" name="AutoShape 27"/>
          <p:cNvSpPr>
            <a:spLocks noChangeArrowheads="1"/>
          </p:cNvSpPr>
          <p:nvPr/>
        </p:nvSpPr>
        <p:spPr bwMode="auto">
          <a:xfrm>
            <a:off x="4399122" y="2636044"/>
            <a:ext cx="3120866" cy="1302544"/>
          </a:xfrm>
          <a:prstGeom prst="wedgeRoundRectCallout">
            <a:avLst>
              <a:gd name="adj1" fmla="val 58217"/>
              <a:gd name="adj2" fmla="val -10021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lnSpc>
                <a:spcPts val="315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可以用普通计时法分段计算：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12-9=3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（时），</a:t>
            </a:r>
            <a:endParaRPr lang="zh-CN" altLang="en-US" sz="2100" dirty="0">
              <a:solidFill>
                <a:srgbClr val="000000"/>
              </a:solidFill>
              <a:latin typeface="+mn-ea"/>
              <a:sym typeface="+mn-ea"/>
            </a:endParaRPr>
          </a:p>
          <a:p>
            <a:pPr>
              <a:lnSpc>
                <a:spcPts val="315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小时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+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6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小时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=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sym typeface="+mn-ea"/>
              </a:rPr>
              <a:t>9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小时。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2" name="AutoShape 27"/>
          <p:cNvSpPr/>
          <p:nvPr/>
        </p:nvSpPr>
        <p:spPr>
          <a:xfrm>
            <a:off x="2135029" y="4040505"/>
            <a:ext cx="5384006" cy="879634"/>
          </a:xfrm>
          <a:prstGeom prst="wedgeRoundRectCallout">
            <a:avLst>
              <a:gd name="adj1" fmla="val -55307"/>
              <a:gd name="adj2" fmla="val -19540"/>
              <a:gd name="adj3" fmla="val 16667"/>
            </a:avLst>
          </a:prstGeom>
          <a:solidFill>
            <a:srgbClr val="D573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3150"/>
              </a:lnSpc>
            </a:pPr>
            <a:r>
              <a:rPr lang="zh-CN" altLang="en-US" sz="2100" dirty="0">
                <a:latin typeface="+mn-ea"/>
              </a:rPr>
              <a:t>用</a:t>
            </a:r>
            <a:r>
              <a:rPr lang="en-US" altLang="zh-CN" sz="2100" dirty="0">
                <a:latin typeface="+mn-ea"/>
              </a:rPr>
              <a:t>24</a:t>
            </a:r>
            <a:r>
              <a:rPr lang="zh-CN" altLang="en-US" sz="2100" dirty="0">
                <a:latin typeface="+mn-ea"/>
              </a:rPr>
              <a:t>时计时法：到达时刻</a:t>
            </a:r>
            <a:r>
              <a:rPr lang="en-US" altLang="zh-CN" sz="2100" dirty="0">
                <a:latin typeface="+mn-ea"/>
              </a:rPr>
              <a:t>-</a:t>
            </a:r>
            <a:r>
              <a:rPr lang="zh-CN" altLang="en-US" sz="2100" dirty="0">
                <a:latin typeface="+mn-ea"/>
              </a:rPr>
              <a:t>开始时刻</a:t>
            </a:r>
            <a:r>
              <a:rPr lang="en-US" altLang="zh-CN" sz="2100" dirty="0">
                <a:latin typeface="+mn-ea"/>
              </a:rPr>
              <a:t>=</a:t>
            </a:r>
            <a:r>
              <a:rPr lang="zh-CN" altLang="en-US" sz="2100" dirty="0">
                <a:latin typeface="+mn-ea"/>
              </a:rPr>
              <a:t>经过的时间。下午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时</a:t>
            </a:r>
            <a:r>
              <a:rPr lang="en-US" altLang="zh-CN" sz="2100" dirty="0">
                <a:latin typeface="+mn-ea"/>
              </a:rPr>
              <a:t>=18</a:t>
            </a:r>
            <a:r>
              <a:rPr lang="zh-CN" altLang="en-US" sz="2100" dirty="0">
                <a:latin typeface="+mn-ea"/>
              </a:rPr>
              <a:t>时，</a:t>
            </a:r>
            <a:r>
              <a:rPr lang="en-US" altLang="zh-CN" sz="2100" dirty="0">
                <a:latin typeface="+mn-ea"/>
              </a:rPr>
              <a:t>18-9=9</a:t>
            </a:r>
            <a:r>
              <a:rPr lang="zh-CN" altLang="en-US" sz="2100" dirty="0">
                <a:latin typeface="+mn-ea"/>
              </a:rPr>
              <a:t>（时</a:t>
            </a:r>
            <a:r>
              <a:rPr lang="zh-CN" altLang="en-US" sz="2100" dirty="0">
                <a:latin typeface="+mn-ea"/>
              </a:rPr>
              <a:t>）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圆角矩形 65"/>
          <p:cNvSpPr/>
          <p:nvPr/>
        </p:nvSpPr>
        <p:spPr>
          <a:xfrm>
            <a:off x="798756" y="629322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回顾与反思</a:t>
            </a:r>
            <a:endParaRPr lang="zh-CN" altLang="en-US" sz="2100" b="1" dirty="0"/>
          </a:p>
        </p:txBody>
      </p:sp>
      <p:sp>
        <p:nvSpPr>
          <p:cNvPr id="71" name="AutoShape 27"/>
          <p:cNvSpPr/>
          <p:nvPr/>
        </p:nvSpPr>
        <p:spPr>
          <a:xfrm>
            <a:off x="2050256" y="2428399"/>
            <a:ext cx="4364355" cy="944404"/>
          </a:xfrm>
          <a:prstGeom prst="wedgeRoundRectCallout">
            <a:avLst>
              <a:gd name="adj1" fmla="val -56037"/>
              <a:gd name="adj2" fmla="val 28424"/>
              <a:gd name="adj3" fmla="val 16667"/>
            </a:avLst>
          </a:prstGeom>
          <a:solidFill>
            <a:srgbClr val="EB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3150"/>
              </a:lnSpc>
            </a:pPr>
            <a:r>
              <a:rPr lang="zh-CN" altLang="en-US" sz="2100" dirty="0">
                <a:latin typeface="+mn-ea"/>
              </a:rPr>
              <a:t>从上午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时，经过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个小时后是</a:t>
            </a:r>
            <a:r>
              <a:rPr lang="en-US" altLang="zh-CN" sz="2100" dirty="0">
                <a:latin typeface="+mn-ea"/>
              </a:rPr>
              <a:t>18</a:t>
            </a:r>
            <a:r>
              <a:rPr lang="zh-CN" altLang="en-US" sz="2100" dirty="0">
                <a:latin typeface="+mn-ea"/>
              </a:rPr>
              <a:t>时，也就是下午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时，解答得正确。</a:t>
            </a:r>
            <a:endParaRPr lang="zh-CN" altLang="zh-CN" sz="2100" dirty="0">
              <a:latin typeface="+mn-ea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432008" y="3829605"/>
            <a:ext cx="3874770" cy="55399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答：到奶奶家要坐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小时的火车。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AutoShape 27"/>
          <p:cNvSpPr/>
          <p:nvPr/>
        </p:nvSpPr>
        <p:spPr>
          <a:xfrm>
            <a:off x="3397567" y="1064895"/>
            <a:ext cx="3961448" cy="948214"/>
          </a:xfrm>
          <a:prstGeom prst="wedgeRoundRectCallout">
            <a:avLst>
              <a:gd name="adj1" fmla="val 55692"/>
              <a:gd name="adj2" fmla="val 32544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3150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说一说你解决问题的过程。怎样知道你解答得对不对呢？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7d820a60-07bd-4fb7-8671-d86e7eb089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全屏显示(16:9)</PresentationFormat>
  <Paragraphs>469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283</cp:revision>
  <dcterms:created xsi:type="dcterms:W3CDTF">2017-08-03T09:01:00Z</dcterms:created>
  <dcterms:modified xsi:type="dcterms:W3CDTF">2023-02-04T04:06:20Z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9C5D47A97B8D465BB761AB091AD2E919</vt:lpwstr>
  </property>
</Properties>
</file>