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9" r:id="rId3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5074"/>
    <a:srgbClr val="F68920"/>
    <a:srgbClr val="FFC800"/>
    <a:srgbClr val="5A8E2A"/>
    <a:srgbClr val="BED63A"/>
    <a:srgbClr val="BF9000"/>
    <a:srgbClr val="33CC33"/>
    <a:srgbClr val="B5DFE6"/>
    <a:srgbClr val="730003"/>
    <a:srgbClr val="EA6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>
        <p:scale>
          <a:sx n="100" d="100"/>
          <a:sy n="100" d="100"/>
        </p:scale>
        <p:origin x="-294" y="-804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37082" y="1242104"/>
            <a:ext cx="6095738" cy="2206463"/>
            <a:chOff x="2267744" y="854119"/>
            <a:chExt cx="2736304" cy="1174951"/>
          </a:xfrm>
        </p:grpSpPr>
        <p:sp>
          <p:nvSpPr>
            <p:cNvPr id="9" name="矩形 8"/>
            <p:cNvSpPr/>
            <p:nvPr/>
          </p:nvSpPr>
          <p:spPr>
            <a:xfrm>
              <a:off x="2267744" y="854119"/>
              <a:ext cx="2736304" cy="1174951"/>
            </a:xfrm>
            <a:prstGeom prst="rect">
              <a:avLst/>
            </a:prstGeom>
            <a:gradFill flip="none" rotWithShape="1">
              <a:gsLst>
                <a:gs pos="0">
                  <a:srgbClr val="EEECE1">
                    <a:lumMod val="50000"/>
                    <a:shade val="30000"/>
                    <a:satMod val="115000"/>
                  </a:srgbClr>
                </a:gs>
                <a:gs pos="50000">
                  <a:srgbClr val="EEECE1">
                    <a:lumMod val="50000"/>
                    <a:shade val="67500"/>
                    <a:satMod val="115000"/>
                  </a:srgbClr>
                </a:gs>
                <a:gs pos="100000">
                  <a:srgbClr val="EEECE1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35161" y="933470"/>
              <a:ext cx="2617064" cy="101625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034526" y="1987330"/>
            <a:ext cx="3100850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小数的大小比较</a:t>
            </a:r>
            <a:endParaRPr lang="en-US" altLang="zh-CN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9"/>
          <p:cNvSpPr/>
          <p:nvPr/>
        </p:nvSpPr>
        <p:spPr bwMode="auto">
          <a:xfrm>
            <a:off x="12951" y="445179"/>
            <a:ext cx="914400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  <a:cs typeface="+mn-ea"/>
              </a:rPr>
              <a:t>小数的初步</a:t>
            </a:r>
            <a:r>
              <a:rPr lang="zh-CN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itchFamily="2" charset="-122"/>
                <a:ea typeface="华文楷体" pitchFamily="2" charset="-122"/>
                <a:cs typeface="+mn-ea"/>
                <a:sym typeface="+mn-ea"/>
              </a:rPr>
              <a:t>认识</a:t>
            </a:r>
            <a:endParaRPr lang="zh-CN" alt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13980" y="4099218"/>
            <a:ext cx="3266284" cy="582299"/>
            <a:chOff x="2055529" y="2224328"/>
            <a:chExt cx="3344586" cy="776398"/>
          </a:xfrm>
        </p:grpSpPr>
        <p:sp>
          <p:nvSpPr>
            <p:cNvPr id="58" name="圆角矩形标注 57"/>
            <p:cNvSpPr/>
            <p:nvPr/>
          </p:nvSpPr>
          <p:spPr>
            <a:xfrm>
              <a:off x="2055529" y="2224328"/>
              <a:ext cx="3344586" cy="776398"/>
            </a:xfrm>
            <a:prstGeom prst="wedgeRoundRectCallout">
              <a:avLst>
                <a:gd name="adj1" fmla="val 59498"/>
                <a:gd name="adj2" fmla="val 37812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128568" y="2321319"/>
              <a:ext cx="327154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b="1" dirty="0">
                  <a:latin typeface="+mn-ea"/>
                </a:rPr>
                <a:t>10.9</a:t>
              </a:r>
              <a:r>
                <a:rPr lang="zh-CN" altLang="en-US" sz="2100" b="1" dirty="0">
                  <a:latin typeface="+mn-ea"/>
                </a:rPr>
                <a:t>＜</a:t>
              </a:r>
              <a:r>
                <a:rPr lang="en-US" altLang="zh-CN" sz="2100" b="1" dirty="0">
                  <a:latin typeface="+mn-ea"/>
                </a:rPr>
                <a:t>11.0</a:t>
              </a:r>
              <a:r>
                <a:rPr lang="zh-CN" altLang="en-US" sz="2100" b="1" dirty="0">
                  <a:latin typeface="+mn-ea"/>
                </a:rPr>
                <a:t>＜</a:t>
              </a:r>
              <a:r>
                <a:rPr lang="en-US" altLang="zh-CN" sz="2100" b="1" dirty="0">
                  <a:latin typeface="+mn-ea"/>
                </a:rPr>
                <a:t>11.8</a:t>
              </a:r>
              <a:r>
                <a:rPr lang="zh-CN" altLang="en-US" sz="2100" b="1" dirty="0">
                  <a:latin typeface="+mn-ea"/>
                </a:rPr>
                <a:t>＜</a:t>
              </a:r>
              <a:r>
                <a:rPr lang="en-US" altLang="zh-CN" sz="2100" b="1" dirty="0">
                  <a:latin typeface="+mn-ea"/>
                </a:rPr>
                <a:t>12.5</a:t>
              </a:r>
              <a:endParaRPr lang="zh-CN" altLang="en-US" sz="2100" b="1" dirty="0">
                <a:latin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06673" y="3821277"/>
            <a:ext cx="1034980" cy="1179395"/>
          </a:xfrm>
          <a:prstGeom prst="rect">
            <a:avLst/>
          </a:prstGeom>
        </p:spPr>
      </p:pic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945458" y="799350"/>
            <a:ext cx="4860540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四名同学百米赛跑成绩如下：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圆角矩形标注 72"/>
          <p:cNvSpPr/>
          <p:nvPr/>
        </p:nvSpPr>
        <p:spPr>
          <a:xfrm>
            <a:off x="2131340" y="1413275"/>
            <a:ext cx="2252227" cy="459000"/>
          </a:xfrm>
          <a:prstGeom prst="wedgeRoundRectCallout">
            <a:avLst>
              <a:gd name="adj1" fmla="val -16736"/>
              <a:gd name="adj2" fmla="val 4958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小强用了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11.8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标注 73"/>
          <p:cNvSpPr/>
          <p:nvPr/>
        </p:nvSpPr>
        <p:spPr>
          <a:xfrm>
            <a:off x="4742805" y="1413611"/>
            <a:ext cx="2252227" cy="459000"/>
          </a:xfrm>
          <a:prstGeom prst="wedgeRoundRectCallout">
            <a:avLst>
              <a:gd name="adj1" fmla="val -16736"/>
              <a:gd name="adj2" fmla="val 4958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小海用了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12.5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标注 74"/>
          <p:cNvSpPr/>
          <p:nvPr/>
        </p:nvSpPr>
        <p:spPr>
          <a:xfrm>
            <a:off x="2131339" y="2103107"/>
            <a:ext cx="2252227" cy="459000"/>
          </a:xfrm>
          <a:prstGeom prst="wedgeRoundRectCallout">
            <a:avLst>
              <a:gd name="adj1" fmla="val -16736"/>
              <a:gd name="adj2" fmla="val 4958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小聪用了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10.9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圆角矩形标注 75"/>
          <p:cNvSpPr/>
          <p:nvPr/>
        </p:nvSpPr>
        <p:spPr>
          <a:xfrm>
            <a:off x="4742805" y="2103107"/>
            <a:ext cx="2252227" cy="459000"/>
          </a:xfrm>
          <a:prstGeom prst="wedgeRoundRectCallout">
            <a:avLst>
              <a:gd name="adj1" fmla="val -16736"/>
              <a:gd name="adj2" fmla="val 4958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小力用了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11.0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892298" y="2728517"/>
            <a:ext cx="236515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请将四名同学排名。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277678" y="3178531"/>
            <a:ext cx="5812439" cy="806339"/>
            <a:chOff x="800097" y="3623083"/>
            <a:chExt cx="6912412" cy="1074733"/>
          </a:xfrm>
        </p:grpSpPr>
        <p:sp>
          <p:nvSpPr>
            <p:cNvPr id="19" name="TextBox 31"/>
            <p:cNvSpPr txBox="1">
              <a:spLocks noChangeArrowheads="1"/>
            </p:cNvSpPr>
            <p:nvPr/>
          </p:nvSpPr>
          <p:spPr bwMode="auto">
            <a:xfrm>
              <a:off x="800097" y="4164527"/>
              <a:ext cx="6467845" cy="53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）</a:t>
              </a:r>
              <a:r>
                <a:rPr lang="zh-CN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）</a:t>
              </a:r>
              <a:r>
                <a:rPr lang="zh-CN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）</a:t>
              </a:r>
              <a:r>
                <a:rPr lang="zh-CN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）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30"/>
            <p:cNvSpPr txBox="1">
              <a:spLocks noChangeArrowheads="1"/>
            </p:cNvSpPr>
            <p:nvPr/>
          </p:nvSpPr>
          <p:spPr bwMode="auto">
            <a:xfrm>
              <a:off x="999724" y="3623083"/>
              <a:ext cx="6712785" cy="53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第一名      第二名      第三名       第四名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559945" y="3550590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小聪</a:t>
            </a:r>
            <a:endParaRPr lang="zh-CN" altLang="en-US" sz="2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65377" y="3570945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小力</a:t>
            </a:r>
            <a:endParaRPr lang="zh-CN" altLang="en-US" sz="2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59220" y="3565926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小强</a:t>
            </a:r>
            <a:endParaRPr lang="zh-CN" altLang="en-US" sz="2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7757" y="3560705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小海</a:t>
            </a:r>
            <a:endParaRPr lang="zh-CN" altLang="en-US" sz="2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 animBg="1"/>
      <p:bldP spid="74" grpId="0" animBg="1"/>
      <p:bldP spid="75" grpId="0" animBg="1"/>
      <p:bldP spid="76" grpId="0" animBg="1"/>
      <p:bldP spid="77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1"/>
          <p:cNvGrpSpPr/>
          <p:nvPr/>
        </p:nvGrpSpPr>
        <p:grpSpPr bwMode="auto">
          <a:xfrm>
            <a:off x="1833945" y="3135819"/>
            <a:ext cx="5213968" cy="849081"/>
            <a:chOff x="883559" y="2814448"/>
            <a:chExt cx="1622611" cy="582632"/>
          </a:xfrm>
        </p:grpSpPr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883559" y="2814448"/>
              <a:ext cx="1622611" cy="582632"/>
            </a:xfrm>
            <a:prstGeom prst="roundRect">
              <a:avLst>
                <a:gd name="adj" fmla="val 25613"/>
              </a:avLst>
            </a:prstGeom>
            <a:gradFill>
              <a:gsLst>
                <a:gs pos="0">
                  <a:srgbClr val="FFC000"/>
                </a:gs>
                <a:gs pos="100000">
                  <a:schemeClr val="accent6"/>
                </a:gs>
              </a:gsLst>
              <a:lin ang="5400000" scaled="0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>
                <a:rot lat="0" lon="0" rev="18000000"/>
              </a:lightRig>
            </a:scene3d>
            <a:sp3d extrusionH="101600" prstMaterial="metal">
              <a:bevelT w="139700" h="69850" prst="slope"/>
              <a:bevelB w="203200" h="184150"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102235" algn="l"/>
                </a:tabLst>
                <a:defRPr/>
              </a:pPr>
              <a:endParaRPr lang="zh-CN" altLang="en-US" dirty="0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21540" y="2884396"/>
              <a:ext cx="1537412" cy="4437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992289" y="770618"/>
            <a:ext cx="6825831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latinLnBrk="1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/>
              <a:t>把下面的小数按从小到大的顺序排列。</a:t>
            </a:r>
            <a:endParaRPr lang="zh-CN" altLang="en-US" sz="2400" b="0" dirty="0"/>
          </a:p>
          <a:p>
            <a:pPr>
              <a:lnSpc>
                <a:spcPct val="150000"/>
              </a:lnSpc>
            </a:pPr>
            <a:r>
              <a:rPr lang="en-US" altLang="zh-CN" sz="2000" b="0" dirty="0">
                <a:latin typeface="+mn-ea"/>
                <a:ea typeface="+mn-ea"/>
              </a:rPr>
              <a:t>4.56  </a:t>
            </a:r>
            <a:r>
              <a:rPr lang="zh-CN" altLang="en-US" sz="2000" b="0" dirty="0">
                <a:latin typeface="+mn-ea"/>
                <a:ea typeface="+mn-ea"/>
              </a:rPr>
              <a:t>　</a:t>
            </a:r>
            <a:r>
              <a:rPr lang="en-US" altLang="zh-CN" sz="2000" b="0" dirty="0">
                <a:latin typeface="+mn-ea"/>
                <a:ea typeface="+mn-ea"/>
              </a:rPr>
              <a:t>5.65  </a:t>
            </a:r>
            <a:r>
              <a:rPr lang="zh-CN" altLang="en-US" sz="2000" b="0" dirty="0">
                <a:latin typeface="+mn-ea"/>
                <a:ea typeface="+mn-ea"/>
              </a:rPr>
              <a:t>　</a:t>
            </a:r>
            <a:r>
              <a:rPr lang="en-US" altLang="zh-CN" sz="2000" b="0" dirty="0">
                <a:latin typeface="+mn-ea"/>
                <a:ea typeface="+mn-ea"/>
              </a:rPr>
              <a:t>4.585</a:t>
            </a:r>
            <a:r>
              <a:rPr lang="zh-CN" altLang="en-US" sz="2000" b="0" dirty="0">
                <a:latin typeface="+mn-ea"/>
                <a:ea typeface="+mn-ea"/>
              </a:rPr>
              <a:t>　  </a:t>
            </a:r>
            <a:r>
              <a:rPr lang="en-US" altLang="zh-CN" sz="2000" b="0" dirty="0">
                <a:latin typeface="+mn-ea"/>
                <a:ea typeface="+mn-ea"/>
              </a:rPr>
              <a:t>4.506</a:t>
            </a:r>
            <a:r>
              <a:rPr lang="zh-CN" altLang="en-US" sz="2000" b="0" dirty="0">
                <a:latin typeface="+mn-ea"/>
                <a:ea typeface="+mn-ea"/>
              </a:rPr>
              <a:t>　  </a:t>
            </a:r>
            <a:r>
              <a:rPr lang="en-US" altLang="zh-CN" sz="2000" b="0" dirty="0">
                <a:latin typeface="+mn-ea"/>
                <a:ea typeface="+mn-ea"/>
              </a:rPr>
              <a:t>5.565</a:t>
            </a:r>
            <a:endParaRPr lang="en-US" altLang="zh-CN" sz="2000" b="0" dirty="0"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24337" y="2145780"/>
            <a:ext cx="4923738" cy="577081"/>
            <a:chOff x="2172962" y="3146576"/>
            <a:chExt cx="6564984" cy="769441"/>
          </a:xfrm>
        </p:grpSpPr>
        <p:sp>
          <p:nvSpPr>
            <p:cNvPr id="12" name="TextBox 25"/>
            <p:cNvSpPr txBox="1">
              <a:spLocks noChangeArrowheads="1"/>
            </p:cNvSpPr>
            <p:nvPr/>
          </p:nvSpPr>
          <p:spPr bwMode="auto">
            <a:xfrm>
              <a:off x="2172962" y="3146576"/>
              <a:ext cx="656498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整数部分        十分位         百分位</a:t>
              </a:r>
              <a:endPara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6200000">
              <a:off x="3733356" y="3175194"/>
              <a:ext cx="652329" cy="82912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6200000">
              <a:off x="5732456" y="3175194"/>
              <a:ext cx="652329" cy="829128"/>
            </a:xfrm>
            <a:prstGeom prst="rect">
              <a:avLst/>
            </a:prstGeom>
          </p:spPr>
        </p:pic>
      </p:grp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1990258" y="3237756"/>
            <a:ext cx="5448035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4.506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4.56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4.585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5.565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5.65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　  　  </a:t>
            </a:r>
            <a:endParaRPr lang="en-US" altLang="zh-CN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6686" y="846673"/>
            <a:ext cx="775985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这五个数字，组成最大的三位小数是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，最小的三位小数是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1080575" y="1520080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43.210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8810" y="1958661"/>
            <a:ext cx="2663874" cy="966206"/>
            <a:chOff x="3061723" y="3207434"/>
            <a:chExt cx="3551832" cy="1288275"/>
          </a:xfrm>
        </p:grpSpPr>
        <p:sp>
          <p:nvSpPr>
            <p:cNvPr id="45" name="云形标注 82"/>
            <p:cNvSpPr>
              <a:spLocks noChangeArrowheads="1"/>
            </p:cNvSpPr>
            <p:nvPr/>
          </p:nvSpPr>
          <p:spPr bwMode="auto">
            <a:xfrm>
              <a:off x="3061723" y="3207434"/>
              <a:ext cx="3353145" cy="1288275"/>
            </a:xfrm>
            <a:prstGeom prst="cloudCallout">
              <a:avLst>
                <a:gd name="adj1" fmla="val -3333"/>
                <a:gd name="adj2" fmla="val -9598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Box 25"/>
            <p:cNvSpPr txBox="1">
              <a:spLocks noChangeArrowheads="1"/>
            </p:cNvSpPr>
            <p:nvPr/>
          </p:nvSpPr>
          <p:spPr bwMode="auto">
            <a:xfrm>
              <a:off x="3061723" y="3535489"/>
              <a:ext cx="3551832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小数点后</a:t>
              </a:r>
              <a:r>
                <a:rPr lang="zh-CN" altLang="en-US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三位数字</a:t>
              </a:r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39449" y="3304225"/>
            <a:ext cx="1095332" cy="146525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596608" y="2792171"/>
            <a:ext cx="2942546" cy="1504657"/>
            <a:chOff x="3061723" y="3207434"/>
            <a:chExt cx="3923395" cy="2006209"/>
          </a:xfrm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3061723" y="3207434"/>
              <a:ext cx="3923395" cy="2006209"/>
            </a:xfrm>
            <a:prstGeom prst="cloudCallout">
              <a:avLst>
                <a:gd name="adj1" fmla="val 45790"/>
                <a:gd name="adj2" fmla="val 4075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25"/>
            <p:cNvSpPr txBox="1">
              <a:spLocks noChangeArrowheads="1"/>
            </p:cNvSpPr>
            <p:nvPr/>
          </p:nvSpPr>
          <p:spPr bwMode="auto">
            <a:xfrm>
              <a:off x="3247504" y="3739961"/>
              <a:ext cx="3551832" cy="1009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整数部分最大了小数就最大，反之就最小。</a:t>
              </a:r>
              <a:endPara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5146202" y="1492878"/>
            <a:ext cx="106182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10.234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8"/>
          <p:cNvSpPr txBox="1"/>
          <p:nvPr/>
        </p:nvSpPr>
        <p:spPr>
          <a:xfrm>
            <a:off x="3182015" y="706114"/>
            <a:ext cx="2673173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>
              <a:spcBef>
                <a:spcPct val="0"/>
              </a:spcBef>
            </a:pPr>
            <a:r>
              <a:rPr lang="zh-CN" altLang="en-US" sz="2400" spc="225" dirty="0">
                <a:latin typeface="微软雅黑" panose="020B0503020204020204" pitchFamily="34" charset="-122"/>
              </a:rPr>
              <a:t>小数的大小比较</a:t>
            </a:r>
            <a:endParaRPr lang="zh-CN" altLang="en-US" sz="2400" spc="225" dirty="0">
              <a:latin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7801" y="2672590"/>
            <a:ext cx="2384090" cy="1344599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数轴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比较法，把这些数依次在数轴上标出后，比较其大小。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0224" y="1385920"/>
            <a:ext cx="2608754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换算单位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的方法，把较大的单位换成较小的单位比较。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4063" y="3516258"/>
            <a:ext cx="3077573" cy="1344599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先比较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，整数部分大的就大，整数部分相同，比较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小数点后第一位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，第一位大的大。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Group 166"/>
          <p:cNvGrpSpPr/>
          <p:nvPr/>
        </p:nvGrpSpPr>
        <p:grpSpPr bwMode="auto">
          <a:xfrm>
            <a:off x="3476260" y="1783608"/>
            <a:ext cx="1890000" cy="1890000"/>
            <a:chOff x="1749" y="1113"/>
            <a:chExt cx="2187" cy="2184"/>
          </a:xfrm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72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>
              <a:flatTx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3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B6B6B6"/>
                </a:gs>
                <a:gs pos="75000">
                  <a:srgbClr val="9F9F9F">
                    <a:gamma/>
                    <a:tint val="28235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4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5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333333">
                    <a:gamma/>
                    <a:tint val="38431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6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7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rot="10800000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78" name="Text Box 67"/>
            <p:cNvSpPr txBox="1">
              <a:spLocks noChangeArrowheads="1"/>
            </p:cNvSpPr>
            <p:nvPr/>
          </p:nvSpPr>
          <p:spPr bwMode="gray">
            <a:xfrm>
              <a:off x="2769" y="1209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1</a:t>
              </a:r>
              <a:endParaRPr lang="en-GB" dirty="0"/>
            </a:p>
          </p:txBody>
        </p:sp>
        <p:sp>
          <p:nvSpPr>
            <p:cNvPr id="79" name="Text Box 67"/>
            <p:cNvSpPr txBox="1">
              <a:spLocks noChangeArrowheads="1"/>
            </p:cNvSpPr>
            <p:nvPr/>
          </p:nvSpPr>
          <p:spPr bwMode="gray">
            <a:xfrm>
              <a:off x="2769" y="1423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2</a:t>
              </a:r>
              <a:endParaRPr lang="en-GB" dirty="0"/>
            </a:p>
          </p:txBody>
        </p:sp>
        <p:sp>
          <p:nvSpPr>
            <p:cNvPr id="80" name="Text Box 67"/>
            <p:cNvSpPr txBox="1">
              <a:spLocks noChangeArrowheads="1"/>
            </p:cNvSpPr>
            <p:nvPr/>
          </p:nvSpPr>
          <p:spPr bwMode="gray">
            <a:xfrm>
              <a:off x="2769" y="1628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>
                  <a:solidFill>
                    <a:schemeClr val="bg1"/>
                  </a:solidFill>
                </a:rPr>
                <a:t>3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81" name="Text Box 67"/>
            <p:cNvSpPr txBox="1">
              <a:spLocks noChangeArrowheads="1"/>
            </p:cNvSpPr>
            <p:nvPr/>
          </p:nvSpPr>
          <p:spPr bwMode="gray">
            <a:xfrm>
              <a:off x="2769" y="1850"/>
              <a:ext cx="167" cy="179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4</a:t>
              </a:r>
              <a:endParaRPr lang="en-GB" dirty="0"/>
            </a:p>
          </p:txBody>
        </p:sp>
      </p:grpSp>
      <p:grpSp>
        <p:nvGrpSpPr>
          <p:cNvPr id="82" name="Group 203"/>
          <p:cNvGrpSpPr/>
          <p:nvPr/>
        </p:nvGrpSpPr>
        <p:grpSpPr bwMode="auto">
          <a:xfrm rot="30600762">
            <a:off x="2853139" y="1926391"/>
            <a:ext cx="1241822" cy="1178719"/>
            <a:chOff x="3097" y="1092"/>
            <a:chExt cx="788" cy="748"/>
          </a:xfrm>
        </p:grpSpPr>
        <p:grpSp>
          <p:nvGrpSpPr>
            <p:cNvPr id="83" name="Group 204"/>
            <p:cNvGrpSpPr/>
            <p:nvPr/>
          </p:nvGrpSpPr>
          <p:grpSpPr bwMode="auto">
            <a:xfrm>
              <a:off x="3146" y="1103"/>
              <a:ext cx="739" cy="737"/>
              <a:chOff x="3146" y="1103"/>
              <a:chExt cx="739" cy="737"/>
            </a:xfrm>
          </p:grpSpPr>
          <p:sp>
            <p:nvSpPr>
              <p:cNvPr id="94" name="Freeform 205"/>
              <p:cNvSpPr/>
              <p:nvPr/>
            </p:nvSpPr>
            <p:spPr bwMode="gray">
              <a:xfrm rot="10521890">
                <a:off x="3146" y="1103"/>
                <a:ext cx="371" cy="414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6275"/>
                      <a:invGamma/>
                    </a:srgbClr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206"/>
              <p:cNvSpPr/>
              <p:nvPr/>
            </p:nvSpPr>
            <p:spPr bwMode="gray">
              <a:xfrm rot="10521890">
                <a:off x="3376" y="1238"/>
                <a:ext cx="509" cy="347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69A2E1">
                      <a:gamma/>
                      <a:tint val="60784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207"/>
              <p:cNvSpPr/>
              <p:nvPr/>
            </p:nvSpPr>
            <p:spPr bwMode="gray">
              <a:xfrm rot="10521890">
                <a:off x="3304" y="1309"/>
                <a:ext cx="389" cy="531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9A2E1">
                      <a:gamma/>
                      <a:tint val="76863"/>
                      <a:invGamma/>
                    </a:srgbClr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208"/>
              <p:cNvSpPr/>
              <p:nvPr/>
            </p:nvSpPr>
            <p:spPr bwMode="gray">
              <a:xfrm rot="10521890">
                <a:off x="3374" y="1172"/>
                <a:ext cx="305" cy="422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61B2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209"/>
              <p:cNvSpPr/>
              <p:nvPr/>
            </p:nvSpPr>
            <p:spPr bwMode="gray">
              <a:xfrm rot="10521890">
                <a:off x="3244" y="1312"/>
                <a:ext cx="441" cy="321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4" name="Group 210"/>
            <p:cNvGrpSpPr/>
            <p:nvPr/>
          </p:nvGrpSpPr>
          <p:grpSpPr bwMode="auto">
            <a:xfrm>
              <a:off x="3097" y="1092"/>
              <a:ext cx="141" cy="122"/>
              <a:chOff x="3097" y="1092"/>
              <a:chExt cx="141" cy="122"/>
            </a:xfrm>
          </p:grpSpPr>
          <p:sp>
            <p:nvSpPr>
              <p:cNvPr id="92" name="Freeform 211"/>
              <p:cNvSpPr/>
              <p:nvPr/>
            </p:nvSpPr>
            <p:spPr bwMode="gray">
              <a:xfrm rot="10521890">
                <a:off x="3097" y="1092"/>
                <a:ext cx="62" cy="61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46275"/>
                      <a:invGamma/>
                    </a:srgbClr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212"/>
              <p:cNvSpPr/>
              <p:nvPr/>
            </p:nvSpPr>
            <p:spPr bwMode="gray">
              <a:xfrm rot="10521890">
                <a:off x="3131" y="1112"/>
                <a:ext cx="107" cy="102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0"/>
                      <a:invGamma/>
                    </a:srgbClr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5" name="Group 213"/>
            <p:cNvGrpSpPr/>
            <p:nvPr/>
          </p:nvGrpSpPr>
          <p:grpSpPr bwMode="auto">
            <a:xfrm rot="10521890">
              <a:off x="3136" y="1122"/>
              <a:ext cx="96" cy="86"/>
              <a:chOff x="2760" y="2156"/>
              <a:chExt cx="224" cy="225"/>
            </a:xfrm>
          </p:grpSpPr>
          <p:sp>
            <p:nvSpPr>
              <p:cNvPr id="86" name="Freeform 214"/>
              <p:cNvSpPr/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215"/>
              <p:cNvSpPr/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216"/>
              <p:cNvSpPr/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217"/>
              <p:cNvSpPr/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218"/>
              <p:cNvSpPr/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219"/>
              <p:cNvSpPr/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9" name="Group 257"/>
          <p:cNvGrpSpPr/>
          <p:nvPr/>
        </p:nvGrpSpPr>
        <p:grpSpPr bwMode="auto">
          <a:xfrm>
            <a:off x="4968985" y="1624279"/>
            <a:ext cx="1384697" cy="1023938"/>
            <a:chOff x="3295" y="1211"/>
            <a:chExt cx="1163" cy="860"/>
          </a:xfrm>
        </p:grpSpPr>
        <p:grpSp>
          <p:nvGrpSpPr>
            <p:cNvPr id="100" name="Group 254"/>
            <p:cNvGrpSpPr/>
            <p:nvPr/>
          </p:nvGrpSpPr>
          <p:grpSpPr bwMode="auto">
            <a:xfrm>
              <a:off x="3420" y="1211"/>
              <a:ext cx="1038" cy="860"/>
              <a:chOff x="3420" y="1211"/>
              <a:chExt cx="1038" cy="860"/>
            </a:xfrm>
          </p:grpSpPr>
          <p:sp>
            <p:nvSpPr>
              <p:cNvPr id="111" name="Freeform 239"/>
              <p:cNvSpPr/>
              <p:nvPr/>
            </p:nvSpPr>
            <p:spPr bwMode="gray">
              <a:xfrm rot="28823090">
                <a:off x="3448" y="1520"/>
                <a:ext cx="491" cy="548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6275"/>
                      <a:invGamma/>
                    </a:srgbClr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240"/>
              <p:cNvSpPr/>
              <p:nvPr/>
            </p:nvSpPr>
            <p:spPr bwMode="gray">
              <a:xfrm rot="28823090">
                <a:off x="3694" y="1318"/>
                <a:ext cx="674" cy="459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69A2E1">
                      <a:gamma/>
                      <a:tint val="60784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241"/>
              <p:cNvSpPr/>
              <p:nvPr/>
            </p:nvSpPr>
            <p:spPr bwMode="gray">
              <a:xfrm rot="28823090">
                <a:off x="3849" y="1463"/>
                <a:ext cx="515" cy="702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9A2E1">
                      <a:gamma/>
                      <a:tint val="76863"/>
                      <a:invGamma/>
                    </a:srgbClr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242"/>
              <p:cNvSpPr/>
              <p:nvPr/>
            </p:nvSpPr>
            <p:spPr bwMode="gray">
              <a:xfrm rot="28823090">
                <a:off x="3719" y="1358"/>
                <a:ext cx="403" cy="559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61B2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243"/>
              <p:cNvSpPr/>
              <p:nvPr/>
            </p:nvSpPr>
            <p:spPr bwMode="gray">
              <a:xfrm rot="28823090">
                <a:off x="3679" y="1560"/>
                <a:ext cx="583" cy="425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1" name="Group 256"/>
            <p:cNvGrpSpPr/>
            <p:nvPr/>
          </p:nvGrpSpPr>
          <p:grpSpPr bwMode="auto">
            <a:xfrm>
              <a:off x="3295" y="1770"/>
              <a:ext cx="195" cy="143"/>
              <a:chOff x="3295" y="1770"/>
              <a:chExt cx="195" cy="143"/>
            </a:xfrm>
          </p:grpSpPr>
          <p:sp>
            <p:nvSpPr>
              <p:cNvPr id="109" name="Freeform 245"/>
              <p:cNvSpPr/>
              <p:nvPr/>
            </p:nvSpPr>
            <p:spPr bwMode="gray">
              <a:xfrm rot="28823090">
                <a:off x="3295" y="1831"/>
                <a:ext cx="82" cy="81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46275"/>
                      <a:invGamma/>
                    </a:srgbClr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246"/>
              <p:cNvSpPr/>
              <p:nvPr/>
            </p:nvSpPr>
            <p:spPr bwMode="gray">
              <a:xfrm rot="28823090">
                <a:off x="3352" y="1773"/>
                <a:ext cx="142" cy="135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0"/>
                      <a:invGamma/>
                    </a:srgbClr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2" name="Group 255"/>
            <p:cNvGrpSpPr/>
            <p:nvPr/>
          </p:nvGrpSpPr>
          <p:grpSpPr bwMode="auto">
            <a:xfrm>
              <a:off x="3357" y="1793"/>
              <a:ext cx="133" cy="92"/>
              <a:chOff x="3357" y="1793"/>
              <a:chExt cx="133" cy="92"/>
            </a:xfrm>
          </p:grpSpPr>
          <p:sp>
            <p:nvSpPr>
              <p:cNvPr id="103" name="Freeform 248"/>
              <p:cNvSpPr/>
              <p:nvPr/>
            </p:nvSpPr>
            <p:spPr bwMode="gray">
              <a:xfrm rot="28823090">
                <a:off x="3402" y="1805"/>
                <a:ext cx="80" cy="66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249"/>
              <p:cNvSpPr/>
              <p:nvPr/>
            </p:nvSpPr>
            <p:spPr bwMode="gray">
              <a:xfrm rot="28823090">
                <a:off x="3414" y="1800"/>
                <a:ext cx="84" cy="69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250"/>
              <p:cNvSpPr/>
              <p:nvPr/>
            </p:nvSpPr>
            <p:spPr bwMode="gray">
              <a:xfrm rot="28823090">
                <a:off x="3390" y="1811"/>
                <a:ext cx="77" cy="62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251"/>
              <p:cNvSpPr/>
              <p:nvPr/>
            </p:nvSpPr>
            <p:spPr bwMode="gray">
              <a:xfrm rot="28823090">
                <a:off x="3361" y="1825"/>
                <a:ext cx="66" cy="52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252"/>
              <p:cNvSpPr/>
              <p:nvPr/>
            </p:nvSpPr>
            <p:spPr bwMode="gray">
              <a:xfrm rot="28823090">
                <a:off x="3370" y="1819"/>
                <a:ext cx="68" cy="56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253"/>
              <p:cNvSpPr/>
              <p:nvPr/>
            </p:nvSpPr>
            <p:spPr bwMode="gray">
              <a:xfrm rot="28823090">
                <a:off x="3351" y="1828"/>
                <a:ext cx="63" cy="52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16" name="Group 295"/>
          <p:cNvGrpSpPr/>
          <p:nvPr/>
        </p:nvGrpSpPr>
        <p:grpSpPr bwMode="auto">
          <a:xfrm>
            <a:off x="4762095" y="3190538"/>
            <a:ext cx="1160860" cy="1194197"/>
            <a:chOff x="2860" y="2298"/>
            <a:chExt cx="975" cy="1003"/>
          </a:xfrm>
        </p:grpSpPr>
        <p:grpSp>
          <p:nvGrpSpPr>
            <p:cNvPr id="117" name="Group 292"/>
            <p:cNvGrpSpPr/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128" name="Freeform 277"/>
              <p:cNvSpPr/>
              <p:nvPr/>
            </p:nvSpPr>
            <p:spPr bwMode="gray">
              <a:xfrm rot="10843907">
                <a:off x="2900" y="2334"/>
                <a:ext cx="476" cy="532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AB0505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278"/>
              <p:cNvSpPr/>
              <p:nvPr/>
            </p:nvSpPr>
            <p:spPr bwMode="gray">
              <a:xfrm rot="10843907">
                <a:off x="3181" y="2543"/>
                <a:ext cx="654" cy="446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279"/>
              <p:cNvSpPr/>
              <p:nvPr/>
            </p:nvSpPr>
            <p:spPr bwMode="gray">
              <a:xfrm rot="10843907">
                <a:off x="3070" y="2619"/>
                <a:ext cx="499" cy="682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280"/>
              <p:cNvSpPr/>
              <p:nvPr/>
            </p:nvSpPr>
            <p:spPr bwMode="gray">
              <a:xfrm rot="10843907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C40505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281"/>
              <p:cNvSpPr/>
              <p:nvPr/>
            </p:nvSpPr>
            <p:spPr bwMode="gray">
              <a:xfrm rot="10843907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6D0303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8" name="Group 294"/>
            <p:cNvGrpSpPr/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126" name="Freeform 283"/>
              <p:cNvSpPr/>
              <p:nvPr/>
            </p:nvSpPr>
            <p:spPr bwMode="gray">
              <a:xfrm rot="10843907">
                <a:off x="2860" y="2298"/>
                <a:ext cx="80" cy="79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gamma/>
                      <a:shade val="46275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284"/>
              <p:cNvSpPr/>
              <p:nvPr/>
            </p:nvSpPr>
            <p:spPr bwMode="gray">
              <a:xfrm rot="10843907">
                <a:off x="2899" y="2331"/>
                <a:ext cx="137" cy="131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9" name="Group 293"/>
            <p:cNvGrpSpPr/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120" name="Freeform 286"/>
              <p:cNvSpPr/>
              <p:nvPr/>
            </p:nvSpPr>
            <p:spPr bwMode="gray">
              <a:xfrm rot="10843907">
                <a:off x="2939" y="2378"/>
                <a:ext cx="78" cy="63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287"/>
              <p:cNvSpPr/>
              <p:nvPr/>
            </p:nvSpPr>
            <p:spPr bwMode="gray">
              <a:xfrm rot="10843907">
                <a:off x="2947" y="2386"/>
                <a:ext cx="82" cy="67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288"/>
              <p:cNvSpPr/>
              <p:nvPr/>
            </p:nvSpPr>
            <p:spPr bwMode="gray">
              <a:xfrm rot="10843907">
                <a:off x="2931" y="2372"/>
                <a:ext cx="76" cy="60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289"/>
              <p:cNvSpPr/>
              <p:nvPr/>
            </p:nvSpPr>
            <p:spPr bwMode="gray">
              <a:xfrm rot="10843907">
                <a:off x="2913" y="2349"/>
                <a:ext cx="64" cy="51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290"/>
              <p:cNvSpPr/>
              <p:nvPr/>
            </p:nvSpPr>
            <p:spPr bwMode="gray">
              <a:xfrm rot="10843907">
                <a:off x="2918" y="2356"/>
                <a:ext cx="67" cy="54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291"/>
              <p:cNvSpPr/>
              <p:nvPr/>
            </p:nvSpPr>
            <p:spPr bwMode="gray">
              <a:xfrm rot="10843907">
                <a:off x="2905" y="2343"/>
                <a:ext cx="61" cy="50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33" name="任意多边形 132"/>
          <p:cNvSpPr/>
          <p:nvPr/>
        </p:nvSpPr>
        <p:spPr>
          <a:xfrm>
            <a:off x="4308398" y="3267863"/>
            <a:ext cx="506393" cy="789816"/>
          </a:xfrm>
          <a:custGeom>
            <a:avLst/>
            <a:gdLst>
              <a:gd name="connsiteX0" fmla="*/ 1140031 w 1140031"/>
              <a:gd name="connsiteY0" fmla="*/ 0 h 1615044"/>
              <a:gd name="connsiteX1" fmla="*/ 0 w 1140031"/>
              <a:gd name="connsiteY1" fmla="*/ 1615044 h 161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0031" h="1615044">
                <a:moveTo>
                  <a:pt x="1140031" y="0"/>
                </a:moveTo>
                <a:lnTo>
                  <a:pt x="0" y="1615044"/>
                </a:lnTo>
              </a:path>
            </a:pathLst>
          </a:custGeom>
          <a:noFill/>
          <a:ln w="19050">
            <a:solidFill>
              <a:srgbClr val="DF3A07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 133"/>
          <p:cNvSpPr/>
          <p:nvPr/>
        </p:nvSpPr>
        <p:spPr>
          <a:xfrm>
            <a:off x="5029824" y="2554897"/>
            <a:ext cx="926276" cy="276101"/>
          </a:xfrm>
          <a:custGeom>
            <a:avLst/>
            <a:gdLst>
              <a:gd name="connsiteX0" fmla="*/ 0 w 1235034"/>
              <a:gd name="connsiteY0" fmla="*/ 0 h 368135"/>
              <a:gd name="connsiteX1" fmla="*/ 0 w 1235034"/>
              <a:gd name="connsiteY1" fmla="*/ 368135 h 368135"/>
              <a:gd name="connsiteX2" fmla="*/ 1235034 w 1235034"/>
              <a:gd name="connsiteY2" fmla="*/ 368135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5034" h="368135">
                <a:moveTo>
                  <a:pt x="0" y="0"/>
                </a:moveTo>
                <a:lnTo>
                  <a:pt x="0" y="368135"/>
                </a:lnTo>
                <a:lnTo>
                  <a:pt x="1235034" y="368135"/>
                </a:lnTo>
              </a:path>
            </a:pathLst>
          </a:custGeom>
          <a:noFill/>
          <a:ln w="19050">
            <a:solidFill>
              <a:srgbClr val="00B0F0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3047495" y="1872371"/>
            <a:ext cx="1290134" cy="866865"/>
          </a:xfrm>
          <a:custGeom>
            <a:avLst/>
            <a:gdLst>
              <a:gd name="connsiteX0" fmla="*/ 1662546 w 1662546"/>
              <a:gd name="connsiteY0" fmla="*/ 1769423 h 1769423"/>
              <a:gd name="connsiteX1" fmla="*/ 1662546 w 1662546"/>
              <a:gd name="connsiteY1" fmla="*/ 0 h 1769423"/>
              <a:gd name="connsiteX2" fmla="*/ 0 w 1662546"/>
              <a:gd name="connsiteY2" fmla="*/ 0 h 17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2546" h="1769423">
                <a:moveTo>
                  <a:pt x="1662546" y="1769423"/>
                </a:moveTo>
                <a:lnTo>
                  <a:pt x="1662546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B0F0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33" grpId="0" animBg="1"/>
      <p:bldP spid="134" grpId="0" animBg="1"/>
      <p:bldP spid="1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7546" y="1268192"/>
            <a:ext cx="5437932" cy="22606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42400" y="1928975"/>
            <a:ext cx="384384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95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207" y="508471"/>
            <a:ext cx="2938032" cy="20632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矩形 19"/>
          <p:cNvSpPr/>
          <p:nvPr/>
        </p:nvSpPr>
        <p:spPr>
          <a:xfrm>
            <a:off x="1276288" y="2731635"/>
            <a:ext cx="40626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四名男生参加跳高比赛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成绩如下表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160885" y="3256007"/>
          <a:ext cx="4178056" cy="8753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972404"/>
                <a:gridCol w="801413"/>
                <a:gridCol w="801413"/>
                <a:gridCol w="801413"/>
                <a:gridCol w="801413"/>
              </a:tblGrid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小刚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小强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小林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成绩</a:t>
                      </a:r>
                      <a:r>
                        <a:rPr lang="en-US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0.8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1.2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1.1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0.9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5436240" y="2438991"/>
            <a:ext cx="1921883" cy="1010786"/>
            <a:chOff x="1094886" y="1453529"/>
            <a:chExt cx="2099365" cy="90506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云形标注 5"/>
            <p:cNvSpPr>
              <a:spLocks noChangeArrowheads="1"/>
            </p:cNvSpPr>
            <p:nvPr/>
          </p:nvSpPr>
          <p:spPr bwMode="auto">
            <a:xfrm>
              <a:off x="1094886" y="1453529"/>
              <a:ext cx="2099365" cy="905066"/>
            </a:xfrm>
            <a:prstGeom prst="cloudCallout">
              <a:avLst>
                <a:gd name="adj1" fmla="val 23217"/>
                <a:gd name="adj2" fmla="val 60839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247470" y="1627031"/>
              <a:ext cx="1794195" cy="5787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你能给他们排出名次吗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5405" y="3403637"/>
            <a:ext cx="1491094" cy="149109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53"/>
          <p:cNvSpPr txBox="1"/>
          <p:nvPr/>
        </p:nvSpPr>
        <p:spPr>
          <a:xfrm>
            <a:off x="603420" y="2414208"/>
            <a:ext cx="1606048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【方法一】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3823140" y="3323272"/>
            <a:ext cx="3498248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100" b="1" dirty="0">
                <a:latin typeface="+mn-ea"/>
                <a:ea typeface="+mn-ea"/>
              </a:rPr>
              <a:t>12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11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9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8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 bwMode="auto">
          <a:xfrm>
            <a:off x="3750575" y="3828103"/>
            <a:ext cx="4116776" cy="693367"/>
            <a:chOff x="672096" y="3631188"/>
            <a:chExt cx="4330750" cy="924133"/>
          </a:xfrm>
        </p:grpSpPr>
        <p:sp>
          <p:nvSpPr>
            <p:cNvPr id="43" name="TextBox 12"/>
            <p:cNvSpPr txBox="1">
              <a:spLocks noChangeArrowheads="1"/>
            </p:cNvSpPr>
            <p:nvPr/>
          </p:nvSpPr>
          <p:spPr bwMode="auto">
            <a:xfrm>
              <a:off x="778122" y="3631188"/>
              <a:ext cx="4224724" cy="49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第一名   第二名   第三名   第四名</a:t>
              </a:r>
              <a:endPara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13"/>
            <p:cNvSpPr txBox="1">
              <a:spLocks noChangeArrowheads="1"/>
            </p:cNvSpPr>
            <p:nvPr/>
          </p:nvSpPr>
          <p:spPr bwMode="auto">
            <a:xfrm>
              <a:off x="672096" y="4063068"/>
              <a:ext cx="4330750" cy="49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852666" y="4152141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小刚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30846" y="4152141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小强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776035" y="4152141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小林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21224" y="4163247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16342" y="791945"/>
            <a:ext cx="40626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四名男生参加跳高比赛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成绩如下表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100939" y="1316318"/>
          <a:ext cx="4178056" cy="8753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972404"/>
                <a:gridCol w="801413"/>
                <a:gridCol w="801413"/>
                <a:gridCol w="801413"/>
                <a:gridCol w="801413"/>
              </a:tblGrid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小刚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小强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小林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成绩</a:t>
                      </a:r>
                      <a:r>
                        <a:rPr lang="en-US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0.8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1.2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1.1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0.9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8" name="圆角矩形标注 35"/>
          <p:cNvSpPr/>
          <p:nvPr/>
        </p:nvSpPr>
        <p:spPr>
          <a:xfrm>
            <a:off x="729881" y="3466102"/>
            <a:ext cx="2469601" cy="478644"/>
          </a:xfrm>
          <a:prstGeom prst="wedgeRoundRectCallout">
            <a:avLst>
              <a:gd name="adj1" fmla="val 30822"/>
              <a:gd name="adj2" fmla="val -30482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都化成分米来比较。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9482" y="2209509"/>
            <a:ext cx="461665" cy="103589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4025447" y="2209509"/>
            <a:ext cx="461665" cy="103589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latin typeface="+mn-ea"/>
              </a:rPr>
              <a:t>12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823329" y="2191685"/>
            <a:ext cx="461665" cy="103589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latin typeface="+mn-ea"/>
              </a:rPr>
              <a:t>11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609940" y="2209509"/>
            <a:ext cx="461665" cy="103589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solidFill>
                  <a:srgbClr val="1C1C1C"/>
                </a:solidFill>
                <a:latin typeface="+mn-ea"/>
                <a:ea typeface="微软雅黑" panose="020B0503020204020204" pitchFamily="34" charset="-122"/>
              </a:rPr>
              <a:t>9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5" grpId="0"/>
      <p:bldP spid="46" grpId="0"/>
      <p:bldP spid="47" grpId="0"/>
      <p:bldP spid="48" grpId="0"/>
      <p:bldP spid="18" grpId="0" animBg="1"/>
      <p:bldP spid="5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云形标注 5"/>
          <p:cNvSpPr>
            <a:spLocks noChangeArrowheads="1"/>
          </p:cNvSpPr>
          <p:nvPr/>
        </p:nvSpPr>
        <p:spPr bwMode="auto">
          <a:xfrm>
            <a:off x="5523549" y="2786866"/>
            <a:ext cx="2640248" cy="1207133"/>
          </a:xfrm>
          <a:prstGeom prst="cloudCallout">
            <a:avLst>
              <a:gd name="adj1" fmla="val 14354"/>
              <a:gd name="adj2" fmla="val 64245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rgbClr val="8BB408"/>
            </a:solidFill>
            <a:round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9627" y="2981527"/>
            <a:ext cx="2143081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在尺子上，从左往右数越来越大。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01426" y="2408825"/>
            <a:ext cx="3024336" cy="3780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先在尺子上找到它们的位置。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3119" y="3186752"/>
            <a:ext cx="3493294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箭头连接符 17"/>
          <p:cNvCxnSpPr>
            <a:cxnSpLocks noChangeShapeType="1"/>
          </p:cNvCxnSpPr>
          <p:nvPr/>
        </p:nvCxnSpPr>
        <p:spPr bwMode="auto">
          <a:xfrm rot="5400000">
            <a:off x="3138563" y="3591565"/>
            <a:ext cx="18930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2919570" y="3142633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1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2919569" y="2860695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+mn-ea"/>
                <a:ea typeface="+mn-ea"/>
              </a:rPr>
              <a:t>0.8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21"/>
          <p:cNvCxnSpPr>
            <a:cxnSpLocks noChangeShapeType="1"/>
          </p:cNvCxnSpPr>
          <p:nvPr/>
        </p:nvCxnSpPr>
        <p:spPr bwMode="auto">
          <a:xfrm rot="5400000" flipH="1" flipV="1">
            <a:off x="3435624" y="4042216"/>
            <a:ext cx="188119" cy="1191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3194523" y="4136871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1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3154040" y="4426664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+mn-ea"/>
                <a:ea typeface="+mn-ea"/>
              </a:rPr>
              <a:t>0.9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5"/>
          <p:cNvCxnSpPr>
            <a:cxnSpLocks noChangeShapeType="1"/>
          </p:cNvCxnSpPr>
          <p:nvPr/>
        </p:nvCxnSpPr>
        <p:spPr bwMode="auto">
          <a:xfrm rot="5400000">
            <a:off x="4026770" y="3591565"/>
            <a:ext cx="18930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3783241" y="3136968"/>
            <a:ext cx="9288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/>
                </a:solidFill>
                <a:latin typeface="+mn-ea"/>
                <a:ea typeface="+mn-ea"/>
              </a:rPr>
              <a:t>11</a:t>
            </a:r>
            <a:r>
              <a:rPr lang="zh-CN" altLang="en-US" sz="1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3852838" y="2866986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+mn-ea"/>
                <a:ea typeface="+mn-ea"/>
              </a:rPr>
              <a:t>1.1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8"/>
          <p:cNvCxnSpPr>
            <a:cxnSpLocks noChangeShapeType="1"/>
          </p:cNvCxnSpPr>
          <p:nvPr/>
        </p:nvCxnSpPr>
        <p:spPr bwMode="auto">
          <a:xfrm rot="5400000" flipH="1" flipV="1">
            <a:off x="4317877" y="4042216"/>
            <a:ext cx="18811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3992565" y="4138995"/>
            <a:ext cx="89415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r>
              <a:rPr lang="zh-CN" altLang="en-US" sz="17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0"/>
          <p:cNvSpPr txBox="1">
            <a:spLocks noChangeArrowheads="1"/>
          </p:cNvSpPr>
          <p:nvPr/>
        </p:nvSpPr>
        <p:spPr bwMode="auto">
          <a:xfrm>
            <a:off x="4064597" y="4426663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+mn-ea"/>
                <a:ea typeface="+mn-ea"/>
              </a:rPr>
              <a:t>1.2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53"/>
          <p:cNvSpPr txBox="1"/>
          <p:nvPr/>
        </p:nvSpPr>
        <p:spPr>
          <a:xfrm>
            <a:off x="831981" y="2374531"/>
            <a:ext cx="1448809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【方法二】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16342" y="791945"/>
            <a:ext cx="40626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四名男生参加跳高比赛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成绩如下表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2100939" y="1316318"/>
          <a:ext cx="4178056" cy="8753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972404"/>
                <a:gridCol w="801413"/>
                <a:gridCol w="801413"/>
                <a:gridCol w="801413"/>
                <a:gridCol w="801413"/>
              </a:tblGrid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小刚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小强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小林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成绩</a:t>
                      </a:r>
                      <a:r>
                        <a:rPr lang="en-US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0.8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1.2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1.1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0.9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78993" y="4042811"/>
            <a:ext cx="832176" cy="823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1" grpId="0"/>
      <p:bldP spid="12" grpId="0" animBg="1"/>
      <p:bldP spid="15" grpId="0" autoUpdateAnimBg="0"/>
      <p:bldP spid="16" grpId="0" autoUpdateAnimBg="0"/>
      <p:bldP spid="18" grpId="0" autoUpdateAnimBg="0"/>
      <p:bldP spid="19" grpId="0" autoUpdateAnimBg="0"/>
      <p:bldP spid="24" grpId="0" autoUpdateAnimBg="0"/>
      <p:bldP spid="25" grpId="0" autoUpdateAnimBg="0"/>
      <p:bldP spid="27" grpId="0" autoUpdateAnimBg="0"/>
      <p:bldP spid="28" grpId="0" autoUpdateAnimBg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01426" y="2408825"/>
            <a:ext cx="3024336" cy="3780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先在尺子上找到它们的位置。</a:t>
            </a:r>
            <a:endParaRPr lang="zh-CN" altLang="en-US" sz="1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1556" y="3178846"/>
            <a:ext cx="3493294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箭头连接符 17"/>
          <p:cNvCxnSpPr>
            <a:cxnSpLocks noChangeShapeType="1"/>
          </p:cNvCxnSpPr>
          <p:nvPr/>
        </p:nvCxnSpPr>
        <p:spPr bwMode="auto">
          <a:xfrm rot="5400000">
            <a:off x="2537000" y="3583659"/>
            <a:ext cx="18930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2318007" y="3134727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2318006" y="2852789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21"/>
          <p:cNvCxnSpPr>
            <a:cxnSpLocks noChangeShapeType="1"/>
          </p:cNvCxnSpPr>
          <p:nvPr/>
        </p:nvCxnSpPr>
        <p:spPr bwMode="auto">
          <a:xfrm rot="5400000" flipH="1" flipV="1">
            <a:off x="2834061" y="4034310"/>
            <a:ext cx="188119" cy="1191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2592960" y="4128965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2552477" y="4418758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0.9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5"/>
          <p:cNvCxnSpPr>
            <a:cxnSpLocks noChangeShapeType="1"/>
          </p:cNvCxnSpPr>
          <p:nvPr/>
        </p:nvCxnSpPr>
        <p:spPr bwMode="auto">
          <a:xfrm rot="5400000">
            <a:off x="3425207" y="3583659"/>
            <a:ext cx="18930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3181678" y="3129063"/>
            <a:ext cx="9288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3251275" y="2859080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1.1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8"/>
          <p:cNvCxnSpPr>
            <a:cxnSpLocks noChangeShapeType="1"/>
          </p:cNvCxnSpPr>
          <p:nvPr/>
        </p:nvCxnSpPr>
        <p:spPr bwMode="auto">
          <a:xfrm rot="5400000" flipH="1" flipV="1">
            <a:off x="3716314" y="4034311"/>
            <a:ext cx="188119" cy="119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3391002" y="4131089"/>
            <a:ext cx="89415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7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0"/>
          <p:cNvSpPr txBox="1">
            <a:spLocks noChangeArrowheads="1"/>
          </p:cNvSpPr>
          <p:nvPr/>
        </p:nvSpPr>
        <p:spPr bwMode="auto">
          <a:xfrm>
            <a:off x="3463034" y="4418757"/>
            <a:ext cx="7500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1.2</a:t>
            </a:r>
            <a:r>
              <a:rPr lang="zh-CN" altLang="en-US" sz="1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53"/>
          <p:cNvSpPr txBox="1"/>
          <p:nvPr/>
        </p:nvSpPr>
        <p:spPr>
          <a:xfrm>
            <a:off x="831981" y="2374531"/>
            <a:ext cx="1448809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【方法二】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16342" y="791945"/>
            <a:ext cx="40626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四名男生参加跳高比赛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成绩如下表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2100939" y="1316318"/>
          <a:ext cx="4178056" cy="8753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972404"/>
                <a:gridCol w="801413"/>
                <a:gridCol w="801413"/>
                <a:gridCol w="801413"/>
                <a:gridCol w="801413"/>
              </a:tblGrid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小刚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小强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小林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37684"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成绩</a:t>
                      </a:r>
                      <a:r>
                        <a:rPr lang="en-US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8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0.8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1.2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1.1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45"/>
                        </a:lnSpc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+mn-ea"/>
                          <a:ea typeface="+mn-ea"/>
                        </a:rPr>
                        <a:t>0.9</a:t>
                      </a:r>
                      <a:endParaRPr lang="zh-CN" sz="2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4776501" y="3190174"/>
            <a:ext cx="3498248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100" b="1" dirty="0">
                <a:latin typeface="+mn-ea"/>
                <a:ea typeface="+mn-ea"/>
              </a:rPr>
              <a:t>12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11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9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分米＞</a:t>
            </a:r>
            <a:r>
              <a:rPr lang="en-US" altLang="zh-CN" sz="2100" b="1" dirty="0">
                <a:latin typeface="+mn-ea"/>
                <a:ea typeface="+mn-ea"/>
              </a:rPr>
              <a:t>8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4703936" y="3695005"/>
            <a:ext cx="4116776" cy="693367"/>
            <a:chOff x="672096" y="3631188"/>
            <a:chExt cx="4330750" cy="924133"/>
          </a:xfrm>
        </p:grpSpPr>
        <p:sp>
          <p:nvSpPr>
            <p:cNvPr id="33" name="TextBox 12"/>
            <p:cNvSpPr txBox="1">
              <a:spLocks noChangeArrowheads="1"/>
            </p:cNvSpPr>
            <p:nvPr/>
          </p:nvSpPr>
          <p:spPr bwMode="auto">
            <a:xfrm>
              <a:off x="778122" y="3631188"/>
              <a:ext cx="4224724" cy="49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第一名   第二名   第三名   第四名</a:t>
              </a:r>
              <a:endPara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672096" y="4063068"/>
              <a:ext cx="4330750" cy="49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＞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806028" y="4019043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小刚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84207" y="4019043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小强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29396" y="4019043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小林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74585" y="4030149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2204505" y="2908972"/>
            <a:ext cx="13501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21"/>
          <p:cNvGrpSpPr/>
          <p:nvPr/>
        </p:nvGrpSpPr>
        <p:grpSpPr bwMode="auto">
          <a:xfrm>
            <a:off x="1640149" y="2289847"/>
            <a:ext cx="2105025" cy="446484"/>
            <a:chOff x="0" y="0"/>
            <a:chExt cx="1768" cy="375"/>
          </a:xfrm>
        </p:grpSpPr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0" y="0"/>
              <a:ext cx="49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1.1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1270" y="0"/>
              <a:ext cx="49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Oval 18"/>
            <p:cNvSpPr>
              <a:spLocks noChangeArrowheads="1"/>
            </p:cNvSpPr>
            <p:nvPr/>
          </p:nvSpPr>
          <p:spPr bwMode="auto">
            <a:xfrm>
              <a:off x="740" y="12"/>
              <a:ext cx="363" cy="3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5050"/>
              </a:solidFill>
              <a:round/>
            </a:ln>
          </p:spPr>
          <p:txBody>
            <a:bodyPr wrap="none" anchor="ctr"/>
            <a:lstStyle/>
            <a:p>
              <a:endParaRPr lang="zh-CN" altLang="zh-CN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1641340" y="2287466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b="1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3157525" y="2281788"/>
            <a:ext cx="3750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100" b="1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Freeform 28"/>
          <p:cNvSpPr>
            <a:spLocks noChangeArrowheads="1"/>
          </p:cNvSpPr>
          <p:nvPr/>
        </p:nvSpPr>
        <p:spPr bwMode="auto">
          <a:xfrm>
            <a:off x="1779391" y="2666177"/>
            <a:ext cx="1512094" cy="232172"/>
          </a:xfrm>
          <a:custGeom>
            <a:avLst/>
            <a:gdLst>
              <a:gd name="T0" fmla="*/ 0 w 1270"/>
              <a:gd name="T1" fmla="*/ 0 h 227"/>
              <a:gd name="T2" fmla="*/ 0 w 1270"/>
              <a:gd name="T3" fmla="*/ 227 h 227"/>
              <a:gd name="T4" fmla="*/ 1270 w 1270"/>
              <a:gd name="T5" fmla="*/ 227 h 227"/>
              <a:gd name="T6" fmla="*/ 1270 w 1270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0" h="227">
                <a:moveTo>
                  <a:pt x="0" y="0"/>
                </a:moveTo>
                <a:lnTo>
                  <a:pt x="0" y="227"/>
                </a:lnTo>
                <a:lnTo>
                  <a:pt x="1270" y="227"/>
                </a:lnTo>
                <a:lnTo>
                  <a:pt x="1270" y="0"/>
                </a:lnTo>
              </a:path>
            </a:pathLst>
          </a:custGeom>
          <a:noFill/>
          <a:ln w="38100">
            <a:solidFill>
              <a:srgbClr val="FF00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2193312" y="2844343"/>
            <a:ext cx="7605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100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100" b="1" dirty="0">
              <a:solidFill>
                <a:srgbClr val="CC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2546051" y="2304283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2100" b="1" dirty="0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32"/>
          <p:cNvSpPr txBox="1">
            <a:spLocks noChangeArrowheads="1"/>
          </p:cNvSpPr>
          <p:nvPr/>
        </p:nvSpPr>
        <p:spPr bwMode="auto">
          <a:xfrm>
            <a:off x="1728313" y="3336530"/>
            <a:ext cx="23025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先比较整数部分。</a:t>
            </a:r>
            <a:endParaRPr lang="zh-CN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Group 25"/>
          <p:cNvGrpSpPr/>
          <p:nvPr/>
        </p:nvGrpSpPr>
        <p:grpSpPr bwMode="auto">
          <a:xfrm>
            <a:off x="5106630" y="2287466"/>
            <a:ext cx="2145506" cy="448865"/>
            <a:chOff x="0" y="0"/>
            <a:chExt cx="1802" cy="377"/>
          </a:xfrm>
        </p:grpSpPr>
        <p:sp>
          <p:nvSpPr>
            <p:cNvPr id="56" name="Text Box 12"/>
            <p:cNvSpPr txBox="1">
              <a:spLocks noChangeArrowheads="1"/>
            </p:cNvSpPr>
            <p:nvPr/>
          </p:nvSpPr>
          <p:spPr bwMode="auto">
            <a:xfrm>
              <a:off x="1304" y="0"/>
              <a:ext cx="49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1.1</a:t>
              </a:r>
              <a:endParaRPr lang="en-US" altLang="zh-CN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0" y="4"/>
              <a:ext cx="49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1.2</a:t>
              </a:r>
              <a:endParaRPr lang="en-US" altLang="zh-CN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716" y="14"/>
              <a:ext cx="363" cy="3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5050"/>
              </a:solidFill>
              <a:round/>
            </a:ln>
          </p:spPr>
          <p:txBody>
            <a:bodyPr wrap="none" anchor="ctr"/>
            <a:lstStyle/>
            <a:p>
              <a:endParaRPr lang="zh-CN" altLang="zh-CN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 Box 26"/>
          <p:cNvSpPr txBox="1">
            <a:spLocks noChangeArrowheads="1"/>
          </p:cNvSpPr>
          <p:nvPr/>
        </p:nvSpPr>
        <p:spPr bwMode="auto">
          <a:xfrm>
            <a:off x="5384045" y="2289847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100" b="1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27"/>
          <p:cNvSpPr txBox="1">
            <a:spLocks noChangeArrowheads="1"/>
          </p:cNvSpPr>
          <p:nvPr/>
        </p:nvSpPr>
        <p:spPr bwMode="auto">
          <a:xfrm>
            <a:off x="6939001" y="2289847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b="1">
              <a:solidFill>
                <a:srgbClr val="FF5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21"/>
          <p:cNvSpPr txBox="1">
            <a:spLocks noChangeArrowheads="1"/>
          </p:cNvSpPr>
          <p:nvPr/>
        </p:nvSpPr>
        <p:spPr bwMode="auto">
          <a:xfrm>
            <a:off x="6010315" y="2292228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2100" b="1">
              <a:solidFill>
                <a:srgbClr val="99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20"/>
          <p:cNvSpPr txBox="1">
            <a:spLocks noChangeArrowheads="1"/>
          </p:cNvSpPr>
          <p:nvPr/>
        </p:nvSpPr>
        <p:spPr bwMode="auto">
          <a:xfrm>
            <a:off x="5958578" y="2844343"/>
            <a:ext cx="8043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100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b="1" dirty="0">
              <a:solidFill>
                <a:srgbClr val="CC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Freeform 19"/>
          <p:cNvSpPr>
            <a:spLocks noChangeArrowheads="1"/>
          </p:cNvSpPr>
          <p:nvPr/>
        </p:nvSpPr>
        <p:spPr bwMode="auto">
          <a:xfrm>
            <a:off x="5516488" y="2661917"/>
            <a:ext cx="1545431" cy="230981"/>
          </a:xfrm>
          <a:custGeom>
            <a:avLst/>
            <a:gdLst>
              <a:gd name="T0" fmla="*/ 0 w 1270"/>
              <a:gd name="T1" fmla="*/ 0 h 227"/>
              <a:gd name="T2" fmla="*/ 0 w 1270"/>
              <a:gd name="T3" fmla="*/ 227 h 227"/>
              <a:gd name="T4" fmla="*/ 1270 w 1270"/>
              <a:gd name="T5" fmla="*/ 227 h 227"/>
              <a:gd name="T6" fmla="*/ 1270 w 1270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0" h="227">
                <a:moveTo>
                  <a:pt x="0" y="0"/>
                </a:moveTo>
                <a:lnTo>
                  <a:pt x="0" y="227"/>
                </a:lnTo>
                <a:lnTo>
                  <a:pt x="1270" y="227"/>
                </a:lnTo>
                <a:lnTo>
                  <a:pt x="1270" y="0"/>
                </a:lnTo>
              </a:path>
            </a:pathLst>
          </a:custGeom>
          <a:noFill/>
          <a:ln w="38100">
            <a:solidFill>
              <a:srgbClr val="FF00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22"/>
          <p:cNvSpPr txBox="1">
            <a:spLocks noChangeArrowheads="1"/>
          </p:cNvSpPr>
          <p:nvPr/>
        </p:nvSpPr>
        <p:spPr bwMode="auto">
          <a:xfrm>
            <a:off x="5106630" y="3358053"/>
            <a:ext cx="2328863" cy="7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整数部分相同，就比小数部分。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Box 17"/>
          <p:cNvSpPr txBox="1">
            <a:spLocks noChangeArrowheads="1"/>
          </p:cNvSpPr>
          <p:nvPr/>
        </p:nvSpPr>
        <p:spPr bwMode="auto">
          <a:xfrm>
            <a:off x="5106630" y="2287466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6659205" y="2289847"/>
            <a:ext cx="2731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1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477690" y="616245"/>
            <a:ext cx="1564733" cy="890518"/>
            <a:chOff x="1094886" y="1501958"/>
            <a:chExt cx="1709233" cy="79737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74" name="云形标注 5"/>
            <p:cNvSpPr>
              <a:spLocks noChangeArrowheads="1"/>
            </p:cNvSpPr>
            <p:nvPr/>
          </p:nvSpPr>
          <p:spPr bwMode="auto">
            <a:xfrm>
              <a:off x="1094886" y="1501958"/>
              <a:ext cx="1709233" cy="797377"/>
            </a:xfrm>
            <a:prstGeom prst="cloudCallout">
              <a:avLst>
                <a:gd name="adj1" fmla="val 54107"/>
                <a:gd name="adj2" fmla="val 30459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矩形 4"/>
            <p:cNvSpPr>
              <a:spLocks noChangeArrowheads="1"/>
            </p:cNvSpPr>
            <p:nvPr/>
          </p:nvSpPr>
          <p:spPr bwMode="auto">
            <a:xfrm>
              <a:off x="1247471" y="1627031"/>
              <a:ext cx="1354892" cy="5787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还有别的方法吗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6" name="图片 7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7714" y="492651"/>
            <a:ext cx="1491094" cy="149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6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99"/>
                            </p:stCondLst>
                            <p:childTnLst>
                              <p:par>
                                <p:cTn id="1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99"/>
                            </p:stCondLst>
                            <p:childTnLst>
                              <p:par>
                                <p:cTn id="1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50" grpId="0"/>
      <p:bldP spid="51" grpId="0"/>
      <p:bldP spid="53" grpId="0"/>
      <p:bldP spid="53" grpId="1"/>
      <p:bldP spid="59" grpId="0"/>
      <p:bldP spid="60" grpId="0"/>
      <p:bldP spid="60" grpId="1"/>
      <p:bldP spid="61" grpId="0"/>
      <p:bldP spid="64" grpId="0"/>
      <p:bldP spid="66" grpId="0"/>
      <p:bldP spid="66" grpId="1"/>
      <p:bldP spid="67" grpId="0"/>
      <p:bldP spid="67" grpId="1"/>
      <p:bldP spid="72" grpId="0"/>
      <p:bldP spid="7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1173" y="759151"/>
            <a:ext cx="7459994" cy="2516073"/>
            <a:chOff x="1321563" y="1012201"/>
            <a:chExt cx="9946659" cy="3354764"/>
          </a:xfrm>
        </p:grpSpPr>
        <p:sp>
          <p:nvSpPr>
            <p:cNvPr id="7" name="矩形 4"/>
            <p:cNvSpPr>
              <a:spLocks noChangeArrowheads="1"/>
            </p:cNvSpPr>
            <p:nvPr/>
          </p:nvSpPr>
          <p:spPr bwMode="auto">
            <a:xfrm>
              <a:off x="1321563" y="1012201"/>
              <a:ext cx="9946659" cy="3354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     里填上“</a:t>
              </a: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&gt;”“&lt;”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或“</a:t>
              </a: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=”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+mn-ea"/>
                  <a:ea typeface="+mn-ea"/>
                </a:rPr>
                <a:t>0.5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0.06</a:t>
              </a:r>
              <a:r>
                <a:rPr lang="zh-CN" altLang="en-US" sz="2400" dirty="0">
                  <a:latin typeface="+mn-ea"/>
                  <a:ea typeface="+mn-ea"/>
                </a:rPr>
                <a:t>　　  </a:t>
              </a:r>
              <a:r>
                <a:rPr lang="en-US" altLang="zh-CN" sz="2400" dirty="0">
                  <a:latin typeface="+mn-ea"/>
                  <a:ea typeface="+mn-ea"/>
                </a:rPr>
                <a:t>6.23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5.99</a:t>
              </a:r>
              <a:r>
                <a:rPr lang="zh-CN" altLang="en-US" sz="2400" dirty="0">
                  <a:latin typeface="+mn-ea"/>
                  <a:ea typeface="+mn-ea"/>
                </a:rPr>
                <a:t>　　   </a:t>
              </a:r>
              <a:r>
                <a:rPr lang="en-US" altLang="zh-CN" sz="2400" dirty="0">
                  <a:latin typeface="+mn-ea"/>
                  <a:ea typeface="+mn-ea"/>
                </a:rPr>
                <a:t>10.01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9.47</a:t>
              </a:r>
              <a:r>
                <a:rPr lang="zh-CN" altLang="en-US" sz="2400" dirty="0">
                  <a:latin typeface="+mn-ea"/>
                  <a:ea typeface="+mn-ea"/>
                </a:rPr>
                <a:t>　　　　</a:t>
              </a:r>
              <a:r>
                <a:rPr lang="en-US" altLang="zh-CN" sz="2400" dirty="0">
                  <a:latin typeface="+mn-ea"/>
                  <a:ea typeface="+mn-ea"/>
                </a:rPr>
                <a:t>3.001 </a:t>
              </a:r>
              <a:r>
                <a:rPr lang="zh-CN" altLang="en-US" sz="2700" dirty="0">
                  <a:latin typeface="+mn-ea"/>
                  <a:ea typeface="+mn-ea"/>
                </a:rPr>
                <a:t>  </a:t>
              </a:r>
              <a:r>
                <a:rPr lang="en-US" altLang="zh-CN" sz="2400" dirty="0">
                  <a:latin typeface="+mn-ea"/>
                  <a:ea typeface="+mn-ea"/>
                </a:rPr>
                <a:t>3.010   0.99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1          7.12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7.102 </a:t>
              </a:r>
              <a:endParaRPr lang="en-US" altLang="zh-CN" sz="240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+mn-ea"/>
                  <a:ea typeface="+mn-ea"/>
                </a:rPr>
                <a:t>5.5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5.50	   2.07</a:t>
              </a:r>
              <a:r>
                <a:rPr lang="zh-CN" altLang="en-US" sz="2700" dirty="0">
                  <a:latin typeface="+mn-ea"/>
                  <a:ea typeface="+mn-ea"/>
                </a:rPr>
                <a:t>   </a:t>
              </a:r>
              <a:r>
                <a:rPr lang="en-US" altLang="zh-CN" sz="2400" dirty="0">
                  <a:latin typeface="+mn-ea"/>
                  <a:ea typeface="+mn-ea"/>
                </a:rPr>
                <a:t>2.070</a:t>
              </a:r>
              <a:endParaRPr lang="en-US" altLang="zh-CN" sz="2400" dirty="0">
                <a:latin typeface="+mn-ea"/>
                <a:ea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847292" y="1193043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148652" y="2003860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708383" y="2003859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54937" y="2003859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499499" y="2845335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676175" y="2845335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424377" y="2848467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125076" y="3688939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708382" y="3657430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1603589" y="1436919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4284054" y="1436918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7241202" y="1426510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1835101" y="2068025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4208827" y="2068024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7052181" y="2093869"/>
            <a:ext cx="37804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1603589" y="2673618"/>
            <a:ext cx="37804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n-ea"/>
              </a:rPr>
              <a:t>=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291141" y="2645344"/>
            <a:ext cx="37804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n-ea"/>
              </a:rPr>
              <a:t>=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0127" y="990474"/>
            <a:ext cx="981401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7886" y="1493459"/>
            <a:ext cx="7808788" cy="27099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2400" dirty="0">
                <a:latin typeface="+mn-ea"/>
              </a:rPr>
              <a:t>1</a:t>
            </a:r>
            <a:r>
              <a:rPr lang="en-US" altLang="zh-CN" sz="2700" dirty="0">
                <a:latin typeface="+mn-ea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>
                <a:latin typeface="+mn-ea"/>
              </a:rPr>
              <a:t>0.88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米、</a:t>
            </a:r>
            <a:r>
              <a:rPr lang="en-US" altLang="zh-CN" sz="2400" dirty="0">
                <a:latin typeface="+mn-ea"/>
              </a:rPr>
              <a:t>88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</a:t>
            </a:r>
            <a:r>
              <a:rPr lang="en-US" altLang="zh-CN" sz="2400" dirty="0">
                <a:latin typeface="+mn-ea"/>
              </a:rPr>
              <a:t>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</a:t>
            </a:r>
            <a:r>
              <a:rPr lang="en-US" altLang="zh-CN" sz="2400" dirty="0">
                <a:latin typeface="+mn-ea"/>
              </a:rPr>
              <a:t>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分米按从大到小的顺序排列。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30000"/>
              </a:lnSpc>
            </a:pPr>
            <a:r>
              <a:rPr lang="zh-CN" altLang="en-US" sz="2700" dirty="0">
                <a:latin typeface="+mn-ea"/>
              </a:rPr>
              <a:t>（     ）＞（       ）＞（     ）＞（     ）</a:t>
            </a:r>
            <a:endParaRPr lang="zh-CN" altLang="en-US" sz="2700" dirty="0">
              <a:latin typeface="+mn-ea"/>
            </a:endParaRPr>
          </a:p>
          <a:p>
            <a:pPr latinLnBrk="1">
              <a:lnSpc>
                <a:spcPct val="130000"/>
              </a:lnSpc>
            </a:pPr>
            <a:endParaRPr lang="en-US" altLang="zh-CN" sz="2400" dirty="0">
              <a:latin typeface="+mn-ea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400" dirty="0">
                <a:latin typeface="+mn-ea"/>
              </a:rPr>
              <a:t>2</a:t>
            </a:r>
            <a:r>
              <a:rPr lang="en-US" altLang="zh-CN" sz="2700" dirty="0">
                <a:latin typeface="+mn-ea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>
                <a:latin typeface="+mn-ea"/>
              </a:rPr>
              <a:t>4.8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元、</a:t>
            </a:r>
            <a:r>
              <a:rPr lang="en-US" altLang="zh-CN" sz="2400" dirty="0">
                <a:latin typeface="+mn-ea"/>
              </a:rPr>
              <a:t>4.08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元、</a:t>
            </a:r>
            <a:r>
              <a:rPr lang="en-US" altLang="zh-CN" sz="2400" dirty="0">
                <a:latin typeface="+mn-ea"/>
              </a:rPr>
              <a:t>40.8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元、</a:t>
            </a:r>
            <a:r>
              <a:rPr lang="en-US" altLang="zh-CN" sz="2400" dirty="0">
                <a:latin typeface="+mn-ea"/>
              </a:rPr>
              <a:t>80.4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元按从小到大的顺序排列。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30000"/>
              </a:lnSpc>
            </a:pPr>
            <a:r>
              <a:rPr lang="zh-CN" altLang="en-US" sz="2700" dirty="0">
                <a:latin typeface="+mn-ea"/>
              </a:rPr>
              <a:t>（     ）＜（     ）＜（     ）＜（     ）</a:t>
            </a:r>
            <a:endParaRPr lang="zh-CN" altLang="en-US" sz="2700" dirty="0"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04707" y="736391"/>
            <a:ext cx="2226955" cy="931610"/>
            <a:chOff x="2064390" y="1787212"/>
            <a:chExt cx="2969273" cy="1242147"/>
          </a:xfrm>
        </p:grpSpPr>
        <p:sp>
          <p:nvSpPr>
            <p:cNvPr id="20" name="圆角矩形标注 19"/>
            <p:cNvSpPr/>
            <p:nvPr/>
          </p:nvSpPr>
          <p:spPr>
            <a:xfrm>
              <a:off x="2064390" y="1787212"/>
              <a:ext cx="2864286" cy="885620"/>
            </a:xfrm>
            <a:prstGeom prst="wedgeRoundRectCallout">
              <a:avLst>
                <a:gd name="adj1" fmla="val -49832"/>
                <a:gd name="adj2" fmla="val 81280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064390" y="1798252"/>
              <a:ext cx="2969273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统一转化为以米作单位，然后排列大小。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82559" y="1605200"/>
            <a:ext cx="4370362" cy="4090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/>
          </a:p>
        </p:txBody>
      </p:sp>
      <p:sp>
        <p:nvSpPr>
          <p:cNvPr id="26" name="矩形 25"/>
          <p:cNvSpPr/>
          <p:nvPr/>
        </p:nvSpPr>
        <p:spPr>
          <a:xfrm>
            <a:off x="1771528" y="2678247"/>
            <a:ext cx="2215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①整数部分大的就大</a:t>
            </a:r>
            <a:endParaRPr lang="en-US" altLang="zh-CN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0898" y="4064609"/>
            <a:ext cx="567847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②整数部分相同，比较小数点后第一位，第一位大的大</a:t>
            </a:r>
            <a:endParaRPr lang="en-US" altLang="zh-CN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1096232" y="2107087"/>
            <a:ext cx="88229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88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5213568" y="2099198"/>
            <a:ext cx="8566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0.88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3016948" y="2084599"/>
            <a:ext cx="113877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7166132" y="2107087"/>
            <a:ext cx="76687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096232" y="3628916"/>
            <a:ext cx="8566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4.08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4862162" y="3639124"/>
            <a:ext cx="8566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40.8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2982609" y="3623095"/>
            <a:ext cx="741229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4.8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2"/>
          <p:cNvSpPr txBox="1">
            <a:spLocks noChangeArrowheads="1"/>
          </p:cNvSpPr>
          <p:nvPr/>
        </p:nvSpPr>
        <p:spPr bwMode="auto">
          <a:xfrm>
            <a:off x="6803389" y="3636671"/>
            <a:ext cx="85664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80.4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9414" y="815290"/>
            <a:ext cx="5370227" cy="461665"/>
            <a:chOff x="2267744" y="595225"/>
            <a:chExt cx="7160303" cy="615554"/>
          </a:xfrm>
        </p:grpSpPr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2267744" y="595225"/>
              <a:ext cx="7160303" cy="615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    里填上“＞”“＜”或“＝”。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761389" y="641224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86934" y="1487362"/>
            <a:ext cx="1973617" cy="461665"/>
            <a:chOff x="2986941" y="1533827"/>
            <a:chExt cx="2631489" cy="615554"/>
          </a:xfrm>
        </p:grpSpPr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2986941" y="1533827"/>
              <a:ext cx="2631489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0.6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      </a:t>
              </a:r>
              <a:r>
                <a:rPr lang="en-US" altLang="zh-CN" sz="2400" b="0" dirty="0">
                  <a:latin typeface="+mn-ea"/>
                  <a:ea typeface="+mn-ea"/>
                </a:rPr>
                <a:t>16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角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86539" y="1583692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75568" y="2136228"/>
            <a:ext cx="2242922" cy="461665"/>
            <a:chOff x="3023272" y="1559213"/>
            <a:chExt cx="2990563" cy="615554"/>
          </a:xfrm>
        </p:grpSpPr>
        <p:sp>
          <p:nvSpPr>
            <p:cNvPr id="17" name="TextBox 12"/>
            <p:cNvSpPr txBox="1">
              <a:spLocks noChangeArrowheads="1"/>
            </p:cNvSpPr>
            <p:nvPr/>
          </p:nvSpPr>
          <p:spPr bwMode="auto">
            <a:xfrm>
              <a:off x="3023272" y="1559213"/>
              <a:ext cx="2990563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2.3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米      </a:t>
              </a:r>
              <a:r>
                <a:rPr lang="en-US" altLang="zh-CN" sz="2400" b="0" dirty="0">
                  <a:latin typeface="+mn-ea"/>
                  <a:ea typeface="+mn-ea"/>
                </a:rPr>
                <a:t>23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分米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086539" y="1583692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8963" y="2816254"/>
            <a:ext cx="2127505" cy="461665"/>
            <a:chOff x="3378107" y="1552641"/>
            <a:chExt cx="2836674" cy="615554"/>
          </a:xfrm>
        </p:grpSpPr>
        <p:sp>
          <p:nvSpPr>
            <p:cNvPr id="20" name="TextBox 12"/>
            <p:cNvSpPr txBox="1">
              <a:spLocks noChangeArrowheads="1"/>
            </p:cNvSpPr>
            <p:nvPr/>
          </p:nvSpPr>
          <p:spPr bwMode="auto">
            <a:xfrm>
              <a:off x="3378107" y="1552641"/>
              <a:ext cx="2836674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3.9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      </a:t>
              </a:r>
              <a:r>
                <a:rPr lang="en-US" altLang="zh-CN" sz="2400" b="0" dirty="0">
                  <a:latin typeface="+mn-ea"/>
                  <a:ea typeface="+mn-ea"/>
                </a:rPr>
                <a:t>3.6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515749" y="1610674"/>
              <a:ext cx="461119" cy="46870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8824" y="1486187"/>
            <a:ext cx="2089033" cy="461665"/>
            <a:chOff x="3008084" y="1536043"/>
            <a:chExt cx="2785378" cy="615554"/>
          </a:xfrm>
        </p:grpSpPr>
        <p:sp>
          <p:nvSpPr>
            <p:cNvPr id="29" name="TextBox 12"/>
            <p:cNvSpPr txBox="1">
              <a:spLocks noChangeArrowheads="1"/>
            </p:cNvSpPr>
            <p:nvPr/>
          </p:nvSpPr>
          <p:spPr bwMode="auto">
            <a:xfrm>
              <a:off x="3008084" y="1536043"/>
              <a:ext cx="2785378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9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分米      </a:t>
              </a:r>
              <a:r>
                <a:rPr lang="en-US" altLang="zh-CN" sz="2400" b="0" dirty="0">
                  <a:latin typeface="+mn-ea"/>
                  <a:ea typeface="+mn-ea"/>
                </a:rPr>
                <a:t>3.9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32061" y="1569107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1836639" y="1469626"/>
            <a:ext cx="44627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4661457" y="1459270"/>
            <a:ext cx="44627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1911632" y="2084229"/>
            <a:ext cx="29238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1900131" y="2805832"/>
            <a:ext cx="44627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25925" y="2151147"/>
            <a:ext cx="2281394" cy="461665"/>
            <a:chOff x="3008084" y="1536043"/>
            <a:chExt cx="3041859" cy="615554"/>
          </a:xfrm>
        </p:grpSpPr>
        <p:sp>
          <p:nvSpPr>
            <p:cNvPr id="36" name="TextBox 12"/>
            <p:cNvSpPr txBox="1">
              <a:spLocks noChangeArrowheads="1"/>
            </p:cNvSpPr>
            <p:nvPr/>
          </p:nvSpPr>
          <p:spPr bwMode="auto">
            <a:xfrm>
              <a:off x="3008084" y="1536043"/>
              <a:ext cx="3041859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1.0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      </a:t>
              </a:r>
              <a:r>
                <a:rPr lang="en-US" altLang="zh-CN" sz="2400" b="0" dirty="0">
                  <a:latin typeface="+mn-ea"/>
                  <a:ea typeface="+mn-ea"/>
                </a:rPr>
                <a:t>0.99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086539" y="1583692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12"/>
          <p:cNvSpPr txBox="1">
            <a:spLocks noChangeArrowheads="1"/>
          </p:cNvSpPr>
          <p:nvPr/>
        </p:nvSpPr>
        <p:spPr bwMode="auto">
          <a:xfrm>
            <a:off x="4627117" y="2130558"/>
            <a:ext cx="44627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10236" y="2816254"/>
            <a:ext cx="2621512" cy="461665"/>
            <a:chOff x="2840890" y="1536043"/>
            <a:chExt cx="3495349" cy="615554"/>
          </a:xfrm>
        </p:grpSpPr>
        <p:sp>
          <p:nvSpPr>
            <p:cNvPr id="40" name="TextBox 12"/>
            <p:cNvSpPr txBox="1">
              <a:spLocks noChangeArrowheads="1"/>
            </p:cNvSpPr>
            <p:nvPr/>
          </p:nvSpPr>
          <p:spPr bwMode="auto">
            <a:xfrm>
              <a:off x="2840890" y="1536043"/>
              <a:ext cx="3495349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0" dirty="0">
                  <a:latin typeface="+mn-ea"/>
                  <a:ea typeface="+mn-ea"/>
                </a:rPr>
                <a:t>0.8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米      </a:t>
              </a:r>
              <a:r>
                <a:rPr lang="en-US" altLang="zh-CN" sz="2400" b="0" dirty="0">
                  <a:latin typeface="+mn-ea"/>
                  <a:ea typeface="+mn-ea"/>
                </a:rPr>
                <a:t>8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  <a:r>
                <a:rPr lang="en-US" altLang="zh-CN" sz="2400" b="0" dirty="0">
                  <a:latin typeface="+mn-ea"/>
                  <a:ea typeface="+mn-ea"/>
                </a:rPr>
                <a:t>8</a:t>
              </a:r>
              <a:r>
                <a: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分米</a:t>
              </a:r>
              <a:endPara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007051" y="1583973"/>
              <a:ext cx="461119" cy="46111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4624294" y="2816106"/>
            <a:ext cx="44627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4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2339628" y="2499325"/>
            <a:ext cx="90794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2.3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2"/>
          <p:cNvSpPr txBox="1">
            <a:spLocks noChangeArrowheads="1"/>
          </p:cNvSpPr>
          <p:nvPr/>
        </p:nvSpPr>
        <p:spPr bwMode="auto">
          <a:xfrm>
            <a:off x="5107733" y="3225884"/>
            <a:ext cx="90794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8.8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174153" y="3032516"/>
            <a:ext cx="2034346" cy="1169417"/>
            <a:chOff x="2052718" y="55508"/>
            <a:chExt cx="2245705" cy="138283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6" name="云形标注 5"/>
            <p:cNvSpPr>
              <a:spLocks noChangeArrowheads="1"/>
            </p:cNvSpPr>
            <p:nvPr/>
          </p:nvSpPr>
          <p:spPr bwMode="auto">
            <a:xfrm>
              <a:off x="2052718" y="55508"/>
              <a:ext cx="2245705" cy="1382837"/>
            </a:xfrm>
            <a:prstGeom prst="cloudCallout">
              <a:avLst>
                <a:gd name="adj1" fmla="val -41637"/>
                <a:gd name="adj2" fmla="val 6508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2276446" y="308940"/>
              <a:ext cx="1760889" cy="7642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先换算为统一单位后再比较。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86719" y="3727104"/>
            <a:ext cx="1327138" cy="1232342"/>
          </a:xfrm>
          <a:prstGeom prst="rect">
            <a:avLst/>
          </a:prstGeom>
        </p:spPr>
      </p:pic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308669" y="1815802"/>
            <a:ext cx="90794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1.6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5066603" y="1846135"/>
            <a:ext cx="95923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00FF"/>
                </a:solidFill>
                <a:latin typeface="+mn-ea"/>
                <a:ea typeface="+mn-ea"/>
              </a:rPr>
              <a:t>39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8" grpId="0"/>
      <p:bldP spid="42" grpId="0"/>
      <p:bldP spid="43" grpId="0"/>
      <p:bldP spid="44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KSO_WPP_MARK_KEY" val="ace995ae-63eb-4b53-951c-b89364cb04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全屏显示(16:9)</PresentationFormat>
  <Paragraphs>383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华文楷体</vt:lpstr>
      <vt:lpstr>Times New Roman</vt:lpstr>
      <vt:lpstr>等线</vt:lpstr>
      <vt:lpstr>楷体</vt:lpstr>
      <vt:lpstr>楷体_GB2312</vt:lpstr>
      <vt:lpstr>新宋体</vt:lpstr>
      <vt:lpstr>Calibri</vt:lpstr>
      <vt:lpstr>Agency FB</vt:lpstr>
      <vt:lpstr>Trebuchet MS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2016-02-25T11:28:00Z</dcterms:created>
  <dcterms:modified xsi:type="dcterms:W3CDTF">2023-02-04T04:08:05Z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51D485178D6947E69B55B4DFF7D12A74</vt:lpwstr>
  </property>
</Properties>
</file>