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2"/>
  </p:handoutMasterIdLst>
  <p:sldIdLst>
    <p:sldId id="262" r:id="rId3"/>
    <p:sldId id="352" r:id="rId5"/>
    <p:sldId id="291" r:id="rId6"/>
    <p:sldId id="355" r:id="rId7"/>
    <p:sldId id="353" r:id="rId8"/>
    <p:sldId id="354" r:id="rId9"/>
    <p:sldId id="356" r:id="rId10"/>
    <p:sldId id="358" r:id="rId11"/>
    <p:sldId id="360" r:id="rId12"/>
    <p:sldId id="408" r:id="rId13"/>
    <p:sldId id="362" r:id="rId14"/>
    <p:sldId id="363" r:id="rId15"/>
    <p:sldId id="365" r:id="rId16"/>
    <p:sldId id="366" r:id="rId17"/>
    <p:sldId id="367" r:id="rId18"/>
    <p:sldId id="368" r:id="rId19"/>
    <p:sldId id="369" r:id="rId20"/>
    <p:sldId id="371" r:id="rId21"/>
    <p:sldId id="370" r:id="rId22"/>
    <p:sldId id="372" r:id="rId23"/>
    <p:sldId id="373" r:id="rId24"/>
    <p:sldId id="375" r:id="rId25"/>
    <p:sldId id="376" r:id="rId26"/>
    <p:sldId id="374" r:id="rId27"/>
    <p:sldId id="378" r:id="rId28"/>
    <p:sldId id="379" r:id="rId29"/>
    <p:sldId id="380" r:id="rId30"/>
    <p:sldId id="381" r:id="rId31"/>
    <p:sldId id="382" r:id="rId32"/>
    <p:sldId id="385" r:id="rId33"/>
    <p:sldId id="386" r:id="rId34"/>
    <p:sldId id="377" r:id="rId35"/>
    <p:sldId id="383" r:id="rId36"/>
    <p:sldId id="388" r:id="rId37"/>
    <p:sldId id="389" r:id="rId38"/>
    <p:sldId id="390" r:id="rId39"/>
    <p:sldId id="387" r:id="rId40"/>
    <p:sldId id="391" r:id="rId41"/>
    <p:sldId id="392" r:id="rId42"/>
    <p:sldId id="393" r:id="rId43"/>
    <p:sldId id="384" r:id="rId44"/>
    <p:sldId id="401" r:id="rId45"/>
    <p:sldId id="402" r:id="rId46"/>
    <p:sldId id="396" r:id="rId47"/>
    <p:sldId id="397" r:id="rId48"/>
    <p:sldId id="400" r:id="rId49"/>
    <p:sldId id="398" r:id="rId50"/>
    <p:sldId id="399" r:id="rId51"/>
    <p:sldId id="403" r:id="rId52"/>
    <p:sldId id="404" r:id="rId53"/>
    <p:sldId id="394" r:id="rId54"/>
    <p:sldId id="405" r:id="rId55"/>
    <p:sldId id="406" r:id="rId56"/>
    <p:sldId id="407" r:id="rId57"/>
    <p:sldId id="411" r:id="rId58"/>
    <p:sldId id="412" r:id="rId59"/>
    <p:sldId id="413" r:id="rId60"/>
    <p:sldId id="409" r:id="rId61"/>
    <p:sldId id="349" r:id="rId62"/>
    <p:sldId id="414" r:id="rId63"/>
    <p:sldId id="415" r:id="rId64"/>
    <p:sldId id="416" r:id="rId65"/>
    <p:sldId id="417" r:id="rId66"/>
    <p:sldId id="418" r:id="rId67"/>
    <p:sldId id="419" r:id="rId68"/>
    <p:sldId id="421" r:id="rId69"/>
    <p:sldId id="420" r:id="rId70"/>
    <p:sldId id="318" r:id="rId71"/>
  </p:sldIdLst>
  <p:sldSz cx="9144000" cy="5143500" type="screen16x9"/>
  <p:notesSz cx="6858000" cy="9144000"/>
  <p:custDataLst>
    <p:tags r:id="rId76"/>
  </p:custDataLst>
  <p:defaultTextStyle>
    <a:defPPr>
      <a:defRPr lang="zh-CN"/>
    </a:defPPr>
    <a:lvl1pPr marL="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1pPr>
    <a:lvl2pPr marL="1714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2pPr>
    <a:lvl3pPr marL="3429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3pPr>
    <a:lvl4pPr marL="5143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4pPr>
    <a:lvl5pPr marL="6858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5pPr>
    <a:lvl6pPr marL="8572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67" autoAdjust="0"/>
    <p:restoredTop sz="93179" autoAdjust="0"/>
  </p:normalViewPr>
  <p:slideViewPr>
    <p:cSldViewPr snapToGrid="0">
      <p:cViewPr>
        <p:scale>
          <a:sx n="110" d="100"/>
          <a:sy n="110" d="100"/>
        </p:scale>
        <p:origin x="-1644" y="-630"/>
      </p:cViewPr>
      <p:guideLst>
        <p:guide orient="horz" pos="161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4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gs" Target="tags/tag287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342900" rtl="0" eaLnBrk="1" latinLnBrk="0" hangingPunct="1">
      <a:defRPr sz="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17145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34290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51435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685800" algn="l" defTabSz="342900" rtl="0" eaLnBrk="1" latinLnBrk="0" hangingPunct="1">
      <a:defRPr sz="5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8572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10287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120015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371600" algn="l" defTabSz="342900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根据页面内容，选择对应的内容页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工作\★★★★★3~6年级数学教学PPT通用模板\效果图\封面3.jpg封面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834" y="-1429"/>
            <a:ext cx="9149119" cy="514612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大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:\工作\★★★★★3~6年级数学教学PPT通用模板\效果图\标题页.1.jpg标题页.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78" y="2482"/>
            <a:ext cx="9143643" cy="514278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知识回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数学\最终-3-6年级数学通用模板\效果图\知识回顾.jpg知识回顾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655" y="476"/>
            <a:ext cx="9142690" cy="5142548"/>
          </a:xfrm>
          <a:prstGeom prst="rect">
            <a:avLst/>
          </a:prstGeom>
        </p:spPr>
      </p:pic>
      <p:pic>
        <p:nvPicPr>
          <p:cNvPr id="4" name="图片 3" descr="圆角矩形 1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566534" y="1213009"/>
            <a:ext cx="2883881" cy="10210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内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>
          <a:xfrm>
            <a:off x="6457865" y="4762375"/>
            <a:ext cx="2024974" cy="237600"/>
          </a:xfrm>
        </p:spPr>
        <p:txBody>
          <a:bodyPr lIns="34290" tIns="17145" rIns="34290" bIns="17145"/>
          <a:lstStyle/>
          <a:p>
            <a:endParaRPr lang="zh-CN" altLang="en-US"/>
          </a:p>
        </p:txBody>
      </p:sp>
      <p:pic>
        <p:nvPicPr>
          <p:cNvPr id="4" name="图片 3" descr="E:\工作\★★★★★3~6年级数学教学PPT通用模板\最终-3-6年级数学通用模板\效果图\内页.jpg内页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238" y="-238"/>
            <a:ext cx="9151978" cy="514278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页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内页.1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834" cy="514373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鼓励页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效果图\你真棒.jpg你真棒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78" y="1530"/>
            <a:ext cx="9143643" cy="514278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数学\最终-3-6年级数学通用模板\效果图\课堂小结.jpg课堂小结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17" y="476"/>
            <a:ext cx="9143166" cy="5142548"/>
          </a:xfrm>
          <a:prstGeom prst="rect">
            <a:avLst/>
          </a:prstGeom>
        </p:spPr>
      </p:pic>
      <p:pic>
        <p:nvPicPr>
          <p:cNvPr id="11" name="图片 10" descr="圆角矩形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66534" y="1213009"/>
            <a:ext cx="2883881" cy="10210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作业布置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:\工作\★★★★★3~6年级数学教学PPT通用模板\效果图\作业布置---副本.jpg作业布置---副本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16" y="-9781"/>
            <a:ext cx="9143166" cy="5142548"/>
          </a:xfrm>
          <a:prstGeom prst="rect">
            <a:avLst/>
          </a:prstGeom>
        </p:spPr>
      </p:pic>
      <p:pic>
        <p:nvPicPr>
          <p:cNvPr id="3" name="图片 2" descr="圆角矩形 1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5566534" y="1213009"/>
            <a:ext cx="2883881" cy="10210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4290" tIns="17145" rIns="34290" bIns="17145" rtlCol="0" anchor="ctr"/>
          <a:lstStyle/>
          <a:p>
            <a:pPr algn="ctr"/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75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1000"/>
        </a:spcBef>
        <a:spcAft>
          <a:spcPts val="375"/>
        </a:spcAft>
        <a:buFont typeface="Arial" panose="020B0604020202020204" pitchFamily="34" charset="0"/>
        <a:buChar char="•"/>
        <a:defRPr sz="1200" u="none" strike="noStrike" kern="1200" cap="none" spc="56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20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image" Target="../media/image21.png"/><Relationship Id="rId13" Type="http://schemas.openxmlformats.org/officeDocument/2006/relationships/tags" Target="../tags/tag47.xml"/><Relationship Id="rId12" Type="http://schemas.openxmlformats.org/officeDocument/2006/relationships/image" Target="../media/image12.png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image" Target="../media/image18.png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22.png"/><Relationship Id="rId6" Type="http://schemas.openxmlformats.org/officeDocument/2006/relationships/tags" Target="../tags/tag70.xml"/><Relationship Id="rId5" Type="http://schemas.openxmlformats.org/officeDocument/2006/relationships/image" Target="../media/image16.png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../media/image23.png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16.png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image" Target="../media/image24.pn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28.png"/><Relationship Id="rId7" Type="http://schemas.openxmlformats.org/officeDocument/2006/relationships/tags" Target="../tags/tag99.xml"/><Relationship Id="rId6" Type="http://schemas.openxmlformats.org/officeDocument/2006/relationships/image" Target="../media/image27.png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image" Target="../media/image26.png"/><Relationship Id="rId2" Type="http://schemas.openxmlformats.org/officeDocument/2006/relationships/tags" Target="../tags/tag96.xml"/><Relationship Id="rId15" Type="http://schemas.openxmlformats.org/officeDocument/2006/relationships/notesSlide" Target="../notesSlides/notesSlide21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image" Target="../media/image12.png"/><Relationship Id="rId10" Type="http://schemas.openxmlformats.org/officeDocument/2006/relationships/tags" Target="../tags/tag101.xml"/><Relationship Id="rId1" Type="http://schemas.openxmlformats.org/officeDocument/2006/relationships/tags" Target="../tags/tag9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../media/image30.png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5" Type="http://schemas.openxmlformats.org/officeDocument/2006/relationships/notesSlide" Target="../notesSlides/notesSlide22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image" Target="../media/image26.png"/><Relationship Id="rId10" Type="http://schemas.openxmlformats.org/officeDocument/2006/relationships/tags" Target="../tags/tag11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image" Target="../media/image26.png"/><Relationship Id="rId1" Type="http://schemas.openxmlformats.org/officeDocument/2006/relationships/tags" Target="../tags/tag122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26.png"/><Relationship Id="rId1" Type="http://schemas.openxmlformats.org/officeDocument/2006/relationships/tags" Target="../tags/tag125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3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image" Target="../media/image31.jpeg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5" Type="http://schemas.openxmlformats.org/officeDocument/2006/relationships/notesSlide" Target="../notesSlides/notesSlide34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59.xml"/><Relationship Id="rId12" Type="http://schemas.openxmlformats.org/officeDocument/2006/relationships/image" Target="../media/image32.png"/><Relationship Id="rId11" Type="http://schemas.openxmlformats.org/officeDocument/2006/relationships/tags" Target="../tags/tag158.xml"/><Relationship Id="rId10" Type="http://schemas.openxmlformats.org/officeDocument/2006/relationships/image" Target="../media/image25.png"/><Relationship Id="rId1" Type="http://schemas.openxmlformats.org/officeDocument/2006/relationships/tags" Target="../tags/tag149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2.xml"/><Relationship Id="rId3" Type="http://schemas.openxmlformats.org/officeDocument/2006/relationships/image" Target="../media/image33.png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66.xml"/><Relationship Id="rId5" Type="http://schemas.openxmlformats.org/officeDocument/2006/relationships/image" Target="../media/image32.png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34.png"/><Relationship Id="rId1" Type="http://schemas.openxmlformats.org/officeDocument/2006/relationships/tags" Target="../tags/tag163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tags" Target="../tags/tag167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1.xml"/><Relationship Id="rId2" Type="http://schemas.openxmlformats.org/officeDocument/2006/relationships/image" Target="../media/image14.png"/><Relationship Id="rId1" Type="http://schemas.openxmlformats.org/officeDocument/2006/relationships/tags" Target="../tags/tag170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tags" Target="../tags/tag17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image" Target="../media/image37.png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3" Type="http://schemas.openxmlformats.org/officeDocument/2006/relationships/notesSlide" Target="../notesSlides/notesSlide41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2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image" Target="../media/image38.png"/><Relationship Id="rId3" Type="http://schemas.openxmlformats.org/officeDocument/2006/relationships/image" Target="../media/image14.png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image" Target="../media/image38.png"/><Relationship Id="rId6" Type="http://schemas.openxmlformats.org/officeDocument/2006/relationships/tags" Target="../tags/tag197.xml"/><Relationship Id="rId5" Type="http://schemas.openxmlformats.org/officeDocument/2006/relationships/image" Target="../media/image41.png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40.png"/><Relationship Id="rId11" Type="http://schemas.openxmlformats.org/officeDocument/2006/relationships/notesSlide" Target="../notesSlides/notesSlide44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94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image" Target="../media/image42.png"/><Relationship Id="rId1" Type="http://schemas.openxmlformats.org/officeDocument/2006/relationships/tags" Target="../tags/tag200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05.xml"/><Relationship Id="rId4" Type="http://schemas.openxmlformats.org/officeDocument/2006/relationships/image" Target="../media/image32.png"/><Relationship Id="rId3" Type="http://schemas.openxmlformats.org/officeDocument/2006/relationships/tags" Target="../tags/tag204.xml"/><Relationship Id="rId2" Type="http://schemas.openxmlformats.org/officeDocument/2006/relationships/image" Target="../media/image42.png"/><Relationship Id="rId1" Type="http://schemas.openxmlformats.org/officeDocument/2006/relationships/tags" Target="../tags/tag203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image" Target="../media/image43.png"/><Relationship Id="rId1" Type="http://schemas.openxmlformats.org/officeDocument/2006/relationships/tags" Target="../tags/tag206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8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tags" Target="../tags/tag209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8" Type="http://schemas.openxmlformats.org/officeDocument/2006/relationships/notesSlide" Target="../notesSlides/notesSlide49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image" Target="../media/image45.png"/><Relationship Id="rId13" Type="http://schemas.openxmlformats.org/officeDocument/2006/relationships/tags" Target="../tags/tag218.xml"/><Relationship Id="rId12" Type="http://schemas.openxmlformats.org/officeDocument/2006/relationships/image" Target="../media/image44.png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2.pn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7.xml"/><Relationship Id="rId10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image" Target="../media/image46.png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50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21.xml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image" Target="../media/image43.png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2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image" Target="../media/image48.png"/><Relationship Id="rId4" Type="http://schemas.openxmlformats.org/officeDocument/2006/relationships/tags" Target="../tags/tag233.xml"/><Relationship Id="rId3" Type="http://schemas.openxmlformats.org/officeDocument/2006/relationships/image" Target="../media/image47.png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3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image" Target="../media/image49.png"/><Relationship Id="rId1" Type="http://schemas.openxmlformats.org/officeDocument/2006/relationships/tags" Target="../tags/tag236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4" Type="http://schemas.openxmlformats.org/officeDocument/2006/relationships/notesSlide" Target="../notesSlides/notesSlide54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5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51.xml"/><Relationship Id="rId6" Type="http://schemas.openxmlformats.org/officeDocument/2006/relationships/image" Target="../media/image52.png"/><Relationship Id="rId5" Type="http://schemas.openxmlformats.org/officeDocument/2006/relationships/tags" Target="../tags/tag250.xml"/><Relationship Id="rId4" Type="http://schemas.openxmlformats.org/officeDocument/2006/relationships/image" Target="../media/image51.png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6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55.xml"/><Relationship Id="rId6" Type="http://schemas.openxmlformats.org/officeDocument/2006/relationships/image" Target="../media/image52.png"/><Relationship Id="rId5" Type="http://schemas.openxmlformats.org/officeDocument/2006/relationships/tags" Target="../tags/tag254.xml"/><Relationship Id="rId4" Type="http://schemas.openxmlformats.org/officeDocument/2006/relationships/image" Target="../media/image53.png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7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59.xml"/><Relationship Id="rId6" Type="http://schemas.openxmlformats.org/officeDocument/2006/relationships/image" Target="../media/image52.png"/><Relationship Id="rId5" Type="http://schemas.openxmlformats.org/officeDocument/2006/relationships/tags" Target="../tags/tag258.xml"/><Relationship Id="rId4" Type="http://schemas.openxmlformats.org/officeDocument/2006/relationships/image" Target="../media/image54.png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image" Target="../media/image50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4.png"/><Relationship Id="rId2" Type="http://schemas.openxmlformats.org/officeDocument/2006/relationships/tags" Target="../tags/tag19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8.xml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0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image" Target="../media/image57.png"/><Relationship Id="rId2" Type="http://schemas.openxmlformats.org/officeDocument/2006/relationships/tags" Target="../tags/tag281.xml"/><Relationship Id="rId1" Type="http://schemas.openxmlformats.org/officeDocument/2006/relationships/image" Target="../media/image15.pn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84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6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tags" Target="../tags/tag28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../media/image13.png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12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64453" y="1717508"/>
            <a:ext cx="5593215" cy="692497"/>
          </a:xfrm>
          <a:prstGeom prst="rect">
            <a:avLst/>
          </a:prstGeom>
          <a:noFill/>
          <a:ln>
            <a:noFill/>
          </a:ln>
          <a:effectLst>
            <a:outerShdw blurRad="3556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5400"/>
              </a:lnSpc>
              <a:spcBef>
                <a:spcPts val="675"/>
              </a:spcBef>
            </a:pPr>
            <a:r>
              <a:rPr lang="zh-CN" altLang="en-US" sz="4500" b="1" dirty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简单的小数</a:t>
            </a:r>
            <a:r>
              <a:rPr lang="zh-CN" altLang="en-US" sz="4500" b="1" dirty="0" smtClean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加</a:t>
            </a:r>
            <a:r>
              <a:rPr lang="zh-CN" altLang="en-US" sz="4500" b="1" dirty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、</a:t>
            </a:r>
            <a:r>
              <a:rPr lang="zh-CN" altLang="en-US" sz="4500" b="1" dirty="0" smtClean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减</a:t>
            </a:r>
            <a:r>
              <a:rPr lang="zh-CN" altLang="en-US" sz="4500" b="1" dirty="0">
                <a:ln w="123825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法</a:t>
            </a:r>
            <a:endParaRPr lang="zh-CN" altLang="en-US" sz="4500" b="1" dirty="0">
              <a:ln w="123825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2896827" y="2205362"/>
            <a:ext cx="3735602" cy="1220391"/>
          </a:xfrm>
        </p:spPr>
        <p:txBody>
          <a:bodyPr lIns="34290" tIns="17145" rIns="34290" bIns="17145"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简单的小数加减法</a:t>
            </a:r>
            <a:endParaRPr lang="zh-CN" altLang="en-US" sz="3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76005" y="1264499"/>
            <a:ext cx="3190514" cy="3190306"/>
          </a:xfrm>
          <a:prstGeom prst="rect">
            <a:avLst/>
          </a:prstGeom>
        </p:spPr>
      </p:pic>
      <p:sp>
        <p:nvSpPr>
          <p:cNvPr id="6" name="标题 5"/>
          <p:cNvSpPr txBox="1"/>
          <p:nvPr>
            <p:custDataLst>
              <p:tags r:id="rId2"/>
            </p:custDataLst>
          </p:nvPr>
        </p:nvSpPr>
        <p:spPr>
          <a:xfrm>
            <a:off x="1900172" y="589891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超市购物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 txBox="1"/>
          <p:nvPr>
            <p:custDataLst>
              <p:tags r:id="rId1"/>
            </p:custDataLst>
          </p:nvPr>
        </p:nvSpPr>
        <p:spPr>
          <a:xfrm>
            <a:off x="1900172" y="465199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文具货架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00581" y="1683367"/>
            <a:ext cx="755506" cy="480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3906180">
            <a:off x="4314539" y="1232847"/>
            <a:ext cx="258486" cy="1381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097224">
            <a:off x="6980294" y="1215903"/>
            <a:ext cx="276200" cy="15652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6841" y="2875430"/>
            <a:ext cx="677397" cy="8194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52771" y="3054680"/>
            <a:ext cx="1571741" cy="724248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200581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4059494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859660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486840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5592266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180981" y="370950"/>
            <a:ext cx="1644852" cy="653640"/>
          </a:xfrm>
          <a:prstGeom prst="rect">
            <a:avLst/>
          </a:prstGeom>
        </p:spPr>
      </p:pic>
      <p:sp>
        <p:nvSpPr>
          <p:cNvPr id="17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287088" y="412132"/>
            <a:ext cx="1463815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限购</a:t>
            </a:r>
            <a:r>
              <a:rPr lang="en-US" altLang="zh-CN" sz="2700">
                <a:solidFill>
                  <a:schemeClr val="bg1"/>
                </a:solidFill>
                <a:cs typeface="黑体" panose="02010609060101010101" pitchFamily="49" charset="-122"/>
              </a:rPr>
              <a:t>2</a:t>
            </a: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件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65471" y="1325137"/>
            <a:ext cx="7307511" cy="3042458"/>
          </a:xfrm>
          <a:prstGeom prst="roundRect">
            <a:avLst/>
          </a:prstGeom>
          <a:ln w="76200"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 rot="645079">
            <a:off x="7575250" y="3254323"/>
            <a:ext cx="914233" cy="1424996"/>
          </a:xfrm>
          <a:prstGeom prst="rect">
            <a:avLst/>
          </a:prstGeom>
        </p:spPr>
      </p:pic>
      <p:sp>
        <p:nvSpPr>
          <p:cNvPr id="20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6290421" y="406423"/>
            <a:ext cx="1463815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价钱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  <p:bldP spid="17" grpId="1"/>
      <p:bldP spid="18" grpId="0" animBg="1"/>
      <p:bldP spid="18" grpId="1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00581" y="1683367"/>
            <a:ext cx="755506" cy="480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906180">
            <a:off x="4314539" y="1232847"/>
            <a:ext cx="258486" cy="1381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097224">
            <a:off x="6980294" y="1215903"/>
            <a:ext cx="276200" cy="15652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86841" y="2875430"/>
            <a:ext cx="677397" cy="8194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52771" y="3054680"/>
            <a:ext cx="1571741" cy="724248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200581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059494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859660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486840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5592266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11"/>
            </p:custDataLst>
          </p:nvPr>
        </p:nvSpPr>
        <p:spPr>
          <a:xfrm>
            <a:off x="833925" y="770832"/>
            <a:ext cx="820675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请在选择文具的同时，提出一个相关的数学问题。</a:t>
            </a:r>
            <a:endParaRPr lang="zh-CN" altLang="en-US" sz="27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906180">
            <a:off x="5335513" y="1855777"/>
            <a:ext cx="258486" cy="13811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91293" y="1842962"/>
            <a:ext cx="677397" cy="819441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80468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691293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5"/>
            </p:custDataLst>
          </p:nvPr>
        </p:nvSpPr>
        <p:spPr>
          <a:xfrm>
            <a:off x="833925" y="770832"/>
            <a:ext cx="820675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请在选择文具的同时，提出一个相关的数学问题。</a:t>
            </a:r>
            <a:endParaRPr lang="zh-CN" altLang="en-US" sz="27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346103" y="3628603"/>
            <a:ext cx="518239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练习本和铅笔一共要花多少元？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906180">
            <a:off x="3161075" y="1855777"/>
            <a:ext cx="258486" cy="1381144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06030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3"/>
            </p:custDataLst>
          </p:nvPr>
        </p:nvSpPr>
        <p:spPr>
          <a:xfrm>
            <a:off x="833925" y="770832"/>
            <a:ext cx="820675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请在选择文具的同时，提出一个相关的数学问题。</a:t>
            </a:r>
            <a:endParaRPr lang="zh-CN" altLang="en-US" sz="27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375616" y="3647257"/>
            <a:ext cx="7123374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如果我要各买一支铅笔和水笔，一共要花多少元？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097224">
            <a:off x="5522874" y="1838833"/>
            <a:ext cx="276200" cy="1565237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402240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906180">
            <a:off x="5335513" y="1855777"/>
            <a:ext cx="258486" cy="1381144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80468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3"/>
            </p:custDataLst>
          </p:nvPr>
        </p:nvSpPr>
        <p:spPr>
          <a:xfrm>
            <a:off x="833925" y="770832"/>
            <a:ext cx="820675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请在选择文具的同时，提出一个相关的数学问题。</a:t>
            </a:r>
            <a:endParaRPr lang="zh-CN" altLang="en-US" sz="27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489269" y="3628603"/>
            <a:ext cx="518239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铅笔的价格比橡皮擦少几元？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84018" y="2306297"/>
            <a:ext cx="755506" cy="480104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884018" y="281273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804529" y="2520521"/>
            <a:ext cx="1480162" cy="531758"/>
          </a:xfrm>
          <a:prstGeom prst="rect">
            <a:avLst/>
          </a:prstGeom>
        </p:spPr>
      </p:pic>
      <p:sp>
        <p:nvSpPr>
          <p:cNvPr id="13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771678" y="2520521"/>
            <a:ext cx="153639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减法问题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906180">
            <a:off x="5327720" y="1664888"/>
            <a:ext cx="258486" cy="1381144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72675" y="2621842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3"/>
            </p:custDataLst>
          </p:nvPr>
        </p:nvSpPr>
        <p:spPr>
          <a:xfrm>
            <a:off x="1361379" y="789341"/>
            <a:ext cx="820675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购买橡皮擦和铅笔，一共要花多少钱？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100082" y="3383162"/>
            <a:ext cx="1282877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76224" y="2115408"/>
            <a:ext cx="755506" cy="480104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876224" y="2621842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359578" y="3383162"/>
            <a:ext cx="186757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=</a:t>
            </a:r>
            <a:r>
              <a:rPr lang="en-US" altLang="zh-CN" sz="2500">
                <a:solidFill>
                  <a:srgbClr val="FF3300"/>
                </a:solidFill>
                <a:cs typeface="黑体" panose="02010609060101010101" pitchFamily="49" charset="-122"/>
              </a:rPr>
              <a:t>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776155" y="3246970"/>
            <a:ext cx="423036" cy="659378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757160" y="2214185"/>
            <a:ext cx="1684949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234879" y="2214185"/>
            <a:ext cx="2452906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=</a:t>
            </a:r>
            <a:r>
              <a:rPr lang="en-US" altLang="zh-CN" sz="3000">
                <a:solidFill>
                  <a:srgbClr val="FF3300"/>
                </a:solidFill>
                <a:cs typeface="黑体" panose="02010609060101010101" pitchFamily="49" charset="-122"/>
              </a:rPr>
              <a:t>1.4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23372" y="1607212"/>
            <a:ext cx="928826" cy="1447742"/>
          </a:xfrm>
          <a:prstGeom prst="rect">
            <a:avLst/>
          </a:prstGeom>
        </p:spPr>
      </p:pic>
      <p:sp>
        <p:nvSpPr>
          <p:cNvPr id="11" name="标题 5"/>
          <p:cNvSpPr txBox="1"/>
          <p:nvPr>
            <p:custDataLst>
              <p:tags r:id="rId4"/>
            </p:custDataLst>
          </p:nvPr>
        </p:nvSpPr>
        <p:spPr>
          <a:xfrm>
            <a:off x="1728395" y="589546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验证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2016761" y="589546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学习单要求</a:t>
            </a:r>
            <a:endParaRPr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9626" y="1438580"/>
            <a:ext cx="7224750" cy="61170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把猜出的结果写在横线上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1427" y="1422958"/>
            <a:ext cx="712430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endParaRPr lang="en-US" altLang="zh-CN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9626" y="2174678"/>
            <a:ext cx="7224750" cy="61170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选择一种方法在方框内验证答案并尝试说明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1427" y="2159055"/>
            <a:ext cx="712430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endParaRPr lang="en-US" altLang="zh-CN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371" y="2817193"/>
            <a:ext cx="2197821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）写一写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8192" y="2801570"/>
            <a:ext cx="2197821" cy="61170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）算一算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6012" y="2817193"/>
            <a:ext cx="2197821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）画一画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9626" y="3551335"/>
            <a:ext cx="7224750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同桌交流，说说你的思考过程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31427" y="3535713"/>
            <a:ext cx="712430" cy="605935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endParaRPr lang="en-US" altLang="zh-CN" sz="25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3494" y="914790"/>
            <a:ext cx="2267553" cy="3534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10420" y="1117640"/>
            <a:ext cx="4234040" cy="19649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90511" y="1412818"/>
            <a:ext cx="3034961" cy="1004121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just"/>
            <a:r>
              <a:rPr lang="zh-CN" altLang="en-US" sz="2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同学们，你们知道我们今天这节课学习的是什么学科吗？</a:t>
            </a:r>
            <a:endParaRPr lang="zh-CN" altLang="en-US" sz="23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62144" y="3699866"/>
            <a:ext cx="859720" cy="447188"/>
          </a:xfrm>
          <a:prstGeom prst="rect">
            <a:avLst/>
          </a:prstGeom>
        </p:spPr>
      </p:pic>
      <p:sp>
        <p:nvSpPr>
          <p:cNvPr id="17" name="标题 5"/>
          <p:cNvSpPr txBox="1"/>
          <p:nvPr>
            <p:custDataLst>
              <p:tags r:id="rId2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994868" y="1505004"/>
            <a:ext cx="33569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456057" y="2329639"/>
            <a:ext cx="903023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359080" y="2329639"/>
            <a:ext cx="3088108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1.4-0.6=0.8</a:t>
            </a: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1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359080" y="2852825"/>
            <a:ext cx="3088108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在不是小数中</a:t>
            </a:r>
            <a:r>
              <a:rPr lang="en-US" altLang="zh-CN" sz="2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8+6=14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3359080" y="3376011"/>
            <a:ext cx="3359080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在小数只不过多了一个点</a:t>
            </a:r>
            <a:endParaRPr lang="zh-CN" altLang="en-US" sz="23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124350" y="2862668"/>
            <a:ext cx="954727" cy="441642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62144" y="2389532"/>
            <a:ext cx="859720" cy="447188"/>
          </a:xfrm>
          <a:prstGeom prst="rect">
            <a:avLst/>
          </a:prstGeom>
        </p:spPr>
      </p:pic>
      <p:sp>
        <p:nvSpPr>
          <p:cNvPr id="25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367138" y="2390165"/>
            <a:ext cx="1033466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小数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5400000">
            <a:off x="7614322" y="3072287"/>
            <a:ext cx="539097" cy="352103"/>
          </a:xfrm>
          <a:prstGeom prst="rect">
            <a:avLst/>
          </a:prstGeom>
        </p:spPr>
      </p:pic>
      <p:sp>
        <p:nvSpPr>
          <p:cNvPr id="28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374931" y="3696281"/>
            <a:ext cx="1033466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整数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987074" y="1532339"/>
            <a:ext cx="2071031" cy="441642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1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4422992" y="1508901"/>
            <a:ext cx="2384795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animBg="1"/>
      <p:bldP spid="23" grpId="1" animBg="1"/>
      <p:bldP spid="25" grpId="0"/>
      <p:bldP spid="28" grpId="0"/>
      <p:bldP spid="30" grpId="0" animBg="1"/>
      <p:bldP spid="30" grpId="1" animBg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142947" y="1395899"/>
            <a:ext cx="901977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93967" y="1395899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3244408" y="2112425"/>
            <a:ext cx="441725" cy="288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400000">
            <a:off x="5190232" y="2112426"/>
            <a:ext cx="441725" cy="288506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353376" y="2594271"/>
            <a:ext cx="901977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8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296604" y="2594271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6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846787" y="1353279"/>
            <a:ext cx="1276075" cy="1802959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455012" y="3508936"/>
            <a:ext cx="2198867" cy="447188"/>
          </a:xfrm>
          <a:prstGeom prst="rect">
            <a:avLst/>
          </a:prstGeom>
        </p:spPr>
      </p:pic>
      <p:sp>
        <p:nvSpPr>
          <p:cNvPr id="13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332528" y="3500066"/>
            <a:ext cx="2429291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两个数字都有</a:t>
            </a:r>
            <a:r>
              <a:rPr lang="en-US" altLang="zh-CN" sz="2300">
                <a:solidFill>
                  <a:schemeClr val="bg1"/>
                </a:solidFill>
                <a:cs typeface="黑体" panose="02010609060101010101" pitchFamily="49" charset="-122"/>
              </a:rPr>
              <a:t>8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615106">
            <a:off x="3762122" y="867440"/>
            <a:ext cx="580953" cy="905519"/>
          </a:xfrm>
          <a:prstGeom prst="rect">
            <a:avLst/>
          </a:prstGeom>
        </p:spPr>
      </p:pic>
      <p:sp>
        <p:nvSpPr>
          <p:cNvPr id="15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332528" y="3508935"/>
            <a:ext cx="2429291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300">
                <a:solidFill>
                  <a:schemeClr val="bg1"/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的单位是元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332528" y="3491197"/>
            <a:ext cx="2429291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300">
                <a:solidFill>
                  <a:schemeClr val="bg1"/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元</a:t>
            </a:r>
            <a:r>
              <a:rPr lang="en-US" altLang="zh-CN" sz="2300">
                <a:solidFill>
                  <a:schemeClr val="bg1"/>
                </a:solidFill>
                <a:cs typeface="黑体" panose="02010609060101010101" pitchFamily="49" charset="-122"/>
              </a:rPr>
              <a:t>=8</a:t>
            </a: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角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360248" y="1913174"/>
            <a:ext cx="1644852" cy="653640"/>
          </a:xfrm>
          <a:prstGeom prst="rect">
            <a:avLst/>
          </a:prstGeom>
        </p:spPr>
      </p:pic>
      <p:sp>
        <p:nvSpPr>
          <p:cNvPr id="20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466354" y="1954355"/>
            <a:ext cx="1463815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转化思维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1" grpId="1" animBg="1"/>
      <p:bldP spid="13" grpId="0"/>
      <p:bldP spid="13" grpId="1"/>
      <p:bldP spid="15" grpId="0"/>
      <p:bldP spid="15" grpId="1"/>
      <p:bldP spid="16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73778" y="2249992"/>
            <a:ext cx="1144959" cy="1746132"/>
          </a:xfrm>
          <a:prstGeom prst="rect">
            <a:avLst/>
          </a:prstGeom>
        </p:spPr>
      </p:pic>
      <p:sp>
        <p:nvSpPr>
          <p:cNvPr id="17" name="标题 5"/>
          <p:cNvSpPr txBox="1"/>
          <p:nvPr>
            <p:custDataLst>
              <p:tags r:id="rId2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994867" y="1505004"/>
            <a:ext cx="3912568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456057" y="2329639"/>
            <a:ext cx="903023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359080" y="2329639"/>
            <a:ext cx="3088108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1.4-0.6=0.8</a:t>
            </a: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1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359080" y="2852825"/>
            <a:ext cx="3088108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在不是小数中</a:t>
            </a: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8+6=14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3359080" y="3376011"/>
            <a:ext cx="3359080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在小数只不过多了一个点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120137" y="2854770"/>
            <a:ext cx="535674" cy="441642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75999" y="2766074"/>
            <a:ext cx="391316" cy="609937"/>
          </a:xfrm>
          <a:prstGeom prst="rect">
            <a:avLst/>
          </a:prstGeom>
        </p:spPr>
      </p:pic>
      <p:sp>
        <p:nvSpPr>
          <p:cNvPr id="31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5902562" y="2852825"/>
            <a:ext cx="1189218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rgbClr val="FF3300"/>
                </a:solidFill>
                <a:cs typeface="黑体" panose="02010609060101010101" pitchFamily="49" charset="-122"/>
              </a:rPr>
              <a:t>（角）</a:t>
            </a:r>
            <a:endParaRPr lang="zh-CN" altLang="en-US" sz="23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32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464800" y="2346791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bg1"/>
                </a:solidFill>
                <a:cs typeface="黑体" panose="02010609060101010101" pitchFamily="49" charset="-122"/>
              </a:rPr>
              <a:t>14</a:t>
            </a: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角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rot="5400000">
            <a:off x="7607828" y="2999928"/>
            <a:ext cx="441725" cy="288506"/>
          </a:xfrm>
          <a:prstGeom prst="rect">
            <a:avLst/>
          </a:prstGeom>
        </p:spPr>
      </p:pic>
      <p:sp>
        <p:nvSpPr>
          <p:cNvPr id="34" name="副标题 2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7400444" y="3363462"/>
            <a:ext cx="975763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bg1"/>
                </a:solidFill>
                <a:cs typeface="黑体" panose="02010609060101010101" pitchFamily="49" charset="-122"/>
              </a:rPr>
              <a:t>1.4</a:t>
            </a: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元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1" grpId="0"/>
      <p:bldP spid="32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94868" y="1505004"/>
            <a:ext cx="33569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456057" y="2329639"/>
            <a:ext cx="1519043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70130" y="2897506"/>
            <a:ext cx="1867167" cy="1048772"/>
            <a:chOff x="6266078" y="3251201"/>
            <a:chExt cx="12344401" cy="6934197"/>
          </a:xfrm>
        </p:grpSpPr>
        <p:sp>
          <p:nvSpPr>
            <p:cNvPr id="24" name="矩形 23"/>
            <p:cNvSpPr/>
            <p:nvPr/>
          </p:nvSpPr>
          <p:spPr>
            <a:xfrm>
              <a:off x="6266078" y="3292761"/>
              <a:ext cx="4921429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68766" y="2897506"/>
            <a:ext cx="1866797" cy="1048564"/>
            <a:chOff x="12402415" y="4905525"/>
            <a:chExt cx="3729976" cy="2095232"/>
          </a:xfrm>
        </p:grpSpPr>
        <p:sp>
          <p:nvSpPr>
            <p:cNvPr id="43" name="矩形 42"/>
            <p:cNvSpPr/>
            <p:nvPr/>
          </p:nvSpPr>
          <p:spPr>
            <a:xfrm>
              <a:off x="12402415" y="4918083"/>
              <a:ext cx="3729976" cy="2063837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2771048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3156426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3525060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3895546" y="491180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4268569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4641595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5014414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5380714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5766092" y="4905525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2402415" y="4918083"/>
              <a:ext cx="3729976" cy="207639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29473" y="1945875"/>
            <a:ext cx="404320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04210" y="2647137"/>
            <a:ext cx="340762" cy="151440"/>
            <a:chOff x="1440" y="2688"/>
            <a:chExt cx="432" cy="192"/>
          </a:xfrm>
        </p:grpSpPr>
        <p:sp>
          <p:nvSpPr>
            <p:cNvPr id="29" name="直接连接符 28"/>
            <p:cNvSpPr/>
            <p:nvPr/>
          </p:nvSpPr>
          <p:spPr>
            <a:xfrm flipH="1">
              <a:off x="1440" y="2688"/>
              <a:ext cx="192" cy="192"/>
            </a:xfrm>
            <a:prstGeom prst="line">
              <a:avLst/>
            </a:prstGeom>
            <a:ln w="762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" name="直接连接符 29"/>
            <p:cNvSpPr/>
            <p:nvPr/>
          </p:nvSpPr>
          <p:spPr>
            <a:xfrm>
              <a:off x="1680" y="2688"/>
              <a:ext cx="192" cy="192"/>
            </a:xfrm>
            <a:prstGeom prst="line">
              <a:avLst/>
            </a:prstGeom>
            <a:ln w="762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31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67270" y="2798577"/>
            <a:ext cx="901977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rgbClr val="6A72F0"/>
                </a:solidFill>
                <a:cs typeface="黑体" panose="02010609060101010101" pitchFamily="49" charset="-122"/>
              </a:rPr>
              <a:t>1.0</a:t>
            </a:r>
            <a:endParaRPr lang="zh-CN" altLang="en-US" sz="3300">
              <a:solidFill>
                <a:srgbClr val="6A72F0"/>
              </a:solidFill>
              <a:cs typeface="黑体" panose="02010609060101010101" pitchFamily="49" charset="-122"/>
            </a:endParaRPr>
          </a:p>
        </p:txBody>
      </p:sp>
      <p:sp>
        <p:nvSpPr>
          <p:cNvPr id="3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05423" y="2798577"/>
            <a:ext cx="901977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rgbClr val="FC9502"/>
                </a:solidFill>
                <a:cs typeface="黑体" panose="02010609060101010101" pitchFamily="49" charset="-122"/>
              </a:rPr>
              <a:t>0.4</a:t>
            </a:r>
            <a:endParaRPr lang="zh-CN" altLang="en-US" sz="3300">
              <a:solidFill>
                <a:srgbClr val="FC9502"/>
              </a:solidFill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2" y="1234785"/>
            <a:ext cx="4629452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1.0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288212" y="2308808"/>
            <a:ext cx="415305" cy="475213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38438" y="1654995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10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00000">
            <a:off x="7681465" y="2357117"/>
            <a:ext cx="441725" cy="288506"/>
          </a:xfrm>
          <a:prstGeom prst="rect">
            <a:avLst/>
          </a:prstGeom>
        </p:spPr>
      </p:pic>
      <p:sp>
        <p:nvSpPr>
          <p:cNvPr id="2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21046" y="2759245"/>
            <a:ext cx="975763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17" grpId="1" animBg="1"/>
      <p:bldP spid="20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3" y="1234785"/>
            <a:ext cx="1853195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0.4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38438" y="1654995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0.4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5400000">
            <a:off x="7681465" y="2357117"/>
            <a:ext cx="441725" cy="288506"/>
          </a:xfrm>
          <a:prstGeom prst="rect">
            <a:avLst/>
          </a:prstGeom>
        </p:spPr>
      </p:pic>
      <p:sp>
        <p:nvSpPr>
          <p:cNvPr id="2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355977" y="2802279"/>
            <a:ext cx="122533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4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29473" y="1945875"/>
            <a:ext cx="404320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04210" y="2647137"/>
            <a:ext cx="340762" cy="151440"/>
            <a:chOff x="1440" y="2688"/>
            <a:chExt cx="432" cy="192"/>
          </a:xfrm>
        </p:grpSpPr>
        <p:sp>
          <p:nvSpPr>
            <p:cNvPr id="29" name="直接连接符 28"/>
            <p:cNvSpPr/>
            <p:nvPr/>
          </p:nvSpPr>
          <p:spPr>
            <a:xfrm flipH="1">
              <a:off x="1440" y="2688"/>
              <a:ext cx="192" cy="192"/>
            </a:xfrm>
            <a:prstGeom prst="line">
              <a:avLst/>
            </a:prstGeom>
            <a:ln w="762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" name="直接连接符 29"/>
            <p:cNvSpPr/>
            <p:nvPr/>
          </p:nvSpPr>
          <p:spPr>
            <a:xfrm>
              <a:off x="1680" y="2688"/>
              <a:ext cx="192" cy="192"/>
            </a:xfrm>
            <a:prstGeom prst="line">
              <a:avLst/>
            </a:prstGeom>
            <a:ln w="76200" cap="sq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31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318433" y="2798577"/>
            <a:ext cx="168699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rgbClr val="6A72F0"/>
                </a:solidFill>
                <a:cs typeface="黑体" panose="02010609060101010101" pitchFamily="49" charset="-122"/>
              </a:rPr>
              <a:t>1</a:t>
            </a:r>
            <a:r>
              <a:rPr lang="zh-CN" altLang="en-US" sz="3300">
                <a:solidFill>
                  <a:srgbClr val="6A72F0"/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3300">
                <a:solidFill>
                  <a:srgbClr val="6A72F0"/>
                </a:solidFill>
                <a:cs typeface="黑体" panose="02010609060101010101" pitchFamily="49" charset="-122"/>
              </a:rPr>
              <a:t>1.0</a:t>
            </a:r>
            <a:endParaRPr lang="zh-CN" altLang="en-US" sz="3300">
              <a:solidFill>
                <a:srgbClr val="6A72F0"/>
              </a:solidFill>
              <a:cs typeface="黑体" panose="02010609060101010101" pitchFamily="49" charset="-122"/>
            </a:endParaRPr>
          </a:p>
        </p:txBody>
      </p:sp>
      <p:sp>
        <p:nvSpPr>
          <p:cNvPr id="3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05423" y="2798577"/>
            <a:ext cx="164890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rgbClr val="FC9502"/>
                </a:solidFill>
                <a:cs typeface="黑体" panose="02010609060101010101" pitchFamily="49" charset="-122"/>
              </a:rPr>
              <a:t>4</a:t>
            </a:r>
            <a:r>
              <a:rPr lang="zh-CN" altLang="en-US" sz="3300">
                <a:solidFill>
                  <a:srgbClr val="FC9502"/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3300">
                <a:solidFill>
                  <a:srgbClr val="FC9502"/>
                </a:solidFill>
                <a:cs typeface="黑体" panose="02010609060101010101" pitchFamily="49" charset="-122"/>
              </a:rPr>
              <a:t>0.1</a:t>
            </a:r>
            <a:endParaRPr lang="zh-CN" altLang="en-US" sz="3300">
              <a:solidFill>
                <a:srgbClr val="FC9502"/>
              </a:solidFill>
              <a:cs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99848" y="2025744"/>
            <a:ext cx="907284" cy="475973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9" grpId="0" animBg="1"/>
      <p:bldP spid="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94868" y="1505004"/>
            <a:ext cx="33569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456057" y="2329639"/>
            <a:ext cx="13160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70130" y="2897506"/>
            <a:ext cx="1867167" cy="1048772"/>
            <a:chOff x="6266078" y="3251201"/>
            <a:chExt cx="12344401" cy="6934197"/>
          </a:xfrm>
        </p:grpSpPr>
        <p:sp>
          <p:nvSpPr>
            <p:cNvPr id="24" name="矩形 23"/>
            <p:cNvSpPr/>
            <p:nvPr/>
          </p:nvSpPr>
          <p:spPr>
            <a:xfrm>
              <a:off x="6266078" y="3292761"/>
              <a:ext cx="4921429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568766" y="2897506"/>
            <a:ext cx="1866797" cy="1048564"/>
            <a:chOff x="12402415" y="4905525"/>
            <a:chExt cx="3729976" cy="2095232"/>
          </a:xfrm>
        </p:grpSpPr>
        <p:sp>
          <p:nvSpPr>
            <p:cNvPr id="43" name="矩形 42"/>
            <p:cNvSpPr/>
            <p:nvPr/>
          </p:nvSpPr>
          <p:spPr>
            <a:xfrm>
              <a:off x="12402415" y="4918083"/>
              <a:ext cx="3729976" cy="2063837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2771048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3156426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3525060" y="491808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3895546" y="4911803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4268569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4641595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5014414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5380714" y="4924362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5766092" y="4905525"/>
              <a:ext cx="6279" cy="207639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2402415" y="4918083"/>
              <a:ext cx="3729976" cy="207639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94868" y="1505004"/>
            <a:ext cx="33569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456057" y="2329639"/>
            <a:ext cx="1475104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517619" y="3006502"/>
            <a:ext cx="1085133" cy="609510"/>
            <a:chOff x="1666278" y="5450116"/>
            <a:chExt cx="5568224" cy="3127828"/>
          </a:xfrm>
        </p:grpSpPr>
        <p:sp>
          <p:nvSpPr>
            <p:cNvPr id="100" name="矩形 99"/>
            <p:cNvSpPr/>
            <p:nvPr/>
          </p:nvSpPr>
          <p:spPr>
            <a:xfrm>
              <a:off x="1666278" y="5468863"/>
              <a:ext cx="4446096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216585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2791889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3342196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3895269" y="545948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4452132" y="547823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5008995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5565551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6112375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687679" y="545011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矩形 109"/>
            <p:cNvSpPr/>
            <p:nvPr/>
          </p:nvSpPr>
          <p:spPr>
            <a:xfrm>
              <a:off x="1666278" y="546886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1161" y="3014666"/>
            <a:ext cx="1022118" cy="607684"/>
            <a:chOff x="9326834" y="5450116"/>
            <a:chExt cx="5213336" cy="3099707"/>
          </a:xfrm>
        </p:grpSpPr>
        <p:sp>
          <p:nvSpPr>
            <p:cNvPr id="112" name="矩形 111"/>
            <p:cNvSpPr/>
            <p:nvPr/>
          </p:nvSpPr>
          <p:spPr>
            <a:xfrm>
              <a:off x="9326834" y="5468694"/>
              <a:ext cx="3120894" cy="30532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9842068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10380705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10895938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11413761" y="545940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11935133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12456505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12977589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13489561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14028200" y="5450116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21"/>
            <p:cNvSpPr/>
            <p:nvPr/>
          </p:nvSpPr>
          <p:spPr>
            <a:xfrm>
              <a:off x="9326834" y="5468694"/>
              <a:ext cx="5213336" cy="3071839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520809" y="2522560"/>
            <a:ext cx="1085133" cy="604031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5518542" y="3303380"/>
            <a:ext cx="1085133" cy="609510"/>
            <a:chOff x="17136213" y="7340736"/>
            <a:chExt cx="5568224" cy="3127828"/>
          </a:xfrm>
        </p:grpSpPr>
        <p:cxnSp>
          <p:nvCxnSpPr>
            <p:cNvPr id="142" name="直接连接符 141"/>
            <p:cNvCxnSpPr/>
            <p:nvPr/>
          </p:nvCxnSpPr>
          <p:spPr>
            <a:xfrm>
              <a:off x="20478930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矩形 135"/>
            <p:cNvSpPr/>
            <p:nvPr/>
          </p:nvSpPr>
          <p:spPr>
            <a:xfrm>
              <a:off x="17136213" y="7359483"/>
              <a:ext cx="2248405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17686520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8261823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18812131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19365204" y="735010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19922068" y="736885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21035487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21582311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22157613" y="73407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矩形 145"/>
            <p:cNvSpPr/>
            <p:nvPr/>
          </p:nvSpPr>
          <p:spPr>
            <a:xfrm>
              <a:off x="17136213" y="735948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4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660581" y="3103240"/>
            <a:ext cx="280999" cy="271871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+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48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097799" y="3042125"/>
            <a:ext cx="280999" cy="271871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=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108591" y="2278618"/>
            <a:ext cx="1302724" cy="1220391"/>
          </a:xfrm>
        </p:spPr>
        <p:txBody>
          <a:bodyPr lIns="34290" tIns="17145" rIns="34290" bIns="17145"/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数学</a:t>
            </a:r>
            <a:endParaRPr lang="zh-CN" altLang="en-US" sz="3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>
            <p:custDataLst>
              <p:tags r:id="rId2"/>
            </p:custDataLst>
          </p:nvPr>
        </p:nvSpPr>
        <p:spPr>
          <a:xfrm>
            <a:off x="3160536" y="1961753"/>
            <a:ext cx="1302724" cy="1220391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学数</a:t>
            </a:r>
            <a:endParaRPr lang="zh-CN" altLang="en-US" sz="3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2" y="1234785"/>
            <a:ext cx="3696509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3" y="1234785"/>
            <a:ext cx="2771359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24895" y="2043793"/>
            <a:ext cx="2088220" cy="1172936"/>
            <a:chOff x="6266078" y="3251201"/>
            <a:chExt cx="12344401" cy="6934197"/>
          </a:xfrm>
        </p:grpSpPr>
        <p:sp>
          <p:nvSpPr>
            <p:cNvPr id="2" name="矩形 1"/>
            <p:cNvSpPr/>
            <p:nvPr/>
          </p:nvSpPr>
          <p:spPr>
            <a:xfrm>
              <a:off x="6266078" y="3292761"/>
              <a:ext cx="9856715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97790" y="2043794"/>
            <a:ext cx="1972865" cy="1172935"/>
            <a:chOff x="6266078" y="3251201"/>
            <a:chExt cx="12344401" cy="6934197"/>
          </a:xfrm>
        </p:grpSpPr>
        <p:sp>
          <p:nvSpPr>
            <p:cNvPr id="14" name="矩形 13"/>
            <p:cNvSpPr/>
            <p:nvPr/>
          </p:nvSpPr>
          <p:spPr>
            <a:xfrm>
              <a:off x="6266078" y="3292761"/>
              <a:ext cx="7389811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09584" y="2129571"/>
            <a:ext cx="54075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5200">
                <a:solidFill>
                  <a:srgbClr val="FF3300"/>
                </a:solidFill>
                <a:cs typeface="黑体" panose="02010609060101010101" pitchFamily="49" charset="-122"/>
              </a:rPr>
              <a:t>+</a:t>
            </a:r>
            <a:endParaRPr lang="zh-CN" altLang="en-US" sz="52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693827" y="2129571"/>
            <a:ext cx="54075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5200">
                <a:solidFill>
                  <a:srgbClr val="FF3300"/>
                </a:solidFill>
                <a:cs typeface="黑体" panose="02010609060101010101" pitchFamily="49" charset="-122"/>
              </a:rPr>
              <a:t>=</a:t>
            </a:r>
            <a:endParaRPr lang="zh-CN" altLang="en-US" sz="52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426498" y="1242383"/>
            <a:ext cx="2088220" cy="1172936"/>
            <a:chOff x="17136213" y="3313021"/>
            <a:chExt cx="5568224" cy="3127828"/>
          </a:xfrm>
        </p:grpSpPr>
        <p:sp>
          <p:nvSpPr>
            <p:cNvPr id="29" name="矩形 28"/>
            <p:cNvSpPr/>
            <p:nvPr/>
          </p:nvSpPr>
          <p:spPr>
            <a:xfrm>
              <a:off x="17136213" y="3331768"/>
              <a:ext cx="5568224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7686520" y="333176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8261823" y="333176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8812131" y="333176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9365204" y="332239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9922068" y="3341142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0478930" y="3341141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1035487" y="3341141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21582311" y="3341141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2157613" y="3313021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17136213" y="3331768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26498" y="2752776"/>
            <a:ext cx="2088220" cy="1172936"/>
            <a:chOff x="17136213" y="7340736"/>
            <a:chExt cx="5568224" cy="3127828"/>
          </a:xfrm>
        </p:grpSpPr>
        <p:sp>
          <p:nvSpPr>
            <p:cNvPr id="49" name="矩形 48"/>
            <p:cNvSpPr/>
            <p:nvPr/>
          </p:nvSpPr>
          <p:spPr>
            <a:xfrm>
              <a:off x="17136213" y="7359483"/>
              <a:ext cx="2235547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7686520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8261823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8812131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9365204" y="735010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9922068" y="736885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0478930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21035487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21582311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22157613" y="73407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17136213" y="735948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工作\★★★★★3~6年级数学教学PPT通用模板\效果图\你真棒.jpg你真棒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8" y="1530"/>
            <a:ext cx="9143643" cy="5142786"/>
          </a:xfrm>
          <a:prstGeom prst="rect">
            <a:avLst/>
          </a:prstGeom>
        </p:spPr>
      </p:pic>
      <p:pic>
        <p:nvPicPr>
          <p:cNvPr id="4" name="图片 3" descr="E:\工作\★★★★★3~6年级数学教学PPT通用模板\效果图\你真棒-1.jpg你真棒-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6" y="1530"/>
            <a:ext cx="9143166" cy="5142786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05407" y="1942348"/>
            <a:ext cx="4225530" cy="1564005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FF6927"/>
                </a:solidFill>
                <a:cs typeface="黑体" panose="02010609060101010101" pitchFamily="49" charset="-122"/>
                <a:sym typeface="+mn-ea"/>
              </a:rPr>
              <a:t>你真棒！</a:t>
            </a:r>
            <a:endParaRPr lang="zh-CN" altLang="en-US">
              <a:solidFill>
                <a:srgbClr val="FF6927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374097" y="846720"/>
            <a:ext cx="836262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一、例题：橡皮擦（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0.8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元）和铅笔（</a:t>
            </a:r>
            <a:r>
              <a:rPr lang="en-US" altLang="zh-CN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0.6</a:t>
            </a:r>
            <a:r>
              <a:rPr lang="zh-CN" altLang="en-US" sz="23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元）一共多少钱？</a:t>
            </a:r>
            <a:endParaRPr lang="zh-CN" altLang="en-US" sz="23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94868" y="1505004"/>
            <a:ext cx="33569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426816" y="2028190"/>
            <a:ext cx="1441833" cy="7794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03035" y="2260022"/>
            <a:ext cx="4504752" cy="1956090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456057" y="2329639"/>
            <a:ext cx="1674289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验证：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517619" y="3006502"/>
            <a:ext cx="1085133" cy="609510"/>
            <a:chOff x="1666278" y="5450116"/>
            <a:chExt cx="5568224" cy="3127828"/>
          </a:xfrm>
        </p:grpSpPr>
        <p:sp>
          <p:nvSpPr>
            <p:cNvPr id="100" name="矩形 99"/>
            <p:cNvSpPr/>
            <p:nvPr/>
          </p:nvSpPr>
          <p:spPr>
            <a:xfrm>
              <a:off x="1666278" y="5468863"/>
              <a:ext cx="4446096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216585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2791889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3342196" y="546886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3895269" y="545948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4452132" y="547823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5008995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5565551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6112375" y="54782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687679" y="545011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矩形 109"/>
            <p:cNvSpPr/>
            <p:nvPr/>
          </p:nvSpPr>
          <p:spPr>
            <a:xfrm>
              <a:off x="1666278" y="546886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22997" y="3000704"/>
            <a:ext cx="1025725" cy="609828"/>
            <a:chOff x="9326834" y="5450116"/>
            <a:chExt cx="5213336" cy="3099707"/>
          </a:xfrm>
        </p:grpSpPr>
        <p:sp>
          <p:nvSpPr>
            <p:cNvPr id="112" name="矩形 111"/>
            <p:cNvSpPr/>
            <p:nvPr/>
          </p:nvSpPr>
          <p:spPr>
            <a:xfrm>
              <a:off x="9326834" y="5468694"/>
              <a:ext cx="3120894" cy="30532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9842068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10380705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10895938" y="546869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11413761" y="545940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11935133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12456505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12977589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13489561" y="5477984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14028200" y="5450116"/>
              <a:ext cx="8776" cy="3071839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21"/>
            <p:cNvSpPr/>
            <p:nvPr/>
          </p:nvSpPr>
          <p:spPr>
            <a:xfrm>
              <a:off x="9326834" y="5468694"/>
              <a:ext cx="5213336" cy="3071839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5520809" y="2522561"/>
            <a:ext cx="1085133" cy="600378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125" name="直接连接符 124"/>
          <p:cNvCxnSpPr/>
          <p:nvPr/>
        </p:nvCxnSpPr>
        <p:spPr>
          <a:xfrm>
            <a:off x="5628052" y="2522560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5740167" y="2522560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5847411" y="2522560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5955194" y="2520733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6063715" y="2524387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6172236" y="2524387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6280698" y="2524387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6387262" y="2524387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6499377" y="2518907"/>
            <a:ext cx="1827" cy="604031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 133"/>
          <p:cNvSpPr/>
          <p:nvPr/>
        </p:nvSpPr>
        <p:spPr>
          <a:xfrm>
            <a:off x="5520809" y="2522560"/>
            <a:ext cx="1085133" cy="604031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5518542" y="3303380"/>
            <a:ext cx="1085133" cy="609510"/>
            <a:chOff x="17136213" y="7340736"/>
            <a:chExt cx="5568224" cy="3127828"/>
          </a:xfrm>
        </p:grpSpPr>
        <p:cxnSp>
          <p:nvCxnSpPr>
            <p:cNvPr id="142" name="直接连接符 141"/>
            <p:cNvCxnSpPr/>
            <p:nvPr/>
          </p:nvCxnSpPr>
          <p:spPr>
            <a:xfrm>
              <a:off x="20478930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矩形 135"/>
            <p:cNvSpPr/>
            <p:nvPr/>
          </p:nvSpPr>
          <p:spPr>
            <a:xfrm>
              <a:off x="17136213" y="7359483"/>
              <a:ext cx="2206881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17686520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8261823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18812131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19365204" y="735010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19922068" y="736885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21035487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21582311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22157613" y="73407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矩形 145"/>
            <p:cNvSpPr/>
            <p:nvPr/>
          </p:nvSpPr>
          <p:spPr>
            <a:xfrm>
              <a:off x="17136213" y="735948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4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652416" y="3103240"/>
            <a:ext cx="280999" cy="271871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+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48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097799" y="3042125"/>
            <a:ext cx="280999" cy="271871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=</a:t>
            </a:r>
            <a:endParaRPr lang="zh-CN" altLang="en-US" sz="2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758476" y="3654468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rgbClr val="FF3300"/>
                </a:solidFill>
                <a:cs typeface="黑体" panose="02010609060101010101" pitchFamily="49" charset="-122"/>
              </a:rPr>
              <a:t>0.8</a:t>
            </a:r>
            <a:endParaRPr lang="zh-CN" altLang="en-US" sz="25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58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149839" y="3654468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rgbClr val="FF3300"/>
                </a:solidFill>
                <a:cs typeface="黑体" panose="02010609060101010101" pitchFamily="49" charset="-122"/>
              </a:rPr>
              <a:t>0.6</a:t>
            </a:r>
            <a:endParaRPr lang="zh-CN" altLang="en-US" sz="25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59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115817" y="2580054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rgbClr val="FF3300"/>
                </a:solidFill>
                <a:cs typeface="黑体" panose="02010609060101010101" pitchFamily="49" charset="-122"/>
              </a:rPr>
              <a:t>1</a:t>
            </a:r>
            <a:endParaRPr lang="zh-CN" altLang="en-US" sz="25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7127469" y="3384224"/>
            <a:ext cx="86041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500">
                <a:solidFill>
                  <a:srgbClr val="FF3300"/>
                </a:solidFill>
                <a:cs typeface="黑体" panose="02010609060101010101" pitchFamily="49" charset="-122"/>
              </a:rPr>
              <a:t>0.4</a:t>
            </a:r>
            <a:endParaRPr lang="zh-CN" altLang="en-US" sz="25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00444" y="3005868"/>
            <a:ext cx="859720" cy="447188"/>
          </a:xfrm>
          <a:prstGeom prst="rect">
            <a:avLst/>
          </a:prstGeom>
        </p:spPr>
      </p:pic>
      <p:sp>
        <p:nvSpPr>
          <p:cNvPr id="62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705438" y="3006502"/>
            <a:ext cx="1033466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尺子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5429096" y="2431223"/>
            <a:ext cx="1274219" cy="785505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859115" y="2506081"/>
            <a:ext cx="403985" cy="629683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57" grpId="0"/>
      <p:bldP spid="58" grpId="0"/>
      <p:bldP spid="59" grpId="0"/>
      <p:bldP spid="60" grpId="0"/>
      <p:bldP spid="62" grpId="0"/>
      <p:bldP spid="63" grpId="0" animBg="1"/>
      <p:bldP spid="63" grpId="1" animBg="1"/>
      <p:bldP spid="63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1"/>
          <p:cNvSpPr txBox="1"/>
          <p:nvPr/>
        </p:nvSpPr>
        <p:spPr>
          <a:xfrm>
            <a:off x="3826070" y="1667636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21"/>
          <p:cNvCxnSpPr/>
          <p:nvPr/>
        </p:nvCxnSpPr>
        <p:spPr>
          <a:xfrm flipV="1">
            <a:off x="3331836" y="2954512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TextBox 21"/>
          <p:cNvSpPr txBox="1"/>
          <p:nvPr/>
        </p:nvSpPr>
        <p:spPr>
          <a:xfrm>
            <a:off x="3839922" y="3009327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5025" y="1520488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3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3298400" y="23572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3847302" y="2267189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74126" y="754313"/>
            <a:ext cx="404320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188406" y="1667635"/>
            <a:ext cx="2143220" cy="1908640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09222" y="3721142"/>
            <a:ext cx="457301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整数和小数都可以用</a:t>
            </a:r>
            <a:r>
              <a:rPr lang="zh-CN" altLang="en-US" sz="2500">
                <a:solidFill>
                  <a:srgbClr val="FF3300"/>
                </a:solidFill>
                <a:cs typeface="黑体" panose="02010609060101010101" pitchFamily="49" charset="-122"/>
              </a:rPr>
              <a:t>竖式</a:t>
            </a: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计算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78765" y="2019934"/>
            <a:ext cx="738566" cy="115118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3" grpId="2" animBg="1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1"/>
          <p:cNvSpPr txBox="1"/>
          <p:nvPr/>
        </p:nvSpPr>
        <p:spPr>
          <a:xfrm>
            <a:off x="3726618" y="2656269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3826070" y="1667636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21"/>
          <p:cNvCxnSpPr/>
          <p:nvPr/>
        </p:nvCxnSpPr>
        <p:spPr>
          <a:xfrm flipV="1">
            <a:off x="3331836" y="2954512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TextBox 21"/>
          <p:cNvSpPr txBox="1"/>
          <p:nvPr/>
        </p:nvSpPr>
        <p:spPr>
          <a:xfrm>
            <a:off x="3839922" y="3009327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5025" y="1520488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3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3298400" y="23572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3847302" y="2267189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74126" y="754313"/>
            <a:ext cx="404320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0.8+0.6= 1.4</a:t>
            </a: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3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283245" y="1812736"/>
            <a:ext cx="150249" cy="1771969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38675" y="2024848"/>
            <a:ext cx="2600261" cy="447188"/>
          </a:xfrm>
          <a:prstGeom prst="rect">
            <a:avLst/>
          </a:prstGeom>
        </p:spPr>
      </p:pic>
      <p:sp>
        <p:nvSpPr>
          <p:cNvPr id="1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557016" y="2048635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小数点的位置不能变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38675" y="2869794"/>
            <a:ext cx="2600261" cy="447188"/>
          </a:xfrm>
          <a:prstGeom prst="rect">
            <a:avLst/>
          </a:prstGeom>
        </p:spPr>
      </p:pic>
      <p:sp>
        <p:nvSpPr>
          <p:cNvPr id="2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557016" y="2893581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小数点必须要对齐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94896">
            <a:off x="7931201" y="2735325"/>
            <a:ext cx="403985" cy="629683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3" grpId="1" animBg="1"/>
      <p:bldP spid="13" grpId="2" animBg="1"/>
      <p:bldP spid="13" grpId="3" animBg="1"/>
      <p:bldP spid="13" grpId="4" animBg="1"/>
      <p:bldP spid="13" grpId="5" animBg="1"/>
      <p:bldP spid="17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21"/>
          <p:cNvSpPr txBox="1"/>
          <p:nvPr/>
        </p:nvSpPr>
        <p:spPr>
          <a:xfrm>
            <a:off x="5542536" y="2681235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TextBox 21"/>
          <p:cNvSpPr txBox="1"/>
          <p:nvPr/>
        </p:nvSpPr>
        <p:spPr>
          <a:xfrm>
            <a:off x="2310179" y="2675389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226931" y="901270"/>
            <a:ext cx="7558413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如果小数点没有对齐，有可能被误认为其它数字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654989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2" name="直接连接符 21"/>
          <p:cNvCxnSpPr/>
          <p:nvPr/>
        </p:nvCxnSpPr>
        <p:spPr>
          <a:xfrm flipV="1">
            <a:off x="5160755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3" name="TextBox 21"/>
          <p:cNvSpPr txBox="1"/>
          <p:nvPr/>
        </p:nvSpPr>
        <p:spPr>
          <a:xfrm>
            <a:off x="5668840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5127319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TextBox 7"/>
          <p:cNvSpPr txBox="1"/>
          <p:nvPr/>
        </p:nvSpPr>
        <p:spPr>
          <a:xfrm>
            <a:off x="5676221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TextBox 21"/>
          <p:cNvSpPr txBox="1"/>
          <p:nvPr/>
        </p:nvSpPr>
        <p:spPr>
          <a:xfrm>
            <a:off x="2405392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7" name="直接连接符 21"/>
          <p:cNvCxnSpPr/>
          <p:nvPr/>
        </p:nvCxnSpPr>
        <p:spPr>
          <a:xfrm flipV="1">
            <a:off x="1911158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8" name="TextBox 21"/>
          <p:cNvSpPr txBox="1"/>
          <p:nvPr/>
        </p:nvSpPr>
        <p:spPr>
          <a:xfrm>
            <a:off x="2419243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1877722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TextBox 7"/>
          <p:cNvSpPr txBox="1"/>
          <p:nvPr/>
        </p:nvSpPr>
        <p:spPr>
          <a:xfrm>
            <a:off x="2426624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85143" y="2432561"/>
            <a:ext cx="539132" cy="352080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65432" y="3747249"/>
            <a:ext cx="1416845" cy="447188"/>
          </a:xfrm>
          <a:prstGeom prst="rect">
            <a:avLst/>
          </a:prstGeom>
        </p:spPr>
      </p:pic>
      <p:sp>
        <p:nvSpPr>
          <p:cNvPr id="7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654096" y="3739718"/>
            <a:ext cx="1703183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数位变乱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5867744" y="3360767"/>
            <a:ext cx="225689" cy="200987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2832010" y="3358643"/>
            <a:ext cx="225689" cy="200987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60" grpId="0"/>
      <p:bldP spid="61" grpId="0"/>
      <p:bldP spid="63" grpId="0"/>
      <p:bldP spid="64" grpId="0"/>
      <p:bldP spid="65" grpId="0"/>
      <p:bldP spid="76" grpId="0"/>
      <p:bldP spid="77" grpId="0" animBg="1"/>
      <p:bldP spid="77" grpId="1" animBg="1"/>
      <p:bldP spid="78" grpId="0" animBg="1"/>
      <p:bldP spid="7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1"/>
          <p:cNvSpPr txBox="1"/>
          <p:nvPr/>
        </p:nvSpPr>
        <p:spPr>
          <a:xfrm>
            <a:off x="2310179" y="2675389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45023" y="901270"/>
            <a:ext cx="8017850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如果小数点跑到了进位的位置，有可能被当成进位的小</a:t>
            </a:r>
            <a:r>
              <a:rPr lang="en-US" altLang="zh-CN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654989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2" name="直接连接符 21"/>
          <p:cNvCxnSpPr/>
          <p:nvPr/>
        </p:nvCxnSpPr>
        <p:spPr>
          <a:xfrm flipV="1">
            <a:off x="5160755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3" name="TextBox 21"/>
          <p:cNvSpPr txBox="1"/>
          <p:nvPr/>
        </p:nvSpPr>
        <p:spPr>
          <a:xfrm>
            <a:off x="5668840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5127319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TextBox 7"/>
          <p:cNvSpPr txBox="1"/>
          <p:nvPr/>
        </p:nvSpPr>
        <p:spPr>
          <a:xfrm>
            <a:off x="5676221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TextBox 21"/>
          <p:cNvSpPr txBox="1"/>
          <p:nvPr/>
        </p:nvSpPr>
        <p:spPr>
          <a:xfrm>
            <a:off x="2405392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7" name="直接连接符 21"/>
          <p:cNvCxnSpPr/>
          <p:nvPr/>
        </p:nvCxnSpPr>
        <p:spPr>
          <a:xfrm flipV="1">
            <a:off x="1911158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8" name="TextBox 21"/>
          <p:cNvSpPr txBox="1"/>
          <p:nvPr/>
        </p:nvSpPr>
        <p:spPr>
          <a:xfrm>
            <a:off x="2419243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1877722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TextBox 7"/>
          <p:cNvSpPr txBox="1"/>
          <p:nvPr/>
        </p:nvSpPr>
        <p:spPr>
          <a:xfrm>
            <a:off x="2426624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85143" y="2432561"/>
            <a:ext cx="539132" cy="352080"/>
          </a:xfrm>
          <a:prstGeom prst="rect">
            <a:avLst/>
          </a:prstGeom>
        </p:spPr>
      </p:pic>
      <p:sp>
        <p:nvSpPr>
          <p:cNvPr id="18" name="TextBox 21"/>
          <p:cNvSpPr txBox="1"/>
          <p:nvPr/>
        </p:nvSpPr>
        <p:spPr>
          <a:xfrm>
            <a:off x="5724203" y="2244503"/>
            <a:ext cx="1160467" cy="830997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52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52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063702" y="2745945"/>
            <a:ext cx="311009" cy="276968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734034" y="2743820"/>
            <a:ext cx="311009" cy="276968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64" grpId="0"/>
      <p:bldP spid="65" grpId="0"/>
      <p:bldP spid="18" grpId="0"/>
      <p:bldP spid="20" grpId="0" animBg="1"/>
      <p:bldP spid="20" grpId="1" animBg="1"/>
      <p:bldP spid="21" grpId="0" animBg="1"/>
      <p:bldP spid="21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542536" y="2681235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2310179" y="2675389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260561" y="874941"/>
            <a:ext cx="4727428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小数点的位置不可以随意标注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769294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0 8</a:t>
            </a: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2" name="直接连接符 21"/>
          <p:cNvCxnSpPr/>
          <p:nvPr/>
        </p:nvCxnSpPr>
        <p:spPr>
          <a:xfrm flipV="1">
            <a:off x="5160755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3" name="TextBox 21"/>
          <p:cNvSpPr txBox="1"/>
          <p:nvPr/>
        </p:nvSpPr>
        <p:spPr>
          <a:xfrm>
            <a:off x="5668840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5127319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TextBox 7"/>
          <p:cNvSpPr txBox="1"/>
          <p:nvPr/>
        </p:nvSpPr>
        <p:spPr>
          <a:xfrm>
            <a:off x="5676221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TextBox 21"/>
          <p:cNvSpPr txBox="1"/>
          <p:nvPr/>
        </p:nvSpPr>
        <p:spPr>
          <a:xfrm>
            <a:off x="2405392" y="16939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7" name="直接连接符 21"/>
          <p:cNvCxnSpPr/>
          <p:nvPr/>
        </p:nvCxnSpPr>
        <p:spPr>
          <a:xfrm flipV="1">
            <a:off x="1911158" y="29808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8" name="TextBox 21"/>
          <p:cNvSpPr txBox="1"/>
          <p:nvPr/>
        </p:nvSpPr>
        <p:spPr>
          <a:xfrm>
            <a:off x="2419243" y="3035626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1877722" y="23835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TextBox 7"/>
          <p:cNvSpPr txBox="1"/>
          <p:nvPr/>
        </p:nvSpPr>
        <p:spPr>
          <a:xfrm>
            <a:off x="2426624" y="22934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85143" y="2432561"/>
            <a:ext cx="539132" cy="352080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2533607" y="1755340"/>
            <a:ext cx="928874" cy="473147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803275" y="1755340"/>
            <a:ext cx="928874" cy="473147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85731" y="3739085"/>
            <a:ext cx="2619455" cy="447188"/>
          </a:xfrm>
          <a:prstGeom prst="rect">
            <a:avLst/>
          </a:prstGeom>
        </p:spPr>
      </p:pic>
      <p:sp>
        <p:nvSpPr>
          <p:cNvPr id="2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853947" y="3731554"/>
            <a:ext cx="3333893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改变了数的意义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0" grpId="0"/>
      <p:bldP spid="61" grpId="0"/>
      <p:bldP spid="63" grpId="0"/>
      <p:bldP spid="64" grpId="0"/>
      <p:bldP spid="65" grpId="0"/>
      <p:bldP spid="23" grpId="0" animBg="1"/>
      <p:bldP spid="23" grpId="1" animBg="1"/>
      <p:bldP spid="24" grpId="0" animBg="1"/>
      <p:bldP spid="24" grpId="1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914695" y="938569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知识回顾</a:t>
            </a:r>
            <a:endParaRPr lang="zh-CN" altLang="en-US" sz="3800" dirty="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3494" y="914790"/>
            <a:ext cx="2267553" cy="35343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10420" y="1117640"/>
            <a:ext cx="4234040" cy="19649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32315" y="1441557"/>
            <a:ext cx="3034961" cy="969496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just"/>
            <a:r>
              <a: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同学们，我们能不能将画图和竖式这两种验证方法完美结合？</a:t>
            </a:r>
            <a:endParaRPr lang="zh-CN" altLang="en-US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00080" y="513910"/>
            <a:ext cx="1859481" cy="1044455"/>
            <a:chOff x="6266078" y="3251201"/>
            <a:chExt cx="12344401" cy="6934197"/>
          </a:xfrm>
        </p:grpSpPr>
        <p:sp>
          <p:nvSpPr>
            <p:cNvPr id="3" name="矩形 2"/>
            <p:cNvSpPr/>
            <p:nvPr/>
          </p:nvSpPr>
          <p:spPr>
            <a:xfrm>
              <a:off x="6266078" y="3292761"/>
              <a:ext cx="9856715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16900" y="1706731"/>
            <a:ext cx="1842661" cy="1095524"/>
            <a:chOff x="6266078" y="3251201"/>
            <a:chExt cx="12344401" cy="6934197"/>
          </a:xfrm>
        </p:grpSpPr>
        <p:sp>
          <p:nvSpPr>
            <p:cNvPr id="15" name="矩形 14"/>
            <p:cNvSpPr/>
            <p:nvPr/>
          </p:nvSpPr>
          <p:spPr>
            <a:xfrm>
              <a:off x="6266078" y="3292761"/>
              <a:ext cx="7389811" cy="6830295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486074" y="329276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761487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981482" y="329276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07610" y="3271979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442140" y="3313543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367667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4910521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6122794" y="3313542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7398206" y="3251201"/>
              <a:ext cx="20781" cy="6871855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6266079" y="3292762"/>
              <a:ext cx="12344400" cy="6871855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47858" y="2220262"/>
            <a:ext cx="481518" cy="46587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52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+</a:t>
            </a:r>
            <a:endParaRPr lang="zh-CN" altLang="en-US" sz="52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614350" y="3218397"/>
            <a:ext cx="1859481" cy="1044455"/>
            <a:chOff x="6971145" y="8582391"/>
            <a:chExt cx="4958293" cy="2785213"/>
          </a:xfrm>
        </p:grpSpPr>
        <p:sp>
          <p:nvSpPr>
            <p:cNvPr id="29" name="矩形 28"/>
            <p:cNvSpPr/>
            <p:nvPr/>
          </p:nvSpPr>
          <p:spPr>
            <a:xfrm>
              <a:off x="6971145" y="8599084"/>
              <a:ext cx="3959081" cy="2743480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461173" y="8599084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973459" y="8599084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463487" y="8599084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955977" y="8590736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9451843" y="8607432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9947708" y="8607431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0443300" y="8607431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930226" y="8607431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442513" y="8582391"/>
              <a:ext cx="8347" cy="2760172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6971145" y="8599084"/>
              <a:ext cx="4958293" cy="2760172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02224" y="3216831"/>
            <a:ext cx="1859481" cy="1044455"/>
            <a:chOff x="17136213" y="7340736"/>
            <a:chExt cx="5568224" cy="3127828"/>
          </a:xfrm>
        </p:grpSpPr>
        <p:sp>
          <p:nvSpPr>
            <p:cNvPr id="41" name="矩形 40"/>
            <p:cNvSpPr/>
            <p:nvPr/>
          </p:nvSpPr>
          <p:spPr>
            <a:xfrm>
              <a:off x="17136213" y="7359483"/>
              <a:ext cx="3352091" cy="3080961"/>
            </a:xfrm>
            <a:prstGeom prst="rect">
              <a:avLst/>
            </a:prstGeom>
            <a:solidFill>
              <a:srgbClr val="6A72F0">
                <a:alpha val="50000"/>
              </a:srgbClr>
            </a:solidFill>
            <a:ln>
              <a:solidFill>
                <a:srgbClr val="6A72F0"/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7686520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8261823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8812131" y="7359483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9365204" y="7350108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9922068" y="7368857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20478930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1035487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1582311" y="736885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22157613" y="7340736"/>
              <a:ext cx="9374" cy="3099707"/>
            </a:xfrm>
            <a:prstGeom prst="line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17136213" y="7359483"/>
              <a:ext cx="5568224" cy="3099707"/>
            </a:xfrm>
            <a:prstGeom prst="rect">
              <a:avLst/>
            </a:prstGeom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vert="horz" lIns="101600" tIns="38100" rIns="25400" bIns="38100" rtlCol="0" anchor="t" anchorCtr="0">
              <a:noAutofit/>
            </a:bodyPr>
            <a:lstStyle/>
            <a:p>
              <a:pPr algn="ctr"/>
              <a:endParaRPr lang="zh-CN" altLang="en-US" sz="6800" b="1">
                <a:solidFill>
                  <a:schemeClr val="bg1"/>
                </a:solidFill>
                <a:cs typeface="黑体" panose="02010609060101010101" pitchFamily="49" charset="-122"/>
                <a:sym typeface="+mn-ea"/>
              </a:endParaRPr>
            </a:p>
          </p:txBody>
        </p:sp>
      </p:grpSp>
      <p:cxnSp>
        <p:nvCxnSpPr>
          <p:cNvPr id="52" name="直接连接符 21"/>
          <p:cNvCxnSpPr/>
          <p:nvPr/>
        </p:nvCxnSpPr>
        <p:spPr>
          <a:xfrm flipV="1">
            <a:off x="1750292" y="2992571"/>
            <a:ext cx="5140814" cy="20721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4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734736" y="778014"/>
            <a:ext cx="136049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8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725980" y="1962670"/>
            <a:ext cx="1369246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6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6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030498" y="3465832"/>
            <a:ext cx="167687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14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7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553720" y="779239"/>
            <a:ext cx="879304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8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587510" y="1958668"/>
            <a:ext cx="879304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607206" y="3216461"/>
            <a:ext cx="1865302" cy="1045707"/>
          </a:xfrm>
          <a:prstGeom prst="rect">
            <a:avLst/>
          </a:prstGeom>
          <a:solidFill>
            <a:srgbClr val="FC9502">
              <a:alpha val="50000"/>
            </a:srgbClr>
          </a:solidFill>
          <a:ln>
            <a:solidFill>
              <a:srgbClr val="FC9502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549869" y="3482160"/>
            <a:ext cx="879304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rgbClr val="FF3300"/>
                </a:solidFill>
                <a:cs typeface="黑体" panose="02010609060101010101" pitchFamily="49" charset="-122"/>
              </a:rPr>
              <a:t>1.4</a:t>
            </a:r>
            <a:endParaRPr lang="zh-CN" altLang="en-US" sz="27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194953" y="3532095"/>
            <a:ext cx="709562" cy="473251"/>
          </a:xfrm>
          <a:prstGeom prst="rect">
            <a:avLst/>
          </a:prstGeom>
        </p:spPr>
      </p:pic>
      <p:sp>
        <p:nvSpPr>
          <p:cNvPr id="72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3069329" y="3510278"/>
            <a:ext cx="925518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700">
                <a:solidFill>
                  <a:schemeClr val="bg1"/>
                </a:solidFill>
                <a:cs typeface="黑体" panose="02010609060101010101" pitchFamily="49" charset="-122"/>
              </a:rPr>
              <a:t>1.0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3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3076700" y="3509836"/>
            <a:ext cx="925518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700">
                <a:solidFill>
                  <a:schemeClr val="bg1"/>
                </a:solidFill>
                <a:cs typeface="黑体" panose="02010609060101010101" pitchFamily="49" charset="-122"/>
              </a:rPr>
              <a:t>1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06 0.00359 L -0.07682 0.00046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2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4" grpId="0"/>
      <p:bldP spid="55" grpId="0"/>
      <p:bldP spid="56" grpId="0"/>
      <p:bldP spid="57" grpId="0"/>
      <p:bldP spid="58" grpId="0"/>
      <p:bldP spid="59" grpId="0" animBg="1"/>
      <p:bldP spid="60" grpId="0"/>
      <p:bldP spid="72" grpId="0"/>
      <p:bldP spid="72" grpId="1"/>
      <p:bldP spid="7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1"/>
          <p:cNvSpPr txBox="1"/>
          <p:nvPr/>
        </p:nvSpPr>
        <p:spPr>
          <a:xfrm>
            <a:off x="3710675" y="2779508"/>
            <a:ext cx="1160467" cy="388568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3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3808958" y="1635050"/>
            <a:ext cx="1166938" cy="5886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6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21"/>
          <p:cNvCxnSpPr/>
          <p:nvPr/>
        </p:nvCxnSpPr>
        <p:spPr>
          <a:xfrm flipV="1">
            <a:off x="3135881" y="3086815"/>
            <a:ext cx="2359042" cy="21733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" name="TextBox 21"/>
          <p:cNvSpPr txBox="1"/>
          <p:nvPr/>
        </p:nvSpPr>
        <p:spPr>
          <a:xfrm>
            <a:off x="3830189" y="3168545"/>
            <a:ext cx="1160467" cy="5886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endParaRPr lang="en-US" altLang="zh-CN" sz="36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980532" y="1642952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6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TextBox 21"/>
          <p:cNvSpPr txBox="1"/>
          <p:nvPr/>
        </p:nvSpPr>
        <p:spPr>
          <a:xfrm>
            <a:off x="3114769" y="2479704"/>
            <a:ext cx="659627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endParaRPr lang="zh-CN" altLang="en-US" sz="30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3830189" y="2323892"/>
            <a:ext cx="1145706" cy="5886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6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052573" y="1635051"/>
            <a:ext cx="136049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8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7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052573" y="2384815"/>
            <a:ext cx="1369246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6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个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03844" y="2147852"/>
            <a:ext cx="539132" cy="352080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4396667" y="1731684"/>
            <a:ext cx="464548" cy="1123806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4158" y="1012275"/>
            <a:ext cx="1665082" cy="473251"/>
          </a:xfrm>
          <a:prstGeom prst="rect">
            <a:avLst/>
          </a:prstGeom>
        </p:spPr>
      </p:pic>
      <p:sp>
        <p:nvSpPr>
          <p:cNvPr id="29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314088" y="971363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相同数位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7" grpId="0" animBg="1"/>
      <p:bldP spid="27" grpId="1" animBg="1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98692" y="2294164"/>
            <a:ext cx="2445598" cy="587454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10193" y="2318471"/>
            <a:ext cx="4030828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相同数位对齐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75538" y="2297967"/>
            <a:ext cx="2445598" cy="587454"/>
          </a:xfrm>
          <a:prstGeom prst="rect">
            <a:avLst/>
          </a:prstGeom>
        </p:spPr>
      </p:pic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87039" y="2322274"/>
            <a:ext cx="4030828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小数点对齐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4021351" y="2427409"/>
            <a:ext cx="891170" cy="348448"/>
          </a:xfrm>
          <a:prstGeom prst="leftRightArrow">
            <a:avLst/>
          </a:prstGeom>
          <a:solidFill>
            <a:srgbClr val="FC9502"/>
          </a:solidFill>
          <a:ln>
            <a:solidFill>
              <a:srgbClr val="FC9502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421458" y="858612"/>
            <a:ext cx="6566601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在列小数加减法竖式的时候，要注意什么？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6" grpId="1" animBg="1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5"/>
          <p:cNvSpPr txBox="1"/>
          <p:nvPr>
            <p:custDataLst>
              <p:tags r:id="rId1"/>
            </p:custDataLst>
          </p:nvPr>
        </p:nvSpPr>
        <p:spPr>
          <a:xfrm>
            <a:off x="1575559" y="802543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橡皮擦和铅笔，一共需要花</a:t>
            </a:r>
            <a:r>
              <a:rPr lang="en-US" altLang="zh-CN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1.4</a:t>
            </a:r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906180">
            <a:off x="5447606" y="1337735"/>
            <a:ext cx="352932" cy="1885790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74775" y="2716531"/>
            <a:ext cx="1356203" cy="714349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标题 5"/>
          <p:cNvSpPr txBox="1"/>
          <p:nvPr>
            <p:custDataLst>
              <p:tags r:id="rId4"/>
            </p:custDataLst>
          </p:nvPr>
        </p:nvSpPr>
        <p:spPr>
          <a:xfrm>
            <a:off x="2343052" y="813834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647611" y="1954871"/>
            <a:ext cx="1031555" cy="655525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830634" y="2716531"/>
            <a:ext cx="1356203" cy="714349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732032" y="3473091"/>
            <a:ext cx="1665082" cy="473251"/>
          </a:xfrm>
          <a:prstGeom prst="rect">
            <a:avLst/>
          </a:prstGeom>
        </p:spPr>
      </p:pic>
      <p:sp>
        <p:nvSpPr>
          <p:cNvPr id="17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261962" y="3432179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列竖式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21"/>
          <p:cNvSpPr txBox="1"/>
          <p:nvPr/>
        </p:nvSpPr>
        <p:spPr>
          <a:xfrm>
            <a:off x="3891627" y="2864140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标题 5"/>
          <p:cNvSpPr txBox="1"/>
          <p:nvPr>
            <p:custDataLst>
              <p:tags r:id="rId1"/>
            </p:custDataLst>
          </p:nvPr>
        </p:nvSpPr>
        <p:spPr>
          <a:xfrm>
            <a:off x="2343052" y="813834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826070" y="1667636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1"/>
          <p:cNvCxnSpPr/>
          <p:nvPr/>
        </p:nvCxnSpPr>
        <p:spPr>
          <a:xfrm flipV="1">
            <a:off x="3331836" y="2954512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" name="TextBox 21"/>
          <p:cNvSpPr txBox="1"/>
          <p:nvPr/>
        </p:nvSpPr>
        <p:spPr>
          <a:xfrm>
            <a:off x="3963834" y="3039823"/>
            <a:ext cx="511142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 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1"/>
          <p:cNvSpPr txBox="1"/>
          <p:nvPr/>
        </p:nvSpPr>
        <p:spPr>
          <a:xfrm>
            <a:off x="3298400" y="23572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3847302" y="2267189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3883342" y="155375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21"/>
          <p:cNvSpPr txBox="1"/>
          <p:nvPr/>
        </p:nvSpPr>
        <p:spPr>
          <a:xfrm>
            <a:off x="3891507" y="2181878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4409540" y="3038551"/>
            <a:ext cx="519306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5665" y="2251819"/>
            <a:ext cx="1928887" cy="447188"/>
          </a:xfrm>
          <a:prstGeom prst="rect">
            <a:avLst/>
          </a:prstGeom>
        </p:spPr>
      </p:pic>
      <p:sp>
        <p:nvSpPr>
          <p:cNvPr id="3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541910" y="2275606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书写不够规范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005004" y="3043044"/>
            <a:ext cx="899348" cy="453924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 animBg="1"/>
      <p:bldP spid="42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21"/>
          <p:cNvSpPr txBox="1"/>
          <p:nvPr/>
        </p:nvSpPr>
        <p:spPr>
          <a:xfrm>
            <a:off x="3891627" y="2864140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标题 5"/>
          <p:cNvSpPr txBox="1"/>
          <p:nvPr>
            <p:custDataLst>
              <p:tags r:id="rId1"/>
            </p:custDataLst>
          </p:nvPr>
        </p:nvSpPr>
        <p:spPr>
          <a:xfrm>
            <a:off x="2343052" y="813834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826070" y="1667636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1"/>
          <p:cNvCxnSpPr/>
          <p:nvPr/>
        </p:nvCxnSpPr>
        <p:spPr>
          <a:xfrm flipV="1">
            <a:off x="3331836" y="2954512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" name="TextBox 21"/>
          <p:cNvSpPr txBox="1"/>
          <p:nvPr/>
        </p:nvSpPr>
        <p:spPr>
          <a:xfrm>
            <a:off x="3963834" y="3039823"/>
            <a:ext cx="511142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 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1"/>
          <p:cNvSpPr txBox="1"/>
          <p:nvPr/>
        </p:nvSpPr>
        <p:spPr>
          <a:xfrm>
            <a:off x="3298400" y="23572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3847302" y="2267189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3883342" y="155375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21"/>
          <p:cNvSpPr txBox="1"/>
          <p:nvPr/>
        </p:nvSpPr>
        <p:spPr>
          <a:xfrm>
            <a:off x="3891507" y="2181878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4409540" y="3038551"/>
            <a:ext cx="519306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5665" y="2251819"/>
            <a:ext cx="1928887" cy="447188"/>
          </a:xfrm>
          <a:prstGeom prst="rect">
            <a:avLst/>
          </a:prstGeom>
        </p:spPr>
      </p:pic>
      <p:sp>
        <p:nvSpPr>
          <p:cNvPr id="3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541910" y="2275606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没有标注进位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393228" y="2363794"/>
            <a:ext cx="469971" cy="453924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94896">
            <a:off x="7629385" y="1922854"/>
            <a:ext cx="403985" cy="62968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" grpId="0" animBg="1"/>
      <p:bldP spid="15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21"/>
          <p:cNvSpPr txBox="1"/>
          <p:nvPr/>
        </p:nvSpPr>
        <p:spPr>
          <a:xfrm>
            <a:off x="3891627" y="2864140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4409540" y="3038551"/>
            <a:ext cx="519306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标题 5"/>
          <p:cNvSpPr txBox="1"/>
          <p:nvPr>
            <p:custDataLst>
              <p:tags r:id="rId1"/>
            </p:custDataLst>
          </p:nvPr>
        </p:nvSpPr>
        <p:spPr>
          <a:xfrm>
            <a:off x="2343052" y="813834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3826070" y="1667636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1"/>
          <p:cNvCxnSpPr/>
          <p:nvPr/>
        </p:nvCxnSpPr>
        <p:spPr>
          <a:xfrm flipV="1">
            <a:off x="3331836" y="2954512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6" name="TextBox 21"/>
          <p:cNvSpPr txBox="1"/>
          <p:nvPr/>
        </p:nvSpPr>
        <p:spPr>
          <a:xfrm>
            <a:off x="3298400" y="2357240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3847302" y="2267189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3883342" y="155375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21"/>
          <p:cNvSpPr txBox="1"/>
          <p:nvPr/>
        </p:nvSpPr>
        <p:spPr>
          <a:xfrm>
            <a:off x="3891507" y="2181878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84841" y="2251819"/>
            <a:ext cx="2051362" cy="447188"/>
          </a:xfrm>
          <a:prstGeom prst="rect">
            <a:avLst/>
          </a:prstGeom>
        </p:spPr>
      </p:pic>
      <p:sp>
        <p:nvSpPr>
          <p:cNvPr id="38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541910" y="2275606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小数点位置不对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317919" y="1752382"/>
            <a:ext cx="171461" cy="1726901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solid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3963834" y="3039823"/>
            <a:ext cx="511142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 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 animBg="1"/>
      <p:bldP spid="4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21"/>
          <p:cNvSpPr txBox="1"/>
          <p:nvPr/>
        </p:nvSpPr>
        <p:spPr>
          <a:xfrm>
            <a:off x="2585256" y="2857538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标题 5"/>
          <p:cNvSpPr txBox="1"/>
          <p:nvPr>
            <p:custDataLst>
              <p:tags r:id="rId1"/>
            </p:custDataLst>
          </p:nvPr>
        </p:nvSpPr>
        <p:spPr>
          <a:xfrm>
            <a:off x="2343052" y="813834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橡皮擦比铅笔贵多少元？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2519700" y="1661035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1"/>
          <p:cNvCxnSpPr/>
          <p:nvPr/>
        </p:nvCxnSpPr>
        <p:spPr>
          <a:xfrm flipV="1">
            <a:off x="2025466" y="2947911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" name="TextBox 21"/>
          <p:cNvSpPr txBox="1"/>
          <p:nvPr/>
        </p:nvSpPr>
        <p:spPr>
          <a:xfrm>
            <a:off x="2657463" y="3033222"/>
            <a:ext cx="511142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 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1"/>
          <p:cNvSpPr txBox="1"/>
          <p:nvPr/>
        </p:nvSpPr>
        <p:spPr>
          <a:xfrm>
            <a:off x="1992030" y="2350639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2540932" y="2260588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0 6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Box 21"/>
          <p:cNvSpPr txBox="1"/>
          <p:nvPr/>
        </p:nvSpPr>
        <p:spPr>
          <a:xfrm>
            <a:off x="2576972" y="1547154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21"/>
          <p:cNvSpPr txBox="1"/>
          <p:nvPr/>
        </p:nvSpPr>
        <p:spPr>
          <a:xfrm>
            <a:off x="2585136" y="2175277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3103169" y="3031950"/>
            <a:ext cx="519306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5452410" y="1672850"/>
            <a:ext cx="1166938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21"/>
          <p:cNvCxnSpPr/>
          <p:nvPr/>
        </p:nvCxnSpPr>
        <p:spPr>
          <a:xfrm flipV="1">
            <a:off x="4958175" y="2959726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7" name="TextBox 21"/>
          <p:cNvSpPr txBox="1"/>
          <p:nvPr/>
        </p:nvSpPr>
        <p:spPr>
          <a:xfrm>
            <a:off x="5466261" y="3014541"/>
            <a:ext cx="1160467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924740" y="2362454"/>
            <a:ext cx="659627" cy="450123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7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5473642" y="2272403"/>
            <a:ext cx="1145706" cy="542456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zh-CN" sz="33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3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14045" y="2249641"/>
            <a:ext cx="539132" cy="3520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11536" y="3691861"/>
            <a:ext cx="2051362" cy="447188"/>
          </a:xfrm>
          <a:prstGeom prst="rect">
            <a:avLst/>
          </a:prstGeom>
        </p:spPr>
      </p:pic>
      <p:sp>
        <p:nvSpPr>
          <p:cNvPr id="2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168605" y="3715648"/>
            <a:ext cx="2722744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小数点完全对齐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0" grpId="0"/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 txBox="1"/>
          <p:nvPr>
            <p:custDataLst>
              <p:tags r:id="rId1"/>
            </p:custDataLst>
          </p:nvPr>
        </p:nvSpPr>
        <p:spPr>
          <a:xfrm>
            <a:off x="1697219" y="465199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文具货架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00581" y="1683367"/>
            <a:ext cx="755506" cy="480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3906180">
            <a:off x="4314539" y="1232847"/>
            <a:ext cx="258486" cy="1381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097224">
            <a:off x="6980294" y="1215903"/>
            <a:ext cx="276200" cy="15652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6841" y="2875430"/>
            <a:ext cx="677397" cy="8194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52771" y="3054680"/>
            <a:ext cx="1571741" cy="724248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200581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4059494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859660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486840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5592266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947879" y="2867265"/>
            <a:ext cx="1911780" cy="1410821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7187252" y="3322085"/>
            <a:ext cx="888385" cy="473251"/>
          </a:xfrm>
          <a:prstGeom prst="rect">
            <a:avLst/>
          </a:prstGeom>
        </p:spPr>
      </p:pic>
      <p:sp>
        <p:nvSpPr>
          <p:cNvPr id="19" name="副标题 2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6340732" y="3297501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最贵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487892" y="1327222"/>
            <a:ext cx="1911780" cy="1410821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729661" y="1150506"/>
            <a:ext cx="1113669" cy="473251"/>
          </a:xfrm>
          <a:prstGeom prst="rect">
            <a:avLst/>
          </a:prstGeom>
        </p:spPr>
      </p:pic>
      <p:sp>
        <p:nvSpPr>
          <p:cNvPr id="22" name="副标题 2"/>
          <p:cNvSpPr>
            <a:spLocks noGrp="1"/>
          </p:cNvSpPr>
          <p:nvPr>
            <p:custDataLst>
              <p:tags r:id="rId15"/>
            </p:custDataLst>
          </p:nvPr>
        </p:nvSpPr>
        <p:spPr>
          <a:xfrm>
            <a:off x="4646362" y="1125922"/>
            <a:ext cx="3265875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最便宜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9" grpId="0"/>
      <p:bldP spid="19" grpId="1"/>
      <p:bldP spid="20" grpId="0" animBg="1"/>
      <p:bldP spid="20" grpId="1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1782950" y="589546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学数</a:t>
            </a:r>
            <a:endParaRPr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14197" y="3019547"/>
            <a:ext cx="1644852" cy="653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14197" y="1863558"/>
            <a:ext cx="1644852" cy="653640"/>
          </a:xfrm>
          <a:prstGeom prst="rect">
            <a:avLst/>
          </a:prstGeom>
        </p:spPr>
      </p:pic>
      <p:sp>
        <p:nvSpPr>
          <p:cNvPr id="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936539" y="1891583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 dirty="0">
                <a:solidFill>
                  <a:schemeClr val="bg1"/>
                </a:solidFill>
                <a:cs typeface="黑体" panose="02010609060101010101" pitchFamily="49" charset="-122"/>
              </a:rPr>
              <a:t>整 数</a:t>
            </a:r>
            <a:endParaRPr lang="zh-CN" altLang="en-US" sz="27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357983" y="1862440"/>
            <a:ext cx="591010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936539" y="3045808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 dirty="0">
                <a:solidFill>
                  <a:schemeClr val="bg1"/>
                </a:solidFill>
                <a:cs typeface="黑体" panose="02010609060101010101" pitchFamily="49" charset="-122"/>
              </a:rPr>
              <a:t>小 数</a:t>
            </a:r>
            <a:endParaRPr lang="zh-CN" altLang="en-US" sz="27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241077" y="3045808"/>
            <a:ext cx="824821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770393" y="1862440"/>
            <a:ext cx="591010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925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、</a:t>
            </a: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091094" y="3037731"/>
            <a:ext cx="896867" cy="521911"/>
          </a:xfrm>
          <a:prstGeom prst="roundRect">
            <a:avLst/>
          </a:prstGeom>
          <a:noFill/>
          <a:ln w="76200">
            <a:solidFill>
              <a:srgbClr val="FF5555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5791615" y="2775445"/>
            <a:ext cx="2546281" cy="28373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我的身高是多少？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5964359" y="3348965"/>
            <a:ext cx="2546281" cy="283737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一个东西是多少钱？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5290548" y="3139746"/>
            <a:ext cx="486763" cy="31788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 animBg="1"/>
      <p:bldP spid="12" grpId="1" animBg="1"/>
      <p:bldP spid="13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 txBox="1"/>
          <p:nvPr>
            <p:custDataLst>
              <p:tags r:id="rId1"/>
            </p:custDataLst>
          </p:nvPr>
        </p:nvSpPr>
        <p:spPr>
          <a:xfrm>
            <a:off x="726670" y="644813"/>
            <a:ext cx="7838224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请根据最高价和最低价的文具价格，提出一个数学减法问题。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906180">
            <a:off x="5522932" y="2066945"/>
            <a:ext cx="258486" cy="1381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22037" y="2233381"/>
            <a:ext cx="1571741" cy="724248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67887" y="30238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761533" y="30238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906644" y="3672427"/>
            <a:ext cx="5111206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笔袋比铅笔贵多少元？</a:t>
            </a:r>
            <a:endParaRPr lang="zh-CN" altLang="en-US" sz="25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399965" y="3656099"/>
            <a:ext cx="1381105" cy="473251"/>
          </a:xfrm>
          <a:prstGeom prst="rect">
            <a:avLst/>
          </a:prstGeom>
        </p:spPr>
      </p:pic>
      <p:sp>
        <p:nvSpPr>
          <p:cNvPr id="29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5791094" y="3631516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500">
                <a:solidFill>
                  <a:schemeClr val="bg1"/>
                </a:solidFill>
                <a:cs typeface="黑体" panose="02010609060101010101" pitchFamily="49" charset="-122"/>
              </a:rPr>
              <a:t>列竖式</a:t>
            </a:r>
            <a:endParaRPr lang="zh-CN" altLang="en-US" sz="25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  <p:bldP spid="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/>
          <p:nvPr>
            <p:custDataLst>
              <p:tags r:id="rId1"/>
            </p:custDataLst>
          </p:nvPr>
        </p:nvSpPr>
        <p:spPr>
          <a:xfrm>
            <a:off x="2392040" y="577070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笔袋比铅笔贵多少元？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3654610" y="2628162"/>
            <a:ext cx="1166938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21"/>
          <p:cNvCxnSpPr/>
          <p:nvPr/>
        </p:nvCxnSpPr>
        <p:spPr>
          <a:xfrm flipV="1">
            <a:off x="3129390" y="3601629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21"/>
          <p:cNvSpPr txBox="1"/>
          <p:nvPr/>
        </p:nvSpPr>
        <p:spPr>
          <a:xfrm>
            <a:off x="3661200" y="3639265"/>
            <a:ext cx="1160467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33565" y="2481015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0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3097980" y="3149520"/>
            <a:ext cx="659627" cy="41549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5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7608" y="3056286"/>
            <a:ext cx="1145706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en-US" altLang="zh-CN" sz="23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525137" y="1452479"/>
            <a:ext cx="542739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25.3-0.6= 24.7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4172323" y="2220999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3785716" y="2220999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93043" y="2588195"/>
            <a:ext cx="76205" cy="7620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78535" y="2995372"/>
            <a:ext cx="47744" cy="47741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72960" y="3420511"/>
            <a:ext cx="47744" cy="47741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84113" y="4000375"/>
            <a:ext cx="47744" cy="47741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27239" y="2925926"/>
            <a:ext cx="2051362" cy="447188"/>
          </a:xfrm>
          <a:prstGeom prst="rect">
            <a:avLst/>
          </a:prstGeom>
        </p:spPr>
      </p:pic>
      <p:sp>
        <p:nvSpPr>
          <p:cNvPr id="20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28877" y="2949329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>
                <a:solidFill>
                  <a:schemeClr val="bg1"/>
                </a:solidFill>
                <a:cs typeface="黑体" panose="02010609060101010101" pitchFamily="49" charset="-122"/>
              </a:rPr>
              <a:t>小数点不够清楚</a:t>
            </a:r>
            <a:endParaRPr lang="zh-CN" altLang="en-US" sz="20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/>
          <p:nvPr>
            <p:custDataLst>
              <p:tags r:id="rId1"/>
            </p:custDataLst>
          </p:nvPr>
        </p:nvSpPr>
        <p:spPr>
          <a:xfrm>
            <a:off x="2392040" y="577070"/>
            <a:ext cx="6621934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笔袋比铅笔贵多少元？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3654610" y="2628162"/>
            <a:ext cx="1166938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25.3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21"/>
          <p:cNvCxnSpPr/>
          <p:nvPr/>
        </p:nvCxnSpPr>
        <p:spPr>
          <a:xfrm flipV="1">
            <a:off x="3129390" y="3601629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21"/>
          <p:cNvSpPr txBox="1"/>
          <p:nvPr/>
        </p:nvSpPr>
        <p:spPr>
          <a:xfrm>
            <a:off x="3661200" y="3639265"/>
            <a:ext cx="1160467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24.7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33565" y="2481015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0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3097980" y="3149520"/>
            <a:ext cx="659627" cy="41549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5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7608" y="3056286"/>
            <a:ext cx="1145706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525137" y="1452479"/>
            <a:ext cx="5427395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25.3-0.6= 24.7</a:t>
            </a:r>
            <a:r>
              <a: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（元）</a:t>
            </a:r>
            <a:endParaRPr lang="zh-CN" altLang="en-US" sz="3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4172323" y="2220999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3785716" y="2220999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93043" y="2588195"/>
            <a:ext cx="76205" cy="7620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327233" y="2248912"/>
            <a:ext cx="392488" cy="308230"/>
          </a:xfrm>
          <a:prstGeom prst="roundRect">
            <a:avLst/>
          </a:prstGeom>
          <a:noFill/>
          <a:ln w="76200">
            <a:solidFill>
              <a:srgbClr val="6A72F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45255" y="2262677"/>
            <a:ext cx="450907" cy="294465"/>
          </a:xfrm>
          <a:prstGeom prst="rect">
            <a:avLst/>
          </a:prstGeom>
        </p:spPr>
      </p:pic>
      <p:sp>
        <p:nvSpPr>
          <p:cNvPr id="23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529761" y="221942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rgbClr val="FF3300"/>
                </a:solidFill>
                <a:cs typeface="黑体" panose="02010609060101010101" pitchFamily="49" charset="-122"/>
              </a:rPr>
              <a:t>1.3</a:t>
            </a:r>
            <a:endParaRPr lang="zh-CN" altLang="en-US" sz="2000">
              <a:solidFill>
                <a:srgbClr val="FF3300"/>
              </a:solidFill>
              <a:cs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4434" y="2154912"/>
            <a:ext cx="1135561" cy="473251"/>
          </a:xfrm>
          <a:prstGeom prst="rect">
            <a:avLst/>
          </a:prstGeom>
        </p:spPr>
      </p:pic>
      <p:sp>
        <p:nvSpPr>
          <p:cNvPr id="25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396162" y="2162985"/>
            <a:ext cx="2605220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减不开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337467" y="2698929"/>
            <a:ext cx="388416" cy="818390"/>
          </a:xfrm>
          <a:prstGeom prst="roundRect">
            <a:avLst/>
          </a:prstGeom>
          <a:noFill/>
          <a:ln w="76200">
            <a:solidFill>
              <a:srgbClr val="FF330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3" grpId="0"/>
      <p:bldP spid="25" grpId="0"/>
      <p:bldP spid="27" grpId="0" animBg="1"/>
      <p:bldP spid="27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1"/>
          <p:cNvSpPr txBox="1"/>
          <p:nvPr/>
        </p:nvSpPr>
        <p:spPr>
          <a:xfrm>
            <a:off x="5246750" y="1966857"/>
            <a:ext cx="1166938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25.3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21"/>
          <p:cNvCxnSpPr/>
          <p:nvPr/>
        </p:nvCxnSpPr>
        <p:spPr>
          <a:xfrm flipV="1">
            <a:off x="4721530" y="2940323"/>
            <a:ext cx="1742938" cy="14488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21"/>
          <p:cNvSpPr txBox="1"/>
          <p:nvPr/>
        </p:nvSpPr>
        <p:spPr>
          <a:xfrm>
            <a:off x="5253340" y="2977959"/>
            <a:ext cx="1160467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24.7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425705" y="1819709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0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690121" y="2488214"/>
            <a:ext cx="659627" cy="41549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5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49748" y="2394980"/>
            <a:ext cx="1145706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5764464" y="1559694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5377856" y="1559694"/>
            <a:ext cx="659627" cy="34624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00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85184" y="1926889"/>
            <a:ext cx="76205" cy="76200"/>
          </a:xfrm>
          <a:prstGeom prst="ellips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TextBox 21"/>
          <p:cNvSpPr txBox="1"/>
          <p:nvPr/>
        </p:nvSpPr>
        <p:spPr>
          <a:xfrm>
            <a:off x="2435260" y="1966857"/>
            <a:ext cx="1166938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0.8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21"/>
          <p:cNvCxnSpPr/>
          <p:nvPr/>
        </p:nvCxnSpPr>
        <p:spPr>
          <a:xfrm>
            <a:off x="2049369" y="2940323"/>
            <a:ext cx="1513794" cy="0"/>
          </a:xfrm>
          <a:prstGeom prst="line">
            <a:avLst/>
          </a:prstGeom>
          <a:ln w="76200" cap="flat" cmpd="sng">
            <a:solidFill>
              <a:schemeClr val="tx1">
                <a:lumMod val="65000"/>
                <a:lumOff val="35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6" name="TextBox 21"/>
          <p:cNvSpPr txBox="1"/>
          <p:nvPr/>
        </p:nvSpPr>
        <p:spPr>
          <a:xfrm>
            <a:off x="2441848" y="2977959"/>
            <a:ext cx="1160467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524401" y="1819709"/>
            <a:ext cx="489617" cy="341233"/>
          </a:xfrm>
          <a:prstGeom prst="round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/>
          <a:p>
            <a:endParaRPr lang="zh-CN" altLang="en-US" sz="30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9" name="TextBox 21"/>
          <p:cNvSpPr txBox="1"/>
          <p:nvPr/>
        </p:nvSpPr>
        <p:spPr>
          <a:xfrm>
            <a:off x="1968441" y="2488214"/>
            <a:ext cx="659627" cy="415499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25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25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7"/>
          <p:cNvSpPr txBox="1"/>
          <p:nvPr/>
        </p:nvSpPr>
        <p:spPr>
          <a:xfrm>
            <a:off x="2448444" y="2394980"/>
            <a:ext cx="1145706" cy="496290"/>
          </a:xfrm>
          <a:prstGeom prst="rect">
            <a:avLst/>
          </a:prstGeom>
          <a:noFill/>
          <a:ln w="9525">
            <a:noFill/>
          </a:ln>
        </p:spPr>
        <p:txBody>
          <a:bodyPr wrap="square" lIns="34290" tIns="17145" rIns="34290" bIns="17145">
            <a:spAutoFit/>
          </a:bodyPr>
          <a:lstStyle/>
          <a:p>
            <a:pPr algn="ctr" defTabSz="227330">
              <a:spcBef>
                <a:spcPct val="0"/>
              </a:spcBef>
              <a:spcAft>
                <a:spcPct val="0"/>
              </a:spcAft>
            </a:pPr>
            <a:r>
              <a:rPr lang="en-US" altLang="zh-CN" sz="3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</a:t>
            </a:r>
            <a:endParaRPr lang="en-US" altLang="zh-CN" sz="30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标题 5"/>
          <p:cNvSpPr txBox="1"/>
          <p:nvPr>
            <p:custDataLst>
              <p:tags r:id="rId1"/>
            </p:custDataLst>
          </p:nvPr>
        </p:nvSpPr>
        <p:spPr>
          <a:xfrm>
            <a:off x="2524401" y="681314"/>
            <a:ext cx="4515396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这两个减法一样吗？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894237" y="1905943"/>
            <a:ext cx="1837575" cy="1678178"/>
          </a:xfrm>
          <a:prstGeom prst="roundRect">
            <a:avLst/>
          </a:prstGeom>
          <a:noFill/>
          <a:ln w="76200">
            <a:solidFill>
              <a:srgbClr val="FF330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91668" y="3803023"/>
            <a:ext cx="1492689" cy="473251"/>
          </a:xfrm>
          <a:prstGeom prst="rect">
            <a:avLst/>
          </a:prstGeom>
        </p:spPr>
      </p:pic>
      <p:sp>
        <p:nvSpPr>
          <p:cNvPr id="37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73295" y="3818160"/>
            <a:ext cx="4129432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不退位减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598410" y="1481400"/>
            <a:ext cx="2006928" cy="2102721"/>
          </a:xfrm>
          <a:prstGeom prst="roundRect">
            <a:avLst/>
          </a:prstGeom>
          <a:noFill/>
          <a:ln w="76200">
            <a:solidFill>
              <a:srgbClr val="FF3300"/>
            </a:solidFill>
            <a:prstDash val="dash"/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7257" y="3818714"/>
            <a:ext cx="1492689" cy="473251"/>
          </a:xfrm>
          <a:prstGeom prst="rect">
            <a:avLst/>
          </a:prstGeom>
        </p:spPr>
      </p:pic>
      <p:sp>
        <p:nvSpPr>
          <p:cNvPr id="40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620467" y="3826787"/>
            <a:ext cx="4129432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退位减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41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73296" y="3801053"/>
            <a:ext cx="4129432" cy="57567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300">
                <a:solidFill>
                  <a:schemeClr val="bg1"/>
                </a:solidFill>
                <a:cs typeface="黑体" panose="02010609060101010101" pitchFamily="49" charset="-122"/>
              </a:rPr>
              <a:t>整减法</a:t>
            </a:r>
            <a:endParaRPr lang="zh-CN" altLang="en-US" sz="2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4" grpId="0"/>
      <p:bldP spid="35" grpId="0" animBg="1"/>
      <p:bldP spid="35" grpId="1" animBg="1"/>
      <p:bldP spid="35" grpId="2" animBg="1"/>
      <p:bldP spid="37" grpId="0"/>
      <p:bldP spid="38" grpId="0" animBg="1"/>
      <p:bldP spid="38" grpId="1" animBg="1"/>
      <p:bldP spid="38" grpId="2" animBg="1"/>
      <p:bldP spid="40" grpId="0"/>
      <p:bldP spid="41" grpId="0"/>
      <p:bldP spid="41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00581" y="1683367"/>
            <a:ext cx="755506" cy="480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906180">
            <a:off x="4314539" y="1232847"/>
            <a:ext cx="258486" cy="13811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097224">
            <a:off x="6980294" y="1215903"/>
            <a:ext cx="276200" cy="15652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86841" y="2875430"/>
            <a:ext cx="677397" cy="8194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52771" y="3054680"/>
            <a:ext cx="1571741" cy="724248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200581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0.8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0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4059494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0.6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859660" y="2189801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1.5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2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486840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0.9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3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5592266" y="3845199"/>
            <a:ext cx="993277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25.3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3" name="标题 5"/>
          <p:cNvSpPr txBox="1"/>
          <p:nvPr>
            <p:custDataLst>
              <p:tags r:id="rId11"/>
            </p:custDataLst>
          </p:nvPr>
        </p:nvSpPr>
        <p:spPr>
          <a:xfrm>
            <a:off x="818072" y="620784"/>
            <a:ext cx="7673339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5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帮同桌任意选择两种文具，并写出计算式，让其写在学习单上，并进行竖式计算。</a:t>
            </a:r>
            <a:endParaRPr lang="zh-CN" altLang="en-US" sz="25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5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 dirty="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问 题</a:t>
            </a:r>
            <a:endParaRPr lang="zh-CN" altLang="en-US" sz="3800" dirty="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标题 3"/>
          <p:cNvSpPr txBox="1"/>
          <p:nvPr>
            <p:custDataLst>
              <p:tags r:id="rId3"/>
            </p:custDataLst>
          </p:nvPr>
        </p:nvSpPr>
        <p:spPr>
          <a:xfrm>
            <a:off x="1345185" y="1623268"/>
            <a:ext cx="6159395" cy="557281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700" b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把小数点，点成了一条斜线。</a:t>
            </a:r>
            <a:endParaRPr lang="zh-CN" altLang="en-US" sz="2700" b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08622" y="2526944"/>
            <a:ext cx="4634982" cy="1123019"/>
          </a:xfrm>
          <a:prstGeom prst="rect">
            <a:avLst/>
          </a:prstGeom>
        </p:spPr>
      </p:pic>
      <p:sp>
        <p:nvSpPr>
          <p:cNvPr id="10" name="标题 3"/>
          <p:cNvSpPr txBox="1"/>
          <p:nvPr>
            <p:custDataLst>
              <p:tags r:id="rId5"/>
            </p:custDataLst>
          </p:nvPr>
        </p:nvSpPr>
        <p:spPr>
          <a:xfrm>
            <a:off x="2901473" y="2806906"/>
            <a:ext cx="4234051" cy="774873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小数点要点一个小圆点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7447" y="2806906"/>
            <a:ext cx="726748" cy="47460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5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问 题</a:t>
            </a:r>
            <a:endParaRPr lang="zh-CN" altLang="en-US" sz="380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标题 3"/>
          <p:cNvSpPr txBox="1"/>
          <p:nvPr>
            <p:custDataLst>
              <p:tags r:id="rId3"/>
            </p:custDataLst>
          </p:nvPr>
        </p:nvSpPr>
        <p:spPr>
          <a:xfrm>
            <a:off x="1345185" y="1623268"/>
            <a:ext cx="6159395" cy="557281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700" b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没写小数点。</a:t>
            </a:r>
            <a:endParaRPr lang="zh-CN" altLang="en-US" sz="2700" b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08621" y="2526944"/>
            <a:ext cx="5396944" cy="1123019"/>
          </a:xfrm>
          <a:prstGeom prst="rect">
            <a:avLst/>
          </a:prstGeom>
        </p:spPr>
      </p:pic>
      <p:sp>
        <p:nvSpPr>
          <p:cNvPr id="10" name="标题 3"/>
          <p:cNvSpPr txBox="1"/>
          <p:nvPr>
            <p:custDataLst>
              <p:tags r:id="rId5"/>
            </p:custDataLst>
          </p:nvPr>
        </p:nvSpPr>
        <p:spPr>
          <a:xfrm>
            <a:off x="2535605" y="2664935"/>
            <a:ext cx="5139325" cy="774873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在计算过程中，小数点要对齐，最重要的是千万不要忘记写小数点</a:t>
            </a:r>
            <a:endParaRPr lang="zh-CN" altLang="en-US" sz="23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7447" y="2806906"/>
            <a:ext cx="726748" cy="47460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5312" y="393200"/>
            <a:ext cx="2395977" cy="883673"/>
          </a:xfrm>
          <a:prstGeom prst="rect">
            <a:avLst/>
          </a:prstGeom>
        </p:spPr>
      </p:pic>
      <p:sp>
        <p:nvSpPr>
          <p:cNvPr id="5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77278" y="162746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>
                <a:ln w="0">
                  <a:noFill/>
                </a:ln>
                <a:solidFill>
                  <a:schemeClr val="bg1"/>
                </a:solidFill>
                <a:cs typeface="黑体" panose="02010609060101010101" pitchFamily="49" charset="-122"/>
                <a:sym typeface="+mn-ea"/>
              </a:rPr>
              <a:t>问 题</a:t>
            </a:r>
            <a:endParaRPr lang="zh-CN" altLang="en-US" sz="3800">
              <a:ln w="0">
                <a:noFill/>
              </a:ln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标题 3"/>
          <p:cNvSpPr txBox="1"/>
          <p:nvPr>
            <p:custDataLst>
              <p:tags r:id="rId3"/>
            </p:custDataLst>
          </p:nvPr>
        </p:nvSpPr>
        <p:spPr>
          <a:xfrm>
            <a:off x="1345185" y="1623268"/>
            <a:ext cx="6159395" cy="557281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7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小数点没有对齐。</a:t>
            </a:r>
            <a:endParaRPr lang="zh-CN" altLang="en-US" sz="2700" b="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08621" y="2526944"/>
            <a:ext cx="4327353" cy="1123019"/>
          </a:xfrm>
          <a:prstGeom prst="rect">
            <a:avLst/>
          </a:prstGeom>
        </p:spPr>
      </p:pic>
      <p:sp>
        <p:nvSpPr>
          <p:cNvPr id="10" name="标题 3"/>
          <p:cNvSpPr txBox="1"/>
          <p:nvPr>
            <p:custDataLst>
              <p:tags r:id="rId5"/>
            </p:custDataLst>
          </p:nvPr>
        </p:nvSpPr>
        <p:spPr>
          <a:xfrm>
            <a:off x="3049987" y="2815070"/>
            <a:ext cx="3155273" cy="774873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小数点一定要对齐</a:t>
            </a:r>
            <a:endParaRPr lang="zh-CN" altLang="en-US" sz="27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427447" y="2806906"/>
            <a:ext cx="726748" cy="47460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5"/>
          <p:cNvSpPr txBox="1"/>
          <p:nvPr>
            <p:custDataLst>
              <p:tags r:id="rId1"/>
            </p:custDataLst>
          </p:nvPr>
        </p:nvSpPr>
        <p:spPr>
          <a:xfrm>
            <a:off x="3038783" y="681314"/>
            <a:ext cx="4515396" cy="92109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最重要的一句话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7338" y="2362404"/>
            <a:ext cx="4863843" cy="65787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小数点对齐，相同数位对齐。</a:t>
            </a:r>
            <a:endParaRPr lang="zh-CN" altLang="en-US" sz="25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914695" y="938569"/>
            <a:ext cx="2187559" cy="1252061"/>
          </a:xfrm>
          <a:prstGeom prst="rect">
            <a:avLst/>
          </a:prstGeom>
        </p:spPr>
        <p:txBody>
          <a:bodyPr vert="horz" lIns="38100" tIns="14288" rIns="28575" bIns="14288" rtlCol="0" anchor="ctr" anchorCtr="0">
            <a:noAutofit/>
          </a:bodyPr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ctr"/>
            <a:r>
              <a:rPr lang="zh-CN" altLang="en-US" sz="3800">
                <a:ln w="0">
                  <a:noFill/>
                </a:ln>
                <a:solidFill>
                  <a:srgbClr val="666FEF"/>
                </a:solidFill>
                <a:cs typeface="黑体" panose="02010609060101010101" pitchFamily="49" charset="-122"/>
                <a:sym typeface="+mn-ea"/>
              </a:rPr>
              <a:t>课堂小结</a:t>
            </a:r>
            <a:endParaRPr lang="zh-CN" altLang="en-US" sz="3800">
              <a:ln w="0">
                <a:noFill/>
              </a:ln>
              <a:solidFill>
                <a:srgbClr val="666FEF"/>
              </a:solidFill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2016761" y="589546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0.1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是多少钱？</a:t>
            </a:r>
            <a:endParaRPr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997249" y="1534193"/>
            <a:ext cx="824821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4942" y="1621259"/>
            <a:ext cx="539132" cy="352080"/>
          </a:xfrm>
          <a:prstGeom prst="rect">
            <a:avLst/>
          </a:prstGeom>
        </p:spPr>
      </p:pic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408096" y="1534193"/>
            <a:ext cx="1040446" cy="616988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角钱</a:t>
            </a:r>
            <a:endParaRPr lang="zh-CN" altLang="en-US" sz="27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852331" y="2196808"/>
            <a:ext cx="1005386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角钱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4942" y="2282361"/>
            <a:ext cx="539132" cy="352080"/>
          </a:xfrm>
          <a:prstGeom prst="rect">
            <a:avLst/>
          </a:prstGeom>
        </p:spPr>
      </p:pic>
      <p:sp>
        <p:nvSpPr>
          <p:cNvPr id="10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408096" y="2196808"/>
            <a:ext cx="1040446" cy="616988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2906966" y="2894477"/>
            <a:ext cx="1005386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4942" y="2981532"/>
            <a:ext cx="539132" cy="352080"/>
          </a:xfrm>
          <a:prstGeom prst="rect">
            <a:avLst/>
          </a:prstGeom>
        </p:spPr>
      </p:pic>
      <p:sp>
        <p:nvSpPr>
          <p:cNvPr id="13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5618525" y="2903702"/>
            <a:ext cx="1040446" cy="616988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分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14" name="副标题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906966" y="3567095"/>
            <a:ext cx="1005386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元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64942" y="3652648"/>
            <a:ext cx="539132" cy="352080"/>
          </a:xfrm>
          <a:prstGeom prst="rect">
            <a:avLst/>
          </a:prstGeom>
        </p:spPr>
      </p:pic>
      <p:sp>
        <p:nvSpPr>
          <p:cNvPr id="16" name="副标题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5636056" y="3566317"/>
            <a:ext cx="1005385" cy="616988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1</a:t>
            </a:r>
            <a:r>
              <a:rPr lang="zh-CN" altLang="en-US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角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 dirty="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20100" y="2229892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    在小数点加减法中，要点小数点，而且小数点要对齐。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220777" y="2369638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如果小数点不对齐，容易看错数字。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24676" y="2371114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知道了如何用竖式计算小数的加减法。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651344" y="2371114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知道了</a:t>
            </a:r>
            <a:r>
              <a:rPr lang="en-US" altLang="zh-CN" sz="2500" dirty="0">
                <a:solidFill>
                  <a:schemeClr val="bg1"/>
                </a:solidFill>
                <a:cs typeface="黑体" panose="02010609060101010101" pitchFamily="49" charset="-122"/>
              </a:rPr>
              <a:t>0.1</a:t>
            </a: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可以用    表示。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68292" y="2122718"/>
            <a:ext cx="346271" cy="816177"/>
            <a:chOff x="14047863" y="5660581"/>
            <a:chExt cx="923330" cy="2176471"/>
          </a:xfrm>
        </p:grpSpPr>
        <p:sp>
          <p:nvSpPr>
            <p:cNvPr id="13" name="Rectangle 20"/>
            <p:cNvSpPr/>
            <p:nvPr/>
          </p:nvSpPr>
          <p:spPr>
            <a:xfrm>
              <a:off x="14047863" y="6729056"/>
              <a:ext cx="923330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 eaLnBrk="0" hangingPunct="0"/>
              <a:r>
                <a:rPr lang="en-US" altLang="zh-CN" sz="27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en-US" altLang="zh-CN" sz="27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Line 17"/>
            <p:cNvSpPr/>
            <p:nvPr/>
          </p:nvSpPr>
          <p:spPr>
            <a:xfrm>
              <a:off x="14051040" y="6828932"/>
              <a:ext cx="901700" cy="0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5" name="Rectangle 21"/>
            <p:cNvSpPr/>
            <p:nvPr/>
          </p:nvSpPr>
          <p:spPr>
            <a:xfrm>
              <a:off x="14260575" y="5660581"/>
              <a:ext cx="461666" cy="110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 eaLnBrk="0" hangingPunct="0"/>
              <a:r>
                <a:rPr lang="en-US" altLang="zh-CN" sz="27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7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414562" y="2371114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知道了如何用图形来表示小数。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8487" y="1706706"/>
            <a:ext cx="6711219" cy="17129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67615" y="1294656"/>
            <a:ext cx="2870566" cy="824100"/>
          </a:xfrm>
          <a:prstGeom prst="rect">
            <a:avLst/>
          </a:prstGeom>
        </p:spPr>
      </p:pic>
      <p:sp>
        <p:nvSpPr>
          <p:cNvPr id="6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268292" y="1328215"/>
            <a:ext cx="2872262" cy="523186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300">
                <a:solidFill>
                  <a:schemeClr val="bg1"/>
                </a:solidFill>
                <a:cs typeface="黑体" panose="02010609060101010101" pitchFamily="49" charset="-122"/>
              </a:rPr>
              <a:t>学习收获</a:t>
            </a:r>
            <a:endParaRPr lang="zh-CN" altLang="en-US" sz="33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520705" y="2369638"/>
            <a:ext cx="6095030" cy="531758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500" dirty="0">
                <a:solidFill>
                  <a:schemeClr val="bg1"/>
                </a:solidFill>
                <a:cs typeface="黑体" panose="02010609060101010101" pitchFamily="49" charset="-122"/>
              </a:rPr>
              <a:t>知道了可以用图形进行验算。</a:t>
            </a:r>
            <a:endParaRPr lang="zh-CN" altLang="en-US" sz="2500" dirty="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9435" y="1331716"/>
            <a:ext cx="3190514" cy="3190306"/>
          </a:xfrm>
          <a:prstGeom prst="rect">
            <a:avLst/>
          </a:prstGeom>
        </p:spPr>
      </p:pic>
      <p:sp>
        <p:nvSpPr>
          <p:cNvPr id="6" name="标题 5"/>
          <p:cNvSpPr txBox="1"/>
          <p:nvPr>
            <p:custDataLst>
              <p:tags r:id="rId2"/>
            </p:custDataLst>
          </p:nvPr>
        </p:nvSpPr>
        <p:spPr>
          <a:xfrm>
            <a:off x="1762537" y="589891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超市购物与生活中的问题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25486" y="2314050"/>
            <a:ext cx="2596412" cy="653640"/>
          </a:xfrm>
          <a:prstGeom prst="rect">
            <a:avLst/>
          </a:prstGeom>
        </p:spPr>
      </p:pic>
      <p:sp>
        <p:nvSpPr>
          <p:cNvPr id="8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307133" y="2347067"/>
            <a:ext cx="2394782" cy="523186"/>
          </a:xfrm>
          <a:prstGeom prst="rect">
            <a:avLst/>
          </a:prstGeom>
        </p:spPr>
        <p:txBody>
          <a:bodyPr vert="horz" lIns="38100" tIns="0" rIns="30956" bIns="0" rtlCol="0">
            <a:normAutofit fontScale="85000"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用小数解决问题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8937" y="1589052"/>
            <a:ext cx="806856" cy="2722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2848" y="751114"/>
            <a:ext cx="3458588" cy="17632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8018" y="1131008"/>
            <a:ext cx="2860577" cy="865622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同学们，你们随着年纪的增长，会学到更多有关小数的知识。</a:t>
            </a:r>
            <a:endParaRPr lang="zh-CN" altLang="en-US" sz="1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67172" y="1589053"/>
            <a:ext cx="3715838" cy="21644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457524" y="1934908"/>
            <a:ext cx="2782347" cy="1142621"/>
          </a:xfrm>
          <a:prstGeom prst="rect">
            <a:avLst/>
          </a:prstGeom>
          <a:noFill/>
        </p:spPr>
        <p:txBody>
          <a:bodyPr wrap="square" lIns="34290" tIns="17145" rIns="34290" bIns="17145" rtlCol="0">
            <a:spAutoFit/>
          </a:bodyPr>
          <a:lstStyle/>
          <a:p>
            <a:pPr algn="just"/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希望你们通过今天这节课的学习，能够正确地运用小数竖式加减法，解决生活中的更多问题。</a:t>
            </a:r>
            <a:endParaRPr lang="zh-CN" altLang="en-US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664840" y="1735693"/>
            <a:ext cx="2988187" cy="1029891"/>
          </a:xfrm>
          <a:prstGeom prst="rect">
            <a:avLst/>
          </a:prstGeom>
        </p:spPr>
        <p:txBody>
          <a:bodyPr vert="horz" lIns="38100" tIns="14288" rIns="9525" bIns="14288" rtlCol="0" anchor="t" anchorCtr="0">
            <a:noAutofit/>
          </a:bodyPr>
          <a:lstStyle>
            <a:lvl1pPr algn="ctr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08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dist"/>
            <a:r>
              <a:rPr lang="zh-CN" altLang="en-US" sz="6800" b="1">
                <a:solidFill>
                  <a:schemeClr val="bg1"/>
                </a:solidFill>
                <a:effectLst>
                  <a:outerShdw blurRad="177800" dist="38100" dir="5400000" sx="104000" sy="104000" algn="t" rotWithShape="0">
                    <a:prstClr val="black">
                      <a:alpha val="19000"/>
                    </a:prstClr>
                  </a:outerShdw>
                </a:effectLst>
                <a:cs typeface="黑体" panose="02010609060101010101" pitchFamily="49" charset="-122"/>
                <a:sym typeface="+mn-ea"/>
              </a:rPr>
              <a:t>再见！</a:t>
            </a:r>
            <a:endParaRPr lang="zh-CN" altLang="en-US" sz="6800" b="1">
              <a:solidFill>
                <a:schemeClr val="bg1"/>
              </a:solidFill>
              <a:effectLst>
                <a:outerShdw blurRad="177800" dist="38100" dir="5400000" sx="104000" sy="104000" algn="t" rotWithShape="0">
                  <a:prstClr val="black">
                    <a:alpha val="19000"/>
                  </a:prstClr>
                </a:outerShdw>
              </a:effectLst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8" name="图片 17" descr="云朵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110" y="961310"/>
            <a:ext cx="578681" cy="414338"/>
          </a:xfrm>
          <a:prstGeom prst="rect">
            <a:avLst/>
          </a:prstGeom>
        </p:spPr>
      </p:pic>
      <p:pic>
        <p:nvPicPr>
          <p:cNvPr id="19" name="New picture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738996" y="4067175"/>
            <a:ext cx="133359" cy="100013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5"/>
          <p:cNvSpPr txBox="1"/>
          <p:nvPr>
            <p:custDataLst>
              <p:tags r:id="rId1"/>
            </p:custDataLst>
          </p:nvPr>
        </p:nvSpPr>
        <p:spPr>
          <a:xfrm>
            <a:off x="2016761" y="589546"/>
            <a:ext cx="5357447" cy="674608"/>
          </a:xfrm>
        </p:spPr>
        <p:txBody>
          <a:bodyPr lIns="34290" tIns="17145" rIns="34290" bIns="17145"/>
          <a:lstStyle>
            <a:lvl1pPr algn="l" defTabSz="1828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6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小数还可以用什么表示？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14197" y="3019547"/>
            <a:ext cx="1644852" cy="6536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14197" y="1863558"/>
            <a:ext cx="1644852" cy="653640"/>
          </a:xfrm>
          <a:prstGeom prst="rect">
            <a:avLst/>
          </a:prstGeom>
        </p:spPr>
      </p:pic>
      <p:sp>
        <p:nvSpPr>
          <p:cNvPr id="20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936539" y="1891583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分 数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22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936539" y="3045808"/>
            <a:ext cx="1000168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700">
                <a:solidFill>
                  <a:schemeClr val="bg1"/>
                </a:solidFill>
                <a:cs typeface="黑体" panose="02010609060101010101" pitchFamily="49" charset="-122"/>
              </a:rPr>
              <a:t>图 形</a:t>
            </a:r>
            <a:endParaRPr lang="zh-CN" altLang="en-US" sz="2700">
              <a:solidFill>
                <a:schemeClr val="bg1"/>
              </a:solidFill>
              <a:cs typeface="黑体" panose="02010609060101010101" pitchFamily="49" charset="-122"/>
            </a:endParaRPr>
          </a:p>
        </p:txBody>
      </p:sp>
      <p:sp>
        <p:nvSpPr>
          <p:cNvPr id="23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421568" y="3330069"/>
            <a:ext cx="3513644" cy="523186"/>
          </a:xfrm>
          <a:prstGeom prst="rect">
            <a:avLst/>
          </a:prstGeom>
        </p:spPr>
        <p:txBody>
          <a:bodyPr vert="horz" lIns="38100" tIns="0" rIns="30956" bIns="0" rtlCol="0">
            <a:norm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怎么用图形表示？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sp>
        <p:nvSpPr>
          <p:cNvPr id="27" name="副标题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241077" y="1958541"/>
            <a:ext cx="824821" cy="523186"/>
          </a:xfrm>
          <a:prstGeom prst="rect">
            <a:avLst/>
          </a:prstGeom>
        </p:spPr>
        <p:txBody>
          <a:bodyPr vert="horz" lIns="38100" tIns="0" rIns="30956" bIns="0" rtlCol="0">
            <a:normAutofit lnSpcReduction="10000"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270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90548" y="2052479"/>
            <a:ext cx="486763" cy="317880"/>
          </a:xfrm>
          <a:prstGeom prst="rect">
            <a:avLst/>
          </a:prstGeom>
        </p:spPr>
      </p:pic>
      <p:grpSp>
        <p:nvGrpSpPr>
          <p:cNvPr id="29" name="组合 214"/>
          <p:cNvGrpSpPr/>
          <p:nvPr/>
        </p:nvGrpSpPr>
        <p:grpSpPr>
          <a:xfrm>
            <a:off x="6256202" y="1786825"/>
            <a:ext cx="346271" cy="816177"/>
            <a:chOff x="6961187" y="1113476"/>
            <a:chExt cx="461665" cy="1030903"/>
          </a:xfrm>
        </p:grpSpPr>
        <p:sp>
          <p:nvSpPr>
            <p:cNvPr id="30" name="Rectangle 20"/>
            <p:cNvSpPr/>
            <p:nvPr/>
          </p:nvSpPr>
          <p:spPr>
            <a:xfrm>
              <a:off x="6961187" y="1619568"/>
              <a:ext cx="461665" cy="5248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 eaLnBrk="0" hangingPunct="0"/>
              <a:r>
                <a:rPr lang="en-US" altLang="zh-CN" sz="27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Line 17"/>
            <p:cNvSpPr/>
            <p:nvPr/>
          </p:nvSpPr>
          <p:spPr>
            <a:xfrm>
              <a:off x="6962775" y="1666875"/>
              <a:ext cx="450850" cy="0"/>
            </a:xfrm>
            <a:prstGeom prst="line">
              <a:avLst/>
            </a:prstGeom>
            <a:ln w="76200" cap="flat" cmpd="sng">
              <a:solidFill>
                <a:schemeClr val="tx1">
                  <a:lumMod val="65000"/>
                  <a:lumOff val="35000"/>
                </a:scheme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2" name="Rectangle 21"/>
            <p:cNvSpPr/>
            <p:nvPr/>
          </p:nvSpPr>
          <p:spPr>
            <a:xfrm>
              <a:off x="7067542" y="1113476"/>
              <a:ext cx="230833" cy="5248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lvl="0" eaLnBrk="0" hangingPunct="0"/>
              <a:r>
                <a:rPr lang="en-US" altLang="zh-CN" sz="27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7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副标题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283212" y="2841227"/>
            <a:ext cx="5860788" cy="750435"/>
          </a:xfrm>
          <a:prstGeom prst="rect">
            <a:avLst/>
          </a:prstGeom>
        </p:spPr>
        <p:txBody>
          <a:bodyPr vert="horz" lIns="38100" tIns="0" rIns="30956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把一个长方形，平均分成十份，其中的一份就是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黑体" panose="02010609060101010101" pitchFamily="49" charset="-122"/>
              </a:rPr>
              <a:t>0.1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3" grpId="1"/>
      <p:bldP spid="27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3" y="1234785"/>
            <a:ext cx="465321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0.1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950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49932" y="1234785"/>
            <a:ext cx="1845656" cy="2561361"/>
          </a:xfrm>
          <a:prstGeom prst="rect">
            <a:avLst/>
          </a:prstGeom>
          <a:solidFill>
            <a:srgbClr val="6A72F0">
              <a:alpha val="50000"/>
            </a:srgbClr>
          </a:solidFill>
          <a:ln>
            <a:solidFill>
              <a:srgbClr val="6A72F0"/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472" y="2259823"/>
            <a:ext cx="1543150" cy="542456"/>
          </a:xfrm>
          <a:prstGeom prst="rect">
            <a:avLst/>
          </a:prstGeom>
          <a:noFill/>
        </p:spPr>
        <p:txBody>
          <a:bodyPr lIns="34290" tIns="17145" rIns="34290" bIns="17145">
            <a:spAutoFit/>
          </a:bodyPr>
          <a:lstStyle/>
          <a:p>
            <a:pPr algn="ctr">
              <a:defRPr/>
            </a:pPr>
            <a:r>
              <a:rPr lang="en-US" altLang="zh-CN" sz="3300" b="1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0.4</a:t>
            </a:r>
            <a:endParaRPr lang="zh-CN" altLang="en-US" sz="3300" b="1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07461" y="1234786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285772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3300" y="1234785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03128" y="1226992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66107" y="1242579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29086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91810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46442" y="1242578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24752" y="1219200"/>
            <a:ext cx="7793" cy="2576946"/>
          </a:xfrm>
          <a:prstGeom prst="line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349933" y="1234786"/>
            <a:ext cx="4629451" cy="2576946"/>
          </a:xfrm>
          <a:prstGeom prst="rect">
            <a:avLst/>
          </a:prstGeom>
          <a:ln w="76200"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lIns="38100" tIns="14288" rIns="9525" bIns="14288" rtlCol="0" anchor="t" anchorCtr="0">
            <a:noAutofit/>
          </a:bodyPr>
          <a:lstStyle/>
          <a:p>
            <a:pPr algn="ctr"/>
            <a:endParaRPr lang="zh-CN" altLang="en-US" sz="6800" b="1">
              <a:solidFill>
                <a:schemeClr val="bg1"/>
              </a:solidFill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950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dd65024-7ea7-4c18-a53a-264f045fa39b"/>
  <p:tag name="COMMONDATA" val="eyJoZGlkIjoiNTEwZDYwYjA4ODUyYzA2MmI0M2EzZjhhMWY0NWI4YWEifQ==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vert="horz" lIns="101600" tIns="38100" rIns="25400" bIns="38100" rtlCol="0" anchor="t" anchorCtr="0">
        <a:noAutofit/>
      </a:bodyPr>
      <a:lstStyle>
        <a:defPPr>
          <a:defRPr lang="zh-CN" altLang="en-US" sz="18000" b="1" dirty="0" smtClean="0">
            <a:solidFill>
              <a:schemeClr val="bg1"/>
            </a:solidFill>
            <a:effectLst/>
            <a:cs typeface="黑体" panose="02010609060101010101" pitchFamily="49" charset="-122"/>
            <a:sym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2162</Words>
  <Application>WPS 演示</Application>
  <PresentationFormat>全屏显示(16:9)</PresentationFormat>
  <Paragraphs>690</Paragraphs>
  <Slides>68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7" baseType="lpstr">
      <vt:lpstr>Arial</vt:lpstr>
      <vt:lpstr>宋体</vt:lpstr>
      <vt:lpstr>Wingdings</vt:lpstr>
      <vt:lpstr>黑体</vt:lpstr>
      <vt:lpstr>微软雅黑</vt:lpstr>
      <vt:lpstr>Arial Unicode MS</vt:lpstr>
      <vt:lpstr>Arial</vt:lpstr>
      <vt:lpstr>Calibri</vt:lpstr>
      <vt:lpstr>第一PPT模板网-WWW.1PPT.COM</vt:lpstr>
      <vt:lpstr>PowerPoint 演示文稿</vt:lpstr>
      <vt:lpstr>PowerPoint 演示文稿</vt:lpstr>
      <vt:lpstr>数学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简单的小数加减法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2021-03-15T15:27:00Z</cp:lastPrinted>
  <dcterms:created xsi:type="dcterms:W3CDTF">2021-03-15T15:27:00Z</dcterms:created>
  <dcterms:modified xsi:type="dcterms:W3CDTF">2023-02-04T04:09:14Z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E1C55B0EB5E846F6AF6F753F7CAC1676</vt:lpwstr>
  </property>
  <property fmtid="{D5CDD505-2E9C-101B-9397-08002B2CF9AE}" pid="7" name="KSOProductBuildVer">
    <vt:lpwstr>2052-11.1.0.13703</vt:lpwstr>
  </property>
</Properties>
</file>