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4" r:id="rId3"/>
    <p:sldId id="421" r:id="rId5"/>
    <p:sldId id="422" r:id="rId6"/>
    <p:sldId id="424" r:id="rId7"/>
    <p:sldId id="425" r:id="rId8"/>
    <p:sldId id="316" r:id="rId9"/>
    <p:sldId id="317" r:id="rId10"/>
    <p:sldId id="451" r:id="rId11"/>
    <p:sldId id="452" r:id="rId12"/>
    <p:sldId id="366" r:id="rId13"/>
    <p:sldId id="455" r:id="rId14"/>
    <p:sldId id="426" r:id="rId15"/>
    <p:sldId id="432" r:id="rId16"/>
    <p:sldId id="369" r:id="rId17"/>
    <p:sldId id="434" r:id="rId18"/>
    <p:sldId id="435" r:id="rId19"/>
    <p:sldId id="409" r:id="rId20"/>
    <p:sldId id="436" r:id="rId21"/>
    <p:sldId id="437" r:id="rId22"/>
    <p:sldId id="438" r:id="rId23"/>
    <p:sldId id="439" r:id="rId24"/>
    <p:sldId id="440" r:id="rId25"/>
    <p:sldId id="441" r:id="rId26"/>
    <p:sldId id="397" r:id="rId27"/>
    <p:sldId id="398" r:id="rId28"/>
    <p:sldId id="283" r:id="rId29"/>
  </p:sldIdLst>
  <p:sldSz cx="9144000" cy="5143500" type="screen16x9"/>
  <p:notesSz cx="7103745" cy="10234295"/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BFB0"/>
    <a:srgbClr val="FFFFFF"/>
    <a:srgbClr val="CAB790"/>
    <a:srgbClr val="69412D"/>
    <a:srgbClr val="D6D0EE"/>
    <a:srgbClr val="F5962F"/>
    <a:srgbClr val="C8E8EF"/>
    <a:srgbClr val="60C4C9"/>
    <a:srgbClr val="9B8A82"/>
    <a:srgbClr val="E1EC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更多模板亮亮图文旗舰店：https://liangliangtuwen.tmall.com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999548" y="4348639"/>
            <a:ext cx="5162550" cy="80200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815" y="45715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-32385" y="-2858"/>
            <a:ext cx="8599170" cy="1403985"/>
          </a:xfrm>
          <a:prstGeom prst="rect">
            <a:avLst/>
          </a:prstGeom>
        </p:spPr>
      </p:pic>
      <p:sp>
        <p:nvSpPr>
          <p:cNvPr id="3076" name="文本框 11"/>
          <p:cNvSpPr txBox="1"/>
          <p:nvPr/>
        </p:nvSpPr>
        <p:spPr>
          <a:xfrm>
            <a:off x="0" y="1568324"/>
            <a:ext cx="9144000" cy="7001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17BF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数学广角</a:t>
            </a:r>
            <a:r>
              <a:rPr lang="en-US" altLang="zh-CN" sz="4100" b="1" dirty="0">
                <a:solidFill>
                  <a:srgbClr val="17BF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100" b="1" dirty="0">
                <a:solidFill>
                  <a:srgbClr val="17BFB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搭配</a:t>
            </a:r>
            <a:endParaRPr lang="zh-CN" altLang="en-US" sz="4100" b="1" dirty="0">
              <a:solidFill>
                <a:srgbClr val="17BFB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63277" y="2496480"/>
            <a:ext cx="1807845" cy="30008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ctr"/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三年</a:t>
            </a:r>
            <a:r>
              <a:rPr lang="zh-CN" altLang="en-US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级下册</a:t>
            </a:r>
            <a:endParaRPr lang="zh-CN" altLang="en-US" sz="11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7185"/>
              <a:ext cx="5960" cy="3545"/>
              <a:chOff x="-4399" y="4194"/>
              <a:chExt cx="13816" cy="6571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994" y="4194"/>
                <a:ext cx="8941" cy="5746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062514" y="995363"/>
            <a:ext cx="6536055" cy="366950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 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从学校到少年宫一共有几种不同的路线可以走？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 dirty="0">
              <a:ea typeface="宋体" panose="02010600030101010101" pitchFamily="2" charset="-122"/>
            </a:endParaRPr>
          </a:p>
          <a:p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273618" y="3530442"/>
            <a:ext cx="2155031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2×2×2=8（种）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54493" y="4096703"/>
            <a:ext cx="4109085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答：从学校到少年宫一共有8种不同的路线可以走。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雨伞"/>
          <p:cNvSpPr/>
          <p:nvPr/>
        </p:nvSpPr>
        <p:spPr>
          <a:xfrm>
            <a:off x="487680" y="802481"/>
            <a:ext cx="799624" cy="644843"/>
          </a:xfrm>
          <a:custGeom>
            <a:avLst/>
            <a:gdLst>
              <a:gd name="connsiteX0" fmla="*/ 10295531 w 10295617"/>
              <a:gd name="connsiteY0" fmla="*/ 6044312 h 10760938"/>
              <a:gd name="connsiteX1" fmla="*/ 10295617 w 10295617"/>
              <a:gd name="connsiteY1" fmla="*/ 6046023 h 10760938"/>
              <a:gd name="connsiteX2" fmla="*/ 10295311 w 10295617"/>
              <a:gd name="connsiteY2" fmla="*/ 6046023 h 10760938"/>
              <a:gd name="connsiteX3" fmla="*/ 86 w 10295617"/>
              <a:gd name="connsiteY3" fmla="*/ 6044312 h 10760938"/>
              <a:gd name="connsiteX4" fmla="*/ 306 w 10295617"/>
              <a:gd name="connsiteY4" fmla="*/ 6046023 h 10760938"/>
              <a:gd name="connsiteX5" fmla="*/ 0 w 10295617"/>
              <a:gd name="connsiteY5" fmla="*/ 6046023 h 10760938"/>
              <a:gd name="connsiteX6" fmla="*/ 5147809 w 10295617"/>
              <a:gd name="connsiteY6" fmla="*/ 0 h 10760938"/>
              <a:gd name="connsiteX7" fmla="*/ 5325006 w 10295617"/>
              <a:gd name="connsiteY7" fmla="*/ 177197 h 10760938"/>
              <a:gd name="connsiteX8" fmla="*/ 5325006 w 10295617"/>
              <a:gd name="connsiteY8" fmla="*/ 837837 h 10760938"/>
              <a:gd name="connsiteX9" fmla="*/ 5396256 w 10295617"/>
              <a:gd name="connsiteY9" fmla="*/ 839547 h 10760938"/>
              <a:gd name="connsiteX10" fmla="*/ 10269039 w 10295617"/>
              <a:gd name="connsiteY10" fmla="*/ 5513084 h 10760938"/>
              <a:gd name="connsiteX11" fmla="*/ 10295425 w 10295617"/>
              <a:gd name="connsiteY11" fmla="*/ 6042158 h 10760938"/>
              <a:gd name="connsiteX12" fmla="*/ 10260748 w 10295617"/>
              <a:gd name="connsiteY12" fmla="*/ 5773580 h 10760938"/>
              <a:gd name="connsiteX13" fmla="*/ 8579250 w 10295617"/>
              <a:gd name="connsiteY13" fmla="*/ 4703575 h 10760938"/>
              <a:gd name="connsiteX14" fmla="*/ 6897754 w 10295617"/>
              <a:gd name="connsiteY14" fmla="*/ 5773580 h 10760938"/>
              <a:gd name="connsiteX15" fmla="*/ 6863530 w 10295617"/>
              <a:gd name="connsiteY15" fmla="*/ 6038646 h 10760938"/>
              <a:gd name="connsiteX16" fmla="*/ 6829306 w 10295617"/>
              <a:gd name="connsiteY16" fmla="*/ 5773580 h 10760938"/>
              <a:gd name="connsiteX17" fmla="*/ 5451635 w 10295617"/>
              <a:gd name="connsiteY17" fmla="*/ 4724506 h 10760938"/>
              <a:gd name="connsiteX18" fmla="*/ 5325006 w 10295617"/>
              <a:gd name="connsiteY18" fmla="*/ 4711318 h 10760938"/>
              <a:gd name="connsiteX19" fmla="*/ 5325006 w 10295617"/>
              <a:gd name="connsiteY19" fmla="*/ 9805674 h 10760938"/>
              <a:gd name="connsiteX20" fmla="*/ 5325006 w 10295617"/>
              <a:gd name="connsiteY20" fmla="*/ 9821152 h 10760938"/>
              <a:gd name="connsiteX21" fmla="*/ 5323964 w 10295617"/>
              <a:gd name="connsiteY21" fmla="*/ 9821152 h 10760938"/>
              <a:gd name="connsiteX22" fmla="*/ 5316404 w 10295617"/>
              <a:gd name="connsiteY22" fmla="*/ 9933477 h 10760938"/>
              <a:gd name="connsiteX23" fmla="*/ 4838721 w 10295617"/>
              <a:gd name="connsiteY23" fmla="*/ 10637788 h 10760938"/>
              <a:gd name="connsiteX24" fmla="*/ 3875045 w 10295617"/>
              <a:gd name="connsiteY24" fmla="*/ 10623063 h 10760938"/>
              <a:gd name="connsiteX25" fmla="*/ 3414410 w 10295617"/>
              <a:gd name="connsiteY25" fmla="*/ 9776480 h 10760938"/>
              <a:gd name="connsiteX26" fmla="*/ 3769699 w 10295617"/>
              <a:gd name="connsiteY26" fmla="*/ 9787246 h 10760938"/>
              <a:gd name="connsiteX27" fmla="*/ 4058978 w 10295617"/>
              <a:gd name="connsiteY27" fmla="*/ 10318901 h 10760938"/>
              <a:gd name="connsiteX28" fmla="*/ 4664167 w 10295617"/>
              <a:gd name="connsiteY28" fmla="*/ 10328148 h 10760938"/>
              <a:gd name="connsiteX29" fmla="*/ 4969554 w 10295617"/>
              <a:gd name="connsiteY29" fmla="*/ 9805580 h 10760938"/>
              <a:gd name="connsiteX30" fmla="*/ 4970612 w 10295617"/>
              <a:gd name="connsiteY30" fmla="*/ 9805580 h 10760938"/>
              <a:gd name="connsiteX31" fmla="*/ 4970612 w 10295617"/>
              <a:gd name="connsiteY31" fmla="*/ 4711318 h 10760938"/>
              <a:gd name="connsiteX32" fmla="*/ 4843983 w 10295617"/>
              <a:gd name="connsiteY32" fmla="*/ 4724506 h 10760938"/>
              <a:gd name="connsiteX33" fmla="*/ 3466313 w 10295617"/>
              <a:gd name="connsiteY33" fmla="*/ 5773580 h 10760938"/>
              <a:gd name="connsiteX34" fmla="*/ 3432089 w 10295617"/>
              <a:gd name="connsiteY34" fmla="*/ 6038646 h 10760938"/>
              <a:gd name="connsiteX35" fmla="*/ 3397865 w 10295617"/>
              <a:gd name="connsiteY35" fmla="*/ 5773580 h 10760938"/>
              <a:gd name="connsiteX36" fmla="*/ 1716367 w 10295617"/>
              <a:gd name="connsiteY36" fmla="*/ 4703575 h 10760938"/>
              <a:gd name="connsiteX37" fmla="*/ 34871 w 10295617"/>
              <a:gd name="connsiteY37" fmla="*/ 5773580 h 10760938"/>
              <a:gd name="connsiteX38" fmla="*/ 194 w 10295617"/>
              <a:gd name="connsiteY38" fmla="*/ 6042158 h 10760938"/>
              <a:gd name="connsiteX39" fmla="*/ 26578 w 10295617"/>
              <a:gd name="connsiteY39" fmla="*/ 5513084 h 10760938"/>
              <a:gd name="connsiteX40" fmla="*/ 4899361 w 10295617"/>
              <a:gd name="connsiteY40" fmla="*/ 839547 h 10760938"/>
              <a:gd name="connsiteX41" fmla="*/ 4970612 w 10295617"/>
              <a:gd name="connsiteY41" fmla="*/ 837837 h 10760938"/>
              <a:gd name="connsiteX42" fmla="*/ 4970612 w 10295617"/>
              <a:gd name="connsiteY42" fmla="*/ 177197 h 10760938"/>
              <a:gd name="connsiteX43" fmla="*/ 5147809 w 10295617"/>
              <a:gd name="connsiteY43" fmla="*/ 0 h 1076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0295617" h="10760938">
                <a:moveTo>
                  <a:pt x="10295531" y="6044312"/>
                </a:moveTo>
                <a:lnTo>
                  <a:pt x="10295617" y="6046023"/>
                </a:lnTo>
                <a:lnTo>
                  <a:pt x="10295311" y="6046023"/>
                </a:lnTo>
                <a:close/>
                <a:moveTo>
                  <a:pt x="86" y="6044312"/>
                </a:moveTo>
                <a:lnTo>
                  <a:pt x="306" y="6046023"/>
                </a:lnTo>
                <a:lnTo>
                  <a:pt x="0" y="6046023"/>
                </a:lnTo>
                <a:close/>
                <a:moveTo>
                  <a:pt x="5147809" y="0"/>
                </a:moveTo>
                <a:cubicBezTo>
                  <a:pt x="5245672" y="0"/>
                  <a:pt x="5325006" y="79334"/>
                  <a:pt x="5325006" y="177197"/>
                </a:cubicBezTo>
                <a:lnTo>
                  <a:pt x="5325006" y="837837"/>
                </a:lnTo>
                <a:lnTo>
                  <a:pt x="5396256" y="839547"/>
                </a:lnTo>
                <a:cubicBezTo>
                  <a:pt x="7948306" y="962340"/>
                  <a:pt x="10013658" y="2966815"/>
                  <a:pt x="10269039" y="5513084"/>
                </a:cubicBezTo>
                <a:lnTo>
                  <a:pt x="10295425" y="6042158"/>
                </a:lnTo>
                <a:lnTo>
                  <a:pt x="10260748" y="5773580"/>
                </a:lnTo>
                <a:cubicBezTo>
                  <a:pt x="10100703" y="5162929"/>
                  <a:pt x="9408684" y="4703575"/>
                  <a:pt x="8579250" y="4703575"/>
                </a:cubicBezTo>
                <a:cubicBezTo>
                  <a:pt x="7749818" y="4703575"/>
                  <a:pt x="7057798" y="5162929"/>
                  <a:pt x="6897754" y="5773580"/>
                </a:cubicBezTo>
                <a:lnTo>
                  <a:pt x="6863530" y="6038646"/>
                </a:lnTo>
                <a:lnTo>
                  <a:pt x="6829306" y="5773580"/>
                </a:lnTo>
                <a:cubicBezTo>
                  <a:pt x="6689267" y="5239260"/>
                  <a:pt x="6141936" y="4820778"/>
                  <a:pt x="5451635" y="4724506"/>
                </a:cubicBezTo>
                <a:lnTo>
                  <a:pt x="5325006" y="4711318"/>
                </a:lnTo>
                <a:lnTo>
                  <a:pt x="5325006" y="9805674"/>
                </a:lnTo>
                <a:lnTo>
                  <a:pt x="5325006" y="9821152"/>
                </a:lnTo>
                <a:lnTo>
                  <a:pt x="5323964" y="9821152"/>
                </a:lnTo>
                <a:lnTo>
                  <a:pt x="5316404" y="9933477"/>
                </a:lnTo>
                <a:cubicBezTo>
                  <a:pt x="5276666" y="10227644"/>
                  <a:pt x="5101532" y="10489633"/>
                  <a:pt x="4838721" y="10637788"/>
                </a:cubicBezTo>
                <a:cubicBezTo>
                  <a:pt x="4538366" y="10807108"/>
                  <a:pt x="4170086" y="10801480"/>
                  <a:pt x="3875045" y="10623063"/>
                </a:cubicBezTo>
                <a:cubicBezTo>
                  <a:pt x="3580003" y="10444646"/>
                  <a:pt x="3403967" y="10121115"/>
                  <a:pt x="3414410" y="9776480"/>
                </a:cubicBezTo>
                <a:lnTo>
                  <a:pt x="3769699" y="9787246"/>
                </a:lnTo>
                <a:cubicBezTo>
                  <a:pt x="3763141" y="10003677"/>
                  <a:pt x="3873692" y="10206855"/>
                  <a:pt x="4058978" y="10318901"/>
                </a:cubicBezTo>
                <a:cubicBezTo>
                  <a:pt x="4244264" y="10430947"/>
                  <a:pt x="4475544" y="10434481"/>
                  <a:pt x="4664167" y="10328148"/>
                </a:cubicBezTo>
                <a:cubicBezTo>
                  <a:pt x="4852790" y="10221815"/>
                  <a:pt x="4969497" y="10022110"/>
                  <a:pt x="4969554" y="9805580"/>
                </a:cubicBezTo>
                <a:lnTo>
                  <a:pt x="4970612" y="9805580"/>
                </a:lnTo>
                <a:lnTo>
                  <a:pt x="4970612" y="4711318"/>
                </a:lnTo>
                <a:lnTo>
                  <a:pt x="4843983" y="4724506"/>
                </a:lnTo>
                <a:cubicBezTo>
                  <a:pt x="4153684" y="4820778"/>
                  <a:pt x="3606351" y="5239260"/>
                  <a:pt x="3466313" y="5773580"/>
                </a:cubicBezTo>
                <a:lnTo>
                  <a:pt x="3432089" y="6038646"/>
                </a:lnTo>
                <a:lnTo>
                  <a:pt x="3397865" y="5773580"/>
                </a:lnTo>
                <a:cubicBezTo>
                  <a:pt x="3237820" y="5162929"/>
                  <a:pt x="2545801" y="4703575"/>
                  <a:pt x="1716367" y="4703575"/>
                </a:cubicBezTo>
                <a:cubicBezTo>
                  <a:pt x="886935" y="4703575"/>
                  <a:pt x="194916" y="5162929"/>
                  <a:pt x="34871" y="5773580"/>
                </a:cubicBezTo>
                <a:lnTo>
                  <a:pt x="194" y="6042158"/>
                </a:lnTo>
                <a:lnTo>
                  <a:pt x="26578" y="5513084"/>
                </a:lnTo>
                <a:cubicBezTo>
                  <a:pt x="281959" y="2966815"/>
                  <a:pt x="2347313" y="962340"/>
                  <a:pt x="4899361" y="839547"/>
                </a:cubicBezTo>
                <a:lnTo>
                  <a:pt x="4970612" y="837837"/>
                </a:lnTo>
                <a:lnTo>
                  <a:pt x="4970612" y="177197"/>
                </a:lnTo>
                <a:cubicBezTo>
                  <a:pt x="4970612" y="79334"/>
                  <a:pt x="5049946" y="0"/>
                  <a:pt x="5147809" y="0"/>
                </a:cubicBezTo>
                <a:close/>
              </a:path>
            </a:pathLst>
          </a:custGeom>
          <a:solidFill>
            <a:srgbClr val="60C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675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20"/>
          <p:cNvSpPr txBox="1"/>
          <p:nvPr/>
        </p:nvSpPr>
        <p:spPr>
          <a:xfrm flipH="1">
            <a:off x="718098" y="802577"/>
            <a:ext cx="338447" cy="284693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68580" tIns="34290" rIns="68580" bIns="34290" anchor="t">
            <a:spAutoFit/>
          </a:bodyPr>
          <a:lstStyle/>
          <a:p>
            <a:pPr lvl="0" algn="ctr"/>
            <a:r>
              <a:rPr lang="en-US" altLang="zh-CN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1" name="图片 19" descr="C:\Users\Administrator\Desktop\QQ图片20181227103709.pngQQ图片2018122710370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654493" y="2278856"/>
            <a:ext cx="3030855" cy="585788"/>
          </a:xfrm>
          <a:prstGeom prst="rect">
            <a:avLst/>
          </a:prstGeom>
        </p:spPr>
      </p:pic>
      <p:sp>
        <p:nvSpPr>
          <p:cNvPr id="24" name="云形标注 23"/>
          <p:cNvSpPr/>
          <p:nvPr/>
        </p:nvSpPr>
        <p:spPr>
          <a:xfrm>
            <a:off x="6456045" y="2148364"/>
            <a:ext cx="2091214" cy="846773"/>
          </a:xfrm>
          <a:prstGeom prst="cloudCallout">
            <a:avLst>
              <a:gd name="adj1" fmla="val 25488"/>
              <a:gd name="adj2" fmla="val 109218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</a:rPr>
              <a:t>认真思考哦！</a:t>
            </a:r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2385" y="-2858"/>
            <a:ext cx="9153049" cy="5113020"/>
            <a:chOff x="-68" y="-6"/>
            <a:chExt cx="19219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11" name="图片 10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2" name="图片 11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003935" y="1193959"/>
            <a:ext cx="7135654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ea typeface="宋体" panose="02010600030101010101" pitchFamily="2" charset="-122"/>
              </a:rPr>
              <a:t>1、三个好朋友聚会，坐在三张凳子上，一共有（    ）</a:t>
            </a:r>
            <a:r>
              <a:rPr sz="1800" dirty="0" err="1">
                <a:ea typeface="宋体" panose="02010600030101010101" pitchFamily="2" charset="-122"/>
              </a:rPr>
              <a:t>种排列方法</a:t>
            </a:r>
            <a:r>
              <a:rPr sz="1800" dirty="0">
                <a:ea typeface="宋体" panose="02010600030101010101" pitchFamily="2" charset="-122"/>
              </a:rPr>
              <a:t>。</a:t>
            </a:r>
            <a:endParaRPr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1800" dirty="0">
                <a:ea typeface="宋体" panose="02010600030101010101" pitchFamily="2" charset="-122"/>
              </a:rPr>
              <a:t>2、有苹果、梨和香蕉各一个，分给三个小朋友每人一个，有（    ）</a:t>
            </a:r>
            <a:r>
              <a:rPr sz="1800" dirty="0" err="1">
                <a:ea typeface="宋体" panose="02010600030101010101" pitchFamily="2" charset="-122"/>
              </a:rPr>
              <a:t>种不同的分法</a:t>
            </a:r>
            <a:r>
              <a:rPr sz="1800" dirty="0">
                <a:ea typeface="宋体" panose="02010600030101010101" pitchFamily="2" charset="-122"/>
              </a:rPr>
              <a:t>。</a:t>
            </a:r>
            <a:endParaRPr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9783" y="1290162"/>
            <a:ext cx="48339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6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96627" y="2557939"/>
            <a:ext cx="549116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6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pic>
        <p:nvPicPr>
          <p:cNvPr id="19" name="图片 19" descr="做一做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0544" y="802698"/>
            <a:ext cx="1213953" cy="34573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6406"/>
              <a:ext cx="5960" cy="4324"/>
              <a:chOff x="-4399" y="2750"/>
              <a:chExt cx="13816" cy="8015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3773" y="2750"/>
                <a:ext cx="10877" cy="7511"/>
              </a:xfrm>
              <a:prstGeom prst="rect">
                <a:avLst/>
              </a:prstGeom>
            </p:spPr>
          </p:pic>
        </p:grpSp>
        <p:pic>
          <p:nvPicPr>
            <p:cNvPr id="19" name="图片 19" descr="做一做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141" y="1685"/>
              <a:ext cx="2549" cy="736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062514" y="995363"/>
            <a:ext cx="6536055" cy="366950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3.3</a:t>
            </a:r>
            <a:r>
              <a:rPr lang="zh-CN" altLang="en-US" sz="1800" dirty="0">
                <a:ea typeface="宋体" panose="02010600030101010101" pitchFamily="2" charset="-122"/>
              </a:rPr>
              <a:t>、到了中午，小红跟同学一起来到快餐店，看到菜谱如下图。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 dirty="0">
                <a:ea typeface="宋体" panose="02010600030101010101" pitchFamily="2" charset="-122"/>
              </a:rPr>
              <a:t>快餐店规定：一份盒饭可以配一个荤菜和一个素菜。想一想：一共有多少种不同的配菜方法？请你写出来。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 dirty="0">
              <a:ea typeface="宋体" panose="02010600030101010101" pitchFamily="2" charset="-122"/>
            </a:endParaRPr>
          </a:p>
          <a:p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602581" y="2716054"/>
            <a:ext cx="4286250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2×3=6（种）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1.红烧肉——茄子        2.红烧肉——豆腐         3.红烧肉——油菜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4.  炸鸡——茄子          5.炸鸡——豆腐           6.炸鸡——油菜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02581" y="4218623"/>
            <a:ext cx="410908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答：一共有6种不同的配菜方法。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图片 125" descr="游戏时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194" y="185738"/>
            <a:ext cx="9091613" cy="649129"/>
          </a:xfrm>
          <a:prstGeom prst="rect">
            <a:avLst/>
          </a:prstGeom>
        </p:spPr>
      </p:pic>
      <p:sp>
        <p:nvSpPr>
          <p:cNvPr id="82" name="横卷形 82"/>
          <p:cNvSpPr/>
          <p:nvPr/>
        </p:nvSpPr>
        <p:spPr>
          <a:xfrm>
            <a:off x="722471" y="1210627"/>
            <a:ext cx="7558088" cy="3769043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sp>
      <p:sp>
        <p:nvSpPr>
          <p:cNvPr id="126" name="文本框 126"/>
          <p:cNvSpPr txBox="1"/>
          <p:nvPr/>
        </p:nvSpPr>
        <p:spPr>
          <a:xfrm>
            <a:off x="1185386" y="1827372"/>
            <a:ext cx="6632258" cy="2536031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indent="1700530">
              <a:lnSpc>
                <a:spcPct val="150000"/>
              </a:lnSpc>
            </a:pPr>
            <a:r>
              <a:rPr lang="en-US" altLang="zh-CN" sz="21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脑筋急转弯</a:t>
            </a:r>
            <a:endParaRPr lang="en-US" altLang="zh-CN" sz="21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  <a:p>
            <a:pPr indent="1700530">
              <a:lnSpc>
                <a:spcPct val="150000"/>
              </a:lnSpc>
            </a:pPr>
            <a:r>
              <a:rPr lang="en-US" altLang="zh-CN" sz="21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①　小张把一东西给破了，人人却为他叫好！为什么？</a:t>
            </a:r>
            <a:endParaRPr lang="en-US" altLang="zh-CN" sz="21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  <a:p>
            <a:pPr indent="1700530">
              <a:lnSpc>
                <a:spcPct val="150000"/>
              </a:lnSpc>
            </a:pPr>
            <a:r>
              <a:rPr lang="en-US" altLang="zh-CN" sz="21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②　谁说话的声音传的最远？</a:t>
            </a:r>
            <a:endParaRPr lang="en-US" altLang="zh-CN" sz="21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Times New Roman" panose="02020603050405020304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3486150" y="2899886"/>
            <a:ext cx="249555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小张把案情给破了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59906" y="3834289"/>
            <a:ext cx="302466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打电话的人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2385" y="-2858"/>
            <a:ext cx="9153525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243965" y="1556862"/>
            <a:ext cx="5799773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sz="2100" dirty="0" err="1">
                <a:ea typeface="宋体" panose="02010600030101010101" pitchFamily="2" charset="-122"/>
              </a:rPr>
              <a:t>一、选择题</a:t>
            </a: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1．用5、0、2可以组成（      ）</a:t>
            </a:r>
            <a:r>
              <a:rPr sz="2100" dirty="0" err="1">
                <a:ea typeface="宋体" panose="02010600030101010101" pitchFamily="2" charset="-122"/>
              </a:rPr>
              <a:t>个不同的两位数</a:t>
            </a:r>
            <a:r>
              <a:rPr sz="2100" dirty="0">
                <a:ea typeface="宋体" panose="02010600030101010101" pitchFamily="2" charset="-122"/>
              </a:rPr>
              <a:t>。</a:t>
            </a: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A．3	            B．4	           C．5	           D．6</a:t>
            </a:r>
            <a:endParaRPr sz="2100" dirty="0">
              <a:ea typeface="宋体" panose="02010600030101010101" pitchFamily="2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218623" y="2462212"/>
            <a:ext cx="48768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5" name="图片 1" descr="IMG_25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09" y="698659"/>
            <a:ext cx="2063591" cy="5453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2385" y="-2858"/>
            <a:ext cx="9153525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243964" y="1556861"/>
            <a:ext cx="6709534" cy="136112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2．我和爸爸、妈妈坐成一排合影，有（　　）</a:t>
            </a:r>
            <a:r>
              <a:rPr sz="2100" dirty="0" err="1">
                <a:ea typeface="宋体" panose="02010600030101010101" pitchFamily="2" charset="-122"/>
              </a:rPr>
              <a:t>种坐法</a:t>
            </a:r>
            <a:r>
              <a:rPr sz="2100" dirty="0">
                <a:ea typeface="宋体" panose="02010600030101010101" pitchFamily="2" charset="-122"/>
              </a:rPr>
              <a:t>？</a:t>
            </a: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A．2           	B．4	           C．6	         D．8</a:t>
            </a:r>
            <a:endParaRPr sz="2100" dirty="0">
              <a:ea typeface="宋体" panose="02010600030101010101" pitchFamily="2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6018371" y="1842135"/>
            <a:ext cx="48768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5" name="图片 1" descr="IMG_25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09" y="698659"/>
            <a:ext cx="2063591" cy="5453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2385" y="-2858"/>
            <a:ext cx="9153525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243965" y="1556861"/>
            <a:ext cx="6452235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3．可以有（      ）</a:t>
            </a:r>
            <a:r>
              <a:rPr sz="2100" dirty="0" err="1">
                <a:ea typeface="宋体" panose="02010600030101010101" pitchFamily="2" charset="-122"/>
              </a:rPr>
              <a:t>种早餐搭配方法</a:t>
            </a:r>
            <a:r>
              <a:rPr sz="2100" dirty="0">
                <a:ea typeface="宋体" panose="02010600030101010101" pitchFamily="2" charset="-122"/>
              </a:rPr>
              <a:t>？</a:t>
            </a: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sz="2100" dirty="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2100" dirty="0">
                <a:ea typeface="宋体" panose="02010600030101010101" pitchFamily="2" charset="-122"/>
              </a:rPr>
              <a:t>A．2     	B．4	           C．6	           D．8</a:t>
            </a:r>
            <a:endParaRPr sz="2100" dirty="0">
              <a:ea typeface="宋体" panose="02010600030101010101" pitchFamily="2" charset="-122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2719864" y="1811655"/>
            <a:ext cx="48768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5" name="图片 1" descr="IMG_25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09" y="698659"/>
            <a:ext cx="2063591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20" descr="W0201411263172770632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8784" y="2276951"/>
            <a:ext cx="3200876" cy="135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2385" y="-2858"/>
            <a:ext cx="9153049" cy="5113020"/>
            <a:chOff x="-68" y="-6"/>
            <a:chExt cx="19219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11" name="图片 10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2" name="图片 11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003935" y="1193959"/>
            <a:ext cx="7135654" cy="33932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ea typeface="宋体" panose="02010600030101010101" pitchFamily="2" charset="-122"/>
              </a:rPr>
              <a:t>二、填空题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a typeface="宋体" panose="02010600030101010101" pitchFamily="2" charset="-122"/>
              </a:rPr>
              <a:t>．丽丽的口袋里有</a:t>
            </a:r>
            <a:r>
              <a:rPr lang="en-US" altLang="zh-CN" sz="1800" dirty="0"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a typeface="宋体" panose="02010600030101010101" pitchFamily="2" charset="-122"/>
              </a:rPr>
              <a:t>角、</a:t>
            </a:r>
            <a:r>
              <a:rPr lang="en-US" altLang="zh-CN" sz="1800" dirty="0">
                <a:ea typeface="宋体" panose="02010600030101010101" pitchFamily="2" charset="-122"/>
              </a:rPr>
              <a:t>5</a:t>
            </a:r>
            <a:r>
              <a:rPr lang="zh-CN" altLang="en-US" sz="1800" dirty="0">
                <a:ea typeface="宋体" panose="02010600030101010101" pitchFamily="2" charset="-122"/>
              </a:rPr>
              <a:t>角和一元的硬币各一枚，从中任意取出两枚，可以组成（      ）种不同的钱数。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5</a:t>
            </a:r>
            <a:r>
              <a:rPr lang="zh-CN" altLang="en-US" sz="1800" dirty="0">
                <a:ea typeface="宋体" panose="02010600030101010101" pitchFamily="2" charset="-122"/>
              </a:rPr>
              <a:t>．四位好朋友过春节时互相打电话问候，每两人通一次电话，他们一共要通话（       ）次。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6. </a:t>
            </a:r>
            <a:r>
              <a:rPr lang="zh-CN" altLang="en-US" sz="1800" dirty="0">
                <a:ea typeface="宋体" panose="02010600030101010101" pitchFamily="2" charset="-122"/>
              </a:rPr>
              <a:t>用</a:t>
            </a:r>
            <a:r>
              <a:rPr lang="en-US" altLang="zh-CN" sz="1800" dirty="0"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7</a:t>
            </a:r>
            <a:r>
              <a:rPr lang="zh-CN" altLang="en-US" sz="1800" dirty="0">
                <a:ea typeface="宋体" panose="02010600030101010101" pitchFamily="2" charset="-122"/>
              </a:rPr>
              <a:t>三个数字可以组成（        ）个不同的三位数。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7. </a:t>
            </a:r>
            <a:r>
              <a:rPr lang="zh-CN" altLang="en-US" sz="1800" dirty="0">
                <a:ea typeface="宋体" panose="02010600030101010101" pitchFamily="2" charset="-122"/>
              </a:rPr>
              <a:t>用</a:t>
            </a:r>
            <a:r>
              <a:rPr lang="en-US" altLang="zh-CN" sz="1800" dirty="0"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5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0</a:t>
            </a:r>
            <a:r>
              <a:rPr lang="zh-CN" altLang="en-US" sz="1800" dirty="0">
                <a:ea typeface="宋体" panose="02010600030101010101" pitchFamily="2" charset="-122"/>
              </a:rPr>
              <a:t>可以组成（      ）个不同的三位数，其中最大的数是（  </a:t>
            </a:r>
            <a:r>
              <a:rPr lang="en-US" altLang="zh-CN" sz="1800" dirty="0">
                <a:solidFill>
                  <a:srgbClr val="FF0000"/>
                </a:solidFill>
                <a:ea typeface="宋体" panose="02010600030101010101" pitchFamily="2" charset="-122"/>
              </a:rPr>
              <a:t>540</a:t>
            </a:r>
            <a:r>
              <a:rPr lang="zh-CN" altLang="en-US" sz="1800" dirty="0">
                <a:ea typeface="宋体" panose="02010600030101010101" pitchFamily="2" charset="-122"/>
              </a:rPr>
              <a:t>  ），最小的数是（ </a:t>
            </a:r>
            <a:r>
              <a:rPr lang="zh-CN" altLang="en-US" sz="1800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solidFill>
                  <a:srgbClr val="FF0000"/>
                </a:solidFill>
                <a:ea typeface="宋体" panose="02010600030101010101" pitchFamily="2" charset="-122"/>
              </a:rPr>
              <a:t>400</a:t>
            </a:r>
            <a:r>
              <a:rPr lang="zh-CN" altLang="en-US" sz="1800" dirty="0">
                <a:ea typeface="宋体" panose="02010600030101010101" pitchFamily="2" charset="-122"/>
              </a:rPr>
              <a:t>  </a:t>
            </a:r>
            <a:r>
              <a:rPr lang="zh-CN" altLang="en-US" sz="1800" dirty="0">
                <a:ea typeface="宋体" panose="02010600030101010101" pitchFamily="2" charset="-122"/>
              </a:rPr>
              <a:t>）。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91703" y="2123123"/>
            <a:ext cx="48339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3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5981" y="2922271"/>
            <a:ext cx="549116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7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0542" y="3341371"/>
            <a:ext cx="48339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6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286" y="3686652"/>
            <a:ext cx="516255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6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pic>
        <p:nvPicPr>
          <p:cNvPr id="7" name="图片 1" descr="IMG_25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009" y="698659"/>
            <a:ext cx="2063591" cy="5453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2385" y="-2857"/>
            <a:ext cx="8868251" cy="80533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62514" y="886778"/>
            <a:ext cx="6536055" cy="366950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>
                <a:ea typeface="宋体" panose="02010600030101010101" pitchFamily="2" charset="-122"/>
              </a:rPr>
              <a:t>三、解答题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8.</a:t>
            </a:r>
            <a:r>
              <a:rPr lang="zh-CN" altLang="en-US" sz="1800">
                <a:ea typeface="宋体" panose="02010600030101010101" pitchFamily="2" charset="-122"/>
              </a:rPr>
              <a:t>下面的三张文字卡片，排一排，读一读。有几种读法？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375059" y="3250407"/>
            <a:ext cx="2519363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2+2+2=6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813560" y="3997643"/>
            <a:ext cx="410908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答：有6种读法。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5" name="图片 1" descr="IMG_2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09" y="802482"/>
            <a:ext cx="2063591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5" descr="QQ图片201812271110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645" y="2689860"/>
            <a:ext cx="2031683" cy="701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2385" y="-2857"/>
            <a:ext cx="8868251" cy="80533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62514" y="995363"/>
            <a:ext cx="6536055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sz="1800">
                <a:ea typeface="宋体" panose="02010600030101010101" pitchFamily="2" charset="-122"/>
              </a:rPr>
              <a:t>9.大多数水果都是甜的，它们不但含有丰富的营养而且能够帮助消化。莉莉每天都吃两种水果。在下面的水果中，她要拿其中的两样，有多少种不同的拿法？</a:t>
            </a:r>
            <a:endParaRPr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968818" y="3537109"/>
            <a:ext cx="2796064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3+2+1=7（种）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724501" y="4218623"/>
            <a:ext cx="410908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答：有7种不同的拿法。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5" name="图片 1" descr="IMG_2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009" y="802482"/>
            <a:ext cx="2063591" cy="5453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4" descr="图片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18271" y="2883694"/>
            <a:ext cx="2995613" cy="736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" y="45715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32385" y="-285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08044" y="709613"/>
            <a:ext cx="1844516" cy="1903571"/>
          </a:xfrm>
          <a:prstGeom prst="rect">
            <a:avLst/>
          </a:prstGeom>
        </p:spPr>
      </p:pic>
      <p:sp>
        <p:nvSpPr>
          <p:cNvPr id="94" name="文本框 93"/>
          <p:cNvSpPr txBox="1"/>
          <p:nvPr/>
        </p:nvSpPr>
        <p:spPr>
          <a:xfrm>
            <a:off x="1077232" y="1979564"/>
            <a:ext cx="5929649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</a:t>
            </a:r>
            <a:r>
              <a:rPr lang="zh-CN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饮食是一种文化，而中华美食则誉满天下。中国的饭好吃，外国人爱吃也是不争的事实。中国的饮食特别注意营养均衡。</a:t>
            </a:r>
            <a:endParaRPr lang="zh-CN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小朋友们，说一说你们的早餐是怎么搭配的吧！要注意饮食健康哦！</a:t>
            </a:r>
            <a:endParaRPr lang="zh-CN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31470" y="3492341"/>
            <a:ext cx="3495199" cy="1673543"/>
          </a:xfrm>
          <a:prstGeom prst="rect">
            <a:avLst/>
          </a:prstGeom>
        </p:spPr>
      </p:pic>
      <p:sp>
        <p:nvSpPr>
          <p:cNvPr id="3" name="文本框 11"/>
          <p:cNvSpPr txBox="1"/>
          <p:nvPr/>
        </p:nvSpPr>
        <p:spPr>
          <a:xfrm>
            <a:off x="2179321" y="1142048"/>
            <a:ext cx="4175760" cy="8386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 anchor="t">
            <a:spAutoFit/>
          </a:bodyPr>
          <a:lstStyle/>
          <a:p>
            <a:pPr lvl="0" algn="ctr"/>
            <a:r>
              <a:rPr lang="zh-CN" altLang="en-US" sz="5000" dirty="0">
                <a:solidFill>
                  <a:srgbClr val="60C4C9"/>
                </a:solidFill>
                <a:latin typeface="Impact" panose="020B0806030902050204" charset="0"/>
                <a:ea typeface="微软雅黑" panose="020B0503020204020204" pitchFamily="34" charset="-122"/>
                <a:sym typeface="+mn-ea"/>
              </a:rPr>
              <a:t>学习引路灯</a:t>
            </a:r>
            <a:endParaRPr lang="zh-CN" altLang="en-US" sz="5000" dirty="0">
              <a:solidFill>
                <a:srgbClr val="60C4C9"/>
              </a:solidFill>
              <a:latin typeface="Impact" panose="020B080603090205020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C:\Users\Administrator\Desktop\177174423.jpg177174423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06882" y="3677603"/>
            <a:ext cx="2097881" cy="14492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6406"/>
              <a:ext cx="5960" cy="4324"/>
              <a:chOff x="-4399" y="2750"/>
              <a:chExt cx="13816" cy="8015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3773" y="2750"/>
                <a:ext cx="10877" cy="7511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985361" y="1498759"/>
            <a:ext cx="6536055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1.</a:t>
            </a:r>
            <a:r>
              <a:rPr lang="zh-CN" altLang="en-US" sz="1800">
                <a:ea typeface="宋体" panose="02010600030101010101" pitchFamily="2" charset="-122"/>
              </a:rPr>
              <a:t>下面三张扑克牌上分别有</a:t>
            </a:r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6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8</a:t>
            </a:r>
            <a:r>
              <a:rPr lang="zh-CN" altLang="en-US" sz="1800">
                <a:ea typeface="宋体" panose="02010600030101010101" pitchFamily="2" charset="-122"/>
              </a:rPr>
              <a:t>三个数，请你从这</a:t>
            </a:r>
            <a:r>
              <a:rPr lang="en-US" altLang="zh-CN" sz="1800">
                <a:ea typeface="宋体" panose="02010600030101010101" pitchFamily="2" charset="-122"/>
              </a:rPr>
              <a:t>3</a:t>
            </a:r>
            <a:r>
              <a:rPr lang="zh-CN" altLang="en-US" sz="1800">
                <a:ea typeface="宋体" panose="02010600030101010101" pitchFamily="2" charset="-122"/>
              </a:rPr>
              <a:t>个数中任意选取两个数求和，得数有几种可能？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3336131" y="2947035"/>
            <a:ext cx="2828925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2+6=8        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2+8=10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6+8=14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33538" y="4013836"/>
            <a:ext cx="410908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答：得数有3种可能。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" name="图片 23" descr="高分加油站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77642" y="555784"/>
            <a:ext cx="1690211" cy="671513"/>
          </a:xfrm>
          <a:prstGeom prst="rect">
            <a:avLst/>
          </a:prstGeom>
        </p:spPr>
      </p:pic>
      <p:pic>
        <p:nvPicPr>
          <p:cNvPr id="25" name="图片 25" descr="W02014112631727721658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04913" y="2771299"/>
            <a:ext cx="428625" cy="693420"/>
          </a:xfrm>
          <a:prstGeom prst="rect">
            <a:avLst/>
          </a:prstGeom>
        </p:spPr>
      </p:pic>
      <p:pic>
        <p:nvPicPr>
          <p:cNvPr id="27" name="图片 27" descr="W02014112631727721079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67615" y="2771062"/>
            <a:ext cx="464344" cy="657701"/>
          </a:xfrm>
          <a:prstGeom prst="rect">
            <a:avLst/>
          </a:prstGeom>
        </p:spPr>
      </p:pic>
      <p:pic>
        <p:nvPicPr>
          <p:cNvPr id="31" name="图片 31" descr="W02014112631727721712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632710" y="2775109"/>
            <a:ext cx="4572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6406"/>
              <a:ext cx="5960" cy="4324"/>
              <a:chOff x="-4399" y="2750"/>
              <a:chExt cx="13816" cy="8015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3773" y="2750"/>
                <a:ext cx="10877" cy="7511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985361" y="1498759"/>
            <a:ext cx="6536055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2.</a:t>
            </a:r>
            <a:r>
              <a:rPr lang="zh-CN" altLang="en-US" sz="1800">
                <a:ea typeface="宋体" panose="02010600030101010101" pitchFamily="2" charset="-122"/>
              </a:rPr>
              <a:t>三（一）班第一小组有女生</a:t>
            </a:r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人，男生</a:t>
            </a:r>
            <a:r>
              <a:rPr lang="en-US" altLang="zh-CN" sz="1800">
                <a:ea typeface="宋体" panose="02010600030101010101" pitchFamily="2" charset="-122"/>
              </a:rPr>
              <a:t>4</a:t>
            </a:r>
            <a:r>
              <a:rPr lang="zh-CN" altLang="en-US" sz="1800">
                <a:ea typeface="宋体" panose="02010600030101010101" pitchFamily="2" charset="-122"/>
              </a:rPr>
              <a:t>人。如果任意选出</a:t>
            </a:r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人去打扫卫生，有几种选法？如果选</a:t>
            </a:r>
            <a:r>
              <a:rPr lang="en-US" altLang="zh-CN" sz="1800">
                <a:ea typeface="宋体" panose="02010600030101010101" pitchFamily="2" charset="-122"/>
              </a:rPr>
              <a:t>1</a:t>
            </a:r>
            <a:r>
              <a:rPr lang="zh-CN" altLang="en-US" sz="1800">
                <a:ea typeface="宋体" panose="02010600030101010101" pitchFamily="2" charset="-122"/>
              </a:rPr>
              <a:t>名男生和一名女生呢？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525554" y="2705577"/>
            <a:ext cx="2828925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5+4+3+2+1=15（种）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4+4=8（种）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85449" y="3438049"/>
            <a:ext cx="4109085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答:如果任意选出2人去打扫卫生，有15种选法；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如果选1名男生和1名女生，有8种选法。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" name="图片 23" descr="高分加油站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77642" y="555784"/>
            <a:ext cx="1690211" cy="671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6406"/>
              <a:ext cx="5960" cy="4324"/>
              <a:chOff x="-4399" y="2750"/>
              <a:chExt cx="13816" cy="8015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3773" y="2750"/>
                <a:ext cx="10877" cy="7511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974884" y="1227297"/>
            <a:ext cx="6536055" cy="477726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3.</a:t>
            </a:r>
            <a:r>
              <a:rPr lang="zh-CN" altLang="en-US" sz="1800">
                <a:ea typeface="宋体" panose="02010600030101010101" pitchFamily="2" charset="-122"/>
              </a:rPr>
              <a:t>李磊买东西，饮料和食品分别买一种。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>
                <a:ea typeface="宋体" panose="02010600030101010101" pitchFamily="2" charset="-122"/>
              </a:rPr>
              <a:t>矿泉水：</a:t>
            </a:r>
            <a:r>
              <a:rPr lang="en-US" altLang="zh-CN" sz="1800">
                <a:ea typeface="宋体" panose="02010600030101010101" pitchFamily="2" charset="-122"/>
              </a:rPr>
              <a:t>1.3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瓶         牛奶：</a:t>
            </a:r>
            <a:r>
              <a:rPr lang="en-US" altLang="zh-CN" sz="1800">
                <a:ea typeface="宋体" panose="02010600030101010101" pitchFamily="2" charset="-122"/>
              </a:rPr>
              <a:t>4.8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盒              橙汁：</a:t>
            </a:r>
            <a:r>
              <a:rPr lang="en-US" altLang="zh-CN" sz="1800">
                <a:ea typeface="宋体" panose="02010600030101010101" pitchFamily="2" charset="-122"/>
              </a:rPr>
              <a:t>2.4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杯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800">
                <a:ea typeface="宋体" panose="02010600030101010101" pitchFamily="2" charset="-122"/>
              </a:rPr>
              <a:t>面包：</a:t>
            </a:r>
            <a:r>
              <a:rPr lang="en-US" altLang="zh-CN" sz="1800">
                <a:ea typeface="宋体" panose="02010600030101010101" pitchFamily="2" charset="-122"/>
              </a:rPr>
              <a:t>3.5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块           蛋糕：</a:t>
            </a:r>
            <a:r>
              <a:rPr lang="en-US" altLang="zh-CN" sz="1800">
                <a:ea typeface="宋体" panose="02010600030101010101" pitchFamily="2" charset="-122"/>
              </a:rPr>
              <a:t>3.6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块              饼干：</a:t>
            </a:r>
            <a:r>
              <a:rPr lang="en-US" altLang="zh-CN" sz="1800">
                <a:ea typeface="宋体" panose="02010600030101010101" pitchFamily="2" charset="-122"/>
              </a:rPr>
              <a:t>4.6</a:t>
            </a:r>
            <a:r>
              <a:rPr lang="zh-CN" altLang="en-US" sz="1800">
                <a:ea typeface="宋体" panose="02010600030101010101" pitchFamily="2" charset="-122"/>
              </a:rPr>
              <a:t>元</a:t>
            </a:r>
            <a:r>
              <a:rPr lang="en-US" altLang="zh-CN" sz="1800">
                <a:ea typeface="宋体" panose="02010600030101010101" pitchFamily="2" charset="-122"/>
              </a:rPr>
              <a:t>/</a:t>
            </a:r>
            <a:r>
              <a:rPr lang="zh-CN" altLang="en-US" sz="1800">
                <a:ea typeface="宋体" panose="02010600030101010101" pitchFamily="2" charset="-122"/>
              </a:rPr>
              <a:t>袋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(1)</a:t>
            </a:r>
            <a:r>
              <a:rPr lang="zh-CN" altLang="en-US" sz="1800">
                <a:ea typeface="宋体" panose="02010600030101010101" pitchFamily="2" charset="-122"/>
              </a:rPr>
              <a:t>李磊有多少种买法？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401729" y="3443288"/>
            <a:ext cx="282892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3+3+3=9（种）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684496" y="4299586"/>
            <a:ext cx="4109085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答：李磊有9种买法。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" name="图片 23" descr="高分加油站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77642" y="555784"/>
            <a:ext cx="1690211" cy="671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2385" y="-2858"/>
            <a:ext cx="9153320" cy="5113020"/>
            <a:chOff x="-68" y="-6"/>
            <a:chExt cx="19220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621" cy="1691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13192" y="6406"/>
              <a:ext cx="5960" cy="4324"/>
              <a:chOff x="-4399" y="2750"/>
              <a:chExt cx="13816" cy="8015"/>
            </a:xfrm>
          </p:grpSpPr>
          <p:pic>
            <p:nvPicPr>
              <p:cNvPr id="4" name="图片 3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4399" y="8639"/>
                <a:ext cx="13816" cy="2126"/>
              </a:xfrm>
              <a:prstGeom prst="rect">
                <a:avLst/>
              </a:prstGeom>
            </p:spPr>
          </p:pic>
          <p:pic>
            <p:nvPicPr>
              <p:cNvPr id="13" name="图片 12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-3773" y="2750"/>
                <a:ext cx="10877" cy="7511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985361" y="1498759"/>
            <a:ext cx="6536055" cy="25612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>
                <a:ea typeface="宋体" panose="02010600030101010101" pitchFamily="2" charset="-122"/>
              </a:rPr>
              <a:t>(2)</a:t>
            </a:r>
            <a:r>
              <a:rPr lang="zh-CN" altLang="en-US" sz="1800">
                <a:ea typeface="宋体" panose="02010600030101010101" pitchFamily="2" charset="-122"/>
              </a:rPr>
              <a:t>最贵的买法是哪一种？最便宜的买法是哪一种？相差多少钱？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sz="1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  <a:p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143125" y="2398871"/>
            <a:ext cx="317134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4.8+4.6=9.4（元）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1.3+3.5=4.8（元）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9.4-4.8=4.6（元）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375410" y="3424714"/>
            <a:ext cx="4109085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sz="1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答：最贵的买法是买盒牛奶和买袋饼干；最便宜的买法是买瓶矿泉水和买块面包；它们相差4.6元。</a:t>
            </a:r>
            <a:endParaRPr sz="1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3" name="图片 23" descr="高分加油站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77642" y="555784"/>
            <a:ext cx="1690211" cy="671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28047" y="3928110"/>
            <a:ext cx="1915954" cy="1182053"/>
            <a:chOff x="92" y="6164"/>
            <a:chExt cx="9326" cy="4601"/>
          </a:xfrm>
        </p:grpSpPr>
        <p:pic>
          <p:nvPicPr>
            <p:cNvPr id="13" name="图片 12" descr="觅元素58b0fbac4bf9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" y="9599"/>
              <a:ext cx="9326" cy="1166"/>
            </a:xfrm>
            <a:prstGeom prst="rect">
              <a:avLst/>
            </a:prstGeom>
          </p:spPr>
        </p:pic>
        <p:pic>
          <p:nvPicPr>
            <p:cNvPr id="21" name="图片 20" descr="fc85f2a324e3c42c2067966f589847d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66" y="6164"/>
              <a:ext cx="6111" cy="4219"/>
            </a:xfrm>
            <a:prstGeom prst="rect">
              <a:avLst/>
            </a:prstGeom>
          </p:spPr>
        </p:pic>
      </p:grpSp>
      <p:pic>
        <p:nvPicPr>
          <p:cNvPr id="23" name="图片 23" descr="D:\工作\2物料\10月任务\分版本同步课\模板图标\备课笔记-初中 (11).jp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54342" y="441722"/>
            <a:ext cx="1803614" cy="45090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文本框 84"/>
          <p:cNvSpPr txBox="1"/>
          <p:nvPr/>
        </p:nvSpPr>
        <p:spPr>
          <a:xfrm>
            <a:off x="454343" y="989171"/>
            <a:ext cx="7897654" cy="3624263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一、树状图连线法</a:t>
            </a:r>
            <a:endParaRPr lang="en-US" altLang="zh-CN" sz="1800" kern="100" dirty="0">
              <a:solidFill>
                <a:srgbClr val="FF0000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①　先把其中一类的用字母表示，例如：A1,A2,A3...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②　再把另一类的用另外的字母表示，例如：B1,B2,B3...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③　最后将字母A1，A2,A3...分别与字母B1,B2,B3...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用线连接起来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即所有的连线条数就是搭配种类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二、乘法计算法</a:t>
            </a:r>
            <a:r>
              <a:rPr lang="en-US" altLang="zh-CN" sz="1800" kern="100" dirty="0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 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例：如果有a件上衣，b条裤子，一共有多少种不同的搭配方法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？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总结字母公式：搭配规律就是研究“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几个几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”，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用乘法计算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                 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a×b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=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搭配种类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9525" y="-2858"/>
            <a:ext cx="9153525" cy="5113020"/>
            <a:chOff x="-68" y="-6"/>
            <a:chExt cx="19220" cy="10736"/>
          </a:xfrm>
        </p:grpSpPr>
        <p:pic>
          <p:nvPicPr>
            <p:cNvPr id="4" name="图片 3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8351" cy="1691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13" name="图片 12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21" name="图片 20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pic>
        <p:nvPicPr>
          <p:cNvPr id="94" name="图片 4" descr="D:\工作\2物料\10月任务\分版本同步课\模板图标\备课笔记-初中 (12).jpg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52462" y="1438037"/>
            <a:ext cx="1803614" cy="45090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777365" y="2399348"/>
            <a:ext cx="3844290" cy="3452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spcAft>
                <a:spcPts val="450"/>
              </a:spcAft>
            </a:pPr>
            <a:r>
              <a:rPr lang="zh-CN" altLang="en-US" sz="1800" b="1"/>
              <a:t>完成家作册对应习题</a:t>
            </a:r>
            <a:endParaRPr lang="zh-CN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999548" y="4348639"/>
            <a:ext cx="5162550" cy="80200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815" y="4571524"/>
            <a:ext cx="4441508" cy="55530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37761" y="2807017"/>
            <a:ext cx="7543800" cy="2039303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32385" y="-2858"/>
            <a:ext cx="8599170" cy="1403985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3346" y="1401128"/>
            <a:ext cx="1648778" cy="1701641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00100" y="1770221"/>
            <a:ext cx="7543800" cy="958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" y="45715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32385" y="-285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08044" y="70961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31470" y="3492341"/>
            <a:ext cx="3495199" cy="1673543"/>
          </a:xfrm>
          <a:prstGeom prst="rect">
            <a:avLst/>
          </a:prstGeom>
        </p:spPr>
      </p:pic>
      <p:sp>
        <p:nvSpPr>
          <p:cNvPr id="3" name="文本框 11"/>
          <p:cNvSpPr txBox="1"/>
          <p:nvPr/>
        </p:nvSpPr>
        <p:spPr>
          <a:xfrm>
            <a:off x="2524126" y="1902143"/>
            <a:ext cx="4175760" cy="8386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 anchor="t">
            <a:spAutoFit/>
          </a:bodyPr>
          <a:lstStyle/>
          <a:p>
            <a:pPr lvl="0" algn="ctr"/>
            <a:r>
              <a:rPr lang="zh-CN" altLang="en-US" sz="5000" dirty="0">
                <a:solidFill>
                  <a:srgbClr val="60C4C9"/>
                </a:solidFill>
                <a:latin typeface="Impact" panose="020B0806030902050204" charset="0"/>
                <a:ea typeface="微软雅黑" panose="020B0503020204020204" pitchFamily="34" charset="-122"/>
                <a:sym typeface="+mn-ea"/>
              </a:rPr>
              <a:t>知识导航</a:t>
            </a:r>
            <a:endParaRPr lang="zh-CN" altLang="en-US" sz="5000" dirty="0">
              <a:solidFill>
                <a:srgbClr val="60C4C9"/>
              </a:solidFill>
              <a:latin typeface="Impact" panose="020B080603090205020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99885" y="3492341"/>
            <a:ext cx="2333625" cy="1578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28047" y="3928110"/>
            <a:ext cx="1915954" cy="1182053"/>
            <a:chOff x="92" y="6164"/>
            <a:chExt cx="9326" cy="4601"/>
          </a:xfrm>
        </p:grpSpPr>
        <p:pic>
          <p:nvPicPr>
            <p:cNvPr id="13" name="图片 12" descr="觅元素58b0fbac4bf9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" y="9599"/>
              <a:ext cx="9326" cy="1166"/>
            </a:xfrm>
            <a:prstGeom prst="rect">
              <a:avLst/>
            </a:prstGeom>
          </p:spPr>
        </p:pic>
        <p:pic>
          <p:nvPicPr>
            <p:cNvPr id="21" name="图片 20" descr="fc85f2a324e3c42c2067966f589847d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66" y="6164"/>
              <a:ext cx="6111" cy="4219"/>
            </a:xfrm>
            <a:prstGeom prst="rect">
              <a:avLst/>
            </a:prstGeom>
          </p:spPr>
        </p:pic>
      </p:grpSp>
      <p:sp>
        <p:nvSpPr>
          <p:cNvPr id="84" name="文本框 84"/>
          <p:cNvSpPr txBox="1"/>
          <p:nvPr/>
        </p:nvSpPr>
        <p:spPr>
          <a:xfrm>
            <a:off x="1143000" y="1226820"/>
            <a:ext cx="6084570" cy="2938939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一、树状图连线法</a:t>
            </a:r>
            <a:endParaRPr lang="en-US" altLang="zh-CN" sz="1800" kern="100" dirty="0">
              <a:solidFill>
                <a:srgbClr val="FF0000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①　先把其中一类的用字母表示，例如：A1,A2,A3...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②　再把另一类的用另外的字母表示，例如：B1,B2,B3...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③　最后将字母A1，A2,A3...分别与字母B1,B2,B3...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用线连接起来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即所有的连线条数就是搭配种类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6"/>
          <p:cNvSpPr/>
          <p:nvPr/>
        </p:nvSpPr>
        <p:spPr>
          <a:xfrm>
            <a:off x="1143000" y="-142347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28047" y="3928110"/>
            <a:ext cx="1915954" cy="1182053"/>
            <a:chOff x="92" y="6164"/>
            <a:chExt cx="9326" cy="4601"/>
          </a:xfrm>
        </p:grpSpPr>
        <p:pic>
          <p:nvPicPr>
            <p:cNvPr id="13" name="图片 12" descr="觅元素58b0fbac4bf9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" y="9599"/>
              <a:ext cx="9326" cy="1166"/>
            </a:xfrm>
            <a:prstGeom prst="rect">
              <a:avLst/>
            </a:prstGeom>
          </p:spPr>
        </p:pic>
        <p:pic>
          <p:nvPicPr>
            <p:cNvPr id="21" name="图片 20" descr="fc85f2a324e3c42c2067966f589847df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66" y="6164"/>
              <a:ext cx="6111" cy="4219"/>
            </a:xfrm>
            <a:prstGeom prst="rect">
              <a:avLst/>
            </a:prstGeom>
          </p:spPr>
        </p:pic>
      </p:grpSp>
      <p:sp>
        <p:nvSpPr>
          <p:cNvPr id="84" name="文本框 84"/>
          <p:cNvSpPr txBox="1"/>
          <p:nvPr/>
        </p:nvSpPr>
        <p:spPr>
          <a:xfrm>
            <a:off x="1143000" y="1268254"/>
            <a:ext cx="6084570" cy="2938939"/>
          </a:xfrm>
          <a:prstGeom prst="rect">
            <a:avLst/>
          </a:prstGeom>
          <a:noFill/>
          <a:ln w="6350">
            <a:noFill/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二、乘法计算法</a:t>
            </a:r>
            <a:r>
              <a:rPr lang="en-US" altLang="zh-CN" sz="1800" kern="100" dirty="0">
                <a:solidFill>
                  <a:srgbClr val="FF0000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 </a:t>
            </a:r>
            <a:endParaRPr lang="en-US" altLang="zh-CN" sz="1800" kern="100" dirty="0">
              <a:solidFill>
                <a:srgbClr val="FF0000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例：如果有a件上衣，b条裤子，一共有多少种不同的搭配方法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？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总结字母公式：搭配规律就是研究“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几个几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”，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用乘法计算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。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  <a:p>
            <a:pPr algn="just">
              <a:spcAft>
                <a:spcPts val="450"/>
              </a:spcAft>
            </a:pP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                 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a×b</a:t>
            </a:r>
            <a:r>
              <a:rPr lang="en-US" altLang="zh-CN" sz="1800" kern="100" dirty="0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=</a:t>
            </a:r>
            <a:r>
              <a:rPr lang="en-US" altLang="zh-CN" sz="1800" kern="100" dirty="0" err="1">
                <a:solidFill>
                  <a:schemeClr val="tx1"/>
                </a:solidFill>
                <a:latin typeface="+mn-ea"/>
                <a:cs typeface="Times New Roman" panose="02020603050405020304"/>
                <a:sym typeface="Times New Roman" panose="02020603050405020304"/>
              </a:rPr>
              <a:t>搭配种类</a:t>
            </a:r>
            <a:endParaRPr lang="en-US" altLang="zh-CN" sz="1800" kern="100" dirty="0">
              <a:solidFill>
                <a:schemeClr val="tx1"/>
              </a:solidFill>
              <a:latin typeface="+mn-ea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" y="45715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32385" y="-285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08044" y="70961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31470" y="3492341"/>
            <a:ext cx="3495199" cy="1673543"/>
          </a:xfrm>
          <a:prstGeom prst="rect">
            <a:avLst/>
          </a:prstGeom>
        </p:spPr>
      </p:pic>
      <p:sp>
        <p:nvSpPr>
          <p:cNvPr id="3" name="文本框 11"/>
          <p:cNvSpPr txBox="1"/>
          <p:nvPr/>
        </p:nvSpPr>
        <p:spPr>
          <a:xfrm>
            <a:off x="2524126" y="1902143"/>
            <a:ext cx="4175760" cy="8386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 anchor="t">
            <a:spAutoFit/>
          </a:bodyPr>
          <a:lstStyle/>
          <a:p>
            <a:pPr lvl="0" algn="ctr"/>
            <a:r>
              <a:rPr lang="zh-CN" altLang="en-US" sz="5000" dirty="0">
                <a:solidFill>
                  <a:srgbClr val="60C4C9"/>
                </a:solidFill>
                <a:latin typeface="Impact" panose="020B0806030902050204" charset="0"/>
                <a:ea typeface="微软雅黑" panose="020B0503020204020204" pitchFamily="34" charset="-122"/>
                <a:sym typeface="+mn-ea"/>
              </a:rPr>
              <a:t>互动课堂</a:t>
            </a:r>
            <a:endParaRPr lang="zh-CN" altLang="en-US" sz="5000" dirty="0">
              <a:solidFill>
                <a:srgbClr val="60C4C9"/>
              </a:solidFill>
              <a:latin typeface="Impact" panose="020B080603090205020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99885" y="3492341"/>
            <a:ext cx="2333625" cy="1578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9624" y="825341"/>
            <a:ext cx="799624" cy="644843"/>
            <a:chOff x="800" y="1115"/>
            <a:chExt cx="2339" cy="1992"/>
          </a:xfrm>
        </p:grpSpPr>
        <p:sp>
          <p:nvSpPr>
            <p:cNvPr id="6" name="雨伞"/>
            <p:cNvSpPr/>
            <p:nvPr/>
          </p:nvSpPr>
          <p:spPr>
            <a:xfrm>
              <a:off x="800" y="1115"/>
              <a:ext cx="2339" cy="1992"/>
            </a:xfrm>
            <a:custGeom>
              <a:avLst/>
              <a:gdLst>
                <a:gd name="connsiteX0" fmla="*/ 10295531 w 10295617"/>
                <a:gd name="connsiteY0" fmla="*/ 6044312 h 10760938"/>
                <a:gd name="connsiteX1" fmla="*/ 10295617 w 10295617"/>
                <a:gd name="connsiteY1" fmla="*/ 6046023 h 10760938"/>
                <a:gd name="connsiteX2" fmla="*/ 10295311 w 10295617"/>
                <a:gd name="connsiteY2" fmla="*/ 6046023 h 10760938"/>
                <a:gd name="connsiteX3" fmla="*/ 86 w 10295617"/>
                <a:gd name="connsiteY3" fmla="*/ 6044312 h 10760938"/>
                <a:gd name="connsiteX4" fmla="*/ 306 w 10295617"/>
                <a:gd name="connsiteY4" fmla="*/ 6046023 h 10760938"/>
                <a:gd name="connsiteX5" fmla="*/ 0 w 10295617"/>
                <a:gd name="connsiteY5" fmla="*/ 6046023 h 10760938"/>
                <a:gd name="connsiteX6" fmla="*/ 5147809 w 10295617"/>
                <a:gd name="connsiteY6" fmla="*/ 0 h 10760938"/>
                <a:gd name="connsiteX7" fmla="*/ 5325006 w 10295617"/>
                <a:gd name="connsiteY7" fmla="*/ 177197 h 10760938"/>
                <a:gd name="connsiteX8" fmla="*/ 5325006 w 10295617"/>
                <a:gd name="connsiteY8" fmla="*/ 837837 h 10760938"/>
                <a:gd name="connsiteX9" fmla="*/ 5396256 w 10295617"/>
                <a:gd name="connsiteY9" fmla="*/ 839547 h 10760938"/>
                <a:gd name="connsiteX10" fmla="*/ 10269039 w 10295617"/>
                <a:gd name="connsiteY10" fmla="*/ 5513084 h 10760938"/>
                <a:gd name="connsiteX11" fmla="*/ 10295425 w 10295617"/>
                <a:gd name="connsiteY11" fmla="*/ 6042158 h 10760938"/>
                <a:gd name="connsiteX12" fmla="*/ 10260748 w 10295617"/>
                <a:gd name="connsiteY12" fmla="*/ 5773580 h 10760938"/>
                <a:gd name="connsiteX13" fmla="*/ 8579250 w 10295617"/>
                <a:gd name="connsiteY13" fmla="*/ 4703575 h 10760938"/>
                <a:gd name="connsiteX14" fmla="*/ 6897754 w 10295617"/>
                <a:gd name="connsiteY14" fmla="*/ 5773580 h 10760938"/>
                <a:gd name="connsiteX15" fmla="*/ 6863530 w 10295617"/>
                <a:gd name="connsiteY15" fmla="*/ 6038646 h 10760938"/>
                <a:gd name="connsiteX16" fmla="*/ 6829306 w 10295617"/>
                <a:gd name="connsiteY16" fmla="*/ 5773580 h 10760938"/>
                <a:gd name="connsiteX17" fmla="*/ 5451635 w 10295617"/>
                <a:gd name="connsiteY17" fmla="*/ 4724506 h 10760938"/>
                <a:gd name="connsiteX18" fmla="*/ 5325006 w 10295617"/>
                <a:gd name="connsiteY18" fmla="*/ 4711318 h 10760938"/>
                <a:gd name="connsiteX19" fmla="*/ 5325006 w 10295617"/>
                <a:gd name="connsiteY19" fmla="*/ 9805674 h 10760938"/>
                <a:gd name="connsiteX20" fmla="*/ 5325006 w 10295617"/>
                <a:gd name="connsiteY20" fmla="*/ 9821152 h 10760938"/>
                <a:gd name="connsiteX21" fmla="*/ 5323964 w 10295617"/>
                <a:gd name="connsiteY21" fmla="*/ 9821152 h 10760938"/>
                <a:gd name="connsiteX22" fmla="*/ 5316404 w 10295617"/>
                <a:gd name="connsiteY22" fmla="*/ 9933477 h 10760938"/>
                <a:gd name="connsiteX23" fmla="*/ 4838721 w 10295617"/>
                <a:gd name="connsiteY23" fmla="*/ 10637788 h 10760938"/>
                <a:gd name="connsiteX24" fmla="*/ 3875045 w 10295617"/>
                <a:gd name="connsiteY24" fmla="*/ 10623063 h 10760938"/>
                <a:gd name="connsiteX25" fmla="*/ 3414410 w 10295617"/>
                <a:gd name="connsiteY25" fmla="*/ 9776480 h 10760938"/>
                <a:gd name="connsiteX26" fmla="*/ 3769699 w 10295617"/>
                <a:gd name="connsiteY26" fmla="*/ 9787246 h 10760938"/>
                <a:gd name="connsiteX27" fmla="*/ 4058978 w 10295617"/>
                <a:gd name="connsiteY27" fmla="*/ 10318901 h 10760938"/>
                <a:gd name="connsiteX28" fmla="*/ 4664167 w 10295617"/>
                <a:gd name="connsiteY28" fmla="*/ 10328148 h 10760938"/>
                <a:gd name="connsiteX29" fmla="*/ 4969554 w 10295617"/>
                <a:gd name="connsiteY29" fmla="*/ 9805580 h 10760938"/>
                <a:gd name="connsiteX30" fmla="*/ 4970612 w 10295617"/>
                <a:gd name="connsiteY30" fmla="*/ 9805580 h 10760938"/>
                <a:gd name="connsiteX31" fmla="*/ 4970612 w 10295617"/>
                <a:gd name="connsiteY31" fmla="*/ 4711318 h 10760938"/>
                <a:gd name="connsiteX32" fmla="*/ 4843983 w 10295617"/>
                <a:gd name="connsiteY32" fmla="*/ 4724506 h 10760938"/>
                <a:gd name="connsiteX33" fmla="*/ 3466313 w 10295617"/>
                <a:gd name="connsiteY33" fmla="*/ 5773580 h 10760938"/>
                <a:gd name="connsiteX34" fmla="*/ 3432089 w 10295617"/>
                <a:gd name="connsiteY34" fmla="*/ 6038646 h 10760938"/>
                <a:gd name="connsiteX35" fmla="*/ 3397865 w 10295617"/>
                <a:gd name="connsiteY35" fmla="*/ 5773580 h 10760938"/>
                <a:gd name="connsiteX36" fmla="*/ 1716367 w 10295617"/>
                <a:gd name="connsiteY36" fmla="*/ 4703575 h 10760938"/>
                <a:gd name="connsiteX37" fmla="*/ 34871 w 10295617"/>
                <a:gd name="connsiteY37" fmla="*/ 5773580 h 10760938"/>
                <a:gd name="connsiteX38" fmla="*/ 194 w 10295617"/>
                <a:gd name="connsiteY38" fmla="*/ 6042158 h 10760938"/>
                <a:gd name="connsiteX39" fmla="*/ 26578 w 10295617"/>
                <a:gd name="connsiteY39" fmla="*/ 5513084 h 10760938"/>
                <a:gd name="connsiteX40" fmla="*/ 4899361 w 10295617"/>
                <a:gd name="connsiteY40" fmla="*/ 839547 h 10760938"/>
                <a:gd name="connsiteX41" fmla="*/ 4970612 w 10295617"/>
                <a:gd name="connsiteY41" fmla="*/ 837837 h 10760938"/>
                <a:gd name="connsiteX42" fmla="*/ 4970612 w 10295617"/>
                <a:gd name="connsiteY42" fmla="*/ 177197 h 10760938"/>
                <a:gd name="connsiteX43" fmla="*/ 5147809 w 10295617"/>
                <a:gd name="connsiteY43" fmla="*/ 0 h 1076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0295617" h="10760938">
                  <a:moveTo>
                    <a:pt x="10295531" y="6044312"/>
                  </a:moveTo>
                  <a:lnTo>
                    <a:pt x="10295617" y="6046023"/>
                  </a:lnTo>
                  <a:lnTo>
                    <a:pt x="10295311" y="6046023"/>
                  </a:lnTo>
                  <a:close/>
                  <a:moveTo>
                    <a:pt x="86" y="6044312"/>
                  </a:moveTo>
                  <a:lnTo>
                    <a:pt x="306" y="6046023"/>
                  </a:lnTo>
                  <a:lnTo>
                    <a:pt x="0" y="6046023"/>
                  </a:lnTo>
                  <a:close/>
                  <a:moveTo>
                    <a:pt x="5147809" y="0"/>
                  </a:moveTo>
                  <a:cubicBezTo>
                    <a:pt x="5245672" y="0"/>
                    <a:pt x="5325006" y="79334"/>
                    <a:pt x="5325006" y="177197"/>
                  </a:cubicBezTo>
                  <a:lnTo>
                    <a:pt x="5325006" y="837837"/>
                  </a:lnTo>
                  <a:lnTo>
                    <a:pt x="5396256" y="839547"/>
                  </a:lnTo>
                  <a:cubicBezTo>
                    <a:pt x="7948306" y="962340"/>
                    <a:pt x="10013658" y="2966815"/>
                    <a:pt x="10269039" y="5513084"/>
                  </a:cubicBezTo>
                  <a:lnTo>
                    <a:pt x="10295425" y="6042158"/>
                  </a:lnTo>
                  <a:lnTo>
                    <a:pt x="10260748" y="5773580"/>
                  </a:lnTo>
                  <a:cubicBezTo>
                    <a:pt x="10100703" y="5162929"/>
                    <a:pt x="9408684" y="4703575"/>
                    <a:pt x="8579250" y="4703575"/>
                  </a:cubicBezTo>
                  <a:cubicBezTo>
                    <a:pt x="7749818" y="4703575"/>
                    <a:pt x="7057798" y="5162929"/>
                    <a:pt x="6897754" y="5773580"/>
                  </a:cubicBezTo>
                  <a:lnTo>
                    <a:pt x="6863530" y="6038646"/>
                  </a:lnTo>
                  <a:lnTo>
                    <a:pt x="6829306" y="5773580"/>
                  </a:lnTo>
                  <a:cubicBezTo>
                    <a:pt x="6689267" y="5239260"/>
                    <a:pt x="6141936" y="4820778"/>
                    <a:pt x="5451635" y="4724506"/>
                  </a:cubicBezTo>
                  <a:lnTo>
                    <a:pt x="5325006" y="4711318"/>
                  </a:lnTo>
                  <a:lnTo>
                    <a:pt x="5325006" y="9805674"/>
                  </a:lnTo>
                  <a:lnTo>
                    <a:pt x="5325006" y="9821152"/>
                  </a:lnTo>
                  <a:lnTo>
                    <a:pt x="5323964" y="9821152"/>
                  </a:lnTo>
                  <a:lnTo>
                    <a:pt x="5316404" y="9933477"/>
                  </a:lnTo>
                  <a:cubicBezTo>
                    <a:pt x="5276666" y="10227644"/>
                    <a:pt x="5101532" y="10489633"/>
                    <a:pt x="4838721" y="10637788"/>
                  </a:cubicBezTo>
                  <a:cubicBezTo>
                    <a:pt x="4538366" y="10807108"/>
                    <a:pt x="4170086" y="10801480"/>
                    <a:pt x="3875045" y="10623063"/>
                  </a:cubicBezTo>
                  <a:cubicBezTo>
                    <a:pt x="3580003" y="10444646"/>
                    <a:pt x="3403967" y="10121115"/>
                    <a:pt x="3414410" y="9776480"/>
                  </a:cubicBezTo>
                  <a:lnTo>
                    <a:pt x="3769699" y="9787246"/>
                  </a:lnTo>
                  <a:cubicBezTo>
                    <a:pt x="3763141" y="10003677"/>
                    <a:pt x="3873692" y="10206855"/>
                    <a:pt x="4058978" y="10318901"/>
                  </a:cubicBezTo>
                  <a:cubicBezTo>
                    <a:pt x="4244264" y="10430947"/>
                    <a:pt x="4475544" y="10434481"/>
                    <a:pt x="4664167" y="10328148"/>
                  </a:cubicBezTo>
                  <a:cubicBezTo>
                    <a:pt x="4852790" y="10221815"/>
                    <a:pt x="4969497" y="10022110"/>
                    <a:pt x="4969554" y="9805580"/>
                  </a:cubicBezTo>
                  <a:lnTo>
                    <a:pt x="4970612" y="9805580"/>
                  </a:lnTo>
                  <a:lnTo>
                    <a:pt x="4970612" y="4711318"/>
                  </a:lnTo>
                  <a:lnTo>
                    <a:pt x="4843983" y="4724506"/>
                  </a:lnTo>
                  <a:cubicBezTo>
                    <a:pt x="4153684" y="4820778"/>
                    <a:pt x="3606351" y="5239260"/>
                    <a:pt x="3466313" y="5773580"/>
                  </a:cubicBezTo>
                  <a:lnTo>
                    <a:pt x="3432089" y="6038646"/>
                  </a:lnTo>
                  <a:lnTo>
                    <a:pt x="3397865" y="5773580"/>
                  </a:lnTo>
                  <a:cubicBezTo>
                    <a:pt x="3237820" y="5162929"/>
                    <a:pt x="2545801" y="4703575"/>
                    <a:pt x="1716367" y="4703575"/>
                  </a:cubicBezTo>
                  <a:cubicBezTo>
                    <a:pt x="886935" y="4703575"/>
                    <a:pt x="194916" y="5162929"/>
                    <a:pt x="34871" y="5773580"/>
                  </a:cubicBezTo>
                  <a:lnTo>
                    <a:pt x="194" y="6042158"/>
                  </a:lnTo>
                  <a:lnTo>
                    <a:pt x="26578" y="5513084"/>
                  </a:lnTo>
                  <a:cubicBezTo>
                    <a:pt x="281959" y="2966815"/>
                    <a:pt x="2347313" y="962340"/>
                    <a:pt x="4899361" y="839547"/>
                  </a:cubicBezTo>
                  <a:lnTo>
                    <a:pt x="4970612" y="837837"/>
                  </a:lnTo>
                  <a:lnTo>
                    <a:pt x="4970612" y="177197"/>
                  </a:lnTo>
                  <a:cubicBezTo>
                    <a:pt x="4970612" y="79334"/>
                    <a:pt x="5049946" y="0"/>
                    <a:pt x="5147809" y="0"/>
                  </a:cubicBezTo>
                  <a:close/>
                </a:path>
              </a:pathLst>
            </a:custGeom>
            <a:solidFill>
              <a:srgbClr val="60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文本框 20"/>
            <p:cNvSpPr txBox="1"/>
            <p:nvPr/>
          </p:nvSpPr>
          <p:spPr>
            <a:xfrm flipH="1">
              <a:off x="1474" y="1293"/>
              <a:ext cx="990" cy="95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en-US" altLang="zh-CN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2385" y="-2857"/>
            <a:ext cx="4931569" cy="8053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205186" y="3928110"/>
            <a:ext cx="1915954" cy="1182053"/>
            <a:chOff x="92" y="6164"/>
            <a:chExt cx="9326" cy="4601"/>
          </a:xfrm>
        </p:grpSpPr>
        <p:pic>
          <p:nvPicPr>
            <p:cNvPr id="11" name="图片 10" descr="觅元素58b0fbac4bf9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" y="9599"/>
              <a:ext cx="9326" cy="1166"/>
            </a:xfrm>
            <a:prstGeom prst="rect">
              <a:avLst/>
            </a:prstGeom>
          </p:spPr>
        </p:pic>
        <p:pic>
          <p:nvPicPr>
            <p:cNvPr id="12" name="图片 11" descr="fc85f2a324e3c42c2067966f589847d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366" y="6164"/>
              <a:ext cx="6111" cy="4219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-32385" y="-2858"/>
            <a:ext cx="9164955" cy="5124450"/>
            <a:chOff x="-68" y="-6"/>
            <a:chExt cx="19244" cy="10760"/>
          </a:xfrm>
        </p:grpSpPr>
        <p:grpSp>
          <p:nvGrpSpPr>
            <p:cNvPr id="4" name="组合 3"/>
            <p:cNvGrpSpPr/>
            <p:nvPr/>
          </p:nvGrpSpPr>
          <p:grpSpPr>
            <a:xfrm>
              <a:off x="1703" y="1757"/>
              <a:ext cx="1679" cy="1354"/>
              <a:chOff x="800" y="1115"/>
              <a:chExt cx="2339" cy="1992"/>
            </a:xfrm>
          </p:grpSpPr>
          <p:sp>
            <p:nvSpPr>
              <p:cNvPr id="8" name="雨伞"/>
              <p:cNvSpPr/>
              <p:nvPr/>
            </p:nvSpPr>
            <p:spPr>
              <a:xfrm>
                <a:off x="800" y="1115"/>
                <a:ext cx="2339" cy="1992"/>
              </a:xfrm>
              <a:custGeom>
                <a:avLst/>
                <a:gdLst>
                  <a:gd name="connsiteX0" fmla="*/ 10295531 w 10295617"/>
                  <a:gd name="connsiteY0" fmla="*/ 6044312 h 10760938"/>
                  <a:gd name="connsiteX1" fmla="*/ 10295617 w 10295617"/>
                  <a:gd name="connsiteY1" fmla="*/ 6046023 h 10760938"/>
                  <a:gd name="connsiteX2" fmla="*/ 10295311 w 10295617"/>
                  <a:gd name="connsiteY2" fmla="*/ 6046023 h 10760938"/>
                  <a:gd name="connsiteX3" fmla="*/ 86 w 10295617"/>
                  <a:gd name="connsiteY3" fmla="*/ 6044312 h 10760938"/>
                  <a:gd name="connsiteX4" fmla="*/ 306 w 10295617"/>
                  <a:gd name="connsiteY4" fmla="*/ 6046023 h 10760938"/>
                  <a:gd name="connsiteX5" fmla="*/ 0 w 10295617"/>
                  <a:gd name="connsiteY5" fmla="*/ 6046023 h 10760938"/>
                  <a:gd name="connsiteX6" fmla="*/ 5147809 w 10295617"/>
                  <a:gd name="connsiteY6" fmla="*/ 0 h 10760938"/>
                  <a:gd name="connsiteX7" fmla="*/ 5325006 w 10295617"/>
                  <a:gd name="connsiteY7" fmla="*/ 177197 h 10760938"/>
                  <a:gd name="connsiteX8" fmla="*/ 5325006 w 10295617"/>
                  <a:gd name="connsiteY8" fmla="*/ 837837 h 10760938"/>
                  <a:gd name="connsiteX9" fmla="*/ 5396256 w 10295617"/>
                  <a:gd name="connsiteY9" fmla="*/ 839547 h 10760938"/>
                  <a:gd name="connsiteX10" fmla="*/ 10269039 w 10295617"/>
                  <a:gd name="connsiteY10" fmla="*/ 5513084 h 10760938"/>
                  <a:gd name="connsiteX11" fmla="*/ 10295425 w 10295617"/>
                  <a:gd name="connsiteY11" fmla="*/ 6042158 h 10760938"/>
                  <a:gd name="connsiteX12" fmla="*/ 10260748 w 10295617"/>
                  <a:gd name="connsiteY12" fmla="*/ 5773580 h 10760938"/>
                  <a:gd name="connsiteX13" fmla="*/ 8579250 w 10295617"/>
                  <a:gd name="connsiteY13" fmla="*/ 4703575 h 10760938"/>
                  <a:gd name="connsiteX14" fmla="*/ 6897754 w 10295617"/>
                  <a:gd name="connsiteY14" fmla="*/ 5773580 h 10760938"/>
                  <a:gd name="connsiteX15" fmla="*/ 6863530 w 10295617"/>
                  <a:gd name="connsiteY15" fmla="*/ 6038646 h 10760938"/>
                  <a:gd name="connsiteX16" fmla="*/ 6829306 w 10295617"/>
                  <a:gd name="connsiteY16" fmla="*/ 5773580 h 10760938"/>
                  <a:gd name="connsiteX17" fmla="*/ 5451635 w 10295617"/>
                  <a:gd name="connsiteY17" fmla="*/ 4724506 h 10760938"/>
                  <a:gd name="connsiteX18" fmla="*/ 5325006 w 10295617"/>
                  <a:gd name="connsiteY18" fmla="*/ 4711318 h 10760938"/>
                  <a:gd name="connsiteX19" fmla="*/ 5325006 w 10295617"/>
                  <a:gd name="connsiteY19" fmla="*/ 9805674 h 10760938"/>
                  <a:gd name="connsiteX20" fmla="*/ 5325006 w 10295617"/>
                  <a:gd name="connsiteY20" fmla="*/ 9821152 h 10760938"/>
                  <a:gd name="connsiteX21" fmla="*/ 5323964 w 10295617"/>
                  <a:gd name="connsiteY21" fmla="*/ 9821152 h 10760938"/>
                  <a:gd name="connsiteX22" fmla="*/ 5316404 w 10295617"/>
                  <a:gd name="connsiteY22" fmla="*/ 9933477 h 10760938"/>
                  <a:gd name="connsiteX23" fmla="*/ 4838721 w 10295617"/>
                  <a:gd name="connsiteY23" fmla="*/ 10637788 h 10760938"/>
                  <a:gd name="connsiteX24" fmla="*/ 3875045 w 10295617"/>
                  <a:gd name="connsiteY24" fmla="*/ 10623063 h 10760938"/>
                  <a:gd name="connsiteX25" fmla="*/ 3414410 w 10295617"/>
                  <a:gd name="connsiteY25" fmla="*/ 9776480 h 10760938"/>
                  <a:gd name="connsiteX26" fmla="*/ 3769699 w 10295617"/>
                  <a:gd name="connsiteY26" fmla="*/ 9787246 h 10760938"/>
                  <a:gd name="connsiteX27" fmla="*/ 4058978 w 10295617"/>
                  <a:gd name="connsiteY27" fmla="*/ 10318901 h 10760938"/>
                  <a:gd name="connsiteX28" fmla="*/ 4664167 w 10295617"/>
                  <a:gd name="connsiteY28" fmla="*/ 10328148 h 10760938"/>
                  <a:gd name="connsiteX29" fmla="*/ 4969554 w 10295617"/>
                  <a:gd name="connsiteY29" fmla="*/ 9805580 h 10760938"/>
                  <a:gd name="connsiteX30" fmla="*/ 4970612 w 10295617"/>
                  <a:gd name="connsiteY30" fmla="*/ 9805580 h 10760938"/>
                  <a:gd name="connsiteX31" fmla="*/ 4970612 w 10295617"/>
                  <a:gd name="connsiteY31" fmla="*/ 4711318 h 10760938"/>
                  <a:gd name="connsiteX32" fmla="*/ 4843983 w 10295617"/>
                  <a:gd name="connsiteY32" fmla="*/ 4724506 h 10760938"/>
                  <a:gd name="connsiteX33" fmla="*/ 3466313 w 10295617"/>
                  <a:gd name="connsiteY33" fmla="*/ 5773580 h 10760938"/>
                  <a:gd name="connsiteX34" fmla="*/ 3432089 w 10295617"/>
                  <a:gd name="connsiteY34" fmla="*/ 6038646 h 10760938"/>
                  <a:gd name="connsiteX35" fmla="*/ 3397865 w 10295617"/>
                  <a:gd name="connsiteY35" fmla="*/ 5773580 h 10760938"/>
                  <a:gd name="connsiteX36" fmla="*/ 1716367 w 10295617"/>
                  <a:gd name="connsiteY36" fmla="*/ 4703575 h 10760938"/>
                  <a:gd name="connsiteX37" fmla="*/ 34871 w 10295617"/>
                  <a:gd name="connsiteY37" fmla="*/ 5773580 h 10760938"/>
                  <a:gd name="connsiteX38" fmla="*/ 194 w 10295617"/>
                  <a:gd name="connsiteY38" fmla="*/ 6042158 h 10760938"/>
                  <a:gd name="connsiteX39" fmla="*/ 26578 w 10295617"/>
                  <a:gd name="connsiteY39" fmla="*/ 5513084 h 10760938"/>
                  <a:gd name="connsiteX40" fmla="*/ 4899361 w 10295617"/>
                  <a:gd name="connsiteY40" fmla="*/ 839547 h 10760938"/>
                  <a:gd name="connsiteX41" fmla="*/ 4970612 w 10295617"/>
                  <a:gd name="connsiteY41" fmla="*/ 837837 h 10760938"/>
                  <a:gd name="connsiteX42" fmla="*/ 4970612 w 10295617"/>
                  <a:gd name="connsiteY42" fmla="*/ 177197 h 10760938"/>
                  <a:gd name="connsiteX43" fmla="*/ 5147809 w 10295617"/>
                  <a:gd name="connsiteY43" fmla="*/ 0 h 1076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295617" h="10760938">
                    <a:moveTo>
                      <a:pt x="10295531" y="6044312"/>
                    </a:moveTo>
                    <a:lnTo>
                      <a:pt x="10295617" y="6046023"/>
                    </a:lnTo>
                    <a:lnTo>
                      <a:pt x="10295311" y="6046023"/>
                    </a:lnTo>
                    <a:close/>
                    <a:moveTo>
                      <a:pt x="86" y="6044312"/>
                    </a:moveTo>
                    <a:lnTo>
                      <a:pt x="306" y="6046023"/>
                    </a:lnTo>
                    <a:lnTo>
                      <a:pt x="0" y="6046023"/>
                    </a:lnTo>
                    <a:close/>
                    <a:moveTo>
                      <a:pt x="5147809" y="0"/>
                    </a:moveTo>
                    <a:cubicBezTo>
                      <a:pt x="5245672" y="0"/>
                      <a:pt x="5325006" y="79334"/>
                      <a:pt x="5325006" y="177197"/>
                    </a:cubicBezTo>
                    <a:lnTo>
                      <a:pt x="5325006" y="837837"/>
                    </a:lnTo>
                    <a:lnTo>
                      <a:pt x="5396256" y="839547"/>
                    </a:lnTo>
                    <a:cubicBezTo>
                      <a:pt x="7948306" y="962340"/>
                      <a:pt x="10013658" y="2966815"/>
                      <a:pt x="10269039" y="5513084"/>
                    </a:cubicBezTo>
                    <a:lnTo>
                      <a:pt x="10295425" y="6042158"/>
                    </a:lnTo>
                    <a:lnTo>
                      <a:pt x="10260748" y="5773580"/>
                    </a:lnTo>
                    <a:cubicBezTo>
                      <a:pt x="10100703" y="5162929"/>
                      <a:pt x="9408684" y="4703575"/>
                      <a:pt x="8579250" y="4703575"/>
                    </a:cubicBezTo>
                    <a:cubicBezTo>
                      <a:pt x="7749818" y="4703575"/>
                      <a:pt x="7057798" y="5162929"/>
                      <a:pt x="6897754" y="5773580"/>
                    </a:cubicBezTo>
                    <a:lnTo>
                      <a:pt x="6863530" y="6038646"/>
                    </a:lnTo>
                    <a:lnTo>
                      <a:pt x="6829306" y="5773580"/>
                    </a:lnTo>
                    <a:cubicBezTo>
                      <a:pt x="6689267" y="5239260"/>
                      <a:pt x="6141936" y="4820778"/>
                      <a:pt x="5451635" y="4724506"/>
                    </a:cubicBezTo>
                    <a:lnTo>
                      <a:pt x="5325006" y="4711318"/>
                    </a:lnTo>
                    <a:lnTo>
                      <a:pt x="5325006" y="9805674"/>
                    </a:lnTo>
                    <a:lnTo>
                      <a:pt x="5325006" y="9821152"/>
                    </a:lnTo>
                    <a:lnTo>
                      <a:pt x="5323964" y="9821152"/>
                    </a:lnTo>
                    <a:lnTo>
                      <a:pt x="5316404" y="9933477"/>
                    </a:lnTo>
                    <a:cubicBezTo>
                      <a:pt x="5276666" y="10227644"/>
                      <a:pt x="5101532" y="10489633"/>
                      <a:pt x="4838721" y="10637788"/>
                    </a:cubicBezTo>
                    <a:cubicBezTo>
                      <a:pt x="4538366" y="10807108"/>
                      <a:pt x="4170086" y="10801480"/>
                      <a:pt x="3875045" y="10623063"/>
                    </a:cubicBezTo>
                    <a:cubicBezTo>
                      <a:pt x="3580003" y="10444646"/>
                      <a:pt x="3403967" y="10121115"/>
                      <a:pt x="3414410" y="9776480"/>
                    </a:cubicBezTo>
                    <a:lnTo>
                      <a:pt x="3769699" y="9787246"/>
                    </a:lnTo>
                    <a:cubicBezTo>
                      <a:pt x="3763141" y="10003677"/>
                      <a:pt x="3873692" y="10206855"/>
                      <a:pt x="4058978" y="10318901"/>
                    </a:cubicBezTo>
                    <a:cubicBezTo>
                      <a:pt x="4244264" y="10430947"/>
                      <a:pt x="4475544" y="10434481"/>
                      <a:pt x="4664167" y="10328148"/>
                    </a:cubicBezTo>
                    <a:cubicBezTo>
                      <a:pt x="4852790" y="10221815"/>
                      <a:pt x="4969497" y="10022110"/>
                      <a:pt x="4969554" y="9805580"/>
                    </a:cubicBezTo>
                    <a:lnTo>
                      <a:pt x="4970612" y="9805580"/>
                    </a:lnTo>
                    <a:lnTo>
                      <a:pt x="4970612" y="4711318"/>
                    </a:lnTo>
                    <a:lnTo>
                      <a:pt x="4843983" y="4724506"/>
                    </a:lnTo>
                    <a:cubicBezTo>
                      <a:pt x="4153684" y="4820778"/>
                      <a:pt x="3606351" y="5239260"/>
                      <a:pt x="3466313" y="5773580"/>
                    </a:cubicBezTo>
                    <a:lnTo>
                      <a:pt x="3432089" y="6038646"/>
                    </a:lnTo>
                    <a:lnTo>
                      <a:pt x="3397865" y="5773580"/>
                    </a:lnTo>
                    <a:cubicBezTo>
                      <a:pt x="3237820" y="5162929"/>
                      <a:pt x="2545801" y="4703575"/>
                      <a:pt x="1716367" y="4703575"/>
                    </a:cubicBezTo>
                    <a:cubicBezTo>
                      <a:pt x="886935" y="4703575"/>
                      <a:pt x="194916" y="5162929"/>
                      <a:pt x="34871" y="5773580"/>
                    </a:cubicBezTo>
                    <a:lnTo>
                      <a:pt x="194" y="6042158"/>
                    </a:lnTo>
                    <a:lnTo>
                      <a:pt x="26578" y="5513084"/>
                    </a:lnTo>
                    <a:cubicBezTo>
                      <a:pt x="281959" y="2966815"/>
                      <a:pt x="2347313" y="962340"/>
                      <a:pt x="4899361" y="839547"/>
                    </a:cubicBezTo>
                    <a:lnTo>
                      <a:pt x="4970612" y="837837"/>
                    </a:lnTo>
                    <a:lnTo>
                      <a:pt x="4970612" y="177197"/>
                    </a:lnTo>
                    <a:cubicBezTo>
                      <a:pt x="4970612" y="79334"/>
                      <a:pt x="5049946" y="0"/>
                      <a:pt x="5147809" y="0"/>
                    </a:cubicBezTo>
                    <a:close/>
                  </a:path>
                </a:pathLst>
              </a:custGeom>
              <a:solidFill>
                <a:srgbClr val="60C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90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文本框 20"/>
              <p:cNvSpPr txBox="1"/>
              <p:nvPr/>
            </p:nvSpPr>
            <p:spPr>
              <a:xfrm flipH="1">
                <a:off x="1474" y="1293"/>
                <a:ext cx="990" cy="951"/>
              </a:xfrm>
              <a:prstGeom prst="rect">
                <a:avLst/>
              </a:prstGeom>
              <a:noFill/>
              <a:ln w="9525">
                <a:noFill/>
                <a:miter/>
              </a:ln>
              <a:effectLst>
                <a:outerShdw sx="999" sy="999" algn="ctr" rotWithShape="0">
                  <a:srgbClr val="000000"/>
                </a:outerShdw>
              </a:effectLst>
            </p:spPr>
            <p:txBody>
              <a:bodyPr wrap="square" anchor="t">
                <a:spAutoFit/>
              </a:bodyPr>
              <a:lstStyle/>
              <a:p>
                <a:pPr lvl="0"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文本框 20"/>
              <p:cNvSpPr txBox="1"/>
              <p:nvPr/>
            </p:nvSpPr>
            <p:spPr>
              <a:xfrm flipH="1">
                <a:off x="1441" y="1258"/>
                <a:ext cx="990" cy="951"/>
              </a:xfrm>
              <a:prstGeom prst="rect">
                <a:avLst/>
              </a:prstGeom>
              <a:noFill/>
              <a:ln w="9525">
                <a:noFill/>
                <a:miter/>
              </a:ln>
              <a:effectLst>
                <a:outerShdw sx="999" sy="999" algn="ctr" rotWithShape="0">
                  <a:srgbClr val="000000"/>
                </a:outerShdw>
              </a:effectLst>
            </p:spPr>
            <p:txBody>
              <a:bodyPr wrap="square" anchor="t">
                <a:spAutoFit/>
              </a:bodyPr>
              <a:lstStyle/>
              <a:p>
                <a:pPr lvl="0"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3" name="图片 12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44" y="18"/>
              <a:ext cx="10355" cy="1691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5153" y="8248"/>
              <a:ext cx="4023" cy="2506"/>
              <a:chOff x="92" y="6120"/>
              <a:chExt cx="9326" cy="4645"/>
            </a:xfrm>
          </p:grpSpPr>
          <p:pic>
            <p:nvPicPr>
              <p:cNvPr id="15" name="图片 14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6" name="图片 15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  <p:pic>
            <p:nvPicPr>
              <p:cNvPr id="20" name="图片 19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10" y="6120"/>
                <a:ext cx="6111" cy="4219"/>
              </a:xfrm>
              <a:prstGeom prst="rect">
                <a:avLst/>
              </a:prstGeom>
            </p:spPr>
          </p:pic>
        </p:grpSp>
        <p:pic>
          <p:nvPicPr>
            <p:cNvPr id="19" name="图片 18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</p:grpSp>
      <p:sp>
        <p:nvSpPr>
          <p:cNvPr id="24" name="云形标注 23"/>
          <p:cNvSpPr/>
          <p:nvPr/>
        </p:nvSpPr>
        <p:spPr>
          <a:xfrm>
            <a:off x="6641783" y="2789872"/>
            <a:ext cx="2091214" cy="846773"/>
          </a:xfrm>
          <a:prstGeom prst="cloudCallout">
            <a:avLst>
              <a:gd name="adj1" fmla="val 25488"/>
              <a:gd name="adj2" fmla="val 109218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</a:rPr>
              <a:t>连线要仔细哦！</a:t>
            </a:r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10677" y="1159193"/>
            <a:ext cx="7358162" cy="7148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17170"/>
            <a:r>
              <a:rPr sz="2100" dirty="0">
                <a:ea typeface="宋体" panose="02010600030101010101" pitchFamily="2" charset="-122"/>
              </a:rPr>
              <a:t>1、 </a:t>
            </a:r>
            <a:r>
              <a:rPr sz="2100" dirty="0" err="1">
                <a:ea typeface="宋体" panose="02010600030101010101" pitchFamily="2" charset="-122"/>
              </a:rPr>
              <a:t>一天早晨，小红起床时，看了琳琅满目的鞋帽储藏柜</a:t>
            </a:r>
            <a:r>
              <a:rPr sz="2100" dirty="0">
                <a:ea typeface="宋体" panose="02010600030101010101" pitchFamily="2" charset="-122"/>
              </a:rPr>
              <a:t>，</a:t>
            </a:r>
            <a:endParaRPr sz="2100" dirty="0">
              <a:ea typeface="宋体" panose="02010600030101010101" pitchFamily="2" charset="-122"/>
            </a:endParaRPr>
          </a:p>
          <a:p>
            <a:pPr indent="217170"/>
            <a:r>
              <a:rPr sz="2100" dirty="0" err="1">
                <a:ea typeface="宋体" panose="02010600030101010101" pitchFamily="2" charset="-122"/>
              </a:rPr>
              <a:t>都不知穿什么了。你能帮她一下吗</a:t>
            </a:r>
            <a:r>
              <a:rPr sz="2100" dirty="0">
                <a:ea typeface="宋体" panose="02010600030101010101" pitchFamily="2" charset="-122"/>
              </a:rPr>
              <a:t>？</a:t>
            </a:r>
            <a:endParaRPr sz="2100" dirty="0">
              <a:ea typeface="宋体" panose="02010600030101010101" pitchFamily="2" charset="-122"/>
            </a:endParaRPr>
          </a:p>
        </p:txBody>
      </p:sp>
      <p:pic>
        <p:nvPicPr>
          <p:cNvPr id="3" name="图片 17" descr="C:\Users\Administrator\Desktop\图片7.png图片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41558" y="2142649"/>
            <a:ext cx="4832033" cy="2146459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9624" y="825341"/>
            <a:ext cx="799624" cy="644843"/>
            <a:chOff x="800" y="1115"/>
            <a:chExt cx="2339" cy="1992"/>
          </a:xfrm>
        </p:grpSpPr>
        <p:sp>
          <p:nvSpPr>
            <p:cNvPr id="6" name="雨伞"/>
            <p:cNvSpPr/>
            <p:nvPr/>
          </p:nvSpPr>
          <p:spPr>
            <a:xfrm>
              <a:off x="800" y="1115"/>
              <a:ext cx="2339" cy="1992"/>
            </a:xfrm>
            <a:custGeom>
              <a:avLst/>
              <a:gdLst>
                <a:gd name="connsiteX0" fmla="*/ 10295531 w 10295617"/>
                <a:gd name="connsiteY0" fmla="*/ 6044312 h 10760938"/>
                <a:gd name="connsiteX1" fmla="*/ 10295617 w 10295617"/>
                <a:gd name="connsiteY1" fmla="*/ 6046023 h 10760938"/>
                <a:gd name="connsiteX2" fmla="*/ 10295311 w 10295617"/>
                <a:gd name="connsiteY2" fmla="*/ 6046023 h 10760938"/>
                <a:gd name="connsiteX3" fmla="*/ 86 w 10295617"/>
                <a:gd name="connsiteY3" fmla="*/ 6044312 h 10760938"/>
                <a:gd name="connsiteX4" fmla="*/ 306 w 10295617"/>
                <a:gd name="connsiteY4" fmla="*/ 6046023 h 10760938"/>
                <a:gd name="connsiteX5" fmla="*/ 0 w 10295617"/>
                <a:gd name="connsiteY5" fmla="*/ 6046023 h 10760938"/>
                <a:gd name="connsiteX6" fmla="*/ 5147809 w 10295617"/>
                <a:gd name="connsiteY6" fmla="*/ 0 h 10760938"/>
                <a:gd name="connsiteX7" fmla="*/ 5325006 w 10295617"/>
                <a:gd name="connsiteY7" fmla="*/ 177197 h 10760938"/>
                <a:gd name="connsiteX8" fmla="*/ 5325006 w 10295617"/>
                <a:gd name="connsiteY8" fmla="*/ 837837 h 10760938"/>
                <a:gd name="connsiteX9" fmla="*/ 5396256 w 10295617"/>
                <a:gd name="connsiteY9" fmla="*/ 839547 h 10760938"/>
                <a:gd name="connsiteX10" fmla="*/ 10269039 w 10295617"/>
                <a:gd name="connsiteY10" fmla="*/ 5513084 h 10760938"/>
                <a:gd name="connsiteX11" fmla="*/ 10295425 w 10295617"/>
                <a:gd name="connsiteY11" fmla="*/ 6042158 h 10760938"/>
                <a:gd name="connsiteX12" fmla="*/ 10260748 w 10295617"/>
                <a:gd name="connsiteY12" fmla="*/ 5773580 h 10760938"/>
                <a:gd name="connsiteX13" fmla="*/ 8579250 w 10295617"/>
                <a:gd name="connsiteY13" fmla="*/ 4703575 h 10760938"/>
                <a:gd name="connsiteX14" fmla="*/ 6897754 w 10295617"/>
                <a:gd name="connsiteY14" fmla="*/ 5773580 h 10760938"/>
                <a:gd name="connsiteX15" fmla="*/ 6863530 w 10295617"/>
                <a:gd name="connsiteY15" fmla="*/ 6038646 h 10760938"/>
                <a:gd name="connsiteX16" fmla="*/ 6829306 w 10295617"/>
                <a:gd name="connsiteY16" fmla="*/ 5773580 h 10760938"/>
                <a:gd name="connsiteX17" fmla="*/ 5451635 w 10295617"/>
                <a:gd name="connsiteY17" fmla="*/ 4724506 h 10760938"/>
                <a:gd name="connsiteX18" fmla="*/ 5325006 w 10295617"/>
                <a:gd name="connsiteY18" fmla="*/ 4711318 h 10760938"/>
                <a:gd name="connsiteX19" fmla="*/ 5325006 w 10295617"/>
                <a:gd name="connsiteY19" fmla="*/ 9805674 h 10760938"/>
                <a:gd name="connsiteX20" fmla="*/ 5325006 w 10295617"/>
                <a:gd name="connsiteY20" fmla="*/ 9821152 h 10760938"/>
                <a:gd name="connsiteX21" fmla="*/ 5323964 w 10295617"/>
                <a:gd name="connsiteY21" fmla="*/ 9821152 h 10760938"/>
                <a:gd name="connsiteX22" fmla="*/ 5316404 w 10295617"/>
                <a:gd name="connsiteY22" fmla="*/ 9933477 h 10760938"/>
                <a:gd name="connsiteX23" fmla="*/ 4838721 w 10295617"/>
                <a:gd name="connsiteY23" fmla="*/ 10637788 h 10760938"/>
                <a:gd name="connsiteX24" fmla="*/ 3875045 w 10295617"/>
                <a:gd name="connsiteY24" fmla="*/ 10623063 h 10760938"/>
                <a:gd name="connsiteX25" fmla="*/ 3414410 w 10295617"/>
                <a:gd name="connsiteY25" fmla="*/ 9776480 h 10760938"/>
                <a:gd name="connsiteX26" fmla="*/ 3769699 w 10295617"/>
                <a:gd name="connsiteY26" fmla="*/ 9787246 h 10760938"/>
                <a:gd name="connsiteX27" fmla="*/ 4058978 w 10295617"/>
                <a:gd name="connsiteY27" fmla="*/ 10318901 h 10760938"/>
                <a:gd name="connsiteX28" fmla="*/ 4664167 w 10295617"/>
                <a:gd name="connsiteY28" fmla="*/ 10328148 h 10760938"/>
                <a:gd name="connsiteX29" fmla="*/ 4969554 w 10295617"/>
                <a:gd name="connsiteY29" fmla="*/ 9805580 h 10760938"/>
                <a:gd name="connsiteX30" fmla="*/ 4970612 w 10295617"/>
                <a:gd name="connsiteY30" fmla="*/ 9805580 h 10760938"/>
                <a:gd name="connsiteX31" fmla="*/ 4970612 w 10295617"/>
                <a:gd name="connsiteY31" fmla="*/ 4711318 h 10760938"/>
                <a:gd name="connsiteX32" fmla="*/ 4843983 w 10295617"/>
                <a:gd name="connsiteY32" fmla="*/ 4724506 h 10760938"/>
                <a:gd name="connsiteX33" fmla="*/ 3466313 w 10295617"/>
                <a:gd name="connsiteY33" fmla="*/ 5773580 h 10760938"/>
                <a:gd name="connsiteX34" fmla="*/ 3432089 w 10295617"/>
                <a:gd name="connsiteY34" fmla="*/ 6038646 h 10760938"/>
                <a:gd name="connsiteX35" fmla="*/ 3397865 w 10295617"/>
                <a:gd name="connsiteY35" fmla="*/ 5773580 h 10760938"/>
                <a:gd name="connsiteX36" fmla="*/ 1716367 w 10295617"/>
                <a:gd name="connsiteY36" fmla="*/ 4703575 h 10760938"/>
                <a:gd name="connsiteX37" fmla="*/ 34871 w 10295617"/>
                <a:gd name="connsiteY37" fmla="*/ 5773580 h 10760938"/>
                <a:gd name="connsiteX38" fmla="*/ 194 w 10295617"/>
                <a:gd name="connsiteY38" fmla="*/ 6042158 h 10760938"/>
                <a:gd name="connsiteX39" fmla="*/ 26578 w 10295617"/>
                <a:gd name="connsiteY39" fmla="*/ 5513084 h 10760938"/>
                <a:gd name="connsiteX40" fmla="*/ 4899361 w 10295617"/>
                <a:gd name="connsiteY40" fmla="*/ 839547 h 10760938"/>
                <a:gd name="connsiteX41" fmla="*/ 4970612 w 10295617"/>
                <a:gd name="connsiteY41" fmla="*/ 837837 h 10760938"/>
                <a:gd name="connsiteX42" fmla="*/ 4970612 w 10295617"/>
                <a:gd name="connsiteY42" fmla="*/ 177197 h 10760938"/>
                <a:gd name="connsiteX43" fmla="*/ 5147809 w 10295617"/>
                <a:gd name="connsiteY43" fmla="*/ 0 h 10760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0295617" h="10760938">
                  <a:moveTo>
                    <a:pt x="10295531" y="6044312"/>
                  </a:moveTo>
                  <a:lnTo>
                    <a:pt x="10295617" y="6046023"/>
                  </a:lnTo>
                  <a:lnTo>
                    <a:pt x="10295311" y="6046023"/>
                  </a:lnTo>
                  <a:close/>
                  <a:moveTo>
                    <a:pt x="86" y="6044312"/>
                  </a:moveTo>
                  <a:lnTo>
                    <a:pt x="306" y="6046023"/>
                  </a:lnTo>
                  <a:lnTo>
                    <a:pt x="0" y="6046023"/>
                  </a:lnTo>
                  <a:close/>
                  <a:moveTo>
                    <a:pt x="5147809" y="0"/>
                  </a:moveTo>
                  <a:cubicBezTo>
                    <a:pt x="5245672" y="0"/>
                    <a:pt x="5325006" y="79334"/>
                    <a:pt x="5325006" y="177197"/>
                  </a:cubicBezTo>
                  <a:lnTo>
                    <a:pt x="5325006" y="837837"/>
                  </a:lnTo>
                  <a:lnTo>
                    <a:pt x="5396256" y="839547"/>
                  </a:lnTo>
                  <a:cubicBezTo>
                    <a:pt x="7948306" y="962340"/>
                    <a:pt x="10013658" y="2966815"/>
                    <a:pt x="10269039" y="5513084"/>
                  </a:cubicBezTo>
                  <a:lnTo>
                    <a:pt x="10295425" y="6042158"/>
                  </a:lnTo>
                  <a:lnTo>
                    <a:pt x="10260748" y="5773580"/>
                  </a:lnTo>
                  <a:cubicBezTo>
                    <a:pt x="10100703" y="5162929"/>
                    <a:pt x="9408684" y="4703575"/>
                    <a:pt x="8579250" y="4703575"/>
                  </a:cubicBezTo>
                  <a:cubicBezTo>
                    <a:pt x="7749818" y="4703575"/>
                    <a:pt x="7057798" y="5162929"/>
                    <a:pt x="6897754" y="5773580"/>
                  </a:cubicBezTo>
                  <a:lnTo>
                    <a:pt x="6863530" y="6038646"/>
                  </a:lnTo>
                  <a:lnTo>
                    <a:pt x="6829306" y="5773580"/>
                  </a:lnTo>
                  <a:cubicBezTo>
                    <a:pt x="6689267" y="5239260"/>
                    <a:pt x="6141936" y="4820778"/>
                    <a:pt x="5451635" y="4724506"/>
                  </a:cubicBezTo>
                  <a:lnTo>
                    <a:pt x="5325006" y="4711318"/>
                  </a:lnTo>
                  <a:lnTo>
                    <a:pt x="5325006" y="9805674"/>
                  </a:lnTo>
                  <a:lnTo>
                    <a:pt x="5325006" y="9821152"/>
                  </a:lnTo>
                  <a:lnTo>
                    <a:pt x="5323964" y="9821152"/>
                  </a:lnTo>
                  <a:lnTo>
                    <a:pt x="5316404" y="9933477"/>
                  </a:lnTo>
                  <a:cubicBezTo>
                    <a:pt x="5276666" y="10227644"/>
                    <a:pt x="5101532" y="10489633"/>
                    <a:pt x="4838721" y="10637788"/>
                  </a:cubicBezTo>
                  <a:cubicBezTo>
                    <a:pt x="4538366" y="10807108"/>
                    <a:pt x="4170086" y="10801480"/>
                    <a:pt x="3875045" y="10623063"/>
                  </a:cubicBezTo>
                  <a:cubicBezTo>
                    <a:pt x="3580003" y="10444646"/>
                    <a:pt x="3403967" y="10121115"/>
                    <a:pt x="3414410" y="9776480"/>
                  </a:cubicBezTo>
                  <a:lnTo>
                    <a:pt x="3769699" y="9787246"/>
                  </a:lnTo>
                  <a:cubicBezTo>
                    <a:pt x="3763141" y="10003677"/>
                    <a:pt x="3873692" y="10206855"/>
                    <a:pt x="4058978" y="10318901"/>
                  </a:cubicBezTo>
                  <a:cubicBezTo>
                    <a:pt x="4244264" y="10430947"/>
                    <a:pt x="4475544" y="10434481"/>
                    <a:pt x="4664167" y="10328148"/>
                  </a:cubicBezTo>
                  <a:cubicBezTo>
                    <a:pt x="4852790" y="10221815"/>
                    <a:pt x="4969497" y="10022110"/>
                    <a:pt x="4969554" y="9805580"/>
                  </a:cubicBezTo>
                  <a:lnTo>
                    <a:pt x="4970612" y="9805580"/>
                  </a:lnTo>
                  <a:lnTo>
                    <a:pt x="4970612" y="4711318"/>
                  </a:lnTo>
                  <a:lnTo>
                    <a:pt x="4843983" y="4724506"/>
                  </a:lnTo>
                  <a:cubicBezTo>
                    <a:pt x="4153684" y="4820778"/>
                    <a:pt x="3606351" y="5239260"/>
                    <a:pt x="3466313" y="5773580"/>
                  </a:cubicBezTo>
                  <a:lnTo>
                    <a:pt x="3432089" y="6038646"/>
                  </a:lnTo>
                  <a:lnTo>
                    <a:pt x="3397865" y="5773580"/>
                  </a:lnTo>
                  <a:cubicBezTo>
                    <a:pt x="3237820" y="5162929"/>
                    <a:pt x="2545801" y="4703575"/>
                    <a:pt x="1716367" y="4703575"/>
                  </a:cubicBezTo>
                  <a:cubicBezTo>
                    <a:pt x="886935" y="4703575"/>
                    <a:pt x="194916" y="5162929"/>
                    <a:pt x="34871" y="5773580"/>
                  </a:cubicBezTo>
                  <a:lnTo>
                    <a:pt x="194" y="6042158"/>
                  </a:lnTo>
                  <a:lnTo>
                    <a:pt x="26578" y="5513084"/>
                  </a:lnTo>
                  <a:cubicBezTo>
                    <a:pt x="281959" y="2966815"/>
                    <a:pt x="2347313" y="962340"/>
                    <a:pt x="4899361" y="839547"/>
                  </a:cubicBezTo>
                  <a:lnTo>
                    <a:pt x="4970612" y="837837"/>
                  </a:lnTo>
                  <a:lnTo>
                    <a:pt x="4970612" y="177197"/>
                  </a:lnTo>
                  <a:cubicBezTo>
                    <a:pt x="4970612" y="79334"/>
                    <a:pt x="5049946" y="0"/>
                    <a:pt x="5147809" y="0"/>
                  </a:cubicBezTo>
                  <a:close/>
                </a:path>
              </a:pathLst>
            </a:custGeom>
            <a:solidFill>
              <a:srgbClr val="60C4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0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文本框 20"/>
            <p:cNvSpPr txBox="1"/>
            <p:nvPr/>
          </p:nvSpPr>
          <p:spPr>
            <a:xfrm flipH="1">
              <a:off x="1474" y="1293"/>
              <a:ext cx="990" cy="951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algn="ctr"/>
              <a:r>
                <a: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en-US" altLang="zh-CN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2385" y="-2857"/>
            <a:ext cx="4931569" cy="80533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205186" y="3928110"/>
            <a:ext cx="1915954" cy="1182053"/>
            <a:chOff x="92" y="6164"/>
            <a:chExt cx="9326" cy="4601"/>
          </a:xfrm>
        </p:grpSpPr>
        <p:pic>
          <p:nvPicPr>
            <p:cNvPr id="11" name="图片 10" descr="觅元素58b0fbac4bf9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2" y="9599"/>
              <a:ext cx="9326" cy="1166"/>
            </a:xfrm>
            <a:prstGeom prst="rect">
              <a:avLst/>
            </a:prstGeom>
          </p:spPr>
        </p:pic>
        <p:pic>
          <p:nvPicPr>
            <p:cNvPr id="12" name="图片 11" descr="fc85f2a324e3c42c2067966f589847df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366" y="6164"/>
              <a:ext cx="6111" cy="4219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-32385" y="-2858"/>
            <a:ext cx="9164955" cy="5124450"/>
            <a:chOff x="-68" y="-6"/>
            <a:chExt cx="19244" cy="10760"/>
          </a:xfrm>
        </p:grpSpPr>
        <p:grpSp>
          <p:nvGrpSpPr>
            <p:cNvPr id="4" name="组合 3"/>
            <p:cNvGrpSpPr/>
            <p:nvPr/>
          </p:nvGrpSpPr>
          <p:grpSpPr>
            <a:xfrm>
              <a:off x="1703" y="1757"/>
              <a:ext cx="1679" cy="1354"/>
              <a:chOff x="800" y="1115"/>
              <a:chExt cx="2339" cy="1992"/>
            </a:xfrm>
          </p:grpSpPr>
          <p:sp>
            <p:nvSpPr>
              <p:cNvPr id="8" name="雨伞"/>
              <p:cNvSpPr/>
              <p:nvPr/>
            </p:nvSpPr>
            <p:spPr>
              <a:xfrm>
                <a:off x="800" y="1115"/>
                <a:ext cx="2339" cy="1992"/>
              </a:xfrm>
              <a:custGeom>
                <a:avLst/>
                <a:gdLst>
                  <a:gd name="connsiteX0" fmla="*/ 10295531 w 10295617"/>
                  <a:gd name="connsiteY0" fmla="*/ 6044312 h 10760938"/>
                  <a:gd name="connsiteX1" fmla="*/ 10295617 w 10295617"/>
                  <a:gd name="connsiteY1" fmla="*/ 6046023 h 10760938"/>
                  <a:gd name="connsiteX2" fmla="*/ 10295311 w 10295617"/>
                  <a:gd name="connsiteY2" fmla="*/ 6046023 h 10760938"/>
                  <a:gd name="connsiteX3" fmla="*/ 86 w 10295617"/>
                  <a:gd name="connsiteY3" fmla="*/ 6044312 h 10760938"/>
                  <a:gd name="connsiteX4" fmla="*/ 306 w 10295617"/>
                  <a:gd name="connsiteY4" fmla="*/ 6046023 h 10760938"/>
                  <a:gd name="connsiteX5" fmla="*/ 0 w 10295617"/>
                  <a:gd name="connsiteY5" fmla="*/ 6046023 h 10760938"/>
                  <a:gd name="connsiteX6" fmla="*/ 5147809 w 10295617"/>
                  <a:gd name="connsiteY6" fmla="*/ 0 h 10760938"/>
                  <a:gd name="connsiteX7" fmla="*/ 5325006 w 10295617"/>
                  <a:gd name="connsiteY7" fmla="*/ 177197 h 10760938"/>
                  <a:gd name="connsiteX8" fmla="*/ 5325006 w 10295617"/>
                  <a:gd name="connsiteY8" fmla="*/ 837837 h 10760938"/>
                  <a:gd name="connsiteX9" fmla="*/ 5396256 w 10295617"/>
                  <a:gd name="connsiteY9" fmla="*/ 839547 h 10760938"/>
                  <a:gd name="connsiteX10" fmla="*/ 10269039 w 10295617"/>
                  <a:gd name="connsiteY10" fmla="*/ 5513084 h 10760938"/>
                  <a:gd name="connsiteX11" fmla="*/ 10295425 w 10295617"/>
                  <a:gd name="connsiteY11" fmla="*/ 6042158 h 10760938"/>
                  <a:gd name="connsiteX12" fmla="*/ 10260748 w 10295617"/>
                  <a:gd name="connsiteY12" fmla="*/ 5773580 h 10760938"/>
                  <a:gd name="connsiteX13" fmla="*/ 8579250 w 10295617"/>
                  <a:gd name="connsiteY13" fmla="*/ 4703575 h 10760938"/>
                  <a:gd name="connsiteX14" fmla="*/ 6897754 w 10295617"/>
                  <a:gd name="connsiteY14" fmla="*/ 5773580 h 10760938"/>
                  <a:gd name="connsiteX15" fmla="*/ 6863530 w 10295617"/>
                  <a:gd name="connsiteY15" fmla="*/ 6038646 h 10760938"/>
                  <a:gd name="connsiteX16" fmla="*/ 6829306 w 10295617"/>
                  <a:gd name="connsiteY16" fmla="*/ 5773580 h 10760938"/>
                  <a:gd name="connsiteX17" fmla="*/ 5451635 w 10295617"/>
                  <a:gd name="connsiteY17" fmla="*/ 4724506 h 10760938"/>
                  <a:gd name="connsiteX18" fmla="*/ 5325006 w 10295617"/>
                  <a:gd name="connsiteY18" fmla="*/ 4711318 h 10760938"/>
                  <a:gd name="connsiteX19" fmla="*/ 5325006 w 10295617"/>
                  <a:gd name="connsiteY19" fmla="*/ 9805674 h 10760938"/>
                  <a:gd name="connsiteX20" fmla="*/ 5325006 w 10295617"/>
                  <a:gd name="connsiteY20" fmla="*/ 9821152 h 10760938"/>
                  <a:gd name="connsiteX21" fmla="*/ 5323964 w 10295617"/>
                  <a:gd name="connsiteY21" fmla="*/ 9821152 h 10760938"/>
                  <a:gd name="connsiteX22" fmla="*/ 5316404 w 10295617"/>
                  <a:gd name="connsiteY22" fmla="*/ 9933477 h 10760938"/>
                  <a:gd name="connsiteX23" fmla="*/ 4838721 w 10295617"/>
                  <a:gd name="connsiteY23" fmla="*/ 10637788 h 10760938"/>
                  <a:gd name="connsiteX24" fmla="*/ 3875045 w 10295617"/>
                  <a:gd name="connsiteY24" fmla="*/ 10623063 h 10760938"/>
                  <a:gd name="connsiteX25" fmla="*/ 3414410 w 10295617"/>
                  <a:gd name="connsiteY25" fmla="*/ 9776480 h 10760938"/>
                  <a:gd name="connsiteX26" fmla="*/ 3769699 w 10295617"/>
                  <a:gd name="connsiteY26" fmla="*/ 9787246 h 10760938"/>
                  <a:gd name="connsiteX27" fmla="*/ 4058978 w 10295617"/>
                  <a:gd name="connsiteY27" fmla="*/ 10318901 h 10760938"/>
                  <a:gd name="connsiteX28" fmla="*/ 4664167 w 10295617"/>
                  <a:gd name="connsiteY28" fmla="*/ 10328148 h 10760938"/>
                  <a:gd name="connsiteX29" fmla="*/ 4969554 w 10295617"/>
                  <a:gd name="connsiteY29" fmla="*/ 9805580 h 10760938"/>
                  <a:gd name="connsiteX30" fmla="*/ 4970612 w 10295617"/>
                  <a:gd name="connsiteY30" fmla="*/ 9805580 h 10760938"/>
                  <a:gd name="connsiteX31" fmla="*/ 4970612 w 10295617"/>
                  <a:gd name="connsiteY31" fmla="*/ 4711318 h 10760938"/>
                  <a:gd name="connsiteX32" fmla="*/ 4843983 w 10295617"/>
                  <a:gd name="connsiteY32" fmla="*/ 4724506 h 10760938"/>
                  <a:gd name="connsiteX33" fmla="*/ 3466313 w 10295617"/>
                  <a:gd name="connsiteY33" fmla="*/ 5773580 h 10760938"/>
                  <a:gd name="connsiteX34" fmla="*/ 3432089 w 10295617"/>
                  <a:gd name="connsiteY34" fmla="*/ 6038646 h 10760938"/>
                  <a:gd name="connsiteX35" fmla="*/ 3397865 w 10295617"/>
                  <a:gd name="connsiteY35" fmla="*/ 5773580 h 10760938"/>
                  <a:gd name="connsiteX36" fmla="*/ 1716367 w 10295617"/>
                  <a:gd name="connsiteY36" fmla="*/ 4703575 h 10760938"/>
                  <a:gd name="connsiteX37" fmla="*/ 34871 w 10295617"/>
                  <a:gd name="connsiteY37" fmla="*/ 5773580 h 10760938"/>
                  <a:gd name="connsiteX38" fmla="*/ 194 w 10295617"/>
                  <a:gd name="connsiteY38" fmla="*/ 6042158 h 10760938"/>
                  <a:gd name="connsiteX39" fmla="*/ 26578 w 10295617"/>
                  <a:gd name="connsiteY39" fmla="*/ 5513084 h 10760938"/>
                  <a:gd name="connsiteX40" fmla="*/ 4899361 w 10295617"/>
                  <a:gd name="connsiteY40" fmla="*/ 839547 h 10760938"/>
                  <a:gd name="connsiteX41" fmla="*/ 4970612 w 10295617"/>
                  <a:gd name="connsiteY41" fmla="*/ 837837 h 10760938"/>
                  <a:gd name="connsiteX42" fmla="*/ 4970612 w 10295617"/>
                  <a:gd name="connsiteY42" fmla="*/ 177197 h 10760938"/>
                  <a:gd name="connsiteX43" fmla="*/ 5147809 w 10295617"/>
                  <a:gd name="connsiteY43" fmla="*/ 0 h 1076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0295617" h="10760938">
                    <a:moveTo>
                      <a:pt x="10295531" y="6044312"/>
                    </a:moveTo>
                    <a:lnTo>
                      <a:pt x="10295617" y="6046023"/>
                    </a:lnTo>
                    <a:lnTo>
                      <a:pt x="10295311" y="6046023"/>
                    </a:lnTo>
                    <a:close/>
                    <a:moveTo>
                      <a:pt x="86" y="6044312"/>
                    </a:moveTo>
                    <a:lnTo>
                      <a:pt x="306" y="6046023"/>
                    </a:lnTo>
                    <a:lnTo>
                      <a:pt x="0" y="6046023"/>
                    </a:lnTo>
                    <a:close/>
                    <a:moveTo>
                      <a:pt x="5147809" y="0"/>
                    </a:moveTo>
                    <a:cubicBezTo>
                      <a:pt x="5245672" y="0"/>
                      <a:pt x="5325006" y="79334"/>
                      <a:pt x="5325006" y="177197"/>
                    </a:cubicBezTo>
                    <a:lnTo>
                      <a:pt x="5325006" y="837837"/>
                    </a:lnTo>
                    <a:lnTo>
                      <a:pt x="5396256" y="839547"/>
                    </a:lnTo>
                    <a:cubicBezTo>
                      <a:pt x="7948306" y="962340"/>
                      <a:pt x="10013658" y="2966815"/>
                      <a:pt x="10269039" y="5513084"/>
                    </a:cubicBezTo>
                    <a:lnTo>
                      <a:pt x="10295425" y="6042158"/>
                    </a:lnTo>
                    <a:lnTo>
                      <a:pt x="10260748" y="5773580"/>
                    </a:lnTo>
                    <a:cubicBezTo>
                      <a:pt x="10100703" y="5162929"/>
                      <a:pt x="9408684" y="4703575"/>
                      <a:pt x="8579250" y="4703575"/>
                    </a:cubicBezTo>
                    <a:cubicBezTo>
                      <a:pt x="7749818" y="4703575"/>
                      <a:pt x="7057798" y="5162929"/>
                      <a:pt x="6897754" y="5773580"/>
                    </a:cubicBezTo>
                    <a:lnTo>
                      <a:pt x="6863530" y="6038646"/>
                    </a:lnTo>
                    <a:lnTo>
                      <a:pt x="6829306" y="5773580"/>
                    </a:lnTo>
                    <a:cubicBezTo>
                      <a:pt x="6689267" y="5239260"/>
                      <a:pt x="6141936" y="4820778"/>
                      <a:pt x="5451635" y="4724506"/>
                    </a:cubicBezTo>
                    <a:lnTo>
                      <a:pt x="5325006" y="4711318"/>
                    </a:lnTo>
                    <a:lnTo>
                      <a:pt x="5325006" y="9805674"/>
                    </a:lnTo>
                    <a:lnTo>
                      <a:pt x="5325006" y="9821152"/>
                    </a:lnTo>
                    <a:lnTo>
                      <a:pt x="5323964" y="9821152"/>
                    </a:lnTo>
                    <a:lnTo>
                      <a:pt x="5316404" y="9933477"/>
                    </a:lnTo>
                    <a:cubicBezTo>
                      <a:pt x="5276666" y="10227644"/>
                      <a:pt x="5101532" y="10489633"/>
                      <a:pt x="4838721" y="10637788"/>
                    </a:cubicBezTo>
                    <a:cubicBezTo>
                      <a:pt x="4538366" y="10807108"/>
                      <a:pt x="4170086" y="10801480"/>
                      <a:pt x="3875045" y="10623063"/>
                    </a:cubicBezTo>
                    <a:cubicBezTo>
                      <a:pt x="3580003" y="10444646"/>
                      <a:pt x="3403967" y="10121115"/>
                      <a:pt x="3414410" y="9776480"/>
                    </a:cubicBezTo>
                    <a:lnTo>
                      <a:pt x="3769699" y="9787246"/>
                    </a:lnTo>
                    <a:cubicBezTo>
                      <a:pt x="3763141" y="10003677"/>
                      <a:pt x="3873692" y="10206855"/>
                      <a:pt x="4058978" y="10318901"/>
                    </a:cubicBezTo>
                    <a:cubicBezTo>
                      <a:pt x="4244264" y="10430947"/>
                      <a:pt x="4475544" y="10434481"/>
                      <a:pt x="4664167" y="10328148"/>
                    </a:cubicBezTo>
                    <a:cubicBezTo>
                      <a:pt x="4852790" y="10221815"/>
                      <a:pt x="4969497" y="10022110"/>
                      <a:pt x="4969554" y="9805580"/>
                    </a:cubicBezTo>
                    <a:lnTo>
                      <a:pt x="4970612" y="9805580"/>
                    </a:lnTo>
                    <a:lnTo>
                      <a:pt x="4970612" y="4711318"/>
                    </a:lnTo>
                    <a:lnTo>
                      <a:pt x="4843983" y="4724506"/>
                    </a:lnTo>
                    <a:cubicBezTo>
                      <a:pt x="4153684" y="4820778"/>
                      <a:pt x="3606351" y="5239260"/>
                      <a:pt x="3466313" y="5773580"/>
                    </a:cubicBezTo>
                    <a:lnTo>
                      <a:pt x="3432089" y="6038646"/>
                    </a:lnTo>
                    <a:lnTo>
                      <a:pt x="3397865" y="5773580"/>
                    </a:lnTo>
                    <a:cubicBezTo>
                      <a:pt x="3237820" y="5162929"/>
                      <a:pt x="2545801" y="4703575"/>
                      <a:pt x="1716367" y="4703575"/>
                    </a:cubicBezTo>
                    <a:cubicBezTo>
                      <a:pt x="886935" y="4703575"/>
                      <a:pt x="194916" y="5162929"/>
                      <a:pt x="34871" y="5773580"/>
                    </a:cubicBezTo>
                    <a:lnTo>
                      <a:pt x="194" y="6042158"/>
                    </a:lnTo>
                    <a:lnTo>
                      <a:pt x="26578" y="5513084"/>
                    </a:lnTo>
                    <a:cubicBezTo>
                      <a:pt x="281959" y="2966815"/>
                      <a:pt x="2347313" y="962340"/>
                      <a:pt x="4899361" y="839547"/>
                    </a:cubicBezTo>
                    <a:lnTo>
                      <a:pt x="4970612" y="837837"/>
                    </a:lnTo>
                    <a:lnTo>
                      <a:pt x="4970612" y="177197"/>
                    </a:lnTo>
                    <a:cubicBezTo>
                      <a:pt x="4970612" y="79334"/>
                      <a:pt x="5049946" y="0"/>
                      <a:pt x="5147809" y="0"/>
                    </a:cubicBezTo>
                    <a:close/>
                  </a:path>
                </a:pathLst>
              </a:custGeom>
              <a:solidFill>
                <a:srgbClr val="60C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90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文本框 20"/>
              <p:cNvSpPr txBox="1"/>
              <p:nvPr/>
            </p:nvSpPr>
            <p:spPr>
              <a:xfrm flipH="1">
                <a:off x="1474" y="1293"/>
                <a:ext cx="990" cy="951"/>
              </a:xfrm>
              <a:prstGeom prst="rect">
                <a:avLst/>
              </a:prstGeom>
              <a:noFill/>
              <a:ln w="9525">
                <a:noFill/>
                <a:miter/>
              </a:ln>
              <a:effectLst>
                <a:outerShdw sx="999" sy="999" algn="ctr" rotWithShape="0">
                  <a:srgbClr val="000000"/>
                </a:outerShdw>
              </a:effectLst>
            </p:spPr>
            <p:txBody>
              <a:bodyPr wrap="square" anchor="t">
                <a:spAutoFit/>
              </a:bodyPr>
              <a:lstStyle/>
              <a:p>
                <a:pPr lvl="0"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文本框 20"/>
              <p:cNvSpPr txBox="1"/>
              <p:nvPr/>
            </p:nvSpPr>
            <p:spPr>
              <a:xfrm flipH="1">
                <a:off x="1441" y="1258"/>
                <a:ext cx="990" cy="951"/>
              </a:xfrm>
              <a:prstGeom prst="rect">
                <a:avLst/>
              </a:prstGeom>
              <a:noFill/>
              <a:ln w="9525">
                <a:noFill/>
                <a:miter/>
              </a:ln>
              <a:effectLst>
                <a:outerShdw sx="999" sy="999" algn="ctr" rotWithShape="0">
                  <a:srgbClr val="000000"/>
                </a:outerShdw>
              </a:effectLst>
            </p:spPr>
            <p:txBody>
              <a:bodyPr wrap="square" anchor="t">
                <a:spAutoFit/>
              </a:bodyPr>
              <a:lstStyle/>
              <a:p>
                <a:pPr lvl="0"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altLang="zh-CN">
                  <a:solidFill>
                    <a:schemeClr val="bg1"/>
                  </a:solidFill>
                  <a:latin typeface="Impact" panose="020B080603090205020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3" name="图片 12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44" y="18"/>
              <a:ext cx="10355" cy="1691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15153" y="8248"/>
              <a:ext cx="4023" cy="2506"/>
              <a:chOff x="92" y="6120"/>
              <a:chExt cx="9326" cy="4645"/>
            </a:xfrm>
          </p:grpSpPr>
          <p:pic>
            <p:nvPicPr>
              <p:cNvPr id="15" name="图片 14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6" name="图片 15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  <p:pic>
            <p:nvPicPr>
              <p:cNvPr id="20" name="图片 19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10" y="6120"/>
                <a:ext cx="6111" cy="4219"/>
              </a:xfrm>
              <a:prstGeom prst="rect">
                <a:avLst/>
              </a:prstGeom>
            </p:spPr>
          </p:pic>
        </p:grpSp>
        <p:pic>
          <p:nvPicPr>
            <p:cNvPr id="19" name="图片 18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</p:grpSp>
      <p:sp>
        <p:nvSpPr>
          <p:cNvPr id="24" name="云形标注 23"/>
          <p:cNvSpPr/>
          <p:nvPr/>
        </p:nvSpPr>
        <p:spPr>
          <a:xfrm>
            <a:off x="6641783" y="2789872"/>
            <a:ext cx="2091214" cy="846773"/>
          </a:xfrm>
          <a:prstGeom prst="cloudCallout">
            <a:avLst>
              <a:gd name="adj1" fmla="val 25488"/>
              <a:gd name="adj2" fmla="val 109218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>
                <a:solidFill>
                  <a:schemeClr val="tx1"/>
                </a:solidFill>
              </a:rPr>
              <a:t>你连对了吗？</a:t>
            </a:r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2562" y="1470184"/>
            <a:ext cx="4971098" cy="2307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310289" y="4241006"/>
            <a:ext cx="2933700" cy="2066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14300"/>
            <a:r>
              <a:rPr lang="zh-CN" altLang="en-US" sz="900">
                <a:latin typeface="Calibri" panose="020F0502020204030204" charset="0"/>
                <a:ea typeface="宋体" panose="02010600030101010101" pitchFamily="2" charset="-122"/>
              </a:rPr>
              <a:t>答：小红有</a:t>
            </a:r>
            <a:r>
              <a:rPr lang="en-US" sz="9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900">
                <a:latin typeface="Calibri" panose="020F0502020204030204" charset="0"/>
                <a:ea typeface="宋体" panose="02010600030101010101" pitchFamily="2" charset="-122"/>
              </a:rPr>
              <a:t>种搭配方式。</a:t>
            </a:r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2385" y="-2858"/>
            <a:ext cx="9153049" cy="5113020"/>
            <a:chOff x="-68" y="-6"/>
            <a:chExt cx="19219" cy="10736"/>
          </a:xfrm>
        </p:grpSpPr>
        <p:pic>
          <p:nvPicPr>
            <p:cNvPr id="5" name="图片 4" descr="fd00c5b3e3ecdef84fdb3e5a6cd96be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68" y="-6"/>
              <a:ext cx="10355" cy="1691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5129" y="8248"/>
              <a:ext cx="4023" cy="2482"/>
              <a:chOff x="92" y="6164"/>
              <a:chExt cx="9326" cy="4601"/>
            </a:xfrm>
          </p:grpSpPr>
          <p:pic>
            <p:nvPicPr>
              <p:cNvPr id="11" name="图片 10" descr="觅元素58b0fbac4bf9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2" y="9599"/>
                <a:ext cx="9326" cy="1166"/>
              </a:xfrm>
              <a:prstGeom prst="rect">
                <a:avLst/>
              </a:prstGeom>
            </p:spPr>
          </p:pic>
          <p:pic>
            <p:nvPicPr>
              <p:cNvPr id="12" name="图片 11" descr="fc85f2a324e3c42c2067966f589847df"/>
              <p:cNvPicPr>
                <a:picLocks noChangeAspect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366" y="6164"/>
                <a:ext cx="6111" cy="4219"/>
              </a:xfrm>
              <a:prstGeom prst="rect">
                <a:avLst/>
              </a:prstGeom>
            </p:spPr>
          </p:pic>
        </p:grpSp>
      </p:grpSp>
      <p:sp>
        <p:nvSpPr>
          <p:cNvPr id="100" name="文本框 99"/>
          <p:cNvSpPr txBox="1"/>
          <p:nvPr/>
        </p:nvSpPr>
        <p:spPr>
          <a:xfrm>
            <a:off x="1003935" y="1193959"/>
            <a:ext cx="7135654" cy="339323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a typeface="宋体" panose="02010600030101010101" pitchFamily="2" charset="-122"/>
              </a:rPr>
              <a:t>．兰兰有</a:t>
            </a:r>
            <a:r>
              <a:rPr lang="en-US" altLang="zh-CN" sz="1800" dirty="0"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a typeface="宋体" panose="02010600030101010101" pitchFamily="2" charset="-122"/>
              </a:rPr>
              <a:t>件上衣、</a:t>
            </a:r>
            <a:r>
              <a:rPr lang="en-US" altLang="zh-CN" sz="1800" dirty="0"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a typeface="宋体" panose="02010600030101010101" pitchFamily="2" charset="-122"/>
              </a:rPr>
              <a:t>条裤子和一条连衣裙，她一共有（     ）种不同的穿法。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a typeface="宋体" panose="02010600030101010101" pitchFamily="2" charset="-122"/>
              </a:rPr>
              <a:t>、有</a:t>
            </a:r>
            <a:r>
              <a:rPr lang="en-US" altLang="zh-CN" sz="1800" dirty="0">
                <a:ea typeface="宋体" panose="02010600030101010101" pitchFamily="2" charset="-122"/>
              </a:rPr>
              <a:t>5</a:t>
            </a:r>
            <a:r>
              <a:rPr lang="zh-CN" altLang="en-US" sz="1800" dirty="0">
                <a:ea typeface="宋体" panose="02010600030101010101" pitchFamily="2" charset="-122"/>
              </a:rPr>
              <a:t>元、</a:t>
            </a:r>
            <a:r>
              <a:rPr lang="en-US" altLang="zh-CN" sz="1800" dirty="0">
                <a:ea typeface="宋体" panose="02010600030101010101" pitchFamily="2" charset="-122"/>
              </a:rPr>
              <a:t>20</a:t>
            </a:r>
            <a:r>
              <a:rPr lang="zh-CN" altLang="en-US" sz="1800" dirty="0">
                <a:ea typeface="宋体" panose="02010600030101010101" pitchFamily="2" charset="-122"/>
              </a:rPr>
              <a:t>元、</a:t>
            </a:r>
            <a:r>
              <a:rPr lang="en-US" altLang="zh-CN" sz="1800" dirty="0">
                <a:ea typeface="宋体" panose="02010600030101010101" pitchFamily="2" charset="-122"/>
              </a:rPr>
              <a:t>50</a:t>
            </a:r>
            <a:r>
              <a:rPr lang="zh-CN" altLang="en-US" sz="1800" dirty="0">
                <a:ea typeface="宋体" panose="02010600030101010101" pitchFamily="2" charset="-122"/>
              </a:rPr>
              <a:t>元的纸币各一张，一共可以组成（    ）不同的币值。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a typeface="宋体" panose="02010600030101010101" pitchFamily="2" charset="-122"/>
              </a:rPr>
              <a:t>、</a:t>
            </a:r>
            <a:r>
              <a:rPr lang="en-US" altLang="zh-CN" sz="1800" dirty="0"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a typeface="宋体" panose="02010600030101010101" pitchFamily="2" charset="-122"/>
              </a:rPr>
              <a:t>个小朋友站成一列，其中小明不能站在最前面，这样的站法一共有（      ）种。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ea typeface="宋体" panose="02010600030101010101" pitchFamily="2" charset="-122"/>
              </a:rPr>
              <a:t>4</a:t>
            </a:r>
            <a:r>
              <a:rPr lang="zh-CN" altLang="en-US" sz="1800" dirty="0">
                <a:ea typeface="宋体" panose="02010600030101010101" pitchFamily="2" charset="-122"/>
              </a:rPr>
              <a:t>、书架上有故事书、科技书、连环画各一本，如果从中任取两本，一共有（      ）不同的选法</a:t>
            </a:r>
            <a:r>
              <a:rPr lang="zh-CN" altLang="en-US" sz="1800" dirty="0">
                <a:ea typeface="宋体" panose="02010600030101010101" pitchFamily="2" charset="-122"/>
              </a:rPr>
              <a:t>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1782" y="1331119"/>
            <a:ext cx="48339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6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4146" y="2135029"/>
            <a:ext cx="549116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7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5427" y="3350896"/>
            <a:ext cx="483394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4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4510" y="4216718"/>
            <a:ext cx="516255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rgbClr val="FF0000"/>
                </a:solidFill>
              </a:rPr>
              <a:t>3</a:t>
            </a:r>
            <a:endParaRPr lang="en-US" altLang="zh-CN" sz="1800" b="1">
              <a:solidFill>
                <a:srgbClr val="FF0000"/>
              </a:solidFill>
            </a:endParaRPr>
          </a:p>
        </p:txBody>
      </p:sp>
      <p:pic>
        <p:nvPicPr>
          <p:cNvPr id="19" name="图片 19" descr="做一做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0544" y="802698"/>
            <a:ext cx="1213953" cy="345736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PP_MARK_KEY" val="0e089cf0-9147-4833-816e-a127612584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WPS 演示</Application>
  <PresentationFormat>全屏显示(16:9)</PresentationFormat>
  <Paragraphs>229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Impact</vt:lpstr>
      <vt:lpstr>Times New Roman</vt:lpstr>
      <vt:lpstr>Calibri</vt:lpstr>
      <vt:lpstr>Times New Roman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39</cp:revision>
  <dcterms:created xsi:type="dcterms:W3CDTF">2017-11-29T05:44:00Z</dcterms:created>
  <dcterms:modified xsi:type="dcterms:W3CDTF">2023-02-04T04:12:14Z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6AC77DC3EDCC45D5942EBA259B942621</vt:lpwstr>
  </property>
</Properties>
</file>