
<file path=[Content_Types].xml><?xml version="1.0" encoding="utf-8"?>
<Types xmlns="http://schemas.openxmlformats.org/package/2006/content-types">
  <Default Extension="png" ContentType="image/pn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8"/>
  </p:notesMasterIdLst>
  <p:sldIdLst>
    <p:sldId id="543" r:id="rId3"/>
    <p:sldId id="510" r:id="rId4"/>
    <p:sldId id="534" r:id="rId5"/>
    <p:sldId id="522" r:id="rId6"/>
    <p:sldId id="535" r:id="rId7"/>
    <p:sldId id="538" r:id="rId8"/>
    <p:sldId id="537" r:id="rId9"/>
    <p:sldId id="520" r:id="rId10"/>
    <p:sldId id="539" r:id="rId11"/>
    <p:sldId id="527" r:id="rId12"/>
    <p:sldId id="540" r:id="rId13"/>
    <p:sldId id="541" r:id="rId14"/>
    <p:sldId id="542" r:id="rId15"/>
    <p:sldId id="507" r:id="rId16"/>
    <p:sldId id="501" r:id="rId17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2"/>
    </p:embeddedFont>
    <p:embeddedFont>
      <p:font typeface="华文楷体" panose="02010600040101010101" pitchFamily="2" charset="-122"/>
      <p:regular r:id="rId23"/>
    </p:embeddedFont>
    <p:embeddedFont>
      <p:font typeface="微软雅黑" panose="020B0503020204020204" pitchFamily="34" charset="-122"/>
      <p:regular r:id="rId24"/>
    </p:embeddedFont>
    <p:embeddedFont>
      <p:font typeface="楷体" panose="02010609060101010101" pitchFamily="49" charset="-122"/>
      <p:regular r:id="rId25"/>
    </p:embeddedFont>
    <p:embeddedFont>
      <p:font typeface="幼圆" panose="02010509060101010101" pitchFamily="49" charset="-122"/>
      <p:regular r:id="rId26"/>
    </p:embeddedFont>
    <p:embeddedFont>
      <p:font typeface="Calibri" panose="020F0502020204030204" charset="0"/>
      <p:regular r:id="rId27"/>
      <p:bold r:id="rId28"/>
      <p:italic r:id="rId29"/>
      <p:boldItalic r:id="rId30"/>
    </p:embeddedFont>
  </p:embeddedFontLst>
  <p:custDataLst>
    <p:tags r:id="rId3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39933"/>
    <a:srgbClr val="006600"/>
    <a:srgbClr val="009900"/>
    <a:srgbClr val="FFCC66"/>
    <a:srgbClr val="FF0000"/>
    <a:srgbClr val="FF9933"/>
    <a:srgbClr val="AFF22A"/>
    <a:srgbClr val="FFFFFF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9556" autoAdjust="0"/>
  </p:normalViewPr>
  <p:slideViewPr>
    <p:cSldViewPr showGuides="1">
      <p:cViewPr>
        <p:scale>
          <a:sx n="120" d="100"/>
          <a:sy n="120" d="100"/>
        </p:scale>
        <p:origin x="-1380" y="-642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font" Target="fonts/font9.fntdata"/><Relationship Id="rId3" Type="http://schemas.openxmlformats.org/officeDocument/2006/relationships/slide" Target="slides/slide1.xml"/><Relationship Id="rId29" Type="http://schemas.openxmlformats.org/officeDocument/2006/relationships/font" Target="fonts/font8.fntdata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30820CF-B880-4189-942D-D702A7CBA730}" type="datetimeFigureOut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0C913308-F349-4B6D-A68A-DD1791B4A57B}" type="slidenum">
              <a:rPr lang="zh-CN" altLang="en-US" sz="1800" smtClean="0">
                <a:solidFill>
                  <a:prstClr val="black"/>
                </a:solidFill>
              </a:rPr>
            </a:fld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4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707904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80"/>
            <a:ext cx="3168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长方形和正方形的面积  认识面积单位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9.xml"/><Relationship Id="rId5" Type="http://schemas.openxmlformats.org/officeDocument/2006/relationships/slide" Target="slide15.xml"/><Relationship Id="rId4" Type="http://schemas.openxmlformats.org/officeDocument/2006/relationships/slide" Target="slide14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slide" Target="slide1.xml"/><Relationship Id="rId2" Type="http://schemas.openxmlformats.org/officeDocument/2006/relationships/image" Target="../media/image10.png"/><Relationship Id="rId1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slide" Target="slide1.xml"/><Relationship Id="rId2" Type="http://schemas.openxmlformats.org/officeDocument/2006/relationships/image" Target="../media/image10.png"/><Relationship Id="rId1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slide" Target="slide1.xml"/><Relationship Id="rId2" Type="http://schemas.openxmlformats.org/officeDocument/2006/relationships/image" Target="../media/image10.png"/><Relationship Id="rId1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slide" Target="slide1.xml"/><Relationship Id="rId2" Type="http://schemas.openxmlformats.org/officeDocument/2006/relationships/image" Target="../media/image10.png"/><Relationship Id="rId1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slide" Target="slide1.xml"/><Relationship Id="rId4" Type="http://schemas.openxmlformats.org/officeDocument/2006/relationships/image" Target="../media/image10.png"/><Relationship Id="rId3" Type="http://schemas.openxmlformats.org/officeDocument/2006/relationships/slide" Target="slide3.xml"/><Relationship Id="rId2" Type="http://schemas.openxmlformats.org/officeDocument/2006/relationships/image" Target="../media/image14.emf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slide" Target="slide1.xml"/><Relationship Id="rId4" Type="http://schemas.openxmlformats.org/officeDocument/2006/relationships/image" Target="../media/image10.png"/><Relationship Id="rId3" Type="http://schemas.openxmlformats.org/officeDocument/2006/relationships/slide" Target="slide3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openxmlformats.org/officeDocument/2006/relationships/image" Target="../media/image10.png"/><Relationship Id="rId7" Type="http://schemas.openxmlformats.org/officeDocument/2006/relationships/slide" Target="slide3.xml"/><Relationship Id="rId6" Type="http://schemas.microsoft.com/office/2007/relationships/hdphoto" Target="../media/image9.wdp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0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slide" Target="slide1.xml"/><Relationship Id="rId6" Type="http://schemas.openxmlformats.org/officeDocument/2006/relationships/image" Target="../media/image10.png"/><Relationship Id="rId5" Type="http://schemas.openxmlformats.org/officeDocument/2006/relationships/slide" Target="slide3.xml"/><Relationship Id="rId4" Type="http://schemas.microsoft.com/office/2007/relationships/hdphoto" Target="../media/image9.wdp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10.png"/><Relationship Id="rId1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10.png"/><Relationship Id="rId4" Type="http://schemas.openxmlformats.org/officeDocument/2006/relationships/slide" Target="slide3.xml"/><Relationship Id="rId3" Type="http://schemas.microsoft.com/office/2007/relationships/hdphoto" Target="../media/image9.wdp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10.png"/><Relationship Id="rId4" Type="http://schemas.openxmlformats.org/officeDocument/2006/relationships/slide" Target="slide3.xml"/><Relationship Id="rId3" Type="http://schemas.microsoft.com/office/2007/relationships/hdphoto" Target="../media/image9.wdp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10.png"/><Relationship Id="rId1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10.png"/><Relationship Id="rId1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10.png"/><Relationship Id="rId2" Type="http://schemas.openxmlformats.org/officeDocument/2006/relationships/slide" Target="slide3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914400"/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西师大版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三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kumimoji="1" lang="zh-CN" altLang="en-US" sz="180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8" y="4457280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914400"/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51" y="4413689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7" y="519704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2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0" y="1139364"/>
            <a:ext cx="9144000" cy="1823576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面积和面积单</a:t>
            </a:r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位</a:t>
            </a:r>
            <a:endParaRPr lang="en-US" altLang="zh-CN" sz="4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56052" y="554328"/>
            <a:ext cx="4242187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914400"/>
            <a:r>
              <a:rPr lang="zh-CN" altLang="en-US" sz="32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长方形和正方形的面积</a:t>
            </a:r>
            <a:endParaRPr lang="zh-CN" altLang="en-US" sz="32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539552" y="699544"/>
            <a:ext cx="142058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填一填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17854" y="1491632"/>
            <a:ext cx="817462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(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1)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支铅笔的长是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14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）黑板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的周长是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）教室的地面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面积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约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）文具盒盖的面积大约是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120(     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(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张单人床的长度大约是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48068" y="1547845"/>
            <a:ext cx="8955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16016" y="1923680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74561" y="2313500"/>
            <a:ext cx="12337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46567" y="2787776"/>
            <a:ext cx="1449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平方厘米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276894" y="3235033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467547" y="699542"/>
            <a:ext cx="90601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判断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229037" y="1547845"/>
            <a:ext cx="844742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）张老师办公桌的桌面大约是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平方分米。（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）小华的身高是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138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平方厘米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）—个信封的面积约是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）正方形菜地的面积是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）—本书封面的面积约是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520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平方厘米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88914" y="1547845"/>
            <a:ext cx="458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028384" y="2038079"/>
            <a:ext cx="458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028384" y="2470127"/>
            <a:ext cx="458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028384" y="2830167"/>
            <a:ext cx="458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002344" y="3262215"/>
            <a:ext cx="458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10" grpId="0"/>
      <p:bldP spid="11" grpId="0"/>
      <p:bldP spid="1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683572" y="470176"/>
            <a:ext cx="126669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选择。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61870" y="955631"/>
            <a:ext cx="752655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）给操场铺草坪需要计算它的（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），把操场四周围起来，需要计算它的（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．面积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B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．周长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）—个长方形，长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分米，宽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分米，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周长（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平方分米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B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C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平方分米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）手帕的边长约是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．分米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B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．厘米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C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．米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）边长是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厘米的正方形，它的周长是（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平方厘米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B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平方厘米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C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98088" y="955632"/>
            <a:ext cx="458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16016" y="1297225"/>
            <a:ext cx="458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08304" y="2017305"/>
            <a:ext cx="458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401944" y="2767451"/>
            <a:ext cx="458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05330" y="3457465"/>
            <a:ext cx="458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10" grpId="0"/>
      <p:bldP spid="11" grpId="0"/>
      <p:bldP spid="12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1100382" y="699544"/>
            <a:ext cx="154561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选择。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152271" y="1530758"/>
            <a:ext cx="709214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铅笔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盒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约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150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．厘米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B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．平方米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C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．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平方厘米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平方厘米的大小约是（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）的大小。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．书本面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B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．课桌面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C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．一个指甲面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66040" y="1491630"/>
            <a:ext cx="458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12160" y="3219822"/>
            <a:ext cx="458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24" name="文本框 14"/>
          <p:cNvSpPr txBox="1"/>
          <p:nvPr/>
        </p:nvSpPr>
        <p:spPr>
          <a:xfrm>
            <a:off x="1043608" y="1923680"/>
            <a:ext cx="6840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边长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厘米的正方形的面积是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平方厘米，写作：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²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1cm²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17"/>
          <p:cNvSpPr txBox="1"/>
          <p:nvPr/>
        </p:nvSpPr>
        <p:spPr>
          <a:xfrm>
            <a:off x="1043608" y="2715768"/>
            <a:ext cx="69127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边长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米的正方形的面积是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平方分米，写作：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²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1dm²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18"/>
          <p:cNvSpPr txBox="1"/>
          <p:nvPr/>
        </p:nvSpPr>
        <p:spPr>
          <a:xfrm>
            <a:off x="1043611" y="3435848"/>
            <a:ext cx="71408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边长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米的正方形的面积是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平方米，写作：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²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1m²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7" y="494144"/>
            <a:ext cx="366861" cy="456339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4" name="TextBox 1"/>
          <p:cNvSpPr txBox="1"/>
          <p:nvPr/>
        </p:nvSpPr>
        <p:spPr>
          <a:xfrm>
            <a:off x="3563888" y="1650162"/>
            <a:ext cx="26698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29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3263197" y="876327"/>
            <a:ext cx="2244911" cy="212507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267748" y="483518"/>
            <a:ext cx="43607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怎样比较图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和图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的大小？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2483768" y="2931790"/>
            <a:ext cx="4118590" cy="1584176"/>
            <a:chOff x="396529" y="2425981"/>
            <a:chExt cx="4118590" cy="1584176"/>
          </a:xfrm>
        </p:grpSpPr>
        <p:sp>
          <p:nvSpPr>
            <p:cNvPr id="28" name="云形标注 27"/>
            <p:cNvSpPr/>
            <p:nvPr/>
          </p:nvSpPr>
          <p:spPr>
            <a:xfrm>
              <a:off x="1475657" y="2569997"/>
              <a:ext cx="2938782" cy="1440160"/>
            </a:xfrm>
            <a:prstGeom prst="cloudCallout">
              <a:avLst>
                <a:gd name="adj1" fmla="val -66898"/>
                <a:gd name="adj2" fmla="val -28510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692673" y="2665812"/>
              <a:ext cx="282244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应该确定大小统一的方格作面积单位，再比较。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96529" y="2425981"/>
              <a:ext cx="1104039" cy="1582166"/>
            </a:xfrm>
            <a:prstGeom prst="rect">
              <a:avLst/>
            </a:prstGeom>
          </p:spPr>
        </p:pic>
      </p:grpSp>
      <p:grpSp>
        <p:nvGrpSpPr>
          <p:cNvPr id="31" name="组合 30"/>
          <p:cNvGrpSpPr/>
          <p:nvPr/>
        </p:nvGrpSpPr>
        <p:grpSpPr>
          <a:xfrm>
            <a:off x="467544" y="1131590"/>
            <a:ext cx="2592288" cy="2808312"/>
            <a:chOff x="273115" y="1779662"/>
            <a:chExt cx="2592288" cy="2808312"/>
          </a:xfrm>
        </p:grpSpPr>
        <p:pic>
          <p:nvPicPr>
            <p:cNvPr id="32" name="Picture 3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flipH="1">
              <a:off x="273115" y="3623332"/>
              <a:ext cx="720862" cy="9646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3" name="矩形 32"/>
            <p:cNvSpPr/>
            <p:nvPr/>
          </p:nvSpPr>
          <p:spPr>
            <a:xfrm>
              <a:off x="920405" y="1938194"/>
              <a:ext cx="1872990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图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A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有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个方格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，图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B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有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24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个方格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，图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B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比图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A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大。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圆角矩形标注 28"/>
            <p:cNvSpPr/>
            <p:nvPr/>
          </p:nvSpPr>
          <p:spPr>
            <a:xfrm>
              <a:off x="672985" y="1779662"/>
              <a:ext cx="2192418" cy="1974202"/>
            </a:xfrm>
            <a:prstGeom prst="cloudCallout">
              <a:avLst>
                <a:gd name="adj1" fmla="val -34045"/>
                <a:gd name="adj2" fmla="val 64015"/>
              </a:avLst>
            </a:prstGeom>
            <a:noFill/>
            <a:ln>
              <a:solidFill>
                <a:srgbClr val="0070C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796140" y="1006738"/>
            <a:ext cx="3286693" cy="3240534"/>
            <a:chOff x="6170922" y="1563638"/>
            <a:chExt cx="3286693" cy="3240534"/>
          </a:xfrm>
        </p:grpSpPr>
        <p:sp>
          <p:nvSpPr>
            <p:cNvPr id="36" name="矩形 35"/>
            <p:cNvSpPr/>
            <p:nvPr/>
          </p:nvSpPr>
          <p:spPr>
            <a:xfrm>
              <a:off x="6530962" y="1775014"/>
              <a:ext cx="2520280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不对！方格的大小不同，不能只用方格的个数来直接比较。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7" name="Picture 2" descr="http://pic74.nipic.com/file/20150813/21438120_093503125943_2.jp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94824" l="11068" r="89912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 rot="243854" flipH="1">
              <a:off x="7934251" y="3758603"/>
              <a:ext cx="1523364" cy="10455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8" name="圆角矩形标注 28"/>
            <p:cNvSpPr/>
            <p:nvPr/>
          </p:nvSpPr>
          <p:spPr>
            <a:xfrm>
              <a:off x="6170922" y="1563638"/>
              <a:ext cx="2808312" cy="1968522"/>
            </a:xfrm>
            <a:prstGeom prst="cloudCallout">
              <a:avLst>
                <a:gd name="adj1" fmla="val 27983"/>
                <a:gd name="adj2" fmla="val 88598"/>
              </a:avLst>
            </a:prstGeom>
            <a:noFill/>
            <a:ln>
              <a:solidFill>
                <a:srgbClr val="0070C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40" name="图片 39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1" name="文本框 26">
              <a:hlinkClick r:id="rId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2018561" y="905251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平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方厘米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32984" y="905252"/>
            <a:ext cx="3003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写作：厘米</a:t>
            </a: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²</a:t>
            </a:r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cm²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32984" y="1419623"/>
            <a:ext cx="254828" cy="2520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17838" y="1643983"/>
            <a:ext cx="885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07708" y="1995688"/>
            <a:ext cx="536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边长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厘米的正方形的面积是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平方厘米，写作：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²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1cm²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2508137" y="4011910"/>
            <a:ext cx="415209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伸出你的拇指看一看吧！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67544" y="2931790"/>
            <a:ext cx="4020268" cy="1152128"/>
            <a:chOff x="273115" y="3579862"/>
            <a:chExt cx="4020268" cy="1152128"/>
          </a:xfrm>
        </p:grpSpPr>
        <p:pic>
          <p:nvPicPr>
            <p:cNvPr id="30" name="Picture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flipH="1">
              <a:off x="273115" y="3623332"/>
              <a:ext cx="720862" cy="9646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1" name="矩形 30"/>
            <p:cNvSpPr/>
            <p:nvPr/>
          </p:nvSpPr>
          <p:spPr>
            <a:xfrm>
              <a:off x="1437423" y="3651870"/>
              <a:ext cx="279613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什么物体面的面积大约是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平方厘米？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圆角矩形标注 28"/>
            <p:cNvSpPr/>
            <p:nvPr/>
          </p:nvSpPr>
          <p:spPr>
            <a:xfrm>
              <a:off x="1249049" y="3579862"/>
              <a:ext cx="3044334" cy="1152128"/>
            </a:xfrm>
            <a:prstGeom prst="cloudCallout">
              <a:avLst>
                <a:gd name="adj1" fmla="val -57511"/>
                <a:gd name="adj2" fmla="val -7911"/>
              </a:avLst>
            </a:prstGeom>
            <a:noFill/>
            <a:ln>
              <a:solidFill>
                <a:srgbClr val="0070C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697688" y="2642102"/>
            <a:ext cx="4366815" cy="1668180"/>
            <a:chOff x="6170921" y="1563638"/>
            <a:chExt cx="4366815" cy="1668180"/>
          </a:xfrm>
        </p:grpSpPr>
        <p:sp>
          <p:nvSpPr>
            <p:cNvPr id="34" name="矩形 33"/>
            <p:cNvSpPr/>
            <p:nvPr/>
          </p:nvSpPr>
          <p:spPr>
            <a:xfrm>
              <a:off x="6333269" y="1742409"/>
              <a:ext cx="2754635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拇指指甲面的面积大约是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平方厘米。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5" name="Picture 2" descr="http://pic74.nipic.com/file/20150813/21438120_093503125943_2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94824" l="11068" r="89912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 rot="243854" flipH="1">
              <a:off x="9014372" y="2186249"/>
              <a:ext cx="1523364" cy="10455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6" name="圆角矩形标注 28"/>
            <p:cNvSpPr/>
            <p:nvPr/>
          </p:nvSpPr>
          <p:spPr>
            <a:xfrm>
              <a:off x="6170921" y="1563638"/>
              <a:ext cx="2970659" cy="1369808"/>
            </a:xfrm>
            <a:prstGeom prst="cloudCallout">
              <a:avLst>
                <a:gd name="adj1" fmla="val 63253"/>
                <a:gd name="adj2" fmla="val 41912"/>
              </a:avLst>
            </a:prstGeom>
            <a:noFill/>
            <a:ln>
              <a:solidFill>
                <a:srgbClr val="0070C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  <p:bldP spid="11" grpId="0"/>
      <p:bldP spid="12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683568" y="915566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估计一下文具盒向上一面的面积有多少平方厘米？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915345" y="1631226"/>
            <a:ext cx="28807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说一说你的答案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83568" y="2317238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注意：计量较小图形的面积常用平方厘米作单位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267841" y="3257245"/>
            <a:ext cx="67240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你能说一些用平方厘米作单位的物品吗？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0" grpId="0"/>
      <p:bldP spid="31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563824" y="489247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平方分米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97919" y="483520"/>
            <a:ext cx="28341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写作：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²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m²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46308" y="921613"/>
            <a:ext cx="1200400" cy="11872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03948" y="2088986"/>
            <a:ext cx="885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21404" y="2427736"/>
            <a:ext cx="85710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边长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米的正方形的面积是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平方分米，写作：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²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1dm²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67544" y="3353500"/>
            <a:ext cx="4020268" cy="1152128"/>
            <a:chOff x="273115" y="3579862"/>
            <a:chExt cx="4020268" cy="1152128"/>
          </a:xfrm>
        </p:grpSpPr>
        <p:pic>
          <p:nvPicPr>
            <p:cNvPr id="27" name="Picture 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flipH="1">
              <a:off x="273115" y="3623332"/>
              <a:ext cx="720862" cy="9646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8" name="矩形 27"/>
            <p:cNvSpPr/>
            <p:nvPr/>
          </p:nvSpPr>
          <p:spPr>
            <a:xfrm>
              <a:off x="1437423" y="3651870"/>
              <a:ext cx="279613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粉笔盒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个面的面积大约是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平方分米。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圆角矩形标注 28"/>
            <p:cNvSpPr/>
            <p:nvPr/>
          </p:nvSpPr>
          <p:spPr>
            <a:xfrm>
              <a:off x="1249049" y="3579862"/>
              <a:ext cx="3044334" cy="1152128"/>
            </a:xfrm>
            <a:prstGeom prst="cloudCallout">
              <a:avLst>
                <a:gd name="adj1" fmla="val -57511"/>
                <a:gd name="adj2" fmla="val -7911"/>
              </a:avLst>
            </a:prstGeom>
            <a:noFill/>
            <a:ln>
              <a:solidFill>
                <a:srgbClr val="0070C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697688" y="3003800"/>
            <a:ext cx="4447691" cy="1530287"/>
            <a:chOff x="6170921" y="1503626"/>
            <a:chExt cx="4447691" cy="1530287"/>
          </a:xfrm>
        </p:grpSpPr>
        <p:sp>
          <p:nvSpPr>
            <p:cNvPr id="31" name="矩形 30"/>
            <p:cNvSpPr/>
            <p:nvPr/>
          </p:nvSpPr>
          <p:spPr>
            <a:xfrm>
              <a:off x="6386946" y="1599441"/>
              <a:ext cx="2754635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数学书封面的面积大约有多少平方分米呢？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2" name="Picture 2" descr="http://pic74.nipic.com/file/20150813/21438120_093503125943_2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94824" l="11068" r="89912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 rot="243854" flipH="1">
              <a:off x="9095248" y="1988344"/>
              <a:ext cx="1523364" cy="10455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圆角矩形标注 28"/>
            <p:cNvSpPr/>
            <p:nvPr/>
          </p:nvSpPr>
          <p:spPr>
            <a:xfrm>
              <a:off x="6170921" y="1503626"/>
              <a:ext cx="2970659" cy="1429820"/>
            </a:xfrm>
            <a:prstGeom prst="cloudCallout">
              <a:avLst>
                <a:gd name="adj1" fmla="val 67101"/>
                <a:gd name="adj2" fmla="val 30786"/>
              </a:avLst>
            </a:prstGeom>
            <a:noFill/>
            <a:ln>
              <a:solidFill>
                <a:srgbClr val="0070C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05613" y="745196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39709" y="739469"/>
            <a:ext cx="26067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写作：米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²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m²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20440" y="339503"/>
            <a:ext cx="1873964" cy="185337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798260" y="2192875"/>
            <a:ext cx="885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95536" y="2513499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边长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的正方形的面积是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平方米，写作：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____________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273254" y="2488250"/>
            <a:ext cx="6868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995842" y="2488249"/>
            <a:ext cx="16827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²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1m²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115616" y="4083920"/>
            <a:ext cx="7128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平方厘米、平方分米和平方米都是常用的面积单位。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67544" y="3003799"/>
            <a:ext cx="4020268" cy="1152128"/>
            <a:chOff x="273115" y="3579862"/>
            <a:chExt cx="4020268" cy="1152128"/>
          </a:xfrm>
        </p:grpSpPr>
        <p:pic>
          <p:nvPicPr>
            <p:cNvPr id="29" name="Picture 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flipH="1">
              <a:off x="273115" y="3623332"/>
              <a:ext cx="720862" cy="9646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0" name="矩形 29"/>
            <p:cNvSpPr/>
            <p:nvPr/>
          </p:nvSpPr>
          <p:spPr>
            <a:xfrm>
              <a:off x="1437423" y="3651870"/>
              <a:ext cx="279613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教室地面的面积大约有多少平方米？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圆角矩形标注 28"/>
            <p:cNvSpPr/>
            <p:nvPr/>
          </p:nvSpPr>
          <p:spPr>
            <a:xfrm>
              <a:off x="1249049" y="3579862"/>
              <a:ext cx="3044334" cy="1152128"/>
            </a:xfrm>
            <a:prstGeom prst="cloudCallout">
              <a:avLst>
                <a:gd name="adj1" fmla="val -57511"/>
                <a:gd name="adj2" fmla="val -7911"/>
              </a:avLst>
            </a:prstGeom>
            <a:noFill/>
            <a:ln>
              <a:solidFill>
                <a:srgbClr val="0070C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697688" y="3003800"/>
            <a:ext cx="4447691" cy="1314263"/>
            <a:chOff x="6170921" y="1503626"/>
            <a:chExt cx="4447691" cy="1314263"/>
          </a:xfrm>
        </p:grpSpPr>
        <p:sp>
          <p:nvSpPr>
            <p:cNvPr id="33" name="矩形 32"/>
            <p:cNvSpPr/>
            <p:nvPr/>
          </p:nvSpPr>
          <p:spPr>
            <a:xfrm>
              <a:off x="6386946" y="1599441"/>
              <a:ext cx="2754635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黑板面的面积大约有多少平方米呢？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4" name="Picture 2" descr="http://pic74.nipic.com/file/20150813/21438120_093503125943_2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94824" l="11068" r="89912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 rot="243854" flipH="1">
              <a:off x="9095248" y="1772320"/>
              <a:ext cx="1523364" cy="10455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" name="圆角矩形标注 28"/>
            <p:cNvSpPr/>
            <p:nvPr/>
          </p:nvSpPr>
          <p:spPr>
            <a:xfrm>
              <a:off x="6170921" y="1503626"/>
              <a:ext cx="2970659" cy="1080120"/>
            </a:xfrm>
            <a:prstGeom prst="cloudCallout">
              <a:avLst>
                <a:gd name="adj1" fmla="val 65818"/>
                <a:gd name="adj2" fmla="val 35195"/>
              </a:avLst>
            </a:prstGeom>
            <a:noFill/>
            <a:ln>
              <a:solidFill>
                <a:srgbClr val="0070C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7" name="图片 36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8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  <p:bldP spid="11" grpId="0"/>
      <p:bldP spid="12" grpId="0"/>
      <p:bldP spid="19" grpId="0"/>
      <p:bldP spid="20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1979715" y="1024623"/>
            <a:ext cx="52085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分米和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平方分米有什么不同？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641601" y="1744705"/>
            <a:ext cx="36641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分米是长度单位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平方分米是面积单位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763688" y="2931792"/>
            <a:ext cx="60486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生活中哪些物体的表面大约是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1cm²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？哪些大约是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1dm²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？哪些大约是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1m²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3131840" y="376035"/>
            <a:ext cx="270939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常用的面积单位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78056" y="1203600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平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方厘米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53070" y="1563640"/>
            <a:ext cx="19602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写作：厘米</a:t>
            </a: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²</a:t>
            </a:r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cm²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01759" y="2323617"/>
            <a:ext cx="254828" cy="2520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14027" y="2546196"/>
            <a:ext cx="885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14453" y="2946306"/>
            <a:ext cx="23573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边长</a:t>
            </a: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厘米的正方形的面积是</a:t>
            </a: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平方厘米，写作：</a:t>
            </a: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²</a:t>
            </a:r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1cm²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651956" y="1153295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平方分米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046159" y="1573620"/>
            <a:ext cx="2675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写作：分米</a:t>
            </a: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²</a:t>
            </a:r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dm²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912556" y="2079495"/>
            <a:ext cx="918960" cy="9088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040290" y="2966558"/>
            <a:ext cx="885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006686" y="3315639"/>
            <a:ext cx="29523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边长</a:t>
            </a: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米的正方形的面积是</a:t>
            </a: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平方分米，写作：</a:t>
            </a: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²</a:t>
            </a:r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1dm²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509214" y="699544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156176" y="1141571"/>
            <a:ext cx="25874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写作：米</a:t>
            </a: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²</a:t>
            </a:r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m²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350270" y="1653714"/>
            <a:ext cx="1914440" cy="174970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028120" y="3040117"/>
            <a:ext cx="885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228184" y="3387647"/>
            <a:ext cx="25916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边长</a:t>
            </a: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米的正方形的面积是</a:t>
            </a: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平方米，写作：</a:t>
            </a: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²</a:t>
            </a:r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1m²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6"/>
          <p:cNvSpPr txBox="1">
            <a:spLocks noChangeArrowheads="1"/>
          </p:cNvSpPr>
          <p:nvPr/>
        </p:nvSpPr>
        <p:spPr bwMode="auto">
          <a:xfrm>
            <a:off x="363187" y="402801"/>
            <a:ext cx="183255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归纳小结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" grpId="0" animBg="1"/>
      <p:bldP spid="18" grpId="0"/>
      <p:bldP spid="19" grpId="0"/>
      <p:bldP spid="20" grpId="0"/>
      <p:bldP spid="21" grpId="0"/>
      <p:bldP spid="22" grpId="0" animBg="1"/>
      <p:bldP spid="23" grpId="0"/>
      <p:bldP spid="24" grpId="0"/>
      <p:bldP spid="25" grpId="0"/>
      <p:bldP spid="26" grpId="0"/>
      <p:bldP spid="27" grpId="0" animBg="1"/>
      <p:bldP spid="28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683572" y="1024623"/>
            <a:ext cx="126669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填一填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83568" y="1736329"/>
            <a:ext cx="803061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常用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的面积单位有（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 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边长是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厘米的（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）面积是（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</a:t>
            </a:r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边长是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分米的（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）面积是（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边长是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米的（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），面积是（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31840" y="1707656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64406" y="1707656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平方分米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87247" y="1707656"/>
            <a:ext cx="11571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63457" y="2285797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正方形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719095" y="2285796"/>
            <a:ext cx="11571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1cm²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720644" y="2927450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正方形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776281" y="2927449"/>
            <a:ext cx="12439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1dm²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720644" y="3552129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正方形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942932" y="3552128"/>
            <a:ext cx="645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1m²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tags/tag1.xml><?xml version="1.0" encoding="utf-8"?>
<p:tagLst xmlns:p="http://schemas.openxmlformats.org/presentationml/2006/main">
  <p:tag name="KSO_WPP_MARK_KEY" val="23bc8025-e998-4d04-9646-62b2212ed9c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1698</Words>
  <Application>WPS 演示</Application>
  <PresentationFormat>全屏显示(16:9)</PresentationFormat>
  <Paragraphs>264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Arial</vt:lpstr>
      <vt:lpstr>宋体</vt:lpstr>
      <vt:lpstr>Wingdings</vt:lpstr>
      <vt:lpstr>黑体</vt:lpstr>
      <vt:lpstr>华文楷体</vt:lpstr>
      <vt:lpstr>微软雅黑</vt:lpstr>
      <vt:lpstr>楷体</vt:lpstr>
      <vt:lpstr>幼圆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lastModifiedBy>小树</cp:lastModifiedBy>
  <cp:revision>4</cp:revision>
  <dcterms:created xsi:type="dcterms:W3CDTF">2017-03-17T02:28:00Z</dcterms:created>
  <dcterms:modified xsi:type="dcterms:W3CDTF">2023-02-04T04:18:50Z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B5BF1EB035114CAABEA63B9AABB9F392</vt:lpwstr>
  </property>
</Properties>
</file>