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329" r:id="rId3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0DB0249E-5E13-4505-BEFF-A31AAA1F115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CA61925D-3526-4308-AF18-81B45986FA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22BE90A-DA0D-42F5-939F-AF08502B794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F9DAE3A4-3E29-44A9-94B6-796E8E867C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AC0E0DE1-7B4E-4EF4-8F44-3AD040B055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347613"/>
            <a:ext cx="9144000" cy="166199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>
              <a:contourClr>
                <a:srgbClr val="FDA343"/>
              </a:contourClr>
            </a:sp3d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2 </a:t>
            </a:r>
            <a:r>
              <a:rPr lang="zh-CN" altLang="en-US" sz="3600" b="1" dirty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长方形和正方</a:t>
            </a:r>
            <a:r>
              <a:rPr lang="zh-CN" altLang="en-US" sz="3600" b="1" dirty="0" smtClean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形的面积计</a:t>
            </a:r>
            <a:r>
              <a:rPr lang="zh-CN" altLang="en-US" sz="3600" b="1" dirty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算</a:t>
            </a:r>
            <a:endParaRPr lang="en-US" altLang="zh-CN" sz="3600" b="1" dirty="0">
              <a:ln w="6350">
                <a:solidFill>
                  <a:schemeClr val="accent6">
                    <a:lumMod val="75000"/>
                  </a:schemeClr>
                </a:solidFill>
              </a:ln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第</a:t>
            </a:r>
            <a:r>
              <a:rPr lang="en-US" altLang="zh-CN" sz="3200" b="1" dirty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1</a:t>
            </a:r>
            <a:r>
              <a:rPr lang="zh-CN" altLang="en-US" sz="3200" b="1" dirty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</a:t>
            </a:r>
            <a:r>
              <a:rPr lang="zh-CN" altLang="en-US" sz="3200" b="1" dirty="0" smtClean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时</a:t>
            </a:r>
            <a:endParaRPr lang="zh-CN" altLang="en-US" sz="3200" b="1" dirty="0">
              <a:ln w="6350">
                <a:solidFill>
                  <a:schemeClr val="accent6">
                    <a:lumMod val="75000"/>
                  </a:schemeClr>
                </a:solidFill>
              </a:ln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489200" y="3071812"/>
            <a:ext cx="43211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文本框 6"/>
          <p:cNvSpPr txBox="1">
            <a:spLocks noChangeArrowheads="1"/>
          </p:cNvSpPr>
          <p:nvPr/>
        </p:nvSpPr>
        <p:spPr bwMode="auto">
          <a:xfrm>
            <a:off x="3375467" y="3173412"/>
            <a:ext cx="2508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西南师大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三年级下册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6"/>
          <p:cNvSpPr>
            <a:spLocks noChangeArrowheads="1"/>
          </p:cNvSpPr>
          <p:nvPr/>
        </p:nvSpPr>
        <p:spPr bwMode="auto">
          <a:xfrm>
            <a:off x="684213" y="517525"/>
            <a:ext cx="74945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计算下面各图的周长和面积，并填表。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243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1103313"/>
            <a:ext cx="3781425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表格 7"/>
          <p:cNvGraphicFramePr>
            <a:graphicFrameLocks noGrp="1"/>
          </p:cNvGraphicFramePr>
          <p:nvPr/>
        </p:nvGraphicFramePr>
        <p:xfrm>
          <a:off x="1116013" y="3354388"/>
          <a:ext cx="6511926" cy="1371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71868"/>
                <a:gridCol w="1151919"/>
                <a:gridCol w="1223913"/>
                <a:gridCol w="1079924"/>
                <a:gridCol w="1184302"/>
              </a:tblGrid>
              <a:tr h="448936"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</a:tr>
              <a:tr h="448936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周长（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</a:tr>
              <a:tr h="448936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面积（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23" marR="91423"/>
                </a:tc>
              </a:tr>
            </a:tbl>
          </a:graphicData>
        </a:graphic>
      </p:graphicFrame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132138" y="3810000"/>
            <a:ext cx="884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14cm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140075" y="4265613"/>
            <a:ext cx="833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6cm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284663" y="3810000"/>
            <a:ext cx="885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12cm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292600" y="4265613"/>
            <a:ext cx="835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9cm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446713" y="3840163"/>
            <a:ext cx="885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16cm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454650" y="4295775"/>
            <a:ext cx="98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16cm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607175" y="3846513"/>
            <a:ext cx="885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16cm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615113" y="4300538"/>
            <a:ext cx="987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12cm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5318" y="273339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课堂小结</a:t>
            </a:r>
            <a:endParaRPr lang="zh-CN" altLang="en-US" dirty="0">
              <a:sym typeface="+mn-lt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016000" y="1976438"/>
            <a:ext cx="7112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从课后习题中选取；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900" indent="-342900" latinLnBrk="1"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完成练习册本课时的习题。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5318" y="273339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课后作业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74644" y="254383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知识回顾</a:t>
            </a:r>
            <a:endParaRPr lang="zh-CN" altLang="en-US" sz="3200" b="1" dirty="0">
              <a:ln w="12700">
                <a:solidFill>
                  <a:srgbClr val="548235"/>
                </a:solidFill>
              </a:ln>
              <a:solidFill>
                <a:srgbClr val="548235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900113" y="1276350"/>
            <a:ext cx="6335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．什么是面积？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257300" y="1827213"/>
            <a:ext cx="7635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物体表面或平面图形的大小叫做它们的面积。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835150" y="3575050"/>
            <a:ext cx="63357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平方厘米、平方分米、平方米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257300" y="2908300"/>
            <a:ext cx="5362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．常用的面积单位有哪些？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4644" y="254383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新课导入</a:t>
            </a:r>
            <a:endParaRPr lang="zh-CN" altLang="en-US" sz="3200" b="1" dirty="0">
              <a:ln w="12700">
                <a:solidFill>
                  <a:srgbClr val="548235"/>
                </a:solidFill>
              </a:ln>
              <a:solidFill>
                <a:srgbClr val="548235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075" name="矩形 6"/>
          <p:cNvSpPr>
            <a:spLocks noChangeArrowheads="1"/>
          </p:cNvSpPr>
          <p:nvPr/>
        </p:nvSpPr>
        <p:spPr bwMode="auto">
          <a:xfrm>
            <a:off x="1146175" y="915988"/>
            <a:ext cx="4305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长方形的面积是多少？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8850" y="1509713"/>
            <a:ext cx="2881313" cy="21605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7" name="文本框 10"/>
          <p:cNvSpPr txBox="1">
            <a:spLocks noChangeArrowheads="1"/>
          </p:cNvSpPr>
          <p:nvPr/>
        </p:nvSpPr>
        <p:spPr bwMode="auto">
          <a:xfrm>
            <a:off x="5705475" y="1036638"/>
            <a:ext cx="801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4cm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8" name="文本框 11"/>
          <p:cNvSpPr txBox="1">
            <a:spLocks noChangeArrowheads="1"/>
          </p:cNvSpPr>
          <p:nvPr/>
        </p:nvSpPr>
        <p:spPr bwMode="auto">
          <a:xfrm>
            <a:off x="7681913" y="2224088"/>
            <a:ext cx="803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3cm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思想气泡: 云 12"/>
          <p:cNvSpPr/>
          <p:nvPr/>
        </p:nvSpPr>
        <p:spPr>
          <a:xfrm>
            <a:off x="1092200" y="1489075"/>
            <a:ext cx="3600450" cy="1368425"/>
          </a:xfrm>
          <a:prstGeom prst="cloudCallout">
            <a:avLst>
              <a:gd name="adj1" fmla="val -36759"/>
              <a:gd name="adj2" fmla="val 66827"/>
            </a:avLst>
          </a:prstGeom>
          <a:solidFill>
            <a:srgbClr val="00B0F0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0" name="文本框 13"/>
          <p:cNvSpPr txBox="1">
            <a:spLocks noChangeArrowheads="1"/>
          </p:cNvSpPr>
          <p:nvPr/>
        </p:nvSpPr>
        <p:spPr bwMode="auto">
          <a:xfrm>
            <a:off x="1685925" y="1687513"/>
            <a:ext cx="27416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怎样计算这个长方形的面积？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81" name="图片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4825" y="2863850"/>
            <a:ext cx="1174750" cy="15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6"/>
          <p:cNvSpPr>
            <a:spLocks noChangeArrowheads="1"/>
          </p:cNvSpPr>
          <p:nvPr/>
        </p:nvSpPr>
        <p:spPr bwMode="auto">
          <a:xfrm>
            <a:off x="1146175" y="915988"/>
            <a:ext cx="1833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方法一：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5675" y="1512888"/>
            <a:ext cx="2879725" cy="2159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0" name="文本框 3"/>
          <p:cNvSpPr txBox="1">
            <a:spLocks noChangeArrowheads="1"/>
          </p:cNvSpPr>
          <p:nvPr/>
        </p:nvSpPr>
        <p:spPr bwMode="auto">
          <a:xfrm>
            <a:off x="5884863" y="954088"/>
            <a:ext cx="801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4cm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1" name="文本框 4"/>
          <p:cNvSpPr txBox="1">
            <a:spLocks noChangeArrowheads="1"/>
          </p:cNvSpPr>
          <p:nvPr/>
        </p:nvSpPr>
        <p:spPr bwMode="auto">
          <a:xfrm>
            <a:off x="7678738" y="2225675"/>
            <a:ext cx="801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3cm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7263" y="2959100"/>
            <a:ext cx="720725" cy="7191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1163" y="2957513"/>
            <a:ext cx="719137" cy="719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3475" y="2959100"/>
            <a:ext cx="720725" cy="7191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38963" y="2957513"/>
            <a:ext cx="703262" cy="719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67263" y="2225675"/>
            <a:ext cx="731837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89575" y="2224088"/>
            <a:ext cx="720725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11888" y="2225675"/>
            <a:ext cx="720725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37375" y="2224088"/>
            <a:ext cx="703263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64088" y="1509713"/>
            <a:ext cx="720725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86400" y="1508125"/>
            <a:ext cx="720725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10300" y="1509713"/>
            <a:ext cx="719138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35788" y="1508125"/>
            <a:ext cx="703262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思想气泡: 云 19"/>
          <p:cNvSpPr/>
          <p:nvPr/>
        </p:nvSpPr>
        <p:spPr>
          <a:xfrm>
            <a:off x="819150" y="1489075"/>
            <a:ext cx="3957638" cy="1368425"/>
          </a:xfrm>
          <a:prstGeom prst="cloudCallout">
            <a:avLst>
              <a:gd name="adj1" fmla="val -36759"/>
              <a:gd name="adj2" fmla="val 66827"/>
            </a:avLst>
          </a:prstGeom>
          <a:solidFill>
            <a:srgbClr val="00B0F0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15" name="文本框 20"/>
          <p:cNvSpPr txBox="1">
            <a:spLocks noChangeArrowheads="1"/>
          </p:cNvSpPr>
          <p:nvPr/>
        </p:nvSpPr>
        <p:spPr bwMode="auto">
          <a:xfrm>
            <a:off x="1258888" y="1628775"/>
            <a:ext cx="34401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平方厘米的正方形将长方形摆满。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16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4825" y="2863850"/>
            <a:ext cx="1174750" cy="15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476375" y="3811588"/>
            <a:ext cx="67087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用了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平方厘米的正方形，所以长方形面积是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平方厘米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"/>
          <p:cNvSpPr>
            <a:spLocks noChangeArrowheads="1"/>
          </p:cNvSpPr>
          <p:nvPr/>
        </p:nvSpPr>
        <p:spPr bwMode="auto">
          <a:xfrm>
            <a:off x="1146175" y="915988"/>
            <a:ext cx="1833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方法二：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8850" y="1509713"/>
            <a:ext cx="2881313" cy="21605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4" name="文本框 3"/>
          <p:cNvSpPr txBox="1">
            <a:spLocks noChangeArrowheads="1"/>
          </p:cNvSpPr>
          <p:nvPr/>
        </p:nvSpPr>
        <p:spPr bwMode="auto">
          <a:xfrm>
            <a:off x="5705475" y="1036638"/>
            <a:ext cx="801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4cm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5" name="文本框 4"/>
          <p:cNvSpPr txBox="1">
            <a:spLocks noChangeArrowheads="1"/>
          </p:cNvSpPr>
          <p:nvPr/>
        </p:nvSpPr>
        <p:spPr bwMode="auto">
          <a:xfrm>
            <a:off x="7681913" y="2224088"/>
            <a:ext cx="803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3cm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8375" y="2949575"/>
            <a:ext cx="723900" cy="7191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70438" y="2224088"/>
            <a:ext cx="731837" cy="719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76788" y="1504950"/>
            <a:ext cx="719137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99100" y="1503363"/>
            <a:ext cx="720725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21413" y="1504950"/>
            <a:ext cx="720725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46900" y="1503363"/>
            <a:ext cx="703263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思想气泡: 云 17"/>
          <p:cNvSpPr/>
          <p:nvPr/>
        </p:nvSpPr>
        <p:spPr>
          <a:xfrm>
            <a:off x="819150" y="1489075"/>
            <a:ext cx="3957638" cy="1368425"/>
          </a:xfrm>
          <a:prstGeom prst="cloudCallout">
            <a:avLst>
              <a:gd name="adj1" fmla="val -36759"/>
              <a:gd name="adj2" fmla="val 66827"/>
            </a:avLst>
          </a:prstGeom>
          <a:solidFill>
            <a:srgbClr val="00B0F0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3" name="文本框 18"/>
          <p:cNvSpPr txBox="1">
            <a:spLocks noChangeArrowheads="1"/>
          </p:cNvSpPr>
          <p:nvPr/>
        </p:nvSpPr>
        <p:spPr bwMode="auto">
          <a:xfrm>
            <a:off x="1017588" y="1673225"/>
            <a:ext cx="38004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我沿长摆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平方厘米的正方形，能摆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排。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134" name="图片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4825" y="2863850"/>
            <a:ext cx="1174750" cy="15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997200" y="3736975"/>
            <a:ext cx="2435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4×3=12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078038" y="4268788"/>
            <a:ext cx="6708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答：长方形面积是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带形: 上凸 2"/>
          <p:cNvSpPr/>
          <p:nvPr/>
        </p:nvSpPr>
        <p:spPr>
          <a:xfrm>
            <a:off x="2916238" y="484188"/>
            <a:ext cx="3095625" cy="574675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试一试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矩形 6"/>
          <p:cNvSpPr>
            <a:spLocks noChangeArrowheads="1"/>
          </p:cNvSpPr>
          <p:nvPr/>
        </p:nvSpPr>
        <p:spPr bwMode="auto">
          <a:xfrm>
            <a:off x="971550" y="1131888"/>
            <a:ext cx="7640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用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1cm</a:t>
            </a:r>
            <a:r>
              <a:rPr lang="en-US" altLang="zh-CN" sz="32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的正方形摆长方形，并填表。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971550" y="2211388"/>
          <a:ext cx="7524752" cy="201612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81188"/>
                <a:gridCol w="1881188"/>
                <a:gridCol w="1881188"/>
                <a:gridCol w="1881188"/>
              </a:tblGrid>
              <a:tr h="672042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长（</a:t>
                      </a:r>
                      <a:r>
                        <a:rPr lang="en-US" altLang="zh-CN" sz="2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8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</a:tr>
              <a:tr h="672042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宽（</a:t>
                      </a:r>
                      <a:r>
                        <a:rPr lang="en-US" altLang="zh-CN" sz="2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8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</a:tr>
              <a:tr h="672042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面积（</a:t>
                      </a:r>
                      <a:r>
                        <a:rPr lang="en-US" altLang="zh-CN" sz="2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altLang="zh-CN" sz="2800" b="1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8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/>
                </a:tc>
              </a:tr>
            </a:tbl>
          </a:graphicData>
        </a:graphic>
      </p:graphicFrame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492500" y="2211388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492500" y="296862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92500" y="3627438"/>
            <a:ext cx="54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508625" y="2211388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508625" y="295592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508625" y="3627438"/>
            <a:ext cx="54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7362825" y="2211388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451725" y="2949575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385050" y="3627438"/>
            <a:ext cx="5445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带形: 上凸 1"/>
          <p:cNvSpPr/>
          <p:nvPr/>
        </p:nvSpPr>
        <p:spPr>
          <a:xfrm>
            <a:off x="2916238" y="484188"/>
            <a:ext cx="3095625" cy="574675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议一议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971550" y="1203325"/>
            <a:ext cx="74882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        长方形的面积和它的长、宽有什么关系？正方形呢？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2" name="文本框 3"/>
          <p:cNvSpPr txBox="1">
            <a:spLocks noChangeArrowheads="1"/>
          </p:cNvSpPr>
          <p:nvPr/>
        </p:nvSpPr>
        <p:spPr bwMode="auto">
          <a:xfrm>
            <a:off x="2195513" y="2500313"/>
            <a:ext cx="5345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长方形的面积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=____________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3" name="文本框 4"/>
          <p:cNvSpPr txBox="1">
            <a:spLocks noChangeArrowheads="1"/>
          </p:cNvSpPr>
          <p:nvPr/>
        </p:nvSpPr>
        <p:spPr bwMode="auto">
          <a:xfrm>
            <a:off x="2195513" y="3303588"/>
            <a:ext cx="5345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正方形的面积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=____________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076825" y="2424113"/>
            <a:ext cx="14144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103813" y="3228975"/>
            <a:ext cx="2236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边长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边长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174644" y="254383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课后练习</a:t>
            </a:r>
            <a:endParaRPr lang="zh-CN" altLang="en-US" sz="3200" b="1" dirty="0">
              <a:ln w="12700">
                <a:solidFill>
                  <a:srgbClr val="548235"/>
                </a:solidFill>
              </a:ln>
              <a:solidFill>
                <a:srgbClr val="548235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5138" y="1357313"/>
            <a:ext cx="7643812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48"/>
          <p:cNvSpPr txBox="1">
            <a:spLocks noChangeArrowheads="1"/>
          </p:cNvSpPr>
          <p:nvPr/>
        </p:nvSpPr>
        <p:spPr bwMode="auto">
          <a:xfrm>
            <a:off x="5078413" y="3292475"/>
            <a:ext cx="3889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10×2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20(dm</a:t>
            </a:r>
            <a:r>
              <a:rPr lang="en-US" altLang="zh-CN" sz="28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 Box 49"/>
          <p:cNvSpPr txBox="1">
            <a:spLocks noChangeArrowheads="1"/>
          </p:cNvSpPr>
          <p:nvPr/>
        </p:nvSpPr>
        <p:spPr bwMode="auto">
          <a:xfrm>
            <a:off x="5078413" y="4433888"/>
            <a:ext cx="4321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③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10×5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50(cm</a:t>
            </a:r>
            <a:r>
              <a:rPr lang="en-US" altLang="zh-CN" sz="28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 Box 50"/>
          <p:cNvSpPr txBox="1">
            <a:spLocks noChangeArrowheads="1"/>
          </p:cNvSpPr>
          <p:nvPr/>
        </p:nvSpPr>
        <p:spPr bwMode="auto">
          <a:xfrm>
            <a:off x="5078413" y="3862388"/>
            <a:ext cx="3600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64(m</a:t>
            </a:r>
            <a:r>
              <a:rPr lang="en-US" altLang="zh-CN" sz="28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684213" y="876300"/>
            <a:ext cx="47180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计算下列图形的面积。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6"/>
          <p:cNvSpPr>
            <a:spLocks noChangeArrowheads="1"/>
          </p:cNvSpPr>
          <p:nvPr/>
        </p:nvSpPr>
        <p:spPr bwMode="auto">
          <a:xfrm>
            <a:off x="684213" y="700088"/>
            <a:ext cx="172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填表。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55650" y="1635125"/>
          <a:ext cx="7561264" cy="25908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90316"/>
                <a:gridCol w="1890316"/>
                <a:gridCol w="1890316"/>
                <a:gridCol w="1890316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长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宽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面积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长方形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16cm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3cm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10dm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4dm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1m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8m</a:t>
                      </a:r>
                      <a:r>
                        <a:rPr lang="en-US" altLang="zh-CN" sz="2800" b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正方形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边长</a:t>
                      </a: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8cm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/>
                </a:tc>
              </a:tr>
            </a:tbl>
          </a:graphicData>
        </a:graphic>
      </p:graphicFrame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53238" y="2146300"/>
            <a:ext cx="11223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48cm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865938" y="2682875"/>
            <a:ext cx="1163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40dm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276600" y="3209925"/>
            <a:ext cx="663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8m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907213" y="3703638"/>
            <a:ext cx="11223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64cm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bb9ce323-8bfc-4764-a282-e57768ace71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628</Words>
  <Application>WPS 演示</Application>
  <PresentationFormat>全屏显示(16:9)</PresentationFormat>
  <Paragraphs>176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2023-02-04T04:19:35Z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9C077E5AFE9F4B2C923C06758A917F25</vt:lpwstr>
  </property>
</Properties>
</file>