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29" r:id="rId3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5368CD05-1E0E-461B-A133-48F078A5407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570D3EA-4865-4D9E-95BB-AB07693706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2D1D31D-569F-43F1-A223-1B86611D9F1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38448B4-3EF7-4A62-AB59-5C53B1A1615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5E3A5605-3073-4B64-87C7-9F7F49DC3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tags" Target="../tags/tag3.xml"/><Relationship Id="rId4" Type="http://schemas.openxmlformats.org/officeDocument/2006/relationships/image" Target="../media/image5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4.xml"/><Relationship Id="rId2" Type="http://schemas.openxmlformats.org/officeDocument/2006/relationships/image" Target="../media/image5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tags" Target="../tags/tag6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tags" Target="../tags/tag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"/>
          <p:cNvSpPr txBox="1"/>
          <p:nvPr/>
        </p:nvSpPr>
        <p:spPr>
          <a:xfrm>
            <a:off x="0" y="1347613"/>
            <a:ext cx="9144000" cy="166199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>
              <a:contourClr>
                <a:srgbClr val="FDA343"/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 </a:t>
            </a:r>
            <a:r>
              <a:rPr lang="zh-CN" altLang="en-US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长方形和正方</a:t>
            </a:r>
            <a:r>
              <a:rPr lang="zh-CN" altLang="en-US" sz="36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形的面积计</a:t>
            </a:r>
            <a:r>
              <a:rPr lang="zh-CN" altLang="en-US" sz="3600" b="1" dirty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算</a:t>
            </a:r>
            <a:endParaRPr lang="en-US" altLang="zh-CN" sz="3600" b="1" dirty="0">
              <a:ln w="6350"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第</a:t>
            </a:r>
            <a:r>
              <a:rPr lang="en-US" altLang="zh-CN" sz="32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3</a:t>
            </a:r>
            <a:r>
              <a:rPr lang="zh-CN" altLang="en-US" sz="32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课</a:t>
            </a:r>
            <a:r>
              <a:rPr lang="zh-CN" altLang="en-US" sz="3200" b="1" dirty="0" smtClean="0">
                <a:ln w="635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时</a:t>
            </a:r>
            <a:endParaRPr lang="zh-CN" altLang="en-US" sz="3200" b="1" dirty="0">
              <a:ln w="6350">
                <a:solidFill>
                  <a:schemeClr val="accent6">
                    <a:lumMod val="75000"/>
                  </a:schemeClr>
                </a:solidFill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489200" y="3071812"/>
            <a:ext cx="43211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375467" y="3173412"/>
            <a:ext cx="2508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西南师大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三年级下册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684213" y="915988"/>
            <a:ext cx="77755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王叔叔家有一个正方形的鱼塘，周长是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32m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，面积是多少平方米？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87675" y="2089150"/>
            <a:ext cx="2687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32÷4=8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79613" y="3522663"/>
            <a:ext cx="567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答：鱼塘面积是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28975" y="2770188"/>
            <a:ext cx="2822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8×8=64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6" name="图片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684213" y="1203325"/>
            <a:ext cx="77755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       下图中每个小方格代表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1cm</a:t>
            </a:r>
            <a:r>
              <a:rPr lang="en-US" altLang="zh-CN" sz="32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，计算大长方形的面积。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67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9613" y="2279650"/>
            <a:ext cx="46831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8" name="组合 24"/>
          <p:cNvGrpSpPr/>
          <p:nvPr/>
        </p:nvGrpSpPr>
        <p:grpSpPr bwMode="auto">
          <a:xfrm>
            <a:off x="611188" y="500063"/>
            <a:ext cx="1003300" cy="1241425"/>
            <a:chOff x="755576" y="125656"/>
            <a:chExt cx="1002197" cy="1242263"/>
          </a:xfrm>
        </p:grpSpPr>
        <p:pic>
          <p:nvPicPr>
            <p:cNvPr id="11270" name="图片 2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319535">
              <a:off x="972470" y="125656"/>
              <a:ext cx="778706" cy="925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文本框 23"/>
            <p:cNvSpPr txBox="1">
              <a:spLocks noChangeArrowheads="1"/>
            </p:cNvSpPr>
            <p:nvPr/>
          </p:nvSpPr>
          <p:spPr bwMode="auto">
            <a:xfrm>
              <a:off x="755576" y="998587"/>
              <a:ext cx="10021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思 考 题</a:t>
              </a:r>
              <a:endParaRPr lang="zh-CN" altLang="en-US"/>
            </a:p>
          </p:txBody>
        </p:sp>
      </p:grpSp>
      <p:pic>
        <p:nvPicPr>
          <p:cNvPr id="11269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5318" y="273339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课堂小结</a:t>
            </a:r>
            <a:endParaRPr lang="zh-CN" altLang="en-US" dirty="0">
              <a:sym typeface="+mn-lt"/>
            </a:endParaRP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016000" y="1976438"/>
            <a:ext cx="7112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292" name="图片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从课后习题中选取；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indent="-342900" latinLnBrk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完成练习册本课时的习题。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318" y="273339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课后作业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48" y="26749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知识回顾</a:t>
            </a:r>
            <a:endParaRPr lang="zh-CN" altLang="en-US" dirty="0">
              <a:sym typeface="+mn-lt"/>
            </a:endParaRPr>
          </a:p>
        </p:txBody>
      </p:sp>
      <p:pic>
        <p:nvPicPr>
          <p:cNvPr id="205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350" y="1743075"/>
            <a:ext cx="4248150" cy="242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2" name="组合 8"/>
          <p:cNvGrpSpPr/>
          <p:nvPr/>
        </p:nvGrpSpPr>
        <p:grpSpPr bwMode="auto">
          <a:xfrm>
            <a:off x="561975" y="749300"/>
            <a:ext cx="8604250" cy="936625"/>
            <a:chOff x="860631" y="1071766"/>
            <a:chExt cx="8604448" cy="936633"/>
          </a:xfrm>
        </p:grpSpPr>
        <p:sp>
          <p:nvSpPr>
            <p:cNvPr id="2060" name="标题 1"/>
            <p:cNvSpPr txBox="1">
              <a:spLocks noChangeArrowheads="1"/>
            </p:cNvSpPr>
            <p:nvPr/>
          </p:nvSpPr>
          <p:spPr bwMode="auto">
            <a:xfrm>
              <a:off x="860631" y="1071766"/>
              <a:ext cx="8604448" cy="936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571500" indent="-5715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已知一个       的面积是</a:t>
              </a: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cm</a:t>
              </a:r>
              <a:r>
                <a:rPr lang="en-US" altLang="zh-CN" sz="3000" b="1" baseline="30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，求下图的面积？</a:t>
              </a:r>
              <a:endPara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2061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16853" y="1232935"/>
              <a:ext cx="571500" cy="5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左大括号 6"/>
          <p:cNvSpPr/>
          <p:nvPr/>
        </p:nvSpPr>
        <p:spPr bwMode="auto">
          <a:xfrm>
            <a:off x="1116013" y="1762125"/>
            <a:ext cx="257175" cy="2376488"/>
          </a:xfrm>
          <a:prstGeom prst="leftBrace">
            <a:avLst>
              <a:gd name="adj1" fmla="val 83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 bwMode="auto">
          <a:xfrm rot="-5400000">
            <a:off x="3388519" y="2224882"/>
            <a:ext cx="261937" cy="4248150"/>
          </a:xfrm>
          <a:prstGeom prst="leftBrace">
            <a:avLst>
              <a:gd name="adj1" fmla="val 8334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 txBox="1">
            <a:spLocks noChangeArrowheads="1"/>
          </p:cNvSpPr>
          <p:nvPr/>
        </p:nvSpPr>
        <p:spPr bwMode="auto">
          <a:xfrm>
            <a:off x="468313" y="2481263"/>
            <a:ext cx="7207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 txBox="1">
            <a:spLocks noChangeArrowheads="1"/>
          </p:cNvSpPr>
          <p:nvPr/>
        </p:nvSpPr>
        <p:spPr bwMode="auto">
          <a:xfrm>
            <a:off x="2760663" y="4217988"/>
            <a:ext cx="223202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每行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 txBox="1">
            <a:spLocks noChangeArrowheads="1"/>
          </p:cNvSpPr>
          <p:nvPr/>
        </p:nvSpPr>
        <p:spPr bwMode="auto">
          <a:xfrm>
            <a:off x="5919788" y="2355850"/>
            <a:ext cx="2881312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×7=28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 txBox="1">
            <a:spLocks noChangeArrowheads="1"/>
          </p:cNvSpPr>
          <p:nvPr/>
        </p:nvSpPr>
        <p:spPr bwMode="auto">
          <a:xfrm>
            <a:off x="5919788" y="3025775"/>
            <a:ext cx="330358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28×2=56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en-US" altLang="zh-CN" sz="2800" b="1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59" name="图片 1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48" y="26749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新课导入</a:t>
            </a:r>
            <a:endParaRPr lang="zh-CN" altLang="en-US" dirty="0">
              <a:sym typeface="+mn-lt"/>
            </a:endParaRPr>
          </a:p>
        </p:txBody>
      </p:sp>
      <p:sp>
        <p:nvSpPr>
          <p:cNvPr id="3075" name="文本框 2"/>
          <p:cNvSpPr txBox="1">
            <a:spLocks noChangeArrowheads="1"/>
          </p:cNvSpPr>
          <p:nvPr/>
        </p:nvSpPr>
        <p:spPr bwMode="auto">
          <a:xfrm>
            <a:off x="684213" y="1131888"/>
            <a:ext cx="8135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用数学书封面的面积估计课桌面的面积。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1638" y="1716088"/>
            <a:ext cx="3467100" cy="33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5613" y="1789113"/>
            <a:ext cx="11176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81063" y="3446463"/>
            <a:ext cx="2806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数学书封面的面积大约是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平方分米。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思想气泡: 云 7"/>
          <p:cNvSpPr/>
          <p:nvPr/>
        </p:nvSpPr>
        <p:spPr>
          <a:xfrm>
            <a:off x="2560638" y="1384300"/>
            <a:ext cx="3384550" cy="1363663"/>
          </a:xfrm>
          <a:prstGeom prst="cloudCallout">
            <a:avLst>
              <a:gd name="adj1" fmla="val 48755"/>
              <a:gd name="adj2" fmla="val 48544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917825" y="1571625"/>
            <a:ext cx="3086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课桌面约有几个数学书封面大呢？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思想气泡: 云 9"/>
          <p:cNvSpPr/>
          <p:nvPr/>
        </p:nvSpPr>
        <p:spPr>
          <a:xfrm>
            <a:off x="4427538" y="3186113"/>
            <a:ext cx="3384550" cy="1363662"/>
          </a:xfrm>
          <a:prstGeom prst="cloudCallout">
            <a:avLst>
              <a:gd name="adj1" fmla="val 24114"/>
              <a:gd name="adj2" fmla="val -68385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84725" y="3371850"/>
            <a:ext cx="3086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用数学书去摆课桌的面，能摆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3" name="图片 1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95548" y="1073746"/>
            <a:ext cx="3393016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1074738"/>
            <a:ext cx="1582737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1073150"/>
            <a:ext cx="1579562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2189163"/>
            <a:ext cx="1579562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2150" y="2189163"/>
            <a:ext cx="1579563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25613" y="1789113"/>
            <a:ext cx="11176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58875" y="3835400"/>
            <a:ext cx="68532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本数学书摆不满课桌，所以课桌面积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4×5=20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5" name="文本框 11"/>
          <p:cNvSpPr txBox="1">
            <a:spLocks noChangeArrowheads="1"/>
          </p:cNvSpPr>
          <p:nvPr/>
        </p:nvSpPr>
        <p:spPr bwMode="auto">
          <a:xfrm>
            <a:off x="684213" y="890588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摆法一：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106" name="图片 1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4427" y="846176"/>
            <a:ext cx="3393016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4050" y="855663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855663"/>
            <a:ext cx="1116012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96075" y="855663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4050" y="2430463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80063" y="2428875"/>
            <a:ext cx="1116012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96075" y="2430463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8"/>
          <p:cNvSpPr>
            <a:spLocks noChangeArrowheads="1"/>
          </p:cNvSpPr>
          <p:nvPr/>
        </p:nvSpPr>
        <p:spPr bwMode="auto">
          <a:xfrm>
            <a:off x="4427538" y="842963"/>
            <a:ext cx="3384550" cy="2735262"/>
          </a:xfrm>
          <a:prstGeom prst="roundRect">
            <a:avLst>
              <a:gd name="adj" fmla="val 16667"/>
            </a:avLst>
          </a:prstGeom>
          <a:noFill/>
          <a:ln w="762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3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5613" y="1789113"/>
            <a:ext cx="11176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46175" y="4008438"/>
            <a:ext cx="68516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本数学书课桌摆不下，所以课桌面积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小于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6×5=30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32" name="文本框 12"/>
          <p:cNvSpPr txBox="1">
            <a:spLocks noChangeArrowheads="1"/>
          </p:cNvSpPr>
          <p:nvPr/>
        </p:nvSpPr>
        <p:spPr bwMode="auto">
          <a:xfrm>
            <a:off x="684213" y="890588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摆法二：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133" name="图片 1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79352" y="895970"/>
            <a:ext cx="3393016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2625" y="922338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08638" y="922338"/>
            <a:ext cx="1116012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24650" y="922338"/>
            <a:ext cx="1116013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81725" y="2501900"/>
            <a:ext cx="157956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98988" y="2501900"/>
            <a:ext cx="1579562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25613" y="1789113"/>
            <a:ext cx="111760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16013" y="3867150"/>
            <a:ext cx="7664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本数学书差不多摆满课桌，所以课桌面积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大约是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5×5=25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4" name="文本框 10"/>
          <p:cNvSpPr txBox="1">
            <a:spLocks noChangeArrowheads="1"/>
          </p:cNvSpPr>
          <p:nvPr/>
        </p:nvSpPr>
        <p:spPr bwMode="auto">
          <a:xfrm>
            <a:off x="684213" y="890588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摆法三：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155" name="图片 1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45748" y="26749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课堂活动</a:t>
            </a:r>
            <a:endParaRPr lang="zh-CN" altLang="en-US" dirty="0">
              <a:sym typeface="+mn-lt"/>
            </a:endParaRPr>
          </a:p>
        </p:txBody>
      </p:sp>
      <p:sp>
        <p:nvSpPr>
          <p:cNvPr id="7171" name="文本框 12"/>
          <p:cNvSpPr txBox="1">
            <a:spLocks noChangeArrowheads="1"/>
          </p:cNvSpPr>
          <p:nvPr/>
        </p:nvSpPr>
        <p:spPr bwMode="auto">
          <a:xfrm>
            <a:off x="755650" y="862013"/>
            <a:ext cx="5976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怎样估计你周围物体面的面积？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思想气泡: 云 1"/>
          <p:cNvSpPr/>
          <p:nvPr/>
        </p:nvSpPr>
        <p:spPr>
          <a:xfrm>
            <a:off x="1042988" y="1446213"/>
            <a:ext cx="3673475" cy="1108075"/>
          </a:xfrm>
          <a:prstGeom prst="cloudCallout">
            <a:avLst>
              <a:gd name="adj1" fmla="val -42691"/>
              <a:gd name="adj2" fmla="val 67873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1913" y="1590675"/>
            <a:ext cx="33035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我用练习本封面的面积估计教室门的面积。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思想气泡: 云 15"/>
          <p:cNvSpPr/>
          <p:nvPr/>
        </p:nvSpPr>
        <p:spPr>
          <a:xfrm>
            <a:off x="4598988" y="1304925"/>
            <a:ext cx="3671887" cy="1108075"/>
          </a:xfrm>
          <a:prstGeom prst="cloudCallout">
            <a:avLst>
              <a:gd name="adj1" fmla="val 33799"/>
              <a:gd name="adj2" fmla="val 70514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175250" y="1430338"/>
            <a:ext cx="2736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我用地板砖的面积估计教室的面积。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思想气泡: 云 17"/>
          <p:cNvSpPr/>
          <p:nvPr/>
        </p:nvSpPr>
        <p:spPr>
          <a:xfrm>
            <a:off x="1354138" y="3571875"/>
            <a:ext cx="3671887" cy="1108075"/>
          </a:xfrm>
          <a:prstGeom prst="cloudCallout">
            <a:avLst>
              <a:gd name="adj1" fmla="val -53049"/>
              <a:gd name="adj2" fmla="val 32881"/>
            </a:avLst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641475" y="3714750"/>
            <a:ext cx="3305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我用指甲盖的面积估计粉笔盒面的面积。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思想气泡: 云 19"/>
          <p:cNvSpPr/>
          <p:nvPr/>
        </p:nvSpPr>
        <p:spPr>
          <a:xfrm>
            <a:off x="3883025" y="2606675"/>
            <a:ext cx="3673475" cy="1108075"/>
          </a:xfrm>
          <a:prstGeom prst="cloudCallout">
            <a:avLst>
              <a:gd name="adj1" fmla="val 33401"/>
              <a:gd name="adj2" fmla="val 64572"/>
            </a:avLst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478338" y="2751138"/>
            <a:ext cx="2663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我用课桌面的面积估计黑板的面积。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24800" y="2000250"/>
            <a:ext cx="104775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550" y="2120900"/>
            <a:ext cx="114935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1800" y="3787775"/>
            <a:ext cx="113188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8000" y="3484563"/>
            <a:ext cx="15732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图片 2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245748" y="267493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rgbClr val="548235"/>
                  </a:solidFill>
                </a:ln>
                <a:solidFill>
                  <a:srgbClr val="54823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ym typeface="+mn-lt"/>
              </a:rPr>
              <a:t>课后练习</a:t>
            </a:r>
            <a:endParaRPr lang="zh-CN" altLang="en-US" dirty="0">
              <a:sym typeface="+mn-lt"/>
            </a:endParaRPr>
          </a:p>
        </p:txBody>
      </p:sp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539750" y="1139825"/>
            <a:ext cx="83042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估一估下面图形的面积分别是多少，再量出相关数据，并计算出面积。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6825" y="2478088"/>
            <a:ext cx="1893888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41500" y="3027363"/>
            <a:ext cx="247332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539750" y="915988"/>
            <a:ext cx="83042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一条长方形毛巾的面积是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18dm</a:t>
            </a:r>
            <a:r>
              <a:rPr lang="en-US" altLang="zh-CN" sz="32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。这条毛巾的宽是多少分米？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2212975"/>
            <a:ext cx="30035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60888" y="2932113"/>
            <a:ext cx="291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18÷6=3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dm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68688" y="3643313"/>
            <a:ext cx="567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答：这条毛巾的宽是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2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820150" y="4325938"/>
            <a:ext cx="28733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ISLIDE.ADDREMOVEWATERMARK" val="KINqIQO3Bi"/>
</p:tagLst>
</file>

<file path=ppt/tags/tag10.xml><?xml version="1.0" encoding="utf-8"?>
<p:tagLst xmlns:p="http://schemas.openxmlformats.org/presentationml/2006/main">
  <p:tag name="ISLIDE.ADDREMOVEWATERMARK" val="KINqIQO3Bi"/>
</p:tagLst>
</file>

<file path=ppt/tags/tag11.xml><?xml version="1.0" encoding="utf-8"?>
<p:tagLst xmlns:p="http://schemas.openxmlformats.org/presentationml/2006/main">
  <p:tag name="ISLIDE.ADDREMOVEWATERMARK" val="KINqIQO3Bi"/>
</p:tagLst>
</file>

<file path=ppt/tags/tag12.xml><?xml version="1.0" encoding="utf-8"?>
<p:tagLst xmlns:p="http://schemas.openxmlformats.org/presentationml/2006/main">
  <p:tag name="KSO_WPP_MARK_KEY" val="b03ad0ff-9ee4-485e-acc7-d4b36083ab0e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ISLIDE.ADDREMOVEWATERMARK" val="KINqIQO3Bi"/>
</p:tagLst>
</file>

<file path=ppt/tags/tag3.xml><?xml version="1.0" encoding="utf-8"?>
<p:tagLst xmlns:p="http://schemas.openxmlformats.org/presentationml/2006/main">
  <p:tag name="ISLIDE.ADDREMOVEWATERMARK" val="KINqIQO3Bi"/>
</p:tagLst>
</file>

<file path=ppt/tags/tag4.xml><?xml version="1.0" encoding="utf-8"?>
<p:tagLst xmlns:p="http://schemas.openxmlformats.org/presentationml/2006/main">
  <p:tag name="ISLIDE.ADDREMOVEWATERMARK" val="KINqIQO3Bi"/>
</p:tagLst>
</file>

<file path=ppt/tags/tag5.xml><?xml version="1.0" encoding="utf-8"?>
<p:tagLst xmlns:p="http://schemas.openxmlformats.org/presentationml/2006/main">
  <p:tag name="ISLIDE.ADDREMOVEWATERMARK" val="KINqIQO3Bi"/>
</p:tagLst>
</file>

<file path=ppt/tags/tag6.xml><?xml version="1.0" encoding="utf-8"?>
<p:tagLst xmlns:p="http://schemas.openxmlformats.org/presentationml/2006/main">
  <p:tag name="ISLIDE.ADDREMOVEWATERMARK" val="KINqIQO3Bi"/>
</p:tagLst>
</file>

<file path=ppt/tags/tag7.xml><?xml version="1.0" encoding="utf-8"?>
<p:tagLst xmlns:p="http://schemas.openxmlformats.org/presentationml/2006/main">
  <p:tag name="ISLIDE.ADDREMOVEWATERMARK" val="KINqIQO3Bi"/>
</p:tagLst>
</file>

<file path=ppt/tags/tag8.xml><?xml version="1.0" encoding="utf-8"?>
<p:tagLst xmlns:p="http://schemas.openxmlformats.org/presentationml/2006/main">
  <p:tag name="ISLIDE.ADDREMOVEWATERMARK" val="KINqIQO3Bi"/>
</p:tagLst>
</file>

<file path=ppt/tags/tag9.xml><?xml version="1.0" encoding="utf-8"?>
<p:tagLst xmlns:p="http://schemas.openxmlformats.org/presentationml/2006/main">
  <p:tag name="ISLIDE.ADDREMOVEWATERMARK" val="KINqIQO3Bi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WPS 演示</Application>
  <PresentationFormat>全屏显示(16:9)</PresentationFormat>
  <Paragraphs>85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2023-02-04T04:21:05Z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3FD44643E3604F41A2F350EB78E4F086</vt:lpwstr>
  </property>
</Properties>
</file>