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1" r:id="rId3"/>
    <p:sldId id="510" r:id="rId4"/>
    <p:sldId id="536" r:id="rId5"/>
    <p:sldId id="535" r:id="rId7"/>
    <p:sldId id="472" r:id="rId8"/>
    <p:sldId id="527" r:id="rId9"/>
    <p:sldId id="528" r:id="rId10"/>
    <p:sldId id="538" r:id="rId11"/>
    <p:sldId id="518" r:id="rId12"/>
    <p:sldId id="540" r:id="rId13"/>
    <p:sldId id="517" r:id="rId14"/>
    <p:sldId id="539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77" userDrawn="1">
          <p15:clr>
            <a:srgbClr val="A4A3A4"/>
          </p15:clr>
        </p15:guide>
        <p15:guide id="2" pos="2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7341" autoAdjust="0"/>
  </p:normalViewPr>
  <p:slideViewPr>
    <p:cSldViewPr>
      <p:cViewPr>
        <p:scale>
          <a:sx n="120" d="100"/>
          <a:sy n="120" d="100"/>
        </p:scale>
        <p:origin x="-1374" y="-588"/>
      </p:cViewPr>
      <p:guideLst>
        <p:guide orient="horz" pos="1377"/>
        <p:guide pos="2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13995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三位数除以一位数的除法  探索规律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0.xml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0.xml"/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9.emf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6.png"/><Relationship Id="rId6" Type="http://schemas.openxmlformats.org/officeDocument/2006/relationships/slide" Target="slide10.xml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8.jpe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0.xml"/><Relationship Id="rId3" Type="http://schemas.openxmlformats.org/officeDocument/2006/relationships/image" Target="../media/image14.jpeg"/><Relationship Id="rId2" Type="http://schemas.openxmlformats.org/officeDocument/2006/relationships/image" Target="../media/image9.emf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8.jpe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0.xml"/><Relationship Id="rId2" Type="http://schemas.openxmlformats.org/officeDocument/2006/relationships/image" Target="../media/image9.emf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三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0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除法探</a:t>
            </a:r>
            <a:r>
              <a:rPr lang="zh-CN" altLang="en-US" sz="4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索规律</a:t>
            </a:r>
            <a:endParaRPr lang="zh-CN" altLang="en-US" sz="4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0761" y="570121"/>
            <a:ext cx="4670189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三位数除以一位数的除法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984885" y="1184994"/>
            <a:ext cx="699643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111,123,135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   ），（       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4" y="536362"/>
            <a:ext cx="7272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找规律，算结果，再与同学交流算法。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580112" y="1275606"/>
            <a:ext cx="1275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179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3588767" y="1275606"/>
            <a:ext cx="911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3430" y="1292944"/>
            <a:ext cx="611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984885" y="2762334"/>
            <a:ext cx="699643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6,12,13,26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  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0725" y="2870284"/>
            <a:ext cx="611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5222726" y="2808456"/>
            <a:ext cx="9334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778510" y="1909296"/>
            <a:ext cx="7665732" cy="720725"/>
          </a:xfrm>
          <a:prstGeom prst="wedgeRoundRectCallout">
            <a:avLst>
              <a:gd name="adj1" fmla="val 49901"/>
              <a:gd name="adj2" fmla="val 26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584" y="1854686"/>
            <a:ext cx="765321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通过计算，发现规律。后面一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个数等于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前面一个数加上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868680" y="3397736"/>
            <a:ext cx="7575562" cy="702310"/>
          </a:xfrm>
          <a:prstGeom prst="wedgeRoundRectCallout">
            <a:avLst>
              <a:gd name="adj1" fmla="val 49901"/>
              <a:gd name="adj2" fmla="val 26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3238" y="3478237"/>
            <a:ext cx="7653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每两个数是一组，后面的这个数等于前面的数的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  <p:bldP spid="22" grpId="0"/>
      <p:bldP spid="23" grpId="0"/>
      <p:bldP spid="41" grpId="0"/>
      <p:bldP spid="42" grpId="0"/>
      <p:bldP spid="43" grpId="0"/>
      <p:bldP spid="45" grpId="0"/>
      <p:bldP spid="48" grpId="0" bldLvl="0" animBg="1"/>
      <p:bldP spid="9" grpId="0"/>
      <p:bldP spid="10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2" y="474807"/>
            <a:ext cx="79122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找规律，填一填。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971600" y="1163459"/>
            <a:ext cx="49568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1,4,7,10,13,(  ),19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0140" y="1185684"/>
            <a:ext cx="621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29611" y="1707520"/>
            <a:ext cx="6870781" cy="2736215"/>
            <a:chOff x="3420105" y="2014468"/>
            <a:chExt cx="6870781" cy="2736215"/>
          </a:xfrm>
        </p:grpSpPr>
        <p:grpSp>
          <p:nvGrpSpPr>
            <p:cNvPr id="16" name="组合 15"/>
            <p:cNvGrpSpPr/>
            <p:nvPr/>
          </p:nvGrpSpPr>
          <p:grpSpPr>
            <a:xfrm>
              <a:off x="3420105" y="2014468"/>
              <a:ext cx="5559425" cy="2736215"/>
              <a:chOff x="5540" y="3187"/>
              <a:chExt cx="8755" cy="4309"/>
            </a:xfrm>
            <a:noFill/>
          </p:grpSpPr>
          <p:sp>
            <p:nvSpPr>
              <p:cNvPr id="19" name="AutoShape 27"/>
              <p:cNvSpPr>
                <a:spLocks noChangeArrowheads="1"/>
              </p:cNvSpPr>
              <p:nvPr/>
            </p:nvSpPr>
            <p:spPr bwMode="auto">
              <a:xfrm>
                <a:off x="5540" y="3187"/>
                <a:ext cx="8755" cy="4309"/>
              </a:xfrm>
              <a:prstGeom prst="cloudCallout">
                <a:avLst>
                  <a:gd name="adj1" fmla="val 63689"/>
                  <a:gd name="adj2" fmla="val -505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583" y="3649"/>
                <a:ext cx="7145" cy="3054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提示：遇到此类问题，先观察判断这个数列属于数字排列规律的哪种类型，再进行计算。通过计算发现相邻两个数字相差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。前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一个数加上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等于后面这个数。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771703" y="2904164"/>
              <a:ext cx="519183" cy="1224136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465604"/>
            <a:ext cx="38112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根据规律填空。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1123950" y="1602105"/>
            <a:ext cx="783018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3=4=2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5=9=3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7=16=4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endParaRPr 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9=25=5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11=36=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）×（   ）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）×（   ）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15=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）×（   ）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2423" y="3046189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2583" y="3046189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6176" y="3435846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5865" y="3435846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38700" y="3406229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62503" y="3766269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76085" y="3766269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72400" y="3795886"/>
            <a:ext cx="621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55976" y="555650"/>
            <a:ext cx="3615527" cy="2384425"/>
            <a:chOff x="4932040" y="2661533"/>
            <a:chExt cx="3615527" cy="2384425"/>
          </a:xfrm>
        </p:grpSpPr>
        <p:grpSp>
          <p:nvGrpSpPr>
            <p:cNvPr id="24" name="组合 23"/>
            <p:cNvGrpSpPr/>
            <p:nvPr/>
          </p:nvGrpSpPr>
          <p:grpSpPr>
            <a:xfrm>
              <a:off x="4932040" y="2661533"/>
              <a:ext cx="2714625" cy="2384425"/>
              <a:chOff x="7921" y="4206"/>
              <a:chExt cx="4275" cy="3755"/>
            </a:xfrm>
            <a:noFill/>
          </p:grpSpPr>
          <p:sp>
            <p:nvSpPr>
              <p:cNvPr id="26" name="AutoShape 27"/>
              <p:cNvSpPr>
                <a:spLocks noChangeArrowheads="1"/>
              </p:cNvSpPr>
              <p:nvPr/>
            </p:nvSpPr>
            <p:spPr bwMode="auto">
              <a:xfrm>
                <a:off x="7921" y="4206"/>
                <a:ext cx="4275" cy="3755"/>
              </a:xfrm>
              <a:prstGeom prst="cloudCallout">
                <a:avLst>
                  <a:gd name="adj1" fmla="val 64807"/>
                  <a:gd name="adj2" fmla="val -18228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413" y="4546"/>
                <a:ext cx="3590" cy="3054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观察前四个算式的规律，能够发现规律，后面依次都是两个数相乘。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28384" y="2904164"/>
              <a:ext cx="519183" cy="1224136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  <p:bldP spid="10" grpId="0"/>
      <p:bldP spid="11" grpId="0"/>
      <p:bldP spid="13" grpId="0"/>
      <p:bldP spid="15" grpId="0"/>
      <p:bldP spid="1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1995686"/>
            <a:ext cx="7056784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经历探索简单排列规律的过程，体会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endParaRPr 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规律的方法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。 </a:t>
            </a:r>
            <a:endParaRPr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</a:t>
            </a:r>
            <a:r>
              <a: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2800" b="1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观察能力和简单的推断能力</a:t>
            </a:r>
            <a:r>
              <a:rPr sz="28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，激发</a:t>
            </a:r>
            <a:endParaRPr 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8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数学学习的兴趣和创新意识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419872" y="1366629"/>
            <a:ext cx="4320480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203848" y="1131590"/>
            <a:ext cx="588518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7,14,21,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2,3,5,8,(  ),17,23,(  )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···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2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1,2,3,5,8,13,(  ),(  )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···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),16,(  ),12,10,8,6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1"/>
          <p:cNvSpPr txBox="1">
            <a:spLocks noChangeArrowheads="1"/>
          </p:cNvSpPr>
          <p:nvPr/>
        </p:nvSpPr>
        <p:spPr bwMode="auto">
          <a:xfrm>
            <a:off x="611560" y="1059582"/>
            <a:ext cx="3312368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按规律填数。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8104" y="1390005"/>
            <a:ext cx="717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8224" y="1379552"/>
            <a:ext cx="717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5761" y="2182093"/>
            <a:ext cx="81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0272" y="218209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54137" y="2931790"/>
            <a:ext cx="506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76256" y="2931790"/>
            <a:ext cx="677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994" y="3694261"/>
            <a:ext cx="726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35761" y="3683808"/>
            <a:ext cx="81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7395" y="1682849"/>
            <a:ext cx="2544445" cy="2689101"/>
            <a:chOff x="587395" y="1682849"/>
            <a:chExt cx="2544445" cy="2689101"/>
          </a:xfrm>
        </p:grpSpPr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7395" y="2981300"/>
              <a:ext cx="1212059" cy="1390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661690" y="1682849"/>
              <a:ext cx="2470150" cy="1104925"/>
              <a:chOff x="539552" y="1453529"/>
              <a:chExt cx="3351645" cy="1104737"/>
            </a:xfrm>
            <a:noFill/>
          </p:grpSpPr>
          <p:sp>
            <p:nvSpPr>
              <p:cNvPr id="26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645" cy="1104737"/>
              </a:xfrm>
              <a:prstGeom prst="cloudCallout">
                <a:avLst>
                  <a:gd name="adj1" fmla="val -23639"/>
                  <a:gd name="adj2" fmla="val 62611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4"/>
              <p:cNvSpPr>
                <a:spLocks noChangeArrowheads="1"/>
              </p:cNvSpPr>
              <p:nvPr/>
            </p:nvSpPr>
            <p:spPr bwMode="auto">
              <a:xfrm>
                <a:off x="882430" y="1588647"/>
                <a:ext cx="2753590" cy="8308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说说你是怎样想的？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851660" y="1491630"/>
            <a:ext cx="588518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7,14,21,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1"/>
          <p:cNvSpPr txBox="1">
            <a:spLocks noChangeArrowheads="1"/>
          </p:cNvSpPr>
          <p:nvPr/>
        </p:nvSpPr>
        <p:spPr bwMode="auto">
          <a:xfrm>
            <a:off x="1331640" y="987574"/>
            <a:ext cx="4345305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你是怎么想的？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39952" y="1492379"/>
            <a:ext cx="681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0072" y="1492379"/>
            <a:ext cx="681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71"/>
          <p:cNvSpPr txBox="1">
            <a:spLocks noChangeArrowheads="1"/>
          </p:cNvSpPr>
          <p:nvPr/>
        </p:nvSpPr>
        <p:spPr bwMode="auto">
          <a:xfrm>
            <a:off x="1851660" y="2953400"/>
            <a:ext cx="5885180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2,3,5,8,(  ),17,23,(  )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···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966845" y="3005837"/>
            <a:ext cx="718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72455" y="3005837"/>
            <a:ext cx="494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735348" y="4042276"/>
            <a:ext cx="7725084" cy="394335"/>
          </a:xfrm>
          <a:prstGeom prst="roundRect">
            <a:avLst/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通过计算发现每相邻两个数字的差分别是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7……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713355" y="3422665"/>
            <a:ext cx="273685" cy="298450"/>
            <a:chOff x="4386" y="5506"/>
            <a:chExt cx="431" cy="47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5443855" y="3422665"/>
            <a:ext cx="273685" cy="298450"/>
            <a:chOff x="4386" y="5506"/>
            <a:chExt cx="431" cy="470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3130550" y="3422665"/>
            <a:ext cx="273685" cy="298450"/>
            <a:chOff x="4386" y="5506"/>
            <a:chExt cx="431" cy="470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3964940" y="3422665"/>
            <a:ext cx="385445" cy="298450"/>
            <a:chOff x="4386" y="5506"/>
            <a:chExt cx="431" cy="470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4493895" y="3422665"/>
            <a:ext cx="389255" cy="298450"/>
            <a:chOff x="4386" y="5506"/>
            <a:chExt cx="431" cy="47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5026660" y="3422665"/>
            <a:ext cx="274955" cy="298450"/>
            <a:chOff x="4386" y="5506"/>
            <a:chExt cx="431" cy="470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547745" y="3422665"/>
            <a:ext cx="273685" cy="298450"/>
            <a:chOff x="4386" y="5506"/>
            <a:chExt cx="431" cy="470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4386" y="5506"/>
              <a:ext cx="235" cy="407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>
              <a:off x="4591" y="5524"/>
              <a:ext cx="227" cy="453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文本框 83"/>
          <p:cNvSpPr txBox="1"/>
          <p:nvPr/>
        </p:nvSpPr>
        <p:spPr>
          <a:xfrm>
            <a:off x="267017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13245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59473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05701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51929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98157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443855" y="3681110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23528" y="1147159"/>
            <a:ext cx="1166673" cy="1064551"/>
            <a:chOff x="670145" y="1457273"/>
            <a:chExt cx="1555361" cy="1419401"/>
          </a:xfrm>
        </p:grpSpPr>
        <p:pic>
          <p:nvPicPr>
            <p:cNvPr id="52" name="图片 51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矩形 5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51660" y="2026052"/>
            <a:ext cx="5831811" cy="1224136"/>
            <a:chOff x="1851660" y="2026052"/>
            <a:chExt cx="5831811" cy="1224136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851660" y="2080910"/>
              <a:ext cx="4672330" cy="809238"/>
            </a:xfrm>
            <a:prstGeom prst="wedgeRoundRectCallout">
              <a:avLst>
                <a:gd name="adj1" fmla="val 63539"/>
                <a:gd name="adj2" fmla="val -3156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每个数都是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的倍数，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的三倍，依次类推。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164288" y="2026052"/>
              <a:ext cx="519183" cy="122413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6" grpId="0"/>
      <p:bldP spid="43" grpId="0"/>
      <p:bldP spid="46" grpId="0"/>
      <p:bldP spid="47" grpId="0"/>
      <p:bldP spid="48" grpId="0" animBg="1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42"/>
          <p:cNvPicPr>
            <a:picLocks noChangeAspect="1"/>
          </p:cNvPicPr>
          <p:nvPr/>
        </p:nvPicPr>
        <p:blipFill>
          <a:blip r:embed="rId1" cstate="email"/>
          <a:srcRect l="22014" t="7460" r="25983" b="19951"/>
          <a:stretch>
            <a:fillRect/>
          </a:stretch>
        </p:blipFill>
        <p:spPr>
          <a:xfrm>
            <a:off x="6948264" y="3579862"/>
            <a:ext cx="757555" cy="845820"/>
          </a:xfrm>
          <a:prstGeom prst="rect">
            <a:avLst/>
          </a:prstGeom>
        </p:spPr>
      </p:pic>
      <p:sp>
        <p:nvSpPr>
          <p:cNvPr id="2" name="TextBox 71"/>
          <p:cNvSpPr txBox="1">
            <a:spLocks noChangeArrowheads="1"/>
          </p:cNvSpPr>
          <p:nvPr/>
        </p:nvSpPr>
        <p:spPr bwMode="auto">
          <a:xfrm>
            <a:off x="1851660" y="987574"/>
            <a:ext cx="588518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1,2,3,5,8,13,(  ),(  )···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71"/>
          <p:cNvSpPr txBox="1">
            <a:spLocks noChangeArrowheads="1"/>
          </p:cNvSpPr>
          <p:nvPr/>
        </p:nvSpPr>
        <p:spPr bwMode="auto">
          <a:xfrm>
            <a:off x="395536" y="411510"/>
            <a:ext cx="4345305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你是怎么想的？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1605627" y="1464244"/>
            <a:ext cx="5414645" cy="1395538"/>
          </a:xfrm>
          <a:prstGeom prst="wedgeRoundRectCallout">
            <a:avLst>
              <a:gd name="adj1" fmla="val 55538"/>
              <a:gd name="adj2" fmla="val 3282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观察发现，后面的数等于前面两个数的和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2=3,2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3=5,3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5=8,8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13=21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21=31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88024" y="987574"/>
            <a:ext cx="70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7144" y="987574"/>
            <a:ext cx="70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71"/>
          <p:cNvSpPr txBox="1">
            <a:spLocks noChangeArrowheads="1"/>
          </p:cNvSpPr>
          <p:nvPr/>
        </p:nvSpPr>
        <p:spPr bwMode="auto">
          <a:xfrm>
            <a:off x="1821180" y="2643758"/>
            <a:ext cx="5885180" cy="72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  ),16,(  ),12,10,8,6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1562452" y="3435846"/>
            <a:ext cx="5097780" cy="924560"/>
          </a:xfrm>
          <a:prstGeom prst="wedgeRoundRectCallout">
            <a:avLst>
              <a:gd name="adj1" fmla="val 55346"/>
              <a:gd name="adj2" fmla="val 2345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通过计算发现每相邻两个数字的差都是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727325" y="2906633"/>
            <a:ext cx="624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933190" y="2906633"/>
            <a:ext cx="624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93177" y="2139702"/>
            <a:ext cx="519183" cy="122413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  <p:bldP spid="13" grpId="0"/>
      <p:bldP spid="16" grpId="0"/>
      <p:bldP spid="48" grpId="0" bldLvl="0" animBg="1"/>
      <p:bldP spid="95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475656" y="555526"/>
            <a:ext cx="4345305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找规律，看看第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行该填哪些数。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476375" y="1203598"/>
            <a:ext cx="3310890" cy="1246505"/>
            <a:chOff x="2325" y="2586"/>
            <a:chExt cx="5214" cy="1963"/>
          </a:xfrm>
        </p:grpSpPr>
        <p:grpSp>
          <p:nvGrpSpPr>
            <p:cNvPr id="58" name="组合 57"/>
            <p:cNvGrpSpPr/>
            <p:nvPr/>
          </p:nvGrpSpPr>
          <p:grpSpPr>
            <a:xfrm>
              <a:off x="2781" y="2586"/>
              <a:ext cx="4342" cy="1534"/>
              <a:chOff x="2781" y="2586"/>
              <a:chExt cx="4342" cy="1534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328" y="2586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319" y="2586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737" y="3012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728" y="3012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2</a:t>
                </a:r>
                <a:endParaRPr lang="en-US" altLang="zh-CN" b="1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745" y="3012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259" y="3325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250" y="3325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3</a:t>
                </a:r>
                <a:endParaRPr lang="en-US" altLang="zh-CN" b="1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267" y="3325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3</a:t>
                </a:r>
                <a:endParaRPr lang="en-US" altLang="zh-CN" b="1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171" y="3299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81" y="3638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3772" y="3638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4</a:t>
                </a:r>
                <a:endParaRPr lang="en-US" altLang="zh-CN" b="1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89" y="3638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6</a:t>
                </a:r>
                <a:endParaRPr lang="en-US" altLang="zh-CN" b="1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693" y="3612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4</a:t>
                </a:r>
                <a:endParaRPr lang="en-US" altLang="zh-CN" b="1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597" y="3612"/>
                <a:ext cx="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/>
                  <a:t>1</a:t>
                </a:r>
                <a:endParaRPr lang="en-US" altLang="zh-CN" b="1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2325" y="4095"/>
              <a:ext cx="5214" cy="454"/>
              <a:chOff x="2325" y="4095"/>
              <a:chExt cx="5214" cy="45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325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085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277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229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5181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133" y="4095"/>
                <a:ext cx="454" cy="454"/>
              </a:xfrm>
              <a:prstGeom prst="rect">
                <a:avLst/>
              </a:prstGeom>
              <a:solidFill>
                <a:schemeClr val="bg1"/>
              </a:solidFill>
              <a:ln w="41275"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01895" y="2139703"/>
            <a:ext cx="3962593" cy="1675754"/>
            <a:chOff x="5001895" y="2139703"/>
            <a:chExt cx="3962593" cy="1675754"/>
          </a:xfrm>
        </p:grpSpPr>
        <p:pic>
          <p:nvPicPr>
            <p:cNvPr id="49" name="图片 48" descr="22"/>
            <p:cNvPicPr>
              <a:picLocks noChangeAspect="1"/>
            </p:cNvPicPr>
            <p:nvPr/>
          </p:nvPicPr>
          <p:blipFill>
            <a:blip r:embed="rId1" cstate="email"/>
            <a:srcRect t="19474" b="9578"/>
            <a:stretch>
              <a:fillRect/>
            </a:stretch>
          </p:blipFill>
          <p:spPr>
            <a:xfrm>
              <a:off x="8022783" y="2859782"/>
              <a:ext cx="941705" cy="955675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5001895" y="2139703"/>
              <a:ext cx="2845562" cy="1476175"/>
              <a:chOff x="7921" y="4745"/>
              <a:chExt cx="3954" cy="2537"/>
            </a:xfrm>
            <a:noFill/>
          </p:grpSpPr>
          <p:sp>
            <p:nvSpPr>
              <p:cNvPr id="41" name="AutoShape 27"/>
              <p:cNvSpPr>
                <a:spLocks noChangeArrowheads="1"/>
              </p:cNvSpPr>
              <p:nvPr/>
            </p:nvSpPr>
            <p:spPr bwMode="auto">
              <a:xfrm>
                <a:off x="7921" y="4745"/>
                <a:ext cx="3906" cy="2537"/>
              </a:xfrm>
              <a:prstGeom prst="cloudCallout">
                <a:avLst>
                  <a:gd name="adj1" fmla="val 62484"/>
                  <a:gd name="adj2" fmla="val 29535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285" y="4910"/>
                <a:ext cx="3590" cy="2063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每行中间各数都是前一行左右两个数的和。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707904" y="3616042"/>
            <a:ext cx="4839663" cy="1043940"/>
            <a:chOff x="3707904" y="3616042"/>
            <a:chExt cx="4839663" cy="1043940"/>
          </a:xfrm>
        </p:grpSpPr>
        <p:pic>
          <p:nvPicPr>
            <p:cNvPr id="50" name="图片 49" descr="23"/>
            <p:cNvPicPr>
              <a:picLocks noChangeAspect="1"/>
            </p:cNvPicPr>
            <p:nvPr/>
          </p:nvPicPr>
          <p:blipFill>
            <a:blip r:embed="rId2" cstate="email"/>
            <a:srcRect l="8008" t="12470" r="21979" b="22467"/>
            <a:stretch>
              <a:fillRect/>
            </a:stretch>
          </p:blipFill>
          <p:spPr>
            <a:xfrm>
              <a:off x="3707904" y="3616042"/>
              <a:ext cx="1405255" cy="1043940"/>
            </a:xfrm>
            <a:prstGeom prst="rect">
              <a:avLst/>
            </a:prstGeom>
          </p:spPr>
        </p:pic>
        <p:grpSp>
          <p:nvGrpSpPr>
            <p:cNvPr id="70" name="组合 69"/>
            <p:cNvGrpSpPr/>
            <p:nvPr/>
          </p:nvGrpSpPr>
          <p:grpSpPr>
            <a:xfrm>
              <a:off x="5001895" y="3808730"/>
              <a:ext cx="3545672" cy="578485"/>
              <a:chOff x="7877" y="5998"/>
              <a:chExt cx="6240" cy="911"/>
            </a:xfrm>
            <a:noFill/>
          </p:grpSpPr>
          <p:sp>
            <p:nvSpPr>
              <p:cNvPr id="44" name="AutoShape 27"/>
              <p:cNvSpPr>
                <a:spLocks noChangeArrowheads="1"/>
              </p:cNvSpPr>
              <p:nvPr/>
            </p:nvSpPr>
            <p:spPr bwMode="auto">
              <a:xfrm>
                <a:off x="7877" y="5998"/>
                <a:ext cx="6240" cy="911"/>
              </a:xfrm>
              <a:prstGeom prst="cloudCallout">
                <a:avLst>
                  <a:gd name="adj1" fmla="val -58538"/>
                  <a:gd name="adj2" fmla="val 19923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47" y="6045"/>
                <a:ext cx="5543" cy="727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第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行的第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空该填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1496060" y="2111013"/>
            <a:ext cx="23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080895" y="2111013"/>
            <a:ext cx="23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93975" y="2111013"/>
            <a:ext cx="525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23260" y="2111013"/>
            <a:ext cx="525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48100" y="2090058"/>
            <a:ext cx="23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93260" y="2111013"/>
            <a:ext cx="23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871980" y="2532018"/>
            <a:ext cx="655320" cy="610235"/>
            <a:chOff x="2948" y="4703"/>
            <a:chExt cx="1032" cy="961"/>
          </a:xfrm>
        </p:grpSpPr>
        <p:sp>
          <p:nvSpPr>
            <p:cNvPr id="4" name="文本框 3"/>
            <p:cNvSpPr txBox="1"/>
            <p:nvPr/>
          </p:nvSpPr>
          <p:spPr>
            <a:xfrm>
              <a:off x="2948" y="5084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25" y="4703"/>
              <a:ext cx="200" cy="380"/>
              <a:chOff x="3325" y="4703"/>
              <a:chExt cx="200" cy="24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3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5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2488565" y="2532018"/>
            <a:ext cx="655955" cy="610235"/>
            <a:chOff x="2948" y="4703"/>
            <a:chExt cx="1033" cy="961"/>
          </a:xfrm>
        </p:grpSpPr>
        <p:sp>
          <p:nvSpPr>
            <p:cNvPr id="47" name="文本框 46"/>
            <p:cNvSpPr txBox="1"/>
            <p:nvPr/>
          </p:nvSpPr>
          <p:spPr>
            <a:xfrm>
              <a:off x="2948" y="5084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325" y="4703"/>
              <a:ext cx="200" cy="380"/>
              <a:chOff x="3325" y="4703"/>
              <a:chExt cx="200" cy="240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33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35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/>
          <p:nvPr/>
        </p:nvGrpSpPr>
        <p:grpSpPr>
          <a:xfrm>
            <a:off x="3105785" y="2532018"/>
            <a:ext cx="655955" cy="610235"/>
            <a:chOff x="2948" y="4703"/>
            <a:chExt cx="1033" cy="961"/>
          </a:xfrm>
        </p:grpSpPr>
        <p:sp>
          <p:nvSpPr>
            <p:cNvPr id="62" name="文本框 61"/>
            <p:cNvSpPr txBox="1"/>
            <p:nvPr/>
          </p:nvSpPr>
          <p:spPr>
            <a:xfrm>
              <a:off x="2948" y="5084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325" y="4703"/>
              <a:ext cx="200" cy="380"/>
              <a:chOff x="3325" y="4703"/>
              <a:chExt cx="200" cy="240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33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35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65"/>
          <p:cNvGrpSpPr/>
          <p:nvPr/>
        </p:nvGrpSpPr>
        <p:grpSpPr>
          <a:xfrm>
            <a:off x="3723005" y="2532018"/>
            <a:ext cx="655320" cy="610235"/>
            <a:chOff x="2948" y="4703"/>
            <a:chExt cx="1032" cy="961"/>
          </a:xfrm>
        </p:grpSpPr>
        <p:sp>
          <p:nvSpPr>
            <p:cNvPr id="67" name="文本框 66"/>
            <p:cNvSpPr txBox="1"/>
            <p:nvPr/>
          </p:nvSpPr>
          <p:spPr>
            <a:xfrm>
              <a:off x="2948" y="5084"/>
              <a:ext cx="10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325" y="4703"/>
              <a:ext cx="200" cy="380"/>
              <a:chOff x="3325" y="4703"/>
              <a:chExt cx="200" cy="240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33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3525" y="4703"/>
                <a:ext cx="0" cy="241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77" name="图片 76" descr="28Z58PICt4r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" name="矩形 77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8065" y="2859782"/>
            <a:ext cx="3454020" cy="1582166"/>
            <a:chOff x="528065" y="2283718"/>
            <a:chExt cx="3454020" cy="1582166"/>
          </a:xfrm>
        </p:grpSpPr>
        <p:grpSp>
          <p:nvGrpSpPr>
            <p:cNvPr id="80" name="组合 79"/>
            <p:cNvGrpSpPr/>
            <p:nvPr/>
          </p:nvGrpSpPr>
          <p:grpSpPr>
            <a:xfrm>
              <a:off x="1279525" y="2571750"/>
              <a:ext cx="2702560" cy="1094862"/>
              <a:chOff x="2901913" y="3733412"/>
              <a:chExt cx="3557385" cy="1013354"/>
            </a:xfrm>
            <a:noFill/>
          </p:grpSpPr>
          <p:sp>
            <p:nvSpPr>
              <p:cNvPr id="82" name="AutoShape 27"/>
              <p:cNvSpPr>
                <a:spLocks noChangeArrowheads="1"/>
              </p:cNvSpPr>
              <p:nvPr/>
            </p:nvSpPr>
            <p:spPr bwMode="auto">
              <a:xfrm>
                <a:off x="2901913" y="3733412"/>
                <a:ext cx="3557385" cy="1013354"/>
              </a:xfrm>
              <a:prstGeom prst="cloudCallout">
                <a:avLst>
                  <a:gd name="adj1" fmla="val -57516"/>
                  <a:gd name="adj2" fmla="val -29569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3254865" y="3830694"/>
                <a:ext cx="3111492" cy="769133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仔细观察，你有什么发现？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28065" y="2283718"/>
              <a:ext cx="1104039" cy="158216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493199" y="1131590"/>
            <a:ext cx="4054368" cy="1296144"/>
            <a:chOff x="4493199" y="1131590"/>
            <a:chExt cx="4054368" cy="1296144"/>
          </a:xfrm>
        </p:grpSpPr>
        <p:grpSp>
          <p:nvGrpSpPr>
            <p:cNvPr id="15" name="组合 14"/>
            <p:cNvGrpSpPr/>
            <p:nvPr/>
          </p:nvGrpSpPr>
          <p:grpSpPr>
            <a:xfrm>
              <a:off x="4493199" y="1131590"/>
              <a:ext cx="3355401" cy="560070"/>
              <a:chOff x="7253" y="4745"/>
              <a:chExt cx="4943" cy="1384"/>
            </a:xfrm>
            <a:noFill/>
          </p:grpSpPr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7253" y="4745"/>
                <a:ext cx="4943" cy="1384"/>
              </a:xfrm>
              <a:prstGeom prst="cloudCallout">
                <a:avLst>
                  <a:gd name="adj1" fmla="val 58026"/>
                  <a:gd name="adj2" fmla="val 47371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594" y="4745"/>
                <a:ext cx="4549" cy="114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每行首尾的数都是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028384" y="1203598"/>
              <a:ext cx="519183" cy="1224136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403648" y="364490"/>
            <a:ext cx="756084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在下图中，描出横排和竖排上两个数相加等于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的格子，再分别描出相加等于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6,10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的格子，你能发现什么规律？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8" name="表格 27"/>
          <p:cNvGraphicFramePr/>
          <p:nvPr/>
        </p:nvGraphicFramePr>
        <p:xfrm>
          <a:off x="1475656" y="1275606"/>
          <a:ext cx="3606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"/>
                <a:gridCol w="360680"/>
                <a:gridCol w="360680"/>
                <a:gridCol w="360680"/>
                <a:gridCol w="360680"/>
                <a:gridCol w="360680"/>
                <a:gridCol w="360680"/>
                <a:gridCol w="360680"/>
                <a:gridCol w="360680"/>
                <a:gridCol w="360680"/>
              </a:tblGrid>
              <a:tr h="3162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8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7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5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＋</a:t>
                      </a:r>
                      <a:endParaRPr lang="zh-CN" alt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5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6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7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8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9</a:t>
                      </a:r>
                      <a:endParaRPr lang="en-US" altLang="zh-CN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1867451" y="2537986"/>
            <a:ext cx="1743710" cy="1461770"/>
            <a:chOff x="3875" y="4220"/>
            <a:chExt cx="2746" cy="2302"/>
          </a:xfrm>
        </p:grpSpPr>
        <p:sp>
          <p:nvSpPr>
            <p:cNvPr id="42" name="矩形 41"/>
            <p:cNvSpPr/>
            <p:nvPr/>
          </p:nvSpPr>
          <p:spPr>
            <a:xfrm>
              <a:off x="3875" y="4220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468" y="4634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4975" y="5222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608" y="5636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15" y="6108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67451" y="3135521"/>
            <a:ext cx="1019810" cy="864235"/>
            <a:chOff x="3875" y="5161"/>
            <a:chExt cx="1606" cy="1361"/>
          </a:xfrm>
        </p:grpSpPr>
        <p:sp>
          <p:nvSpPr>
            <p:cNvPr id="48" name="矩形 47"/>
            <p:cNvSpPr/>
            <p:nvPr/>
          </p:nvSpPr>
          <p:spPr>
            <a:xfrm>
              <a:off x="3875" y="5161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468" y="5636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4975" y="6108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7451" y="1287036"/>
            <a:ext cx="3214370" cy="2712720"/>
            <a:chOff x="3875" y="2250"/>
            <a:chExt cx="5062" cy="4272"/>
          </a:xfrm>
        </p:grpSpPr>
        <p:sp>
          <p:nvSpPr>
            <p:cNvPr id="52" name="矩形 51"/>
            <p:cNvSpPr/>
            <p:nvPr/>
          </p:nvSpPr>
          <p:spPr>
            <a:xfrm>
              <a:off x="3875" y="2250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468" y="2738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975" y="3265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5608" y="3752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115" y="4220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622" y="4634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301" y="5161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7808" y="5636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8431" y="6108"/>
              <a:ext cx="507" cy="414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62" name="图片 6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矩形 6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132937" y="1132855"/>
            <a:ext cx="3615527" cy="1609642"/>
            <a:chOff x="4932040" y="2518658"/>
            <a:chExt cx="3615527" cy="1609642"/>
          </a:xfrm>
        </p:grpSpPr>
        <p:grpSp>
          <p:nvGrpSpPr>
            <p:cNvPr id="65" name="组合 64"/>
            <p:cNvGrpSpPr/>
            <p:nvPr/>
          </p:nvGrpSpPr>
          <p:grpSpPr>
            <a:xfrm>
              <a:off x="4932040" y="2518658"/>
              <a:ext cx="2868930" cy="1405255"/>
              <a:chOff x="7921" y="3981"/>
              <a:chExt cx="4518" cy="2213"/>
            </a:xfrm>
            <a:noFill/>
          </p:grpSpPr>
          <p:sp>
            <p:nvSpPr>
              <p:cNvPr id="67" name="AutoShape 27"/>
              <p:cNvSpPr>
                <a:spLocks noChangeArrowheads="1"/>
              </p:cNvSpPr>
              <p:nvPr/>
            </p:nvSpPr>
            <p:spPr bwMode="auto">
              <a:xfrm>
                <a:off x="7921" y="3981"/>
                <a:ext cx="4518" cy="2213"/>
              </a:xfrm>
              <a:prstGeom prst="cloudCallout">
                <a:avLst>
                  <a:gd name="adj1" fmla="val 58110"/>
                  <a:gd name="adj2" fmla="val 9897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8398" y="4092"/>
                <a:ext cx="3856" cy="159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我发现和不变时，一个加数增加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，另一个加数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就增加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028384" y="2904164"/>
              <a:ext cx="519183" cy="122413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02799" y="2499742"/>
            <a:ext cx="3526320" cy="1843008"/>
            <a:chOff x="5302799" y="2499742"/>
            <a:chExt cx="3526320" cy="1843008"/>
          </a:xfrm>
        </p:grpSpPr>
        <p:grpSp>
          <p:nvGrpSpPr>
            <p:cNvPr id="15" name="组合 14"/>
            <p:cNvGrpSpPr/>
            <p:nvPr/>
          </p:nvGrpSpPr>
          <p:grpSpPr>
            <a:xfrm>
              <a:off x="5302799" y="2499742"/>
              <a:ext cx="2725420" cy="1728200"/>
              <a:chOff x="7921" y="4152"/>
              <a:chExt cx="4292" cy="3396"/>
            </a:xfrm>
            <a:noFill/>
          </p:grpSpPr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7921" y="4152"/>
                <a:ext cx="4275" cy="3396"/>
              </a:xfrm>
              <a:prstGeom prst="cloudCallout">
                <a:avLst>
                  <a:gd name="adj1" fmla="val 56385"/>
                  <a:gd name="adj2" fmla="val 39576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367" y="4445"/>
                <a:ext cx="3846" cy="260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我发现和为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的格子有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个，和为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的格有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5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个，和为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的格子有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9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个。</a:t>
                </a:r>
                <a:endPara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pic>
          <p:nvPicPr>
            <p:cNvPr id="71" name="图片 70" descr="60"/>
            <p:cNvPicPr>
              <a:picLocks noChangeAspect="1"/>
            </p:cNvPicPr>
            <p:nvPr/>
          </p:nvPicPr>
          <p:blipFill>
            <a:blip r:embed="rId3" cstate="email"/>
            <a:srcRect l="16017" t="19974" r="25983" b="17458"/>
            <a:stretch>
              <a:fillRect/>
            </a:stretch>
          </p:blipFill>
          <p:spPr>
            <a:xfrm>
              <a:off x="8028384" y="3651870"/>
              <a:ext cx="800735" cy="690880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1547664" y="411510"/>
            <a:ext cx="7272808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先找出数的排列规律，然后在空格处填合适的数。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50503" y="1471538"/>
            <a:ext cx="2013585" cy="18923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408073" y="2490867"/>
            <a:ext cx="2620311" cy="928370"/>
            <a:chOff x="7075" y="4496"/>
            <a:chExt cx="3047" cy="1462"/>
          </a:xfrm>
          <a:noFill/>
        </p:grpSpPr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7075" y="4496"/>
              <a:ext cx="2858" cy="903"/>
            </a:xfrm>
            <a:prstGeom prst="roundRect">
              <a:avLst/>
            </a:prstGeom>
            <a:grpFill/>
            <a:ln w="0" cmpd="sng">
              <a:solidFill>
                <a:schemeClr val="accent1">
                  <a:shade val="50000"/>
                  <a:alpha val="42000"/>
                </a:schemeClr>
              </a:solidFill>
              <a:prstDash val="solid"/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425" y="4510"/>
              <a:ext cx="2697" cy="1448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3=120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08073" y="3549412"/>
            <a:ext cx="2620311" cy="573405"/>
            <a:chOff x="7075" y="5883"/>
            <a:chExt cx="3047" cy="903"/>
          </a:xfrm>
          <a:noFill/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7075" y="5883"/>
              <a:ext cx="2858" cy="903"/>
            </a:xfrm>
            <a:prstGeom prst="roundRect">
              <a:avLst/>
            </a:prstGeom>
            <a:grpFill/>
            <a:ln w="0" cmpd="sng">
              <a:solidFill>
                <a:schemeClr val="accent1">
                  <a:shade val="50000"/>
                  <a:alpha val="42000"/>
                </a:schemeClr>
              </a:solidFill>
              <a:prstDash val="solid"/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25" y="5955"/>
              <a:ext cx="2697" cy="80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4=30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3318" y="1419622"/>
            <a:ext cx="2546354" cy="965200"/>
            <a:chOff x="7049" y="2549"/>
            <a:chExt cx="2961" cy="1520"/>
          </a:xfrm>
          <a:noFill/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7049" y="2549"/>
              <a:ext cx="2626" cy="903"/>
            </a:xfrm>
            <a:prstGeom prst="roundRect">
              <a:avLst/>
            </a:prstGeom>
            <a:grpFill/>
            <a:ln w="0" cmpd="sng">
              <a:solidFill>
                <a:schemeClr val="accent1">
                  <a:shade val="50000"/>
                  <a:alpha val="42000"/>
                </a:schemeClr>
              </a:solidFill>
              <a:prstDash val="solid"/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13" y="2621"/>
              <a:ext cx="2697" cy="1448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720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2=360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31640" y="2067694"/>
            <a:ext cx="1958975" cy="573405"/>
            <a:chOff x="2303" y="4190"/>
            <a:chExt cx="2367" cy="903"/>
          </a:xfrm>
          <a:noFill/>
        </p:grpSpPr>
        <p:sp>
          <p:nvSpPr>
            <p:cNvPr id="41" name="AutoShape 27"/>
            <p:cNvSpPr>
              <a:spLocks noChangeArrowheads="1"/>
            </p:cNvSpPr>
            <p:nvPr/>
          </p:nvSpPr>
          <p:spPr bwMode="auto">
            <a:xfrm>
              <a:off x="2303" y="4190"/>
              <a:ext cx="2133" cy="903"/>
            </a:xfrm>
            <a:prstGeom prst="roundRect">
              <a:avLst/>
            </a:prstGeom>
            <a:grpFill/>
            <a:ln w="0" cmpd="sng">
              <a:solidFill>
                <a:schemeClr val="accent1">
                  <a:shade val="50000"/>
                  <a:alpha val="42000"/>
                </a:schemeClr>
              </a:solidFill>
              <a:prstDash val="solid"/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27" y="4262"/>
              <a:ext cx="2243" cy="804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5=6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31640" y="3126239"/>
            <a:ext cx="1958975" cy="965200"/>
            <a:chOff x="2755" y="5857"/>
            <a:chExt cx="2367" cy="1520"/>
          </a:xfrm>
          <a:noFill/>
        </p:grpSpPr>
        <p:sp>
          <p:nvSpPr>
            <p:cNvPr id="44" name="AutoShape 27"/>
            <p:cNvSpPr>
              <a:spLocks noChangeArrowheads="1"/>
            </p:cNvSpPr>
            <p:nvPr/>
          </p:nvSpPr>
          <p:spPr bwMode="auto">
            <a:xfrm>
              <a:off x="2755" y="5857"/>
              <a:ext cx="2367" cy="903"/>
            </a:xfrm>
            <a:prstGeom prst="roundRect">
              <a:avLst/>
            </a:prstGeom>
            <a:grpFill/>
            <a:ln w="0" cmpd="sng">
              <a:solidFill>
                <a:schemeClr val="accent1">
                  <a:shade val="50000"/>
                  <a:alpha val="42000"/>
                </a:schemeClr>
              </a:solidFill>
              <a:prstDash val="solid"/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105" y="5929"/>
              <a:ext cx="1783" cy="1448"/>
            </a:xfrm>
            <a:prstGeom prst="round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6=11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663697" y="2463279"/>
            <a:ext cx="281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647683" y="2030973"/>
            <a:ext cx="281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23528" y="483518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11560" y="1059815"/>
            <a:ext cx="26694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找规律填数。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947420" y="1788795"/>
            <a:ext cx="515175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1,2,2,4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），（    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4727560" y="1851670"/>
            <a:ext cx="924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3281045" y="1851670"/>
            <a:ext cx="5473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32770" y="2546284"/>
            <a:ext cx="6423606" cy="1753870"/>
            <a:chOff x="3420105" y="2518658"/>
            <a:chExt cx="6423606" cy="1753870"/>
          </a:xfrm>
        </p:grpSpPr>
        <p:grpSp>
          <p:nvGrpSpPr>
            <p:cNvPr id="22" name="组合 21"/>
            <p:cNvGrpSpPr/>
            <p:nvPr/>
          </p:nvGrpSpPr>
          <p:grpSpPr>
            <a:xfrm>
              <a:off x="3420105" y="2518658"/>
              <a:ext cx="5328285" cy="1753870"/>
              <a:chOff x="5540" y="3981"/>
              <a:chExt cx="8391" cy="2762"/>
            </a:xfrm>
            <a:noFill/>
          </p:grpSpPr>
          <p:sp>
            <p:nvSpPr>
              <p:cNvPr id="24" name="AutoShape 27"/>
              <p:cNvSpPr>
                <a:spLocks noChangeArrowheads="1"/>
              </p:cNvSpPr>
              <p:nvPr/>
            </p:nvSpPr>
            <p:spPr bwMode="auto">
              <a:xfrm>
                <a:off x="5540" y="3981"/>
                <a:ext cx="8391" cy="2762"/>
              </a:xfrm>
              <a:prstGeom prst="cloudCallout">
                <a:avLst>
                  <a:gd name="adj1" fmla="val 60434"/>
                  <a:gd name="adj2" fmla="val -2594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314" y="4248"/>
                <a:ext cx="7504" cy="189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前两个数相乘的积得到最后一个数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2=2    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2=4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4=8 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8=32   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32=256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24528" y="2904164"/>
              <a:ext cx="519183" cy="1224136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785753" y="2047389"/>
            <a:ext cx="699643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96,48,24,12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），（    ）。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339502"/>
            <a:ext cx="7776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找规律，算结果，再与同学交流算法。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840868" y="987574"/>
            <a:ext cx="745935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＋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13=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7812360" y="1031573"/>
            <a:ext cx="6480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4217923" y="2099950"/>
            <a:ext cx="4260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987824" y="2099950"/>
            <a:ext cx="429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8189" y="1384216"/>
            <a:ext cx="6608445" cy="587375"/>
            <a:chOff x="1802" y="3005"/>
            <a:chExt cx="10407" cy="925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202" y="3300"/>
              <a:ext cx="93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左大括号 17"/>
            <p:cNvSpPr/>
            <p:nvPr/>
          </p:nvSpPr>
          <p:spPr>
            <a:xfrm rot="16200000">
              <a:off x="4611" y="2439"/>
              <a:ext cx="454" cy="1587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9" name="左大括号 18"/>
            <p:cNvSpPr/>
            <p:nvPr/>
          </p:nvSpPr>
          <p:spPr>
            <a:xfrm rot="16200000">
              <a:off x="6822" y="2495"/>
              <a:ext cx="454" cy="1474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左大括号 28"/>
            <p:cNvSpPr/>
            <p:nvPr/>
          </p:nvSpPr>
          <p:spPr>
            <a:xfrm rot="16200000">
              <a:off x="9065" y="2393"/>
              <a:ext cx="454" cy="1678"/>
            </a:xfrm>
            <a:prstGeom prst="leftBrace">
              <a:avLst>
                <a:gd name="adj1" fmla="val 0"/>
                <a:gd name="adj2" fmla="val 50000"/>
              </a:avLst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0" name="左大括号 29"/>
            <p:cNvSpPr/>
            <p:nvPr/>
          </p:nvSpPr>
          <p:spPr>
            <a:xfrm rot="16200000">
              <a:off x="11245" y="2495"/>
              <a:ext cx="454" cy="1474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2" name="左大括号 31"/>
            <p:cNvSpPr/>
            <p:nvPr/>
          </p:nvSpPr>
          <p:spPr>
            <a:xfrm rot="16200000">
              <a:off x="2356" y="2453"/>
              <a:ext cx="454" cy="1561"/>
            </a:xfrm>
            <a:prstGeom prst="leftBrac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6652" y="3300"/>
              <a:ext cx="93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8920" y="3300"/>
              <a:ext cx="93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4473" y="3300"/>
              <a:ext cx="93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11075" y="3300"/>
              <a:ext cx="93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32894" y="1104181"/>
            <a:ext cx="611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endParaRPr 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32894" y="2155339"/>
            <a:ext cx="611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807849" y="3107204"/>
            <a:ext cx="6996430" cy="48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90,75,60,45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，（   ），（    ）。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6384" y="3215154"/>
            <a:ext cx="611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4139952" y="3158292"/>
            <a:ext cx="594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2944510" y="3180070"/>
            <a:ext cx="5473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824359" y="2605321"/>
            <a:ext cx="4387215" cy="470535"/>
          </a:xfrm>
          <a:prstGeom prst="wedgeRoundRectCallout">
            <a:avLst>
              <a:gd name="adj1" fmla="val 49901"/>
              <a:gd name="adj2" fmla="val 26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0869" y="2615481"/>
            <a:ext cx="423518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前一个数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等于后一个数。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807215" y="3613701"/>
            <a:ext cx="4484866" cy="470535"/>
          </a:xfrm>
          <a:prstGeom prst="wedgeRoundRectCallout">
            <a:avLst>
              <a:gd name="adj1" fmla="val 49901"/>
              <a:gd name="adj2" fmla="val 269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0869" y="3623861"/>
            <a:ext cx="4845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前一个数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等于后一个数。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  <p:bldP spid="8" grpId="0"/>
      <p:bldP spid="11" grpId="0"/>
      <p:bldP spid="22" grpId="0"/>
      <p:bldP spid="23" grpId="0"/>
      <p:bldP spid="39" grpId="0"/>
      <p:bldP spid="41" grpId="0"/>
      <p:bldP spid="42" grpId="0"/>
      <p:bldP spid="43" grpId="0"/>
      <p:bldP spid="44" grpId="0"/>
      <p:bldP spid="45" grpId="0"/>
      <p:bldP spid="48" grpId="0" animBg="1"/>
      <p:bldP spid="9" grpId="0"/>
      <p:bldP spid="10" grpId="0" animBg="1"/>
      <p:bldP spid="12" grpId="0"/>
    </p:bldLst>
  </p:timing>
</p:sld>
</file>

<file path=ppt/tags/tag1.xml><?xml version="1.0" encoding="utf-8"?>
<p:tagLst xmlns:p="http://schemas.openxmlformats.org/presentationml/2006/main">
  <p:tag name="KSO_WPP_MARK_KEY" val="7e37d6b7-95ce-4319-9bfa-8a5e7df7e5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1610</Words>
  <Application>WPS 演示</Application>
  <PresentationFormat>全屏显示(16:9)</PresentationFormat>
  <Paragraphs>370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华文楷体</vt:lpstr>
      <vt:lpstr>微软雅黑</vt:lpstr>
      <vt:lpstr>Calibri</vt:lpstr>
      <vt:lpstr>楷体</vt:lpstr>
      <vt:lpstr>幼圆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82</cp:revision>
  <dcterms:created xsi:type="dcterms:W3CDTF">2017-03-17T02:28:00Z</dcterms:created>
  <dcterms:modified xsi:type="dcterms:W3CDTF">2023-02-04T04:25:54Z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E228DCBCF4C84A908BFF081C430A6363</vt:lpwstr>
  </property>
</Properties>
</file>