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29" r:id="rId3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7F4A0360-A601-4F7C-AF18-E179F75E9BF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61E359C-FE63-40D7-9219-C53951A4512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1C4AE7-522D-46AE-8F0D-22676FEEDC2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77739909-E81B-4E96-8F0A-1C5B5CE39E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15086D9-D78B-432F-B4A9-F09ECA411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620818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>
              <a:contourClr>
                <a:srgbClr val="FDA343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 smtClean="0">
                <a:ln w="635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3200" b="1" dirty="0">
                <a:ln w="635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位数除以一位数的笔算 </a:t>
            </a:r>
            <a:endParaRPr lang="zh-CN" altLang="zh-CN" sz="3200" b="1" dirty="0">
              <a:ln w="635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83768" y="2571750"/>
            <a:ext cx="43211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文本框 6"/>
          <p:cNvSpPr txBox="1">
            <a:spLocks noChangeArrowheads="1"/>
          </p:cNvSpPr>
          <p:nvPr/>
        </p:nvSpPr>
        <p:spPr bwMode="auto">
          <a:xfrm>
            <a:off x="3467224" y="2878138"/>
            <a:ext cx="2354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三年级下册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5318" y="273340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课堂小结</a:t>
            </a:r>
            <a:endParaRPr lang="zh-CN" altLang="en-US" dirty="0">
              <a:sym typeface="+mn-lt"/>
            </a:endParaRPr>
          </a:p>
        </p:txBody>
      </p:sp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1963" y="1384300"/>
            <a:ext cx="1658937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/>
          <p:nvPr/>
        </p:nvGrpSpPr>
        <p:grpSpPr bwMode="auto">
          <a:xfrm>
            <a:off x="2120900" y="1276350"/>
            <a:ext cx="5280025" cy="1943100"/>
            <a:chOff x="2121594" y="1275606"/>
            <a:chExt cx="5278545" cy="1944216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2121594" y="1275606"/>
              <a:ext cx="5278545" cy="1944216"/>
            </a:xfrm>
            <a:prstGeom prst="wedgeRoundRectCallout">
              <a:avLst>
                <a:gd name="adj1" fmla="val -54093"/>
                <a:gd name="adj2" fmla="val -1087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46" name="Rectangle 2"/>
            <p:cNvSpPr>
              <a:spLocks noChangeArrowheads="1"/>
            </p:cNvSpPr>
            <p:nvPr/>
          </p:nvSpPr>
          <p:spPr bwMode="auto">
            <a:xfrm>
              <a:off x="2267744" y="1370701"/>
              <a:ext cx="4896544" cy="1649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atinLnBrk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kumimoji="1"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通过这节课的学习活动，你有什么收获？</a:t>
              </a:r>
              <a:endParaRPr kumimoji="1"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30000"/>
              </a:lnSpc>
            </a:pPr>
            <a:r>
              <a:rPr kumimoji="1"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从课后习题中选取；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indent="-342900" latinLnBrk="1">
              <a:lnSpc>
                <a:spcPct val="130000"/>
              </a:lnSpc>
            </a:pPr>
            <a:r>
              <a:rPr kumimoji="1"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完成练习册本课时的习题。</a:t>
            </a:r>
            <a:endParaRPr kumimoji="1"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318" y="273340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课后作业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15616" y="21834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复习导入</a:t>
            </a:r>
            <a:endParaRPr lang="zh-CN" altLang="en-US" sz="3200" b="1" dirty="0">
              <a:ln w="12700">
                <a:solidFill>
                  <a:srgbClr val="548235"/>
                </a:solidFill>
              </a:ln>
              <a:solidFill>
                <a:srgbClr val="548235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84213" y="700088"/>
            <a:ext cx="748823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 2" pitchFamily="18" charset="2"/>
              </a:rPr>
              <a:t>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里填上适当的数字。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□87÷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              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1□2÷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7□3÷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              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□17÷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7563" y="218281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8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94238" y="2176463"/>
            <a:ext cx="363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7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00125" y="315436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9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79925" y="3159125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6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205318" y="273340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探索新知</a:t>
            </a:r>
            <a:endParaRPr lang="zh-CN" altLang="en-US" dirty="0">
              <a:sym typeface="+mn-lt"/>
            </a:endParaRPr>
          </a:p>
        </p:txBody>
      </p:sp>
      <p:pic>
        <p:nvPicPr>
          <p:cNvPr id="307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1536700"/>
            <a:ext cx="7129462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1711325" y="862013"/>
            <a:ext cx="4873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pitchFamily="2" charset="-122"/>
                <a:sym typeface="+mn-lt"/>
              </a:rPr>
              <a:t>小猪平均每分吹多少个泡泡？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等线" panose="02010600030101010101" pitchFamily="2" charset="-122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4475" y="4297363"/>
            <a:ext cx="3806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135÷3=_______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（个）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3078" name="Group 7"/>
          <p:cNvGrpSpPr/>
          <p:nvPr/>
        </p:nvGrpSpPr>
        <p:grpSpPr bwMode="auto">
          <a:xfrm>
            <a:off x="863600" y="835025"/>
            <a:ext cx="920750" cy="638175"/>
            <a:chOff x="310" y="287"/>
            <a:chExt cx="695" cy="465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10" y="287"/>
              <a:ext cx="69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>
              <a:off x="539" y="306"/>
              <a:ext cx="182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对话气泡: 椭圆形 3"/>
          <p:cNvSpPr/>
          <p:nvPr/>
        </p:nvSpPr>
        <p:spPr>
          <a:xfrm>
            <a:off x="1711325" y="1471613"/>
            <a:ext cx="2881313" cy="887412"/>
          </a:xfrm>
          <a:prstGeom prst="wedgeEllipseCallout">
            <a:avLst>
              <a:gd name="adj1" fmla="val 44258"/>
              <a:gd name="adj2" fmla="val 4322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分吹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 bwMode="auto">
          <a:xfrm>
            <a:off x="5376863" y="1317625"/>
            <a:ext cx="3046412" cy="1296988"/>
            <a:chOff x="5724525" y="5132409"/>
            <a:chExt cx="3045734" cy="1296987"/>
          </a:xfrm>
        </p:grpSpPr>
        <p:sp>
          <p:nvSpPr>
            <p:cNvPr id="3" name="AutoShape 15"/>
            <p:cNvSpPr>
              <a:spLocks noChangeArrowheads="1"/>
            </p:cNvSpPr>
            <p:nvPr/>
          </p:nvSpPr>
          <p:spPr bwMode="auto">
            <a:xfrm>
              <a:off x="5724525" y="5132409"/>
              <a:ext cx="3023514" cy="1296987"/>
            </a:xfrm>
            <a:prstGeom prst="cloudCallout">
              <a:avLst>
                <a:gd name="adj1" fmla="val -62230"/>
                <a:gd name="adj2" fmla="val -57892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4" name="Text Box 16"/>
            <p:cNvSpPr txBox="1">
              <a:spLocks noChangeArrowheads="1"/>
            </p:cNvSpPr>
            <p:nvPr/>
          </p:nvSpPr>
          <p:spPr bwMode="auto">
            <a:xfrm>
              <a:off x="6177971" y="5278156"/>
              <a:ext cx="259228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E11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估一估，商大约是多少？</a:t>
              </a:r>
              <a:endParaRPr lang="zh-CN" altLang="en-US" sz="2800" b="1">
                <a:solidFill>
                  <a:srgbClr val="E11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24"/>
          <p:cNvGrpSpPr/>
          <p:nvPr/>
        </p:nvGrpSpPr>
        <p:grpSpPr bwMode="auto">
          <a:xfrm>
            <a:off x="647700" y="1563688"/>
            <a:ext cx="4392613" cy="3252787"/>
            <a:chOff x="467544" y="1334516"/>
            <a:chExt cx="4392488" cy="3253458"/>
          </a:xfrm>
        </p:grpSpPr>
        <p:sp>
          <p:nvSpPr>
            <p:cNvPr id="6" name="对话气泡: 圆角矩形 5"/>
            <p:cNvSpPr/>
            <p:nvPr/>
          </p:nvSpPr>
          <p:spPr>
            <a:xfrm>
              <a:off x="1620036" y="1334516"/>
              <a:ext cx="3239996" cy="1725968"/>
            </a:xfrm>
            <a:prstGeom prst="wedgeRoundRectCallout">
              <a:avLst>
                <a:gd name="adj1" fmla="val -58391"/>
                <a:gd name="adj2" fmla="val 39253"/>
                <a:gd name="adj3" fmla="val 16667"/>
              </a:avLst>
            </a:prstGeom>
            <a:solidFill>
              <a:srgbClr val="FDF5E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被除数百位上的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比除数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小，商应该是个</a:t>
              </a:r>
              <a:r>
                <a:rPr lang="zh-CN" altLang="en-US" sz="2800" b="1" dirty="0">
                  <a:solidFill>
                    <a:srgbClr val="009A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两位数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02" name="图片 2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67544" y="2931790"/>
              <a:ext cx="1391403" cy="1656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文本框 25"/>
          <p:cNvSpPr txBox="1">
            <a:spLocks noChangeArrowheads="1"/>
          </p:cNvSpPr>
          <p:nvPr/>
        </p:nvSpPr>
        <p:spPr bwMode="auto">
          <a:xfrm>
            <a:off x="2843213" y="555625"/>
            <a:ext cx="38084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135÷3=_______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（个）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55"/>
          <p:cNvSpPr txBox="1">
            <a:spLocks noChangeArrowheads="1"/>
          </p:cNvSpPr>
          <p:nvPr/>
        </p:nvSpPr>
        <p:spPr bwMode="auto">
          <a:xfrm>
            <a:off x="3282950" y="1692275"/>
            <a:ext cx="722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135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3282950" y="1692275"/>
            <a:ext cx="3635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3462338" y="169068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3438525" y="122713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282950" y="2124075"/>
            <a:ext cx="54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175000" y="2646363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3438525" y="267335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3654425" y="267335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3438525" y="3176588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3151188" y="375285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3654425" y="3897313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3660775" y="123983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51"/>
          <p:cNvSpPr txBox="1">
            <a:spLocks noChangeArrowheads="1"/>
          </p:cNvSpPr>
          <p:nvPr/>
        </p:nvSpPr>
        <p:spPr bwMode="auto">
          <a:xfrm>
            <a:off x="2778125" y="1619250"/>
            <a:ext cx="422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52"/>
          <p:cNvGrpSpPr/>
          <p:nvPr/>
        </p:nvGrpSpPr>
        <p:grpSpPr bwMode="auto">
          <a:xfrm>
            <a:off x="3132138" y="1692275"/>
            <a:ext cx="1225550" cy="381000"/>
            <a:chOff x="1670" y="2334"/>
            <a:chExt cx="610" cy="257"/>
          </a:xfrm>
        </p:grpSpPr>
        <p:sp>
          <p:nvSpPr>
            <p:cNvPr id="5142" name="Line 53"/>
            <p:cNvSpPr>
              <a:spLocks noChangeShapeType="1"/>
            </p:cNvSpPr>
            <p:nvPr/>
          </p:nvSpPr>
          <p:spPr bwMode="auto">
            <a:xfrm>
              <a:off x="1752" y="2334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Arc 54"/>
            <p:cNvSpPr/>
            <p:nvPr/>
          </p:nvSpPr>
          <p:spPr bwMode="auto">
            <a:xfrm rot="5175417">
              <a:off x="1595" y="2421"/>
              <a:ext cx="245" cy="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36" name="文本框 36"/>
          <p:cNvSpPr txBox="1">
            <a:spLocks noChangeArrowheads="1"/>
          </p:cNvSpPr>
          <p:nvPr/>
        </p:nvSpPr>
        <p:spPr bwMode="auto">
          <a:xfrm>
            <a:off x="2843213" y="555625"/>
            <a:ext cx="38084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135÷3=_______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（个）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3" name="组合 40"/>
          <p:cNvGrpSpPr/>
          <p:nvPr/>
        </p:nvGrpSpPr>
        <p:grpSpPr bwMode="auto">
          <a:xfrm>
            <a:off x="5291138" y="1692275"/>
            <a:ext cx="2736850" cy="3287713"/>
            <a:chOff x="5291743" y="1735384"/>
            <a:chExt cx="2737038" cy="3288689"/>
          </a:xfrm>
        </p:grpSpPr>
        <p:pic>
          <p:nvPicPr>
            <p:cNvPr id="5140" name="图片 3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20669" y="3130933"/>
              <a:ext cx="1008112" cy="1893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对话气泡: 圆角矩形 39"/>
            <p:cNvSpPr/>
            <p:nvPr/>
          </p:nvSpPr>
          <p:spPr>
            <a:xfrm>
              <a:off x="5291743" y="1735384"/>
              <a:ext cx="2305208" cy="1235442"/>
            </a:xfrm>
            <a:prstGeom prst="wedgeRoundRectCallout">
              <a:avLst>
                <a:gd name="adj1" fmla="val 39230"/>
                <a:gd name="adj2" fmla="val 65330"/>
                <a:gd name="adj3" fmla="val 16667"/>
              </a:avLst>
            </a:prstGeom>
            <a:solidFill>
              <a:srgbClr val="FDF5E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为什么写在十位上？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475163" y="561975"/>
            <a:ext cx="5445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45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754188" y="4337050"/>
            <a:ext cx="5235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答：小猪平均每分吹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45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个泡泡。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  <p:bldP spid="29" grpId="0"/>
      <p:bldP spid="30" grpId="0" animBg="1"/>
      <p:bldP spid="31" grpId="0"/>
      <p:bldP spid="32" grpId="0"/>
      <p:bldP spid="33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218343"/>
            <a:ext cx="14205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算一算</a:t>
            </a:r>
            <a:endParaRPr lang="zh-CN" altLang="en-US" sz="3200" dirty="0">
              <a:ln w="12700">
                <a:solidFill>
                  <a:srgbClr val="548235"/>
                </a:solidFill>
              </a:ln>
              <a:solidFill>
                <a:srgbClr val="548235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147" name="内容占位符 2"/>
          <p:cNvSpPr txBox="1">
            <a:spLocks noChangeArrowheads="1"/>
          </p:cNvSpPr>
          <p:nvPr/>
        </p:nvSpPr>
        <p:spPr bwMode="auto">
          <a:xfrm>
            <a:off x="1004888" y="993775"/>
            <a:ext cx="8208962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288÷4=               276÷2=               639÷3=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8"/>
          <p:cNvSpPr txBox="1">
            <a:spLocks noChangeArrowheads="1"/>
          </p:cNvSpPr>
          <p:nvPr/>
        </p:nvSpPr>
        <p:spPr bwMode="auto">
          <a:xfrm>
            <a:off x="2317750" y="909638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72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4716463" y="915988"/>
            <a:ext cx="722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138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 Box 40"/>
          <p:cNvSpPr txBox="1">
            <a:spLocks noChangeArrowheads="1"/>
          </p:cNvSpPr>
          <p:nvPr/>
        </p:nvSpPr>
        <p:spPr bwMode="auto">
          <a:xfrm>
            <a:off x="7294563" y="915988"/>
            <a:ext cx="722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213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55"/>
          <p:cNvSpPr txBox="1">
            <a:spLocks noChangeArrowheads="1"/>
          </p:cNvSpPr>
          <p:nvPr/>
        </p:nvSpPr>
        <p:spPr bwMode="auto">
          <a:xfrm>
            <a:off x="1266825" y="2117725"/>
            <a:ext cx="722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288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422400" y="1668463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266825" y="254952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28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1184275" y="3024188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638300" y="2982913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627188" y="33686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1184275" y="38766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627188" y="387985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>
            <a:off x="1644650" y="1666875"/>
            <a:ext cx="3635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51"/>
          <p:cNvSpPr txBox="1">
            <a:spLocks noChangeArrowheads="1"/>
          </p:cNvSpPr>
          <p:nvPr/>
        </p:nvSpPr>
        <p:spPr bwMode="auto">
          <a:xfrm>
            <a:off x="762000" y="2044700"/>
            <a:ext cx="42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52"/>
          <p:cNvGrpSpPr/>
          <p:nvPr/>
        </p:nvGrpSpPr>
        <p:grpSpPr bwMode="auto">
          <a:xfrm>
            <a:off x="1116013" y="2117725"/>
            <a:ext cx="1225550" cy="381000"/>
            <a:chOff x="1670" y="2334"/>
            <a:chExt cx="610" cy="257"/>
          </a:xfrm>
        </p:grpSpPr>
        <p:sp>
          <p:nvSpPr>
            <p:cNvPr id="6197" name="Line 53"/>
            <p:cNvSpPr>
              <a:spLocks noChangeShapeType="1"/>
            </p:cNvSpPr>
            <p:nvPr/>
          </p:nvSpPr>
          <p:spPr bwMode="auto">
            <a:xfrm>
              <a:off x="1752" y="2334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Arc 54"/>
            <p:cNvSpPr/>
            <p:nvPr/>
          </p:nvSpPr>
          <p:spPr bwMode="auto">
            <a:xfrm rot="5175417">
              <a:off x="1595" y="2421"/>
              <a:ext cx="245" cy="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Text Box 55"/>
          <p:cNvSpPr txBox="1">
            <a:spLocks noChangeArrowheads="1"/>
          </p:cNvSpPr>
          <p:nvPr/>
        </p:nvSpPr>
        <p:spPr bwMode="auto">
          <a:xfrm>
            <a:off x="4075113" y="1938338"/>
            <a:ext cx="722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276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4084638" y="14890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4075113" y="23701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3992563" y="284480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4275138" y="2805113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4267200" y="31908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3992563" y="3697288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4275138" y="3670300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43"/>
          <p:cNvSpPr txBox="1">
            <a:spLocks noChangeArrowheads="1"/>
          </p:cNvSpPr>
          <p:nvPr/>
        </p:nvSpPr>
        <p:spPr bwMode="auto">
          <a:xfrm>
            <a:off x="4278313" y="1479550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51"/>
          <p:cNvSpPr txBox="1">
            <a:spLocks noChangeArrowheads="1"/>
          </p:cNvSpPr>
          <p:nvPr/>
        </p:nvSpPr>
        <p:spPr bwMode="auto">
          <a:xfrm>
            <a:off x="3570288" y="1865313"/>
            <a:ext cx="42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Group 52"/>
          <p:cNvGrpSpPr/>
          <p:nvPr/>
        </p:nvGrpSpPr>
        <p:grpSpPr bwMode="auto">
          <a:xfrm>
            <a:off x="3924300" y="1938338"/>
            <a:ext cx="1225550" cy="381000"/>
            <a:chOff x="1670" y="2334"/>
            <a:chExt cx="610" cy="257"/>
          </a:xfrm>
        </p:grpSpPr>
        <p:sp>
          <p:nvSpPr>
            <p:cNvPr id="6195" name="Line 53"/>
            <p:cNvSpPr>
              <a:spLocks noChangeShapeType="1"/>
            </p:cNvSpPr>
            <p:nvPr/>
          </p:nvSpPr>
          <p:spPr bwMode="auto">
            <a:xfrm>
              <a:off x="1752" y="2334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Arc 54"/>
            <p:cNvSpPr/>
            <p:nvPr/>
          </p:nvSpPr>
          <p:spPr bwMode="auto">
            <a:xfrm rot="5175417">
              <a:off x="1595" y="2421"/>
              <a:ext cx="245" cy="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4467225" y="367030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4467225" y="148113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281488" y="4032250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Line 19"/>
          <p:cNvSpPr>
            <a:spLocks noChangeShapeType="1"/>
          </p:cNvSpPr>
          <p:nvPr/>
        </p:nvSpPr>
        <p:spPr bwMode="auto">
          <a:xfrm>
            <a:off x="3987800" y="45116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4464050" y="4484688"/>
            <a:ext cx="363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55"/>
          <p:cNvSpPr txBox="1">
            <a:spLocks noChangeArrowheads="1"/>
          </p:cNvSpPr>
          <p:nvPr/>
        </p:nvSpPr>
        <p:spPr bwMode="auto">
          <a:xfrm>
            <a:off x="6634163" y="1938338"/>
            <a:ext cx="722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639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6643688" y="14890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6634163" y="23701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Line 14"/>
          <p:cNvSpPr>
            <a:spLocks noChangeShapeType="1"/>
          </p:cNvSpPr>
          <p:nvPr/>
        </p:nvSpPr>
        <p:spPr bwMode="auto">
          <a:xfrm>
            <a:off x="6551613" y="284480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6834188" y="2805113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6826250" y="31908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6551613" y="3697288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6837363" y="1479550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6129338" y="1865313"/>
            <a:ext cx="42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Group 52"/>
          <p:cNvGrpSpPr/>
          <p:nvPr/>
        </p:nvGrpSpPr>
        <p:grpSpPr bwMode="auto">
          <a:xfrm>
            <a:off x="6483350" y="1938338"/>
            <a:ext cx="1225550" cy="381000"/>
            <a:chOff x="1670" y="2334"/>
            <a:chExt cx="610" cy="257"/>
          </a:xfrm>
        </p:grpSpPr>
        <p:sp>
          <p:nvSpPr>
            <p:cNvPr id="6193" name="Line 53"/>
            <p:cNvSpPr>
              <a:spLocks noChangeShapeType="1"/>
            </p:cNvSpPr>
            <p:nvPr/>
          </p:nvSpPr>
          <p:spPr bwMode="auto">
            <a:xfrm>
              <a:off x="1752" y="2334"/>
              <a:ext cx="5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Arc 54"/>
            <p:cNvSpPr/>
            <p:nvPr/>
          </p:nvSpPr>
          <p:spPr bwMode="auto">
            <a:xfrm rot="5175417">
              <a:off x="1595" y="2421"/>
              <a:ext cx="245" cy="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7026275" y="367030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43"/>
          <p:cNvSpPr txBox="1">
            <a:spLocks noChangeArrowheads="1"/>
          </p:cNvSpPr>
          <p:nvPr/>
        </p:nvSpPr>
        <p:spPr bwMode="auto">
          <a:xfrm>
            <a:off x="7026275" y="148113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 Box 18"/>
          <p:cNvSpPr txBox="1">
            <a:spLocks noChangeArrowheads="1"/>
          </p:cNvSpPr>
          <p:nvPr/>
        </p:nvSpPr>
        <p:spPr bwMode="auto">
          <a:xfrm>
            <a:off x="7023100" y="403225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" name="Line 19"/>
          <p:cNvSpPr>
            <a:spLocks noChangeShapeType="1"/>
          </p:cNvSpPr>
          <p:nvPr/>
        </p:nvSpPr>
        <p:spPr bwMode="auto">
          <a:xfrm>
            <a:off x="6546850" y="45116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7023100" y="4484688"/>
            <a:ext cx="363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4" grpId="0"/>
      <p:bldP spid="15" grpId="0" animBg="1"/>
      <p:bldP spid="17" grpId="0"/>
      <p:bldP spid="18" grpId="0"/>
      <p:bldP spid="19" grpId="0" animBg="1"/>
      <p:bldP spid="20" grpId="0"/>
      <p:bldP spid="21" grpId="0"/>
      <p:bldP spid="22" grpId="0"/>
      <p:bldP spid="26" grpId="0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  <p:bldP spid="35" grpId="0"/>
      <p:bldP spid="39" grpId="0"/>
      <p:bldP spid="40" grpId="0"/>
      <p:bldP spid="41" grpId="0"/>
      <p:bldP spid="42" grpId="0" animBg="1"/>
      <p:bldP spid="43" grpId="0"/>
      <p:bldP spid="44" grpId="0"/>
      <p:bldP spid="45" grpId="0"/>
      <p:bldP spid="46" grpId="0"/>
      <p:bldP spid="47" grpId="0" animBg="1"/>
      <p:bldP spid="48" grpId="0"/>
      <p:bldP spid="49" grpId="0"/>
      <p:bldP spid="50" grpId="0" animBg="1"/>
      <p:bldP spid="52" grpId="0"/>
      <p:bldP spid="53" grpId="0"/>
      <p:bldP spid="57" grpId="0"/>
      <p:bldP spid="58" grpId="0"/>
      <p:bldP spid="59" grpId="0"/>
      <p:bldP spid="60" grpId="0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323850" y="1704975"/>
            <a:ext cx="8351838" cy="2384425"/>
          </a:xfrm>
          <a:prstGeom prst="roundRect">
            <a:avLst>
              <a:gd name="adj" fmla="val 8076"/>
            </a:avLst>
          </a:prstGeom>
          <a:solidFill>
            <a:srgbClr val="FDF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71600" y="269092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课堂活动</a:t>
            </a:r>
            <a:endParaRPr lang="zh-CN" altLang="en-US" dirty="0">
              <a:sym typeface="+mn-lt"/>
            </a:endParaRPr>
          </a:p>
        </p:txBody>
      </p:sp>
      <p:pic>
        <p:nvPicPr>
          <p:cNvPr id="717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760538"/>
            <a:ext cx="19081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1874838"/>
            <a:ext cx="10858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1801813"/>
            <a:ext cx="187166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1997075"/>
            <a:ext cx="1052513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文本框 10"/>
          <p:cNvSpPr txBox="1">
            <a:spLocks noChangeArrowheads="1"/>
          </p:cNvSpPr>
          <p:nvPr/>
        </p:nvSpPr>
        <p:spPr bwMode="auto">
          <a:xfrm>
            <a:off x="930275" y="96996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pitchFamily="2" charset="-122"/>
                <a:sym typeface="+mn-lt"/>
              </a:rPr>
              <a:t>说一说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等线" panose="02010600030101010101" pitchFamily="2" charset="-122"/>
              <a:sym typeface="+mn-lt"/>
            </a:endParaRPr>
          </a:p>
        </p:txBody>
      </p:sp>
      <p:sp>
        <p:nvSpPr>
          <p:cNvPr id="13" name="对话气泡: 圆角矩形 12"/>
          <p:cNvSpPr/>
          <p:nvPr/>
        </p:nvSpPr>
        <p:spPr>
          <a:xfrm>
            <a:off x="2803525" y="595313"/>
            <a:ext cx="2503488" cy="1206500"/>
          </a:xfrm>
          <a:prstGeom prst="wedgeRoundRectCallout">
            <a:avLst>
              <a:gd name="adj1" fmla="val -33554"/>
              <a:gd name="adj2" fmla="val 6108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商是三位数，百位上商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对话气泡: 圆角矩形 13"/>
          <p:cNvSpPr/>
          <p:nvPr/>
        </p:nvSpPr>
        <p:spPr>
          <a:xfrm>
            <a:off x="6184900" y="773113"/>
            <a:ext cx="2501900" cy="1204912"/>
          </a:xfrm>
          <a:prstGeom prst="wedgeRoundRectCallout">
            <a:avLst>
              <a:gd name="adj1" fmla="val -4323"/>
              <a:gd name="adj2" fmla="val 574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商是两位数，十位上商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5318" y="273340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随堂练习</a:t>
            </a:r>
            <a:endParaRPr lang="zh-CN" altLang="en-US" dirty="0">
              <a:sym typeface="+mn-lt"/>
            </a:endParaRPr>
          </a:p>
        </p:txBody>
      </p: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971550" y="987425"/>
            <a:ext cx="5416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先说出商是几位数，再计算。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8196" name="组合 8"/>
          <p:cNvGrpSpPr/>
          <p:nvPr/>
        </p:nvGrpSpPr>
        <p:grpSpPr bwMode="auto">
          <a:xfrm>
            <a:off x="827088" y="1971675"/>
            <a:ext cx="1497012" cy="600075"/>
            <a:chOff x="843829" y="2040755"/>
            <a:chExt cx="1497013" cy="600065"/>
          </a:xfrm>
        </p:grpSpPr>
        <p:sp>
          <p:nvSpPr>
            <p:cNvPr id="8268" name="Text Box 55"/>
            <p:cNvSpPr txBox="1">
              <a:spLocks noChangeArrowheads="1"/>
            </p:cNvSpPr>
            <p:nvPr/>
          </p:nvSpPr>
          <p:spPr bwMode="auto">
            <a:xfrm>
              <a:off x="1266104" y="2117600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6 4 8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269" name="Text Box 51"/>
            <p:cNvSpPr txBox="1">
              <a:spLocks noChangeArrowheads="1"/>
            </p:cNvSpPr>
            <p:nvPr/>
          </p:nvSpPr>
          <p:spPr bwMode="auto">
            <a:xfrm>
              <a:off x="843829" y="2040755"/>
              <a:ext cx="422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270" name="Group 52"/>
            <p:cNvGrpSpPr/>
            <p:nvPr/>
          </p:nvGrpSpPr>
          <p:grpSpPr bwMode="auto">
            <a:xfrm>
              <a:off x="1115616" y="2117600"/>
              <a:ext cx="1225226" cy="381000"/>
              <a:chOff x="1670" y="2334"/>
              <a:chExt cx="610" cy="257"/>
            </a:xfrm>
          </p:grpSpPr>
          <p:sp>
            <p:nvSpPr>
              <p:cNvPr id="8271" name="Line 53"/>
              <p:cNvSpPr>
                <a:spLocks noChangeShapeType="1"/>
              </p:cNvSpPr>
              <p:nvPr/>
            </p:nvSpPr>
            <p:spPr bwMode="auto">
              <a:xfrm>
                <a:off x="1752" y="2334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2" name="Arc 54"/>
              <p:cNvSpPr/>
              <p:nvPr/>
            </p:nvSpPr>
            <p:spPr bwMode="auto">
              <a:xfrm rot="5175417">
                <a:off x="1595" y="2421"/>
                <a:ext cx="245" cy="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197" name="组合 9"/>
          <p:cNvGrpSpPr/>
          <p:nvPr/>
        </p:nvGrpSpPr>
        <p:grpSpPr bwMode="auto">
          <a:xfrm>
            <a:off x="2794000" y="1947863"/>
            <a:ext cx="1497013" cy="600075"/>
            <a:chOff x="843829" y="2040755"/>
            <a:chExt cx="1497013" cy="600065"/>
          </a:xfrm>
        </p:grpSpPr>
        <p:sp>
          <p:nvSpPr>
            <p:cNvPr id="8263" name="Text Box 55"/>
            <p:cNvSpPr txBox="1">
              <a:spLocks noChangeArrowheads="1"/>
            </p:cNvSpPr>
            <p:nvPr/>
          </p:nvSpPr>
          <p:spPr bwMode="auto">
            <a:xfrm>
              <a:off x="1266104" y="2117600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3 5 7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264" name="Text Box 51"/>
            <p:cNvSpPr txBox="1">
              <a:spLocks noChangeArrowheads="1"/>
            </p:cNvSpPr>
            <p:nvPr/>
          </p:nvSpPr>
          <p:spPr bwMode="auto">
            <a:xfrm>
              <a:off x="843829" y="2040755"/>
              <a:ext cx="422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265" name="Group 52"/>
            <p:cNvGrpSpPr/>
            <p:nvPr/>
          </p:nvGrpSpPr>
          <p:grpSpPr bwMode="auto">
            <a:xfrm>
              <a:off x="1115616" y="2117600"/>
              <a:ext cx="1225226" cy="381000"/>
              <a:chOff x="1670" y="2334"/>
              <a:chExt cx="610" cy="257"/>
            </a:xfrm>
          </p:grpSpPr>
          <p:sp>
            <p:nvSpPr>
              <p:cNvPr id="8266" name="Line 53"/>
              <p:cNvSpPr>
                <a:spLocks noChangeShapeType="1"/>
              </p:cNvSpPr>
              <p:nvPr/>
            </p:nvSpPr>
            <p:spPr bwMode="auto">
              <a:xfrm>
                <a:off x="1752" y="2334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7" name="Arc 54"/>
              <p:cNvSpPr/>
              <p:nvPr/>
            </p:nvSpPr>
            <p:spPr bwMode="auto">
              <a:xfrm rot="5175417">
                <a:off x="1595" y="2421"/>
                <a:ext cx="245" cy="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198" name="组合 15"/>
          <p:cNvGrpSpPr/>
          <p:nvPr/>
        </p:nvGrpSpPr>
        <p:grpSpPr bwMode="auto">
          <a:xfrm>
            <a:off x="4727575" y="1947863"/>
            <a:ext cx="1497013" cy="600075"/>
            <a:chOff x="843829" y="2040755"/>
            <a:chExt cx="1497013" cy="600065"/>
          </a:xfrm>
        </p:grpSpPr>
        <p:sp>
          <p:nvSpPr>
            <p:cNvPr id="8258" name="Text Box 55"/>
            <p:cNvSpPr txBox="1">
              <a:spLocks noChangeArrowheads="1"/>
            </p:cNvSpPr>
            <p:nvPr/>
          </p:nvSpPr>
          <p:spPr bwMode="auto">
            <a:xfrm>
              <a:off x="1266104" y="2117600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7 5 5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259" name="Text Box 51"/>
            <p:cNvSpPr txBox="1">
              <a:spLocks noChangeArrowheads="1"/>
            </p:cNvSpPr>
            <p:nvPr/>
          </p:nvSpPr>
          <p:spPr bwMode="auto">
            <a:xfrm>
              <a:off x="843829" y="2040755"/>
              <a:ext cx="422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260" name="Group 52"/>
            <p:cNvGrpSpPr/>
            <p:nvPr/>
          </p:nvGrpSpPr>
          <p:grpSpPr bwMode="auto">
            <a:xfrm>
              <a:off x="1115616" y="2117600"/>
              <a:ext cx="1225226" cy="381000"/>
              <a:chOff x="1670" y="2334"/>
              <a:chExt cx="610" cy="257"/>
            </a:xfrm>
          </p:grpSpPr>
          <p:sp>
            <p:nvSpPr>
              <p:cNvPr id="8261" name="Line 53"/>
              <p:cNvSpPr>
                <a:spLocks noChangeShapeType="1"/>
              </p:cNvSpPr>
              <p:nvPr/>
            </p:nvSpPr>
            <p:spPr bwMode="auto">
              <a:xfrm>
                <a:off x="1752" y="2334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2" name="Arc 54"/>
              <p:cNvSpPr/>
              <p:nvPr/>
            </p:nvSpPr>
            <p:spPr bwMode="auto">
              <a:xfrm rot="5175417">
                <a:off x="1595" y="2421"/>
                <a:ext cx="245" cy="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199" name="组合 21"/>
          <p:cNvGrpSpPr/>
          <p:nvPr/>
        </p:nvGrpSpPr>
        <p:grpSpPr bwMode="auto">
          <a:xfrm>
            <a:off x="6791325" y="1947863"/>
            <a:ext cx="1497013" cy="600075"/>
            <a:chOff x="843829" y="2040755"/>
            <a:chExt cx="1497013" cy="600065"/>
          </a:xfrm>
        </p:grpSpPr>
        <p:sp>
          <p:nvSpPr>
            <p:cNvPr id="8253" name="Text Box 55"/>
            <p:cNvSpPr txBox="1">
              <a:spLocks noChangeArrowheads="1"/>
            </p:cNvSpPr>
            <p:nvPr/>
          </p:nvSpPr>
          <p:spPr bwMode="auto">
            <a:xfrm>
              <a:off x="1266104" y="2117600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5 1 2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254" name="Text Box 51"/>
            <p:cNvSpPr txBox="1">
              <a:spLocks noChangeArrowheads="1"/>
            </p:cNvSpPr>
            <p:nvPr/>
          </p:nvSpPr>
          <p:spPr bwMode="auto">
            <a:xfrm>
              <a:off x="843829" y="2040755"/>
              <a:ext cx="422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255" name="Group 52"/>
            <p:cNvGrpSpPr/>
            <p:nvPr/>
          </p:nvGrpSpPr>
          <p:grpSpPr bwMode="auto">
            <a:xfrm>
              <a:off x="1115616" y="2117600"/>
              <a:ext cx="1225226" cy="381000"/>
              <a:chOff x="1670" y="2334"/>
              <a:chExt cx="610" cy="257"/>
            </a:xfrm>
          </p:grpSpPr>
          <p:sp>
            <p:nvSpPr>
              <p:cNvPr id="8256" name="Line 53"/>
              <p:cNvSpPr>
                <a:spLocks noChangeShapeType="1"/>
              </p:cNvSpPr>
              <p:nvPr/>
            </p:nvSpPr>
            <p:spPr bwMode="auto">
              <a:xfrm>
                <a:off x="1752" y="2334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7" name="Arc 54"/>
              <p:cNvSpPr/>
              <p:nvPr/>
            </p:nvSpPr>
            <p:spPr bwMode="auto">
              <a:xfrm rot="5175417">
                <a:off x="1595" y="2421"/>
                <a:ext cx="245" cy="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1271588" y="1552575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1249363" y="2379663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1184275" y="2855913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43"/>
          <p:cNvSpPr txBox="1">
            <a:spLocks noChangeArrowheads="1"/>
          </p:cNvSpPr>
          <p:nvPr/>
        </p:nvSpPr>
        <p:spPr bwMode="auto">
          <a:xfrm>
            <a:off x="1249363" y="288290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1519238" y="2889250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1544638" y="155892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1249363" y="32146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43"/>
          <p:cNvSpPr txBox="1">
            <a:spLocks noChangeArrowheads="1"/>
          </p:cNvSpPr>
          <p:nvPr/>
        </p:nvSpPr>
        <p:spPr bwMode="auto">
          <a:xfrm>
            <a:off x="1519238" y="322262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1157288" y="3694113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1727200" y="36210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1816100" y="1552575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1722438" y="39004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1116013" y="4365625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1719263" y="43592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3489325" y="15382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3186113" y="2427288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3455988" y="24336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>
            <a:off x="3054350" y="2949575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3775075" y="288290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3775075" y="1546225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Text Box 43"/>
          <p:cNvSpPr txBox="1">
            <a:spLocks noChangeArrowheads="1"/>
          </p:cNvSpPr>
          <p:nvPr/>
        </p:nvSpPr>
        <p:spPr bwMode="auto">
          <a:xfrm>
            <a:off x="3775075" y="321151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Line 14"/>
          <p:cNvSpPr>
            <a:spLocks noChangeShapeType="1"/>
          </p:cNvSpPr>
          <p:nvPr/>
        </p:nvSpPr>
        <p:spPr bwMode="auto">
          <a:xfrm>
            <a:off x="3038475" y="3694113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775075" y="3644900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43"/>
          <p:cNvSpPr txBox="1">
            <a:spLocks noChangeArrowheads="1"/>
          </p:cNvSpPr>
          <p:nvPr/>
        </p:nvSpPr>
        <p:spPr bwMode="auto">
          <a:xfrm>
            <a:off x="5173663" y="156686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43"/>
          <p:cNvSpPr txBox="1">
            <a:spLocks noChangeArrowheads="1"/>
          </p:cNvSpPr>
          <p:nvPr/>
        </p:nvSpPr>
        <p:spPr bwMode="auto">
          <a:xfrm>
            <a:off x="5141913" y="2347913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Line 14"/>
          <p:cNvSpPr>
            <a:spLocks noChangeShapeType="1"/>
          </p:cNvSpPr>
          <p:nvPr/>
        </p:nvSpPr>
        <p:spPr bwMode="auto">
          <a:xfrm>
            <a:off x="5149850" y="2809875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5141913" y="2724150"/>
            <a:ext cx="36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Text Box 43"/>
          <p:cNvSpPr txBox="1">
            <a:spLocks noChangeArrowheads="1"/>
          </p:cNvSpPr>
          <p:nvPr/>
        </p:nvSpPr>
        <p:spPr bwMode="auto">
          <a:xfrm>
            <a:off x="5394325" y="2744788"/>
            <a:ext cx="363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" name="Text Box 43"/>
          <p:cNvSpPr txBox="1">
            <a:spLocks noChangeArrowheads="1"/>
          </p:cNvSpPr>
          <p:nvPr/>
        </p:nvSpPr>
        <p:spPr bwMode="auto">
          <a:xfrm>
            <a:off x="5413375" y="1566863"/>
            <a:ext cx="365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 Box 43"/>
          <p:cNvSpPr txBox="1">
            <a:spLocks noChangeArrowheads="1"/>
          </p:cNvSpPr>
          <p:nvPr/>
        </p:nvSpPr>
        <p:spPr bwMode="auto">
          <a:xfrm>
            <a:off x="5141913" y="3052763"/>
            <a:ext cx="363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" name="Text Box 43"/>
          <p:cNvSpPr txBox="1">
            <a:spLocks noChangeArrowheads="1"/>
          </p:cNvSpPr>
          <p:nvPr/>
        </p:nvSpPr>
        <p:spPr bwMode="auto">
          <a:xfrm>
            <a:off x="5394325" y="305752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Line 14"/>
          <p:cNvSpPr>
            <a:spLocks noChangeShapeType="1"/>
          </p:cNvSpPr>
          <p:nvPr/>
        </p:nvSpPr>
        <p:spPr bwMode="auto">
          <a:xfrm>
            <a:off x="5148263" y="3508375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Text Box 43"/>
          <p:cNvSpPr txBox="1">
            <a:spLocks noChangeArrowheads="1"/>
          </p:cNvSpPr>
          <p:nvPr/>
        </p:nvSpPr>
        <p:spPr bwMode="auto">
          <a:xfrm>
            <a:off x="5684838" y="3479800"/>
            <a:ext cx="36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Text Box 43"/>
          <p:cNvSpPr txBox="1">
            <a:spLocks noChangeArrowheads="1"/>
          </p:cNvSpPr>
          <p:nvPr/>
        </p:nvSpPr>
        <p:spPr bwMode="auto">
          <a:xfrm>
            <a:off x="5684838" y="382428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Line 14"/>
          <p:cNvSpPr>
            <a:spLocks noChangeShapeType="1"/>
          </p:cNvSpPr>
          <p:nvPr/>
        </p:nvSpPr>
        <p:spPr bwMode="auto">
          <a:xfrm>
            <a:off x="5118100" y="4292600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5684838" y="4264025"/>
            <a:ext cx="36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Text Box 43"/>
          <p:cNvSpPr txBox="1">
            <a:spLocks noChangeArrowheads="1"/>
          </p:cNvSpPr>
          <p:nvPr/>
        </p:nvSpPr>
        <p:spPr bwMode="auto">
          <a:xfrm>
            <a:off x="5684838" y="1554163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Text Box 43"/>
          <p:cNvSpPr txBox="1">
            <a:spLocks noChangeArrowheads="1"/>
          </p:cNvSpPr>
          <p:nvPr/>
        </p:nvSpPr>
        <p:spPr bwMode="auto">
          <a:xfrm>
            <a:off x="7210425" y="1546225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Text Box 43"/>
          <p:cNvSpPr txBox="1">
            <a:spLocks noChangeArrowheads="1"/>
          </p:cNvSpPr>
          <p:nvPr/>
        </p:nvSpPr>
        <p:spPr bwMode="auto">
          <a:xfrm>
            <a:off x="7194550" y="2366963"/>
            <a:ext cx="363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Line 14"/>
          <p:cNvSpPr>
            <a:spLocks noChangeShapeType="1"/>
          </p:cNvSpPr>
          <p:nvPr/>
        </p:nvSpPr>
        <p:spPr bwMode="auto">
          <a:xfrm>
            <a:off x="7159625" y="2855913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Text Box 43"/>
          <p:cNvSpPr txBox="1">
            <a:spLocks noChangeArrowheads="1"/>
          </p:cNvSpPr>
          <p:nvPr/>
        </p:nvSpPr>
        <p:spPr bwMode="auto">
          <a:xfrm>
            <a:off x="7227888" y="28098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2" name="Text Box 43"/>
          <p:cNvSpPr txBox="1">
            <a:spLocks noChangeArrowheads="1"/>
          </p:cNvSpPr>
          <p:nvPr/>
        </p:nvSpPr>
        <p:spPr bwMode="auto">
          <a:xfrm>
            <a:off x="7500938" y="28098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43"/>
          <p:cNvSpPr txBox="1">
            <a:spLocks noChangeArrowheads="1"/>
          </p:cNvSpPr>
          <p:nvPr/>
        </p:nvSpPr>
        <p:spPr bwMode="auto">
          <a:xfrm>
            <a:off x="7470775" y="15382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43"/>
          <p:cNvSpPr txBox="1">
            <a:spLocks noChangeArrowheads="1"/>
          </p:cNvSpPr>
          <p:nvPr/>
        </p:nvSpPr>
        <p:spPr bwMode="auto">
          <a:xfrm>
            <a:off x="7246938" y="3117850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5" name="Text Box 43"/>
          <p:cNvSpPr txBox="1">
            <a:spLocks noChangeArrowheads="1"/>
          </p:cNvSpPr>
          <p:nvPr/>
        </p:nvSpPr>
        <p:spPr bwMode="auto">
          <a:xfrm>
            <a:off x="7505700" y="311785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6" name="Line 14"/>
          <p:cNvSpPr>
            <a:spLocks noChangeShapeType="1"/>
          </p:cNvSpPr>
          <p:nvPr/>
        </p:nvSpPr>
        <p:spPr bwMode="auto">
          <a:xfrm>
            <a:off x="7135813" y="3584575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Text Box 43"/>
          <p:cNvSpPr txBox="1">
            <a:spLocks noChangeArrowheads="1"/>
          </p:cNvSpPr>
          <p:nvPr/>
        </p:nvSpPr>
        <p:spPr bwMode="auto">
          <a:xfrm>
            <a:off x="7521575" y="35575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Text Box 43"/>
          <p:cNvSpPr txBox="1">
            <a:spLocks noChangeArrowheads="1"/>
          </p:cNvSpPr>
          <p:nvPr/>
        </p:nvSpPr>
        <p:spPr bwMode="auto">
          <a:xfrm>
            <a:off x="7799388" y="355758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9" name="Text Box 43"/>
          <p:cNvSpPr txBox="1">
            <a:spLocks noChangeArrowheads="1"/>
          </p:cNvSpPr>
          <p:nvPr/>
        </p:nvSpPr>
        <p:spPr bwMode="auto">
          <a:xfrm>
            <a:off x="7742238" y="1538288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0" name="Text Box 43"/>
          <p:cNvSpPr txBox="1">
            <a:spLocks noChangeArrowheads="1"/>
          </p:cNvSpPr>
          <p:nvPr/>
        </p:nvSpPr>
        <p:spPr bwMode="auto">
          <a:xfrm>
            <a:off x="7521575" y="39020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" name="Text Box 43"/>
          <p:cNvSpPr txBox="1">
            <a:spLocks noChangeArrowheads="1"/>
          </p:cNvSpPr>
          <p:nvPr/>
        </p:nvSpPr>
        <p:spPr bwMode="auto">
          <a:xfrm>
            <a:off x="7799388" y="3902075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2" name="Line 14"/>
          <p:cNvSpPr>
            <a:spLocks noChangeShapeType="1"/>
          </p:cNvSpPr>
          <p:nvPr/>
        </p:nvSpPr>
        <p:spPr bwMode="auto">
          <a:xfrm>
            <a:off x="7135813" y="4367213"/>
            <a:ext cx="1152525" cy="0"/>
          </a:xfrm>
          <a:prstGeom prst="line">
            <a:avLst/>
          </a:prstGeom>
          <a:noFill/>
          <a:ln w="28575">
            <a:solidFill>
              <a:srgbClr val="E11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Text Box 43"/>
          <p:cNvSpPr txBox="1">
            <a:spLocks noChangeArrowheads="1"/>
          </p:cNvSpPr>
          <p:nvPr/>
        </p:nvSpPr>
        <p:spPr bwMode="auto">
          <a:xfrm>
            <a:off x="7815263" y="4292600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E11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5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5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000"/>
                            </p:stCondLst>
                            <p:childTnLst>
                              <p:par>
                                <p:cTn id="2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5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70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1" grpId="0"/>
      <p:bldP spid="32" grpId="0"/>
      <p:bldP spid="33" grpId="0"/>
      <p:bldP spid="35" grpId="0"/>
      <p:bldP spid="36" grpId="0"/>
      <p:bldP spid="37" grpId="0" animBg="1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 animBg="1"/>
      <p:bldP spid="47" grpId="0"/>
      <p:bldP spid="49" grpId="0"/>
      <p:bldP spid="50" grpId="0"/>
      <p:bldP spid="51" grpId="0" animBg="1"/>
      <p:bldP spid="52" grpId="0"/>
      <p:bldP spid="53" grpId="0"/>
      <p:bldP spid="54" grpId="0"/>
      <p:bldP spid="55" grpId="0" animBg="1"/>
      <p:bldP spid="56" grpId="0"/>
      <p:bldP spid="57" grpId="0"/>
      <p:bldP spid="58" grpId="0"/>
      <p:bldP spid="59" grpId="0"/>
      <p:bldP spid="60" grpId="0"/>
      <p:bldP spid="61" grpId="0" animBg="1"/>
      <p:bldP spid="62" grpId="0"/>
      <p:bldP spid="64" grpId="0"/>
      <p:bldP spid="65" grpId="0" animBg="1"/>
      <p:bldP spid="66" grpId="0"/>
      <p:bldP spid="67" grpId="0"/>
      <p:bldP spid="68" grpId="0"/>
      <p:bldP spid="69" grpId="0"/>
      <p:bldP spid="70" grpId="0" animBg="1"/>
      <p:bldP spid="71" grpId="0"/>
      <p:bldP spid="72" grpId="0"/>
      <p:bldP spid="73" grpId="0"/>
      <p:bldP spid="74" grpId="0"/>
      <p:bldP spid="75" grpId="0"/>
      <p:bldP spid="76" grpId="0" animBg="1"/>
      <p:bldP spid="77" grpId="0"/>
      <p:bldP spid="78" grpId="0"/>
      <p:bldP spid="79" grpId="0"/>
      <p:bldP spid="80" grpId="0"/>
      <p:bldP spid="81" grpId="0"/>
      <p:bldP spid="82" grpId="0" animBg="1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116013" y="411163"/>
            <a:ext cx="2706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2.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用竖式计算。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19" name="文本框 2"/>
          <p:cNvSpPr txBox="1">
            <a:spLocks noChangeArrowheads="1"/>
          </p:cNvSpPr>
          <p:nvPr/>
        </p:nvSpPr>
        <p:spPr bwMode="auto">
          <a:xfrm>
            <a:off x="546100" y="1412875"/>
            <a:ext cx="1263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306÷9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2451100" y="1404938"/>
            <a:ext cx="126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783÷9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1" name="文本框 4"/>
          <p:cNvSpPr txBox="1">
            <a:spLocks noChangeArrowheads="1"/>
          </p:cNvSpPr>
          <p:nvPr/>
        </p:nvSpPr>
        <p:spPr bwMode="auto">
          <a:xfrm>
            <a:off x="4656138" y="1412875"/>
            <a:ext cx="1263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216÷4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2" name="文本框 5"/>
          <p:cNvSpPr txBox="1">
            <a:spLocks noChangeArrowheads="1"/>
          </p:cNvSpPr>
          <p:nvPr/>
        </p:nvSpPr>
        <p:spPr bwMode="auto">
          <a:xfrm>
            <a:off x="6707188" y="1433513"/>
            <a:ext cx="126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428÷2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3" name="文本框 6"/>
          <p:cNvSpPr txBox="1">
            <a:spLocks noChangeArrowheads="1"/>
          </p:cNvSpPr>
          <p:nvPr/>
        </p:nvSpPr>
        <p:spPr bwMode="auto">
          <a:xfrm>
            <a:off x="552450" y="2454275"/>
            <a:ext cx="126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984÷8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4" name="文本框 7"/>
          <p:cNvSpPr txBox="1">
            <a:spLocks noChangeArrowheads="1"/>
          </p:cNvSpPr>
          <p:nvPr/>
        </p:nvSpPr>
        <p:spPr bwMode="auto">
          <a:xfrm>
            <a:off x="2447925" y="2452688"/>
            <a:ext cx="1263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536÷4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5" name="文本框 8"/>
          <p:cNvSpPr txBox="1">
            <a:spLocks noChangeArrowheads="1"/>
          </p:cNvSpPr>
          <p:nvPr/>
        </p:nvSpPr>
        <p:spPr bwMode="auto">
          <a:xfrm>
            <a:off x="4678363" y="2460625"/>
            <a:ext cx="126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427÷7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226" name="文本框 9"/>
          <p:cNvSpPr txBox="1">
            <a:spLocks noChangeArrowheads="1"/>
          </p:cNvSpPr>
          <p:nvPr/>
        </p:nvSpPr>
        <p:spPr bwMode="auto">
          <a:xfrm>
            <a:off x="6731000" y="2468563"/>
            <a:ext cx="1263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186÷6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657350" y="1411288"/>
            <a:ext cx="749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=34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546475" y="1400175"/>
            <a:ext cx="749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=87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751513" y="1406525"/>
            <a:ext cx="749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=54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797800" y="1414463"/>
            <a:ext cx="927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=214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639888" y="2468563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=123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546475" y="2468563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=134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51513" y="2478088"/>
            <a:ext cx="7477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=61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823200" y="2468563"/>
            <a:ext cx="749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E11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=31</a:t>
            </a:r>
            <a:endParaRPr lang="zh-CN" altLang="en-US" sz="2800" b="1">
              <a:solidFill>
                <a:srgbClr val="E11F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62e594f2-05a9-4a68-b723-03dc2fdd8d5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</Words>
  <Application>WPS 演示</Application>
  <PresentationFormat>全屏显示(16:9)</PresentationFormat>
  <Paragraphs>293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Wingdings 2</vt:lpstr>
      <vt:lpstr>Wingdings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2023-02-04T04:26:41Z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B715424445D44A35B6AEF945968F6212</vt:lpwstr>
  </property>
</Properties>
</file>