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3" r:id="rId3"/>
  </p:sldMasterIdLst>
  <p:notesMasterIdLst>
    <p:notesMasterId r:id="rId7"/>
  </p:notesMasterIdLst>
  <p:sldIdLst>
    <p:sldId id="548" r:id="rId4"/>
    <p:sldId id="510" r:id="rId5"/>
    <p:sldId id="536" r:id="rId6"/>
    <p:sldId id="537" r:id="rId8"/>
    <p:sldId id="538" r:id="rId9"/>
    <p:sldId id="518" r:id="rId10"/>
    <p:sldId id="502" r:id="rId11"/>
    <p:sldId id="517" r:id="rId12"/>
    <p:sldId id="547" r:id="rId13"/>
    <p:sldId id="546" r:id="rId14"/>
    <p:sldId id="545" r:id="rId15"/>
    <p:sldId id="507" r:id="rId16"/>
    <p:sldId id="501" r:id="rId17"/>
    <p:sldId id="549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幼圆" panose="02010509060101010101" pitchFamily="49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3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>
        <p:scale>
          <a:sx n="110" d="100"/>
          <a:sy n="110" d="100"/>
        </p:scale>
        <p:origin x="-1644" y="-792"/>
      </p:cViewPr>
      <p:guideLst>
        <p:guide orient="horz" pos="1573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92980"/>
            <a:ext cx="5148064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3960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小数的初步认识  一位小数的加减法（不进位、不退位）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6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6.xml"/><Relationship Id="rId17" Type="http://schemas.openxmlformats.org/officeDocument/2006/relationships/image" Target="../media/image16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13.xml"/><Relationship Id="rId3" Type="http://schemas.openxmlformats.org/officeDocument/2006/relationships/image" Target="../media/image8.emf"/><Relationship Id="rId2" Type="http://schemas.openxmlformats.org/officeDocument/2006/relationships/image" Target="../media/image10.emf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8.emf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788024" cy="424168"/>
            <a:chOff x="0" y="0"/>
            <a:chExt cx="4788024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4788024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三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347614"/>
            <a:ext cx="9144000" cy="145424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一位小数的加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减法</a:t>
            </a:r>
            <a:endParaRPr lang="en-US" altLang="zh-CN" sz="4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84855" y="598681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小数的初步认识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4" name="单圆角矩形 33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单圆角矩形 34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单圆角矩形 35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单圆角矩形 36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单圆角矩形 37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圆角矩形 42">
            <a:hlinkClick r:id="rId6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圆角矩形 43">
            <a:hlinkClick r:id="rId7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755576" y="537525"/>
            <a:ext cx="791225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一辆货车的载质量为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吨，货车车身自重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吨。这辆货车一次运输途中称重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吨，它能否超载了？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078280" y="2067694"/>
            <a:ext cx="351155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7.9-2.8=5.1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（吨）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超载了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971600" y="3498984"/>
            <a:ext cx="5020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答：这辆货车超载了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572000" y="1995687"/>
            <a:ext cx="3816424" cy="1872208"/>
            <a:chOff x="4932040" y="977678"/>
            <a:chExt cx="3816424" cy="1872208"/>
          </a:xfrm>
        </p:grpSpPr>
        <p:grpSp>
          <p:nvGrpSpPr>
            <p:cNvPr id="19" name="组合 4"/>
            <p:cNvGrpSpPr/>
            <p:nvPr/>
          </p:nvGrpSpPr>
          <p:grpSpPr bwMode="auto">
            <a:xfrm>
              <a:off x="4932040" y="977678"/>
              <a:ext cx="2736303" cy="1872208"/>
              <a:chOff x="5650526" y="1707198"/>
              <a:chExt cx="3352808" cy="1202937"/>
            </a:xfrm>
            <a:noFill/>
          </p:grpSpPr>
          <p:sp>
            <p:nvSpPr>
              <p:cNvPr id="22" name="云形标注 82"/>
              <p:cNvSpPr>
                <a:spLocks noChangeArrowheads="1"/>
              </p:cNvSpPr>
              <p:nvPr/>
            </p:nvSpPr>
            <p:spPr bwMode="auto">
              <a:xfrm>
                <a:off x="5650526" y="1707198"/>
                <a:ext cx="3352808" cy="1202937"/>
              </a:xfrm>
              <a:prstGeom prst="cloudCallout">
                <a:avLst>
                  <a:gd name="adj1" fmla="val 68615"/>
                  <a:gd name="adj2" fmla="val -14986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4"/>
              <p:cNvSpPr>
                <a:spLocks noChangeArrowheads="1"/>
              </p:cNvSpPr>
              <p:nvPr/>
            </p:nvSpPr>
            <p:spPr bwMode="auto">
              <a:xfrm>
                <a:off x="5953390" y="1845997"/>
                <a:ext cx="2999882" cy="9136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运用一位小数加减法的方法，计算出这辆货车的运载数量。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8078694" y="1211215"/>
              <a:ext cx="669770" cy="1189861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683568" y="483520"/>
            <a:ext cx="791225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爸爸身高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米，贝贝拿来一张板凳，板凳高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分米，贝贝站在板凳上，比爸爸要高出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分米，贝贝实际身高是多少米？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827588" y="2770892"/>
            <a:ext cx="44037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0.1-0.5=1.4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755576" y="3661162"/>
            <a:ext cx="5020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答：贝贝实际身高是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8220" y="2139702"/>
            <a:ext cx="506581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=0.5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=0.1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   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60032" y="2283720"/>
            <a:ext cx="3816424" cy="1872208"/>
            <a:chOff x="4932040" y="977678"/>
            <a:chExt cx="3816424" cy="1872208"/>
          </a:xfrm>
        </p:grpSpPr>
        <p:grpSp>
          <p:nvGrpSpPr>
            <p:cNvPr id="21" name="组合 4"/>
            <p:cNvGrpSpPr/>
            <p:nvPr/>
          </p:nvGrpSpPr>
          <p:grpSpPr bwMode="auto">
            <a:xfrm>
              <a:off x="4932040" y="977678"/>
              <a:ext cx="2736303" cy="1872208"/>
              <a:chOff x="5650526" y="1707198"/>
              <a:chExt cx="3352808" cy="1202937"/>
            </a:xfrm>
            <a:noFill/>
          </p:grpSpPr>
          <p:sp>
            <p:nvSpPr>
              <p:cNvPr id="23" name="云形标注 82"/>
              <p:cNvSpPr>
                <a:spLocks noChangeArrowheads="1"/>
              </p:cNvSpPr>
              <p:nvPr/>
            </p:nvSpPr>
            <p:spPr bwMode="auto">
              <a:xfrm>
                <a:off x="5650526" y="1707198"/>
                <a:ext cx="3352808" cy="1202937"/>
              </a:xfrm>
              <a:prstGeom prst="cloudCallout">
                <a:avLst>
                  <a:gd name="adj1" fmla="val 68615"/>
                  <a:gd name="adj2" fmla="val -14986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5953390" y="1845997"/>
                <a:ext cx="2999882" cy="91362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只有相同单位的数才能相加。做题时需注意单位一致。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8078694" y="1211215"/>
              <a:ext cx="669770" cy="1189861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7624" y="2136454"/>
            <a:ext cx="6769362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先把各数的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小数点对齐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（也就是把相同数位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数对齐）。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9223" y="2943538"/>
            <a:ext cx="592264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再按照整数加、减法的法则进行计算。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32713" y="3429312"/>
            <a:ext cx="643563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最后得数对齐横线上的小数点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点上小数点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059832" y="1635648"/>
            <a:ext cx="43204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9435" y="3014980"/>
            <a:ext cx="1212059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633730" y="1500506"/>
            <a:ext cx="2470150" cy="1358265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7892"/>
                <a:gd name="adj2" fmla="val 7201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00289" y="1707654"/>
              <a:ext cx="2753590" cy="8308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你能提出哪些数学问题？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83588" y="1840231"/>
            <a:ext cx="4293235" cy="2319020"/>
          </a:xfrm>
          <a:prstGeom prst="rect">
            <a:avLst/>
          </a:prstGeom>
        </p:spPr>
      </p:pic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2987828" y="627536"/>
            <a:ext cx="523176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妈妈今天买肉用去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元，买蔬菜用去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2843808" y="987574"/>
            <a:ext cx="3559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3.4=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1236681" y="411510"/>
            <a:ext cx="68637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问题一：妈妈买蔬菜和肉一共用去多少钱？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87188" y="987574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9902" y="1995688"/>
            <a:ext cx="1452642" cy="13849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6.5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9.9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69612" y="2863731"/>
            <a:ext cx="1351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56"/>
          <p:cNvSpPr txBox="1">
            <a:spLocks noChangeArrowheads="1"/>
          </p:cNvSpPr>
          <p:nvPr/>
        </p:nvSpPr>
        <p:spPr bwMode="auto">
          <a:xfrm>
            <a:off x="1403648" y="4011910"/>
            <a:ext cx="60058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答：妈妈买蔬菜和肉一共用去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9.9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822110" y="1509544"/>
            <a:ext cx="5278282" cy="2502366"/>
            <a:chOff x="3275856" y="401612"/>
            <a:chExt cx="5278282" cy="2587397"/>
          </a:xfrm>
        </p:grpSpPr>
        <p:grpSp>
          <p:nvGrpSpPr>
            <p:cNvPr id="25" name="组合 4"/>
            <p:cNvGrpSpPr/>
            <p:nvPr/>
          </p:nvGrpSpPr>
          <p:grpSpPr bwMode="auto">
            <a:xfrm>
              <a:off x="3275856" y="401612"/>
              <a:ext cx="4248472" cy="2587397"/>
              <a:chOff x="3621195" y="1337063"/>
              <a:chExt cx="5205678" cy="1662461"/>
            </a:xfrm>
            <a:noFill/>
          </p:grpSpPr>
          <p:sp>
            <p:nvSpPr>
              <p:cNvPr id="27" name="云形标注 82"/>
              <p:cNvSpPr>
                <a:spLocks noChangeArrowheads="1"/>
              </p:cNvSpPr>
              <p:nvPr/>
            </p:nvSpPr>
            <p:spPr bwMode="auto">
              <a:xfrm>
                <a:off x="3621195" y="1337063"/>
                <a:ext cx="5205678" cy="1662461"/>
              </a:xfrm>
              <a:prstGeom prst="wedgeRoundRectCallout">
                <a:avLst>
                  <a:gd name="adj1" fmla="val 60386"/>
                  <a:gd name="adj2" fmla="val -15409"/>
                  <a:gd name="adj3" fmla="val 16667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4"/>
              <p:cNvSpPr>
                <a:spLocks noChangeArrowheads="1"/>
              </p:cNvSpPr>
              <p:nvPr/>
            </p:nvSpPr>
            <p:spPr bwMode="auto">
              <a:xfrm>
                <a:off x="3797657" y="1373001"/>
                <a:ext cx="5029214" cy="160715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方法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三：列竖式进行小数计算。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先把各数的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小数点对齐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（也就是把相同数位上的数对齐），再按照整数加、减法的法则进行计算，最后得数对齐横线上的小数点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点上小数点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7884368" y="829818"/>
              <a:ext cx="669770" cy="118986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40" grpId="0"/>
      <p:bldP spid="16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3042285" y="1203598"/>
            <a:ext cx="3559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3.4=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1619676" y="555526"/>
            <a:ext cx="68637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问题二：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买肉比买菜多用多少钱？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85665" y="1203598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56"/>
          <p:cNvSpPr txBox="1">
            <a:spLocks noChangeArrowheads="1"/>
          </p:cNvSpPr>
          <p:nvPr/>
        </p:nvSpPr>
        <p:spPr bwMode="auto">
          <a:xfrm>
            <a:off x="2166570" y="3939902"/>
            <a:ext cx="60058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买肉比买菜多用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3532" y="427081"/>
            <a:ext cx="1166673" cy="1064551"/>
            <a:chOff x="670145" y="1457273"/>
            <a:chExt cx="1555361" cy="1419401"/>
          </a:xfrm>
        </p:grpSpPr>
        <p:pic>
          <p:nvPicPr>
            <p:cNvPr id="25" name="图片 24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4718" y="2085210"/>
            <a:ext cx="3929290" cy="1566659"/>
            <a:chOff x="1105908" y="1299650"/>
            <a:chExt cx="3929290" cy="1566659"/>
          </a:xfrm>
        </p:grpSpPr>
        <p:grpSp>
          <p:nvGrpSpPr>
            <p:cNvPr id="28" name="组合 4"/>
            <p:cNvGrpSpPr/>
            <p:nvPr/>
          </p:nvGrpSpPr>
          <p:grpSpPr bwMode="auto">
            <a:xfrm>
              <a:off x="2152010" y="1401768"/>
              <a:ext cx="2883188" cy="1464541"/>
              <a:chOff x="3744075" y="2870114"/>
              <a:chExt cx="3532785" cy="94099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0" name="云形标注 82"/>
              <p:cNvSpPr>
                <a:spLocks noChangeArrowheads="1"/>
              </p:cNvSpPr>
              <p:nvPr/>
            </p:nvSpPr>
            <p:spPr bwMode="auto">
              <a:xfrm>
                <a:off x="3744075" y="2870114"/>
                <a:ext cx="3532785" cy="940999"/>
              </a:xfrm>
              <a:prstGeom prst="cloudCallout">
                <a:avLst>
                  <a:gd name="adj1" fmla="val -70630"/>
                  <a:gd name="adj2" fmla="val -23435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矩形 4"/>
              <p:cNvSpPr>
                <a:spLocks noChangeArrowheads="1"/>
              </p:cNvSpPr>
              <p:nvPr/>
            </p:nvSpPr>
            <p:spPr bwMode="auto">
              <a:xfrm>
                <a:off x="4188747" y="2971075"/>
                <a:ext cx="3088113" cy="7475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</a:t>
                </a:r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法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：口算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1105908" y="1299650"/>
              <a:ext cx="472906" cy="1278294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4788024" y="1851672"/>
            <a:ext cx="3816424" cy="1872206"/>
            <a:chOff x="4932040" y="977679"/>
            <a:chExt cx="3816424" cy="1872206"/>
          </a:xfrm>
        </p:grpSpPr>
        <p:grpSp>
          <p:nvGrpSpPr>
            <p:cNvPr id="33" name="组合 4"/>
            <p:cNvGrpSpPr/>
            <p:nvPr/>
          </p:nvGrpSpPr>
          <p:grpSpPr bwMode="auto">
            <a:xfrm>
              <a:off x="4932040" y="977679"/>
              <a:ext cx="2736303" cy="1872206"/>
              <a:chOff x="5650526" y="1707198"/>
              <a:chExt cx="3352808" cy="1202935"/>
            </a:xfrm>
            <a:noFill/>
          </p:grpSpPr>
          <p:sp>
            <p:nvSpPr>
              <p:cNvPr id="38" name="云形标注 82"/>
              <p:cNvSpPr>
                <a:spLocks noChangeArrowheads="1"/>
              </p:cNvSpPr>
              <p:nvPr/>
            </p:nvSpPr>
            <p:spPr bwMode="auto">
              <a:xfrm>
                <a:off x="5650526" y="1707198"/>
                <a:ext cx="3352808" cy="1202935"/>
              </a:xfrm>
              <a:prstGeom prst="cloudCallout">
                <a:avLst>
                  <a:gd name="adj1" fmla="val 70507"/>
                  <a:gd name="adj2" fmla="val -15117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矩形 4"/>
              <p:cNvSpPr>
                <a:spLocks noChangeArrowheads="1"/>
              </p:cNvSpPr>
              <p:nvPr/>
            </p:nvSpPr>
            <p:spPr bwMode="auto">
              <a:xfrm>
                <a:off x="5953390" y="1845997"/>
                <a:ext cx="2999882" cy="7475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方法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二：转换单位后计算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65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-34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=31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8078694" y="1211215"/>
              <a:ext cx="669770" cy="1189861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40" grpId="0"/>
      <p:bldP spid="1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856750" y="1203598"/>
            <a:ext cx="3559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3.4=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683572" y="393596"/>
            <a:ext cx="68637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问题二：买肉比买菜多用多少钱？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09655" y="1203598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8798" y="2139704"/>
            <a:ext cx="1452642" cy="13849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6.5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3.1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08508" y="3007747"/>
            <a:ext cx="1351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56"/>
          <p:cNvSpPr txBox="1">
            <a:spLocks noChangeArrowheads="1"/>
          </p:cNvSpPr>
          <p:nvPr/>
        </p:nvSpPr>
        <p:spPr bwMode="auto">
          <a:xfrm>
            <a:off x="467544" y="3795886"/>
            <a:ext cx="60058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买肉比买菜多用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851920" y="699544"/>
            <a:ext cx="4968552" cy="3632342"/>
            <a:chOff x="3995936" y="689647"/>
            <a:chExt cx="4968552" cy="3632342"/>
          </a:xfrm>
        </p:grpSpPr>
        <p:grpSp>
          <p:nvGrpSpPr>
            <p:cNvPr id="25" name="组合 4"/>
            <p:cNvGrpSpPr/>
            <p:nvPr/>
          </p:nvGrpSpPr>
          <p:grpSpPr bwMode="auto">
            <a:xfrm>
              <a:off x="3995936" y="689647"/>
              <a:ext cx="4176464" cy="3632342"/>
              <a:chOff x="4503515" y="1522132"/>
              <a:chExt cx="5117448" cy="2333862"/>
            </a:xfrm>
            <a:noFill/>
          </p:grpSpPr>
          <p:sp>
            <p:nvSpPr>
              <p:cNvPr id="27" name="云形标注 82"/>
              <p:cNvSpPr>
                <a:spLocks noChangeArrowheads="1"/>
              </p:cNvSpPr>
              <p:nvPr/>
            </p:nvSpPr>
            <p:spPr bwMode="auto">
              <a:xfrm>
                <a:off x="4503515" y="1522132"/>
                <a:ext cx="5117448" cy="2333862"/>
              </a:xfrm>
              <a:prstGeom prst="cloudCallout">
                <a:avLst>
                  <a:gd name="adj1" fmla="val 53363"/>
                  <a:gd name="adj2" fmla="val 21219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4"/>
              <p:cNvSpPr>
                <a:spLocks noChangeArrowheads="1"/>
              </p:cNvSpPr>
              <p:nvPr/>
            </p:nvSpPr>
            <p:spPr bwMode="auto">
              <a:xfrm>
                <a:off x="5082975" y="1753466"/>
                <a:ext cx="4008597" cy="17679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方法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三：列竖式进行小数计算。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先把各数的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小数点对齐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（也就是把相同数位上的数对齐），再按照整数加、减法的法则进行计算，最后得数对齐横线上的小数点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点上小数点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8294718" y="2812154"/>
              <a:ext cx="669770" cy="118986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40" grpId="0"/>
      <p:bldP spid="16" grpId="0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82580" y="1059582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1964" y="1203600"/>
            <a:ext cx="1452642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0.4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0.5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61674" y="2071643"/>
            <a:ext cx="1351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222859" y="1203600"/>
            <a:ext cx="1452642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5.2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442569" y="2071643"/>
            <a:ext cx="1351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972794" y="2071643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9829" y="2119903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43608" y="2571752"/>
            <a:ext cx="6840760" cy="1994359"/>
            <a:chOff x="2555776" y="855526"/>
            <a:chExt cx="6840760" cy="1994359"/>
          </a:xfrm>
        </p:grpSpPr>
        <p:grpSp>
          <p:nvGrpSpPr>
            <p:cNvPr id="22" name="组合 4"/>
            <p:cNvGrpSpPr/>
            <p:nvPr/>
          </p:nvGrpSpPr>
          <p:grpSpPr bwMode="auto">
            <a:xfrm>
              <a:off x="2555776" y="855526"/>
              <a:ext cx="5760640" cy="1994359"/>
              <a:chOff x="2738876" y="1628712"/>
              <a:chExt cx="7058545" cy="1281421"/>
            </a:xfrm>
            <a:noFill/>
          </p:grpSpPr>
          <p:sp>
            <p:nvSpPr>
              <p:cNvPr id="24" name="云形标注 82"/>
              <p:cNvSpPr>
                <a:spLocks noChangeArrowheads="1"/>
              </p:cNvSpPr>
              <p:nvPr/>
            </p:nvSpPr>
            <p:spPr bwMode="auto">
              <a:xfrm>
                <a:off x="2738876" y="1628712"/>
                <a:ext cx="7058545" cy="1281421"/>
              </a:xfrm>
              <a:prstGeom prst="cloudCallout">
                <a:avLst>
                  <a:gd name="adj1" fmla="val 60025"/>
                  <a:gd name="adj2" fmla="val -16415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4"/>
              <p:cNvSpPr>
                <a:spLocks noChangeArrowheads="1"/>
              </p:cNvSpPr>
              <p:nvPr/>
            </p:nvSpPr>
            <p:spPr bwMode="auto">
              <a:xfrm>
                <a:off x="3444731" y="1753465"/>
                <a:ext cx="5523856" cy="8424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先把各数的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小数点对齐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（也就是把相同数位上的数对齐），再按照整数加、减法的法则进行计算。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8726766" y="1049687"/>
              <a:ext cx="669770" cy="1189861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1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11560" y="771550"/>
            <a:ext cx="6845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请列出竖式计算。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1471374" y="1806575"/>
            <a:ext cx="3559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5.4=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51"/>
          <p:cNvSpPr txBox="1">
            <a:spLocks noChangeArrowheads="1"/>
          </p:cNvSpPr>
          <p:nvPr/>
        </p:nvSpPr>
        <p:spPr bwMode="auto">
          <a:xfrm>
            <a:off x="4468574" y="1790065"/>
            <a:ext cx="3559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73.6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29.3=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65709" y="2448562"/>
            <a:ext cx="1452642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2.3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5.4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85419" y="3316605"/>
            <a:ext cx="1351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563574" y="3364865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20648" y="2448562"/>
            <a:ext cx="1633781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73.6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29.3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740354" y="3316605"/>
            <a:ext cx="13512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257244" y="3364865"/>
            <a:ext cx="1781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91382" y="1786255"/>
            <a:ext cx="1509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44.3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47139" y="1786255"/>
            <a:ext cx="895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7.7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38" grpId="0"/>
      <p:bldP spid="7" grpId="0"/>
      <p:bldP spid="11" grpId="0"/>
      <p:bldP spid="13" grpId="0"/>
      <p:bldP spid="14" grpId="0"/>
      <p:bldP spid="16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692194" y="411512"/>
            <a:ext cx="791225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小明包装礼物时，红绳用了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1.2m,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绿绳用了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5dm,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小明一共用了多少米的绳子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1203325" y="2355726"/>
            <a:ext cx="35115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0.5=1.7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827584" y="3363838"/>
            <a:ext cx="5020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答：小明一共用了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米的绳子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5700" y="1779664"/>
            <a:ext cx="183896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5dm=0.5m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88024" y="1563639"/>
            <a:ext cx="3816424" cy="1512167"/>
            <a:chOff x="4932040" y="977678"/>
            <a:chExt cx="3816424" cy="1512167"/>
          </a:xfrm>
        </p:grpSpPr>
        <p:grpSp>
          <p:nvGrpSpPr>
            <p:cNvPr id="21" name="组合 4"/>
            <p:cNvGrpSpPr/>
            <p:nvPr/>
          </p:nvGrpSpPr>
          <p:grpSpPr bwMode="auto">
            <a:xfrm>
              <a:off x="4932040" y="977678"/>
              <a:ext cx="2736303" cy="1512167"/>
              <a:chOff x="5650526" y="1707198"/>
              <a:chExt cx="3352808" cy="971602"/>
            </a:xfrm>
            <a:noFill/>
          </p:grpSpPr>
          <p:sp>
            <p:nvSpPr>
              <p:cNvPr id="23" name="云形标注 82"/>
              <p:cNvSpPr>
                <a:spLocks noChangeArrowheads="1"/>
              </p:cNvSpPr>
              <p:nvPr/>
            </p:nvSpPr>
            <p:spPr bwMode="auto">
              <a:xfrm>
                <a:off x="5650526" y="1707198"/>
                <a:ext cx="3352808" cy="971602"/>
              </a:xfrm>
              <a:prstGeom prst="cloudCallout">
                <a:avLst>
                  <a:gd name="adj1" fmla="val 70507"/>
                  <a:gd name="adj2" fmla="val -15117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5953390" y="1845997"/>
                <a:ext cx="2999882" cy="700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只有相同单位的数才能相加。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5dm=0.5m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8078694" y="1211215"/>
              <a:ext cx="669770" cy="1189861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2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764202" y="411512"/>
            <a:ext cx="791225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乐乐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米赛跑的成绩是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8.3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秒，乐乐比欢欢慢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秒，欢欢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米赛跑的成绩是多少？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928881" y="2283718"/>
            <a:ext cx="35115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8.3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0.2=8.1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（秒）</a:t>
            </a:r>
            <a:endParaRPr lang="zh-CN" altLang="en-US" sz="28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56"/>
          <p:cNvSpPr txBox="1">
            <a:spLocks noChangeArrowheads="1"/>
          </p:cNvSpPr>
          <p:nvPr/>
        </p:nvSpPr>
        <p:spPr bwMode="auto">
          <a:xfrm>
            <a:off x="755580" y="3576687"/>
            <a:ext cx="6033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答：欢欢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米赛跑的成绩是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88024" y="1923680"/>
            <a:ext cx="3816424" cy="1512167"/>
            <a:chOff x="4932040" y="977678"/>
            <a:chExt cx="3816424" cy="1512167"/>
          </a:xfrm>
        </p:grpSpPr>
        <p:grpSp>
          <p:nvGrpSpPr>
            <p:cNvPr id="19" name="组合 4"/>
            <p:cNvGrpSpPr/>
            <p:nvPr/>
          </p:nvGrpSpPr>
          <p:grpSpPr bwMode="auto">
            <a:xfrm>
              <a:off x="4932040" y="977678"/>
              <a:ext cx="2736303" cy="1512167"/>
              <a:chOff x="5650526" y="1707198"/>
              <a:chExt cx="3352808" cy="971602"/>
            </a:xfrm>
            <a:noFill/>
          </p:grpSpPr>
          <p:sp>
            <p:nvSpPr>
              <p:cNvPr id="22" name="云形标注 82"/>
              <p:cNvSpPr>
                <a:spLocks noChangeArrowheads="1"/>
              </p:cNvSpPr>
              <p:nvPr/>
            </p:nvSpPr>
            <p:spPr bwMode="auto">
              <a:xfrm>
                <a:off x="5650526" y="1707198"/>
                <a:ext cx="3352808" cy="971602"/>
              </a:xfrm>
              <a:prstGeom prst="cloudCallout">
                <a:avLst>
                  <a:gd name="adj1" fmla="val 72083"/>
                  <a:gd name="adj2" fmla="val -4849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4"/>
              <p:cNvSpPr>
                <a:spLocks noChangeArrowheads="1"/>
              </p:cNvSpPr>
              <p:nvPr/>
            </p:nvSpPr>
            <p:spPr bwMode="auto">
              <a:xfrm>
                <a:off x="5953390" y="1845997"/>
                <a:ext cx="2999882" cy="7000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通过读题，找出数量关系，计算得出结果。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8078694" y="1211215"/>
              <a:ext cx="669770" cy="1189861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9d0d06f1-0c55-4335-81f8-18c91145b4e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1961</Words>
  <Application>WPS 演示</Application>
  <PresentationFormat>全屏显示(16:9)</PresentationFormat>
  <Paragraphs>199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幼圆</vt:lpstr>
      <vt:lpstr>Times New Roman</vt:lpstr>
      <vt:lpstr>Arial</vt:lpstr>
      <vt:lpstr>Arial Unicode MS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48</cp:revision>
  <dcterms:created xsi:type="dcterms:W3CDTF">2017-03-17T02:28:00Z</dcterms:created>
  <dcterms:modified xsi:type="dcterms:W3CDTF">2023-02-04T04:27:30Z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F3A544C3A4D4453B90A59A99CD929E94</vt:lpwstr>
  </property>
</Properties>
</file>