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3" r:id="rId3"/>
    <p:sldId id="284" r:id="rId5"/>
    <p:sldId id="258" r:id="rId6"/>
    <p:sldId id="259" r:id="rId7"/>
    <p:sldId id="263" r:id="rId8"/>
    <p:sldId id="264" r:id="rId9"/>
    <p:sldId id="267" r:id="rId10"/>
    <p:sldId id="266" r:id="rId11"/>
    <p:sldId id="271" r:id="rId12"/>
    <p:sldId id="265" r:id="rId13"/>
    <p:sldId id="268" r:id="rId14"/>
    <p:sldId id="269" r:id="rId15"/>
    <p:sldId id="270" r:id="rId16"/>
  </p:sldIdLst>
  <p:sldSz cx="12190095" cy="7021195"/>
  <p:notesSz cx="6858000" cy="9144000"/>
  <p:custDataLst>
    <p:tags r:id="rId2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14045" indent="-15684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28725" indent="-3143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42770" indent="-4711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57450" indent="-62865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199765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6965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2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1FFFF"/>
    <a:srgbClr val="B2DDF8"/>
    <a:srgbClr val="66FFFF"/>
    <a:srgbClr val="A3E0FF"/>
    <a:srgbClr val="97DCFF"/>
    <a:srgbClr val="3399FF"/>
    <a:srgbClr val="B8560C"/>
    <a:srgbClr val="97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7" d="100"/>
          <a:sy n="107" d="100"/>
        </p:scale>
        <p:origin x="-678" y="-84"/>
      </p:cViewPr>
      <p:guideLst>
        <p:guide orient="horz" pos="2212"/>
        <p:guide pos="3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ADDA453-9A83-4E6B-BC7F-468FC04B0F07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47E5A82-65FA-4630-B988-3D973790F095}" type="datetimeFigureOut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1AD707C-C5B4-47A0-BE42-46211BDA118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12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9A10C288-D20D-4EF8-81CA-DB45DDBA124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14045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28725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42770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57450" algn="l" defTabSz="1228725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72765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87445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302125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916805" algn="l" defTabSz="122936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52438" y="685800"/>
            <a:ext cx="5953125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7170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页眉占位符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   </a:t>
            </a:r>
            <a:endParaRPr lang="zh-CN" altLang="en-US" smtClean="0"/>
          </a:p>
        </p:txBody>
      </p:sp>
      <p:sp>
        <p:nvSpPr>
          <p:cNvPr id="7172" name="页脚占位符 4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mtClean="0"/>
              <a:t>   </a:t>
            </a: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78B14-B8D7-4379-85B4-B305E1875081}" type="slidenum">
              <a:rPr lang="en-US" altLang="zh-CN"/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54B1AB-C3C4-4137-9F4A-84D4D8091D6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81188"/>
            <a:ext cx="2742843" cy="5991041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2" y="281188"/>
            <a:ext cx="8025355" cy="5991041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4FCEC-27E5-4860-BE0A-6B1F76508E4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9EADBE-BA00-40A9-810A-FE1F4953834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5" y="3978857"/>
            <a:ext cx="8532813" cy="17943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61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220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830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44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05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666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27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88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buFont typeface="Arial" panose="020B0604020202020204" pitchFamily="34" charset="0"/>
              <a:buNone/>
              <a:defRPr sz="1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EC8E03-BB18-41B6-8AC9-C94E17D7BCC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400811-CF59-4685-AA7E-05054F09A38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60" y="4511974"/>
            <a:ext cx="10361851" cy="139455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60" y="2976018"/>
            <a:ext cx="10361851" cy="1535955"/>
          </a:xfrm>
        </p:spPr>
        <p:txBody>
          <a:bodyPr anchor="b"/>
          <a:lstStyle>
            <a:lvl1pPr marL="0" indent="0">
              <a:buNone/>
              <a:defRPr sz="2600"/>
            </a:lvl1pPr>
            <a:lvl2pPr marL="614680" indent="0">
              <a:buNone/>
              <a:defRPr sz="2400"/>
            </a:lvl2pPr>
            <a:lvl3pPr marL="1229360" indent="0">
              <a:buNone/>
              <a:defRPr sz="2200"/>
            </a:lvl3pPr>
            <a:lvl4pPr marL="1844040" indent="0">
              <a:buNone/>
              <a:defRPr sz="1900"/>
            </a:lvl4pPr>
            <a:lvl5pPr marL="2458720" indent="0">
              <a:buNone/>
              <a:defRPr sz="1900"/>
            </a:lvl5pPr>
            <a:lvl6pPr marL="3072765" indent="0">
              <a:buNone/>
              <a:defRPr sz="1900"/>
            </a:lvl6pPr>
            <a:lvl7pPr marL="3687445" indent="0">
              <a:buNone/>
              <a:defRPr sz="1900"/>
            </a:lvl7pPr>
            <a:lvl8pPr marL="4302125" indent="0">
              <a:buNone/>
              <a:defRPr sz="1900"/>
            </a:lvl8pPr>
            <a:lvl9pPr marL="4916805" indent="0">
              <a:buNone/>
              <a:defRPr sz="1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5F42E6-D566-4C56-9AD3-B7260FA03AA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2" y="1638355"/>
            <a:ext cx="5384099" cy="46338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38355"/>
            <a:ext cx="5384099" cy="463387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6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0CD941-A33D-4002-A51E-053532EEBE4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71715"/>
            <a:ext cx="5386216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680" indent="0">
              <a:buNone/>
              <a:defRPr sz="2600" b="1"/>
            </a:lvl2pPr>
            <a:lvl3pPr marL="1229360" indent="0">
              <a:buNone/>
              <a:defRPr sz="2400" b="1"/>
            </a:lvl3pPr>
            <a:lvl4pPr marL="1844040" indent="0">
              <a:buNone/>
              <a:defRPr sz="2200" b="1"/>
            </a:lvl4pPr>
            <a:lvl5pPr marL="2458720" indent="0">
              <a:buNone/>
              <a:defRPr sz="2200" b="1"/>
            </a:lvl5pPr>
            <a:lvl6pPr marL="3072765" indent="0">
              <a:buNone/>
              <a:defRPr sz="2200" b="1"/>
            </a:lvl6pPr>
            <a:lvl7pPr marL="3687445" indent="0">
              <a:buNone/>
              <a:defRPr sz="2200" b="1"/>
            </a:lvl7pPr>
            <a:lvl8pPr marL="4302125" indent="0">
              <a:buNone/>
              <a:defRPr sz="2200" b="1"/>
            </a:lvl8pPr>
            <a:lvl9pPr marL="4916805" indent="0">
              <a:buNone/>
              <a:defRPr sz="2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226732"/>
            <a:ext cx="5386216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71715"/>
            <a:ext cx="5388332" cy="655016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4680" indent="0">
              <a:buNone/>
              <a:defRPr sz="2600" b="1"/>
            </a:lvl2pPr>
            <a:lvl3pPr marL="1229360" indent="0">
              <a:buNone/>
              <a:defRPr sz="2400" b="1"/>
            </a:lvl3pPr>
            <a:lvl4pPr marL="1844040" indent="0">
              <a:buNone/>
              <a:defRPr sz="2200" b="1"/>
            </a:lvl4pPr>
            <a:lvl5pPr marL="2458720" indent="0">
              <a:buNone/>
              <a:defRPr sz="2200" b="1"/>
            </a:lvl5pPr>
            <a:lvl6pPr marL="3072765" indent="0">
              <a:buNone/>
              <a:defRPr sz="2200" b="1"/>
            </a:lvl6pPr>
            <a:lvl7pPr marL="3687445" indent="0">
              <a:buNone/>
              <a:defRPr sz="2200" b="1"/>
            </a:lvl7pPr>
            <a:lvl8pPr marL="4302125" indent="0">
              <a:buNone/>
              <a:defRPr sz="2200" b="1"/>
            </a:lvl8pPr>
            <a:lvl9pPr marL="4916805" indent="0">
              <a:buNone/>
              <a:defRPr sz="2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226732"/>
            <a:ext cx="5388332" cy="4045497"/>
          </a:xfrm>
        </p:spPr>
        <p:txBody>
          <a:bodyPr/>
          <a:lstStyle>
            <a:lvl1pPr>
              <a:defRPr sz="32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8688F-D383-4325-B4A2-D447B8E26C6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AB3B93-99A2-4A49-A508-3C744034A46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723377-DAEC-4283-B7C2-CFA21002406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5" y="279562"/>
            <a:ext cx="4010562" cy="1189757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9564"/>
            <a:ext cx="6814779" cy="5992667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5" y="1469320"/>
            <a:ext cx="4010562" cy="4802910"/>
          </a:xfrm>
        </p:spPr>
        <p:txBody>
          <a:bodyPr/>
          <a:lstStyle>
            <a:lvl1pPr marL="0" indent="0">
              <a:buNone/>
              <a:defRPr sz="1900"/>
            </a:lvl1pPr>
            <a:lvl2pPr marL="614680" indent="0">
              <a:buNone/>
              <a:defRPr sz="1600"/>
            </a:lvl2pPr>
            <a:lvl3pPr marL="1229360" indent="0">
              <a:buNone/>
              <a:defRPr sz="1300"/>
            </a:lvl3pPr>
            <a:lvl4pPr marL="1844040" indent="0">
              <a:buNone/>
              <a:defRPr sz="1200"/>
            </a:lvl4pPr>
            <a:lvl5pPr marL="2458720" indent="0">
              <a:buNone/>
              <a:defRPr sz="1200"/>
            </a:lvl5pPr>
            <a:lvl6pPr marL="3072765" indent="0">
              <a:buNone/>
              <a:defRPr sz="1200"/>
            </a:lvl6pPr>
            <a:lvl7pPr marL="3687445" indent="0">
              <a:buNone/>
              <a:defRPr sz="1200"/>
            </a:lvl7pPr>
            <a:lvl8pPr marL="4302125" indent="0">
              <a:buNone/>
              <a:defRPr sz="1200"/>
            </a:lvl8pPr>
            <a:lvl9pPr marL="4916805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CD4AC-4413-41C4-9C0C-944A49E9EFB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915060"/>
            <a:ext cx="7314248" cy="580251"/>
          </a:xfr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27385"/>
            <a:ext cx="7314248" cy="4212908"/>
          </a:xfrm>
        </p:spPr>
        <p:txBody>
          <a:bodyPr/>
          <a:lstStyle>
            <a:lvl1pPr marL="0" indent="0">
              <a:buNone/>
              <a:defRPr sz="4300"/>
            </a:lvl1pPr>
            <a:lvl2pPr marL="614680" indent="0">
              <a:buNone/>
              <a:defRPr sz="3800"/>
            </a:lvl2pPr>
            <a:lvl3pPr marL="1229360" indent="0">
              <a:buNone/>
              <a:defRPr sz="3200"/>
            </a:lvl3pPr>
            <a:lvl4pPr marL="1844040" indent="0">
              <a:buNone/>
              <a:defRPr sz="2600"/>
            </a:lvl4pPr>
            <a:lvl5pPr marL="2458720" indent="0">
              <a:buNone/>
              <a:defRPr sz="2600"/>
            </a:lvl5pPr>
            <a:lvl6pPr marL="3072765" indent="0">
              <a:buNone/>
              <a:defRPr sz="2600"/>
            </a:lvl6pPr>
            <a:lvl7pPr marL="3687445" indent="0">
              <a:buNone/>
              <a:defRPr sz="2600"/>
            </a:lvl7pPr>
            <a:lvl8pPr marL="4302125" indent="0">
              <a:buNone/>
              <a:defRPr sz="2600"/>
            </a:lvl8pPr>
            <a:lvl9pPr marL="4916805" indent="0">
              <a:buNone/>
              <a:defRPr sz="26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495312"/>
            <a:ext cx="7314248" cy="824053"/>
          </a:xfrm>
        </p:spPr>
        <p:txBody>
          <a:bodyPr/>
          <a:lstStyle>
            <a:lvl1pPr marL="0" indent="0">
              <a:buNone/>
              <a:defRPr sz="1900"/>
            </a:lvl1pPr>
            <a:lvl2pPr marL="614680" indent="0">
              <a:buNone/>
              <a:defRPr sz="1600"/>
            </a:lvl2pPr>
            <a:lvl3pPr marL="1229360" indent="0">
              <a:buNone/>
              <a:defRPr sz="1300"/>
            </a:lvl3pPr>
            <a:lvl4pPr marL="1844040" indent="0">
              <a:buNone/>
              <a:defRPr sz="1200"/>
            </a:lvl4pPr>
            <a:lvl5pPr marL="2458720" indent="0">
              <a:buNone/>
              <a:defRPr sz="1200"/>
            </a:lvl5pPr>
            <a:lvl6pPr marL="3072765" indent="0">
              <a:buNone/>
              <a:defRPr sz="1200"/>
            </a:lvl6pPr>
            <a:lvl7pPr marL="3687445" indent="0">
              <a:buNone/>
              <a:defRPr sz="1200"/>
            </a:lvl7pPr>
            <a:lvl8pPr marL="4302125" indent="0">
              <a:buNone/>
              <a:defRPr sz="1200"/>
            </a:lvl8pPr>
            <a:lvl9pPr marL="4916805" indent="0">
              <a:buNone/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9432DE-0F2B-42F8-BA83-3A52ECE5E9E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1" y="280988"/>
            <a:ext cx="10971213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2918" tIns="61460" rIns="122918" bIns="6146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9"/>
          </p:nvPr>
        </p:nvSpPr>
        <p:spPr bwMode="auto">
          <a:xfrm>
            <a:off x="609601" y="1638301"/>
            <a:ext cx="10971213" cy="463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2918" tIns="61460" rIns="122918" bIns="6146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599" y="6394449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18" tIns="61460" rIns="122918" bIns="61460" numCol="1" anchor="t" anchorCtr="0" compatLnSpc="1"/>
          <a:lstStyle>
            <a:lvl1pPr eaLnBrk="1" hangingPunct="1">
              <a:defRPr sz="19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1" y="6394449"/>
            <a:ext cx="3859214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18" tIns="61460" rIns="122918" bIns="61460" numCol="1" anchor="t" anchorCtr="0" compatLnSpc="1"/>
          <a:lstStyle>
            <a:lvl1pPr algn="ctr" eaLnBrk="1" hangingPunct="1">
              <a:defRPr sz="19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4" y="6394449"/>
            <a:ext cx="2844800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22918" tIns="61460" rIns="122918" bIns="61460" numCol="1" anchor="t" anchorCtr="0" compatLnSpc="1"/>
          <a:lstStyle>
            <a:lvl1pPr algn="r">
              <a:defRPr sz="1900"/>
            </a:lvl1pPr>
          </a:lstStyle>
          <a:p>
            <a:fld id="{3FA787FF-FC03-4849-B3D1-31093A87943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5pPr>
      <a:lvl6pPr marL="61468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6pPr>
      <a:lvl7pPr marL="122936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7pPr>
      <a:lvl8pPr marL="184404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8pPr>
      <a:lvl9pPr marL="2458720" algn="ctr" rtl="0" eaLnBrk="1" fontAlgn="base" hangingPunct="1">
        <a:spcBef>
          <a:spcPct val="0"/>
        </a:spcBef>
        <a:spcAft>
          <a:spcPct val="0"/>
        </a:spcAft>
        <a:defRPr sz="59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60375" indent="-460375" algn="l" rtl="0" eaLnBrk="0" fontAlgn="base" hangingPunct="0">
        <a:spcBef>
          <a:spcPct val="20000"/>
        </a:spcBef>
        <a:spcAft>
          <a:spcPct val="0"/>
        </a:spcAft>
        <a:buChar char="•"/>
        <a:defRPr sz="4300">
          <a:solidFill>
            <a:schemeClr val="tx1"/>
          </a:solidFill>
          <a:latin typeface="+mn-lt"/>
          <a:ea typeface="+mn-ea"/>
          <a:cs typeface="+mn-cs"/>
        </a:defRPr>
      </a:lvl1pPr>
      <a:lvl2pPr marL="998220" indent="-382270" algn="l" rtl="0" eaLnBrk="0" fontAlgn="base" hangingPunct="0">
        <a:spcBef>
          <a:spcPct val="2000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</a:defRPr>
      </a:lvl2pPr>
      <a:lvl3pPr marL="1534795" indent="-30607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2150745" indent="-30607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4pPr>
      <a:lvl5pPr marL="2765425" indent="-306070" algn="l" rtl="0" eaLnBrk="0" fontAlgn="base" hangingPunct="0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5pPr>
      <a:lvl6pPr marL="3380105" indent="-30734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6pPr>
      <a:lvl7pPr marL="3994785" indent="-30734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7pPr>
      <a:lvl8pPr marL="4609465" indent="-30734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8pPr>
      <a:lvl9pPr marL="5224145" indent="-307340" algn="l" rtl="0" eaLnBrk="1" fontAlgn="base" hangingPunct="1">
        <a:spcBef>
          <a:spcPct val="20000"/>
        </a:spcBef>
        <a:spcAft>
          <a:spcPct val="0"/>
        </a:spcAft>
        <a:buChar char="»"/>
        <a:defRPr sz="26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68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36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04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8720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2765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7445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2125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6805" algn="l" defTabSz="12293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.png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emf"/><Relationship Id="rId2" Type="http://schemas.openxmlformats.org/officeDocument/2006/relationships/image" Target="../media/image9.png"/><Relationship Id="rId1" Type="http://schemas.openxmlformats.org/officeDocument/2006/relationships/image" Target="../media/image8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5"/>
          <p:cNvPicPr>
            <a:picLocks noChangeAspect="1" noChangeArrowheads="1"/>
          </p:cNvPicPr>
          <p:nvPr/>
        </p:nvPicPr>
        <p:blipFill>
          <a:blip r:embed="rId1" cstate="email"/>
          <a:srcRect l="35500" r="32249" b="80045"/>
          <a:stretch>
            <a:fillRect/>
          </a:stretch>
        </p:blipFill>
        <p:spPr bwMode="auto">
          <a:xfrm flipH="1">
            <a:off x="1931989" y="5611020"/>
            <a:ext cx="428626" cy="39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图片 5"/>
          <p:cNvPicPr>
            <a:picLocks noChangeAspect="1" noChangeArrowheads="1"/>
          </p:cNvPicPr>
          <p:nvPr/>
        </p:nvPicPr>
        <p:blipFill>
          <a:blip r:embed="rId1" cstate="email"/>
          <a:srcRect l="35500" r="32249" b="80045"/>
          <a:stretch>
            <a:fillRect/>
          </a:stretch>
        </p:blipFill>
        <p:spPr bwMode="auto">
          <a:xfrm>
            <a:off x="4308476" y="400050"/>
            <a:ext cx="428626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矩形 19"/>
          <p:cNvSpPr>
            <a:spLocks noChangeArrowheads="1"/>
          </p:cNvSpPr>
          <p:nvPr/>
        </p:nvSpPr>
        <p:spPr bwMode="auto">
          <a:xfrm>
            <a:off x="1544639" y="544514"/>
            <a:ext cx="2846387" cy="708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203" tIns="46102" rIns="92203" bIns="46102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000" b="1">
                <a:solidFill>
                  <a:srgbClr val="0050AA"/>
                </a:solidFill>
                <a:latin typeface="楷体" panose="02010609060101010101" pitchFamily="49" charset="-122"/>
              </a:rPr>
              <a:t>四则运算</a:t>
            </a:r>
            <a:endParaRPr lang="zh-CN" altLang="zh-CN" sz="4000" b="1">
              <a:solidFill>
                <a:srgbClr val="0050AA"/>
              </a:solidFill>
              <a:latin typeface="楷体" panose="02010609060101010101" pitchFamily="49" charset="-122"/>
            </a:endParaRPr>
          </a:p>
        </p:txBody>
      </p:sp>
      <p:grpSp>
        <p:nvGrpSpPr>
          <p:cNvPr id="6148" name="组合 22"/>
          <p:cNvGrpSpPr/>
          <p:nvPr/>
        </p:nvGrpSpPr>
        <p:grpSpPr bwMode="auto">
          <a:xfrm>
            <a:off x="403225" y="468314"/>
            <a:ext cx="1008063" cy="884237"/>
            <a:chOff x="1306635" y="1440417"/>
            <a:chExt cx="654821" cy="648000"/>
          </a:xfrm>
        </p:grpSpPr>
        <p:pic>
          <p:nvPicPr>
            <p:cNvPr id="6149" name="图片 2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0" name="文本框 10"/>
            <p:cNvSpPr txBox="1">
              <a:spLocks noChangeArrowheads="1"/>
            </p:cNvSpPr>
            <p:nvPr/>
          </p:nvSpPr>
          <p:spPr bwMode="auto">
            <a:xfrm>
              <a:off x="1488129" y="1472992"/>
              <a:ext cx="305304" cy="5187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0050AA"/>
                  </a:solidFill>
                </a:rPr>
                <a:t>1</a:t>
              </a:r>
              <a:endParaRPr lang="en-US" altLang="zh-CN" sz="4000" b="1">
                <a:solidFill>
                  <a:srgbClr val="0050AA"/>
                </a:solidFill>
              </a:endParaRPr>
            </a:p>
          </p:txBody>
        </p:sp>
      </p:grpSp>
      <p:sp>
        <p:nvSpPr>
          <p:cNvPr id="6151" name="副标题 6"/>
          <p:cNvSpPr txBox="1">
            <a:spLocks noChangeArrowheads="1"/>
          </p:cNvSpPr>
          <p:nvPr/>
        </p:nvSpPr>
        <p:spPr bwMode="auto">
          <a:xfrm>
            <a:off x="1686718" y="3033976"/>
            <a:ext cx="8816974" cy="80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/>
          <a:p>
            <a:pPr algn="ctr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四年级下册</a:t>
            </a:r>
            <a:endParaRPr lang="zh-CN" altLang="en-US" sz="28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152" name="直接连接符 14"/>
          <p:cNvCxnSpPr>
            <a:cxnSpLocks noChangeShapeType="1"/>
          </p:cNvCxnSpPr>
          <p:nvPr/>
        </p:nvCxnSpPr>
        <p:spPr bwMode="auto">
          <a:xfrm>
            <a:off x="1544638" y="2870994"/>
            <a:ext cx="8851900" cy="0"/>
          </a:xfrm>
          <a:prstGeom prst="line">
            <a:avLst/>
          </a:prstGeom>
          <a:noFill/>
          <a:ln w="28575">
            <a:solidFill>
              <a:srgbClr val="004E98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53" name="矩形 2"/>
          <p:cNvSpPr>
            <a:spLocks noChangeArrowheads="1"/>
          </p:cNvSpPr>
          <p:nvPr/>
        </p:nvSpPr>
        <p:spPr bwMode="auto">
          <a:xfrm>
            <a:off x="0" y="1910598"/>
            <a:ext cx="12190413" cy="769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0" tIns="45715" rIns="91430" bIns="45715">
            <a:spAutoFit/>
          </a:bodyPr>
          <a:lstStyle/>
          <a:p>
            <a:pPr algn="ctr"/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加、减法的意义和各部分间的关系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同侧圆角矩形 35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三、拓展提升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7" name="直线连接符 21"/>
          <p:cNvCxnSpPr/>
          <p:nvPr/>
        </p:nvCxnSpPr>
        <p:spPr>
          <a:xfrm flipV="1">
            <a:off x="1411289" y="1277938"/>
            <a:ext cx="9283699" cy="93662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1581151" y="1889126"/>
            <a:ext cx="8943976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algn="ctr">
              <a:defRPr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根据加、减法各部分间的关系，写出另外两个等式。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Text Box 10"/>
          <p:cNvSpPr txBox="1">
            <a:spLocks noChangeArrowheads="1"/>
          </p:cNvSpPr>
          <p:nvPr/>
        </p:nvSpPr>
        <p:spPr bwMode="auto">
          <a:xfrm>
            <a:off x="2409825" y="2867026"/>
            <a:ext cx="2336800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47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9" name="Text Box 10"/>
          <p:cNvSpPr txBox="1">
            <a:spLocks noChangeArrowheads="1"/>
          </p:cNvSpPr>
          <p:nvPr/>
        </p:nvSpPr>
        <p:spPr bwMode="auto">
          <a:xfrm>
            <a:off x="6611940" y="2867026"/>
            <a:ext cx="2319337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67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6648451" y="4956175"/>
            <a:ext cx="2782888" cy="611188"/>
            <a:chOff x="5471567" y="3079885"/>
            <a:chExt cx="2278339" cy="611906"/>
          </a:xfrm>
        </p:grpSpPr>
        <p:sp>
          <p:nvSpPr>
            <p:cNvPr id="9" name="任意多边形 8"/>
            <p:cNvSpPr/>
            <p:nvPr/>
          </p:nvSpPr>
          <p:spPr>
            <a:xfrm>
              <a:off x="5471567" y="3079885"/>
              <a:ext cx="2122377" cy="611906"/>
            </a:xfrm>
            <a:custGeom>
              <a:avLst/>
              <a:gdLst>
                <a:gd name="connsiteX0" fmla="*/ 173660 w 4009922"/>
                <a:gd name="connsiteY0" fmla="*/ 53464 h 850589"/>
                <a:gd name="connsiteX1" fmla="*/ 173660 w 4009922"/>
                <a:gd name="connsiteY1" fmla="*/ 797124 h 850589"/>
                <a:gd name="connsiteX2" fmla="*/ 3529010 w 4009922"/>
                <a:gd name="connsiteY2" fmla="*/ 797124 h 850589"/>
                <a:gd name="connsiteX3" fmla="*/ 3953660 w 4009922"/>
                <a:gd name="connsiteY3" fmla="*/ 456982 h 850589"/>
                <a:gd name="connsiteX4" fmla="*/ 3953660 w 4009922"/>
                <a:gd name="connsiteY4" fmla="*/ 393607 h 850589"/>
                <a:gd name="connsiteX5" fmla="*/ 3529010 w 4009922"/>
                <a:gd name="connsiteY5" fmla="*/ 53464 h 850589"/>
                <a:gd name="connsiteX6" fmla="*/ 0 w 4009922"/>
                <a:gd name="connsiteY6" fmla="*/ 0 h 850589"/>
                <a:gd name="connsiteX7" fmla="*/ 3559442 w 4009922"/>
                <a:gd name="connsiteY7" fmla="*/ 0 h 850589"/>
                <a:gd name="connsiteX8" fmla="*/ 4009922 w 4009922"/>
                <a:gd name="connsiteY8" fmla="*/ 389051 h 850589"/>
                <a:gd name="connsiteX9" fmla="*/ 4009922 w 4009922"/>
                <a:gd name="connsiteY9" fmla="*/ 461539 h 850589"/>
                <a:gd name="connsiteX10" fmla="*/ 3559442 w 4009922"/>
                <a:gd name="connsiteY10" fmla="*/ 850589 h 850589"/>
                <a:gd name="connsiteX11" fmla="*/ 0 w 4009922"/>
                <a:gd name="connsiteY11" fmla="*/ 850589 h 85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09922" h="850589">
                  <a:moveTo>
                    <a:pt x="173660" y="53464"/>
                  </a:moveTo>
                  <a:lnTo>
                    <a:pt x="173660" y="797124"/>
                  </a:lnTo>
                  <a:lnTo>
                    <a:pt x="3529010" y="797124"/>
                  </a:lnTo>
                  <a:cubicBezTo>
                    <a:pt x="3763537" y="797124"/>
                    <a:pt x="3953660" y="644837"/>
                    <a:pt x="3953660" y="456982"/>
                  </a:cubicBezTo>
                  <a:lnTo>
                    <a:pt x="3953660" y="393607"/>
                  </a:lnTo>
                  <a:cubicBezTo>
                    <a:pt x="3953660" y="205751"/>
                    <a:pt x="3763537" y="53464"/>
                    <a:pt x="3529010" y="53464"/>
                  </a:cubicBezTo>
                  <a:close/>
                  <a:moveTo>
                    <a:pt x="0" y="0"/>
                  </a:moveTo>
                  <a:lnTo>
                    <a:pt x="3559442" y="0"/>
                  </a:lnTo>
                  <a:cubicBezTo>
                    <a:pt x="3808235" y="0"/>
                    <a:pt x="4009922" y="174184"/>
                    <a:pt x="4009922" y="389051"/>
                  </a:cubicBezTo>
                  <a:lnTo>
                    <a:pt x="4009922" y="461539"/>
                  </a:lnTo>
                  <a:cubicBezTo>
                    <a:pt x="4009922" y="676405"/>
                    <a:pt x="3808235" y="850589"/>
                    <a:pt x="3559442" y="850589"/>
                  </a:cubicBezTo>
                  <a:lnTo>
                    <a:pt x="0" y="85058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0" rIns="0" bIns="0" anchor="ctr">
              <a:normAutofit/>
            </a:bodyPr>
            <a:lstStyle/>
            <a:p>
              <a:pPr>
                <a:defRPr/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392" name="Text Box 16"/>
            <p:cNvSpPr txBox="1">
              <a:spLocks noChangeArrowheads="1"/>
            </p:cNvSpPr>
            <p:nvPr/>
          </p:nvSpPr>
          <p:spPr bwMode="auto">
            <a:xfrm>
              <a:off x="5578646" y="3154735"/>
              <a:ext cx="2171260" cy="462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67</a:t>
              </a:r>
              <a:r>
                <a:rPr lang="zh-CN" altLang="en-US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  <a:r>
                <a:rPr lang="en-US" altLang="zh-CN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</a:t>
              </a:r>
              <a:endParaRPr lang="en-US" altLang="zh-CN" sz="2400">
                <a:solidFill>
                  <a:srgbClr val="ED007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1598613" y="4940300"/>
            <a:ext cx="3721100" cy="611188"/>
            <a:chOff x="1124962" y="3136563"/>
            <a:chExt cx="2956696" cy="611906"/>
          </a:xfrm>
        </p:grpSpPr>
        <p:sp>
          <p:nvSpPr>
            <p:cNvPr id="16394" name="Text Box 10"/>
            <p:cNvSpPr txBox="1">
              <a:spLocks noChangeArrowheads="1"/>
            </p:cNvSpPr>
            <p:nvPr/>
          </p:nvSpPr>
          <p:spPr bwMode="auto">
            <a:xfrm>
              <a:off x="1124962" y="3211413"/>
              <a:ext cx="2956696" cy="4622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47</a:t>
              </a:r>
              <a:r>
                <a:rPr lang="zh-CN" altLang="en-US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  <a:r>
                <a:rPr lang="en-US" altLang="zh-CN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</a:t>
              </a:r>
              <a:r>
                <a:rPr lang="zh-CN" altLang="en-US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endParaRPr lang="en-US" altLang="zh-CN" sz="2400">
                <a:solidFill>
                  <a:srgbClr val="ED007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1727906" y="3136563"/>
              <a:ext cx="1904698" cy="611906"/>
            </a:xfrm>
            <a:custGeom>
              <a:avLst/>
              <a:gdLst>
                <a:gd name="connsiteX0" fmla="*/ 173660 w 4009922"/>
                <a:gd name="connsiteY0" fmla="*/ 53464 h 850589"/>
                <a:gd name="connsiteX1" fmla="*/ 173660 w 4009922"/>
                <a:gd name="connsiteY1" fmla="*/ 797124 h 850589"/>
                <a:gd name="connsiteX2" fmla="*/ 3529010 w 4009922"/>
                <a:gd name="connsiteY2" fmla="*/ 797124 h 850589"/>
                <a:gd name="connsiteX3" fmla="*/ 3953660 w 4009922"/>
                <a:gd name="connsiteY3" fmla="*/ 456982 h 850589"/>
                <a:gd name="connsiteX4" fmla="*/ 3953660 w 4009922"/>
                <a:gd name="connsiteY4" fmla="*/ 393607 h 850589"/>
                <a:gd name="connsiteX5" fmla="*/ 3529010 w 4009922"/>
                <a:gd name="connsiteY5" fmla="*/ 53464 h 850589"/>
                <a:gd name="connsiteX6" fmla="*/ 0 w 4009922"/>
                <a:gd name="connsiteY6" fmla="*/ 0 h 850589"/>
                <a:gd name="connsiteX7" fmla="*/ 3559442 w 4009922"/>
                <a:gd name="connsiteY7" fmla="*/ 0 h 850589"/>
                <a:gd name="connsiteX8" fmla="*/ 4009922 w 4009922"/>
                <a:gd name="connsiteY8" fmla="*/ 389051 h 850589"/>
                <a:gd name="connsiteX9" fmla="*/ 4009922 w 4009922"/>
                <a:gd name="connsiteY9" fmla="*/ 461539 h 850589"/>
                <a:gd name="connsiteX10" fmla="*/ 3559442 w 4009922"/>
                <a:gd name="connsiteY10" fmla="*/ 850589 h 850589"/>
                <a:gd name="connsiteX11" fmla="*/ 0 w 4009922"/>
                <a:gd name="connsiteY11" fmla="*/ 850589 h 85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09922" h="850589">
                  <a:moveTo>
                    <a:pt x="173660" y="53464"/>
                  </a:moveTo>
                  <a:lnTo>
                    <a:pt x="173660" y="797124"/>
                  </a:lnTo>
                  <a:lnTo>
                    <a:pt x="3529010" y="797124"/>
                  </a:lnTo>
                  <a:cubicBezTo>
                    <a:pt x="3763537" y="797124"/>
                    <a:pt x="3953660" y="644837"/>
                    <a:pt x="3953660" y="456982"/>
                  </a:cubicBezTo>
                  <a:lnTo>
                    <a:pt x="3953660" y="393607"/>
                  </a:lnTo>
                  <a:cubicBezTo>
                    <a:pt x="3953660" y="205751"/>
                    <a:pt x="3763537" y="53464"/>
                    <a:pt x="3529010" y="53464"/>
                  </a:cubicBezTo>
                  <a:close/>
                  <a:moveTo>
                    <a:pt x="0" y="0"/>
                  </a:moveTo>
                  <a:lnTo>
                    <a:pt x="3559442" y="0"/>
                  </a:lnTo>
                  <a:cubicBezTo>
                    <a:pt x="3808235" y="0"/>
                    <a:pt x="4009922" y="174184"/>
                    <a:pt x="4009922" y="389051"/>
                  </a:cubicBezTo>
                  <a:lnTo>
                    <a:pt x="4009922" y="461539"/>
                  </a:lnTo>
                  <a:cubicBezTo>
                    <a:pt x="4009922" y="676405"/>
                    <a:pt x="3808235" y="850589"/>
                    <a:pt x="3559442" y="850589"/>
                  </a:cubicBezTo>
                  <a:lnTo>
                    <a:pt x="0" y="85058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0" rIns="0" bIns="0" anchor="ctr">
              <a:normAutofit/>
            </a:bodyPr>
            <a:lstStyle/>
            <a:p>
              <a:pPr>
                <a:defRPr/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 bwMode="auto">
          <a:xfrm>
            <a:off x="6648451" y="3910013"/>
            <a:ext cx="3238500" cy="611187"/>
            <a:chOff x="5436096" y="2198836"/>
            <a:chExt cx="2887793" cy="611906"/>
          </a:xfrm>
        </p:grpSpPr>
        <p:sp>
          <p:nvSpPr>
            <p:cNvPr id="16397" name="Text Box 15"/>
            <p:cNvSpPr txBox="1">
              <a:spLocks noChangeArrowheads="1"/>
            </p:cNvSpPr>
            <p:nvPr/>
          </p:nvSpPr>
          <p:spPr bwMode="auto">
            <a:xfrm>
              <a:off x="5552665" y="2273684"/>
              <a:ext cx="2771224" cy="46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55</a:t>
              </a:r>
              <a:r>
                <a:rPr lang="zh-CN" altLang="en-US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＋</a:t>
              </a:r>
              <a:r>
                <a:rPr lang="en-US" altLang="zh-CN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lang="zh-CN" altLang="en-US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67</a:t>
              </a:r>
              <a:endParaRPr lang="en-US" altLang="zh-CN" sz="2400">
                <a:solidFill>
                  <a:srgbClr val="ED007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5436096" y="2198836"/>
              <a:ext cx="2308819" cy="611906"/>
            </a:xfrm>
            <a:custGeom>
              <a:avLst/>
              <a:gdLst>
                <a:gd name="connsiteX0" fmla="*/ 173660 w 4009922"/>
                <a:gd name="connsiteY0" fmla="*/ 53464 h 850589"/>
                <a:gd name="connsiteX1" fmla="*/ 173660 w 4009922"/>
                <a:gd name="connsiteY1" fmla="*/ 797124 h 850589"/>
                <a:gd name="connsiteX2" fmla="*/ 3529010 w 4009922"/>
                <a:gd name="connsiteY2" fmla="*/ 797124 h 850589"/>
                <a:gd name="connsiteX3" fmla="*/ 3953660 w 4009922"/>
                <a:gd name="connsiteY3" fmla="*/ 456982 h 850589"/>
                <a:gd name="connsiteX4" fmla="*/ 3953660 w 4009922"/>
                <a:gd name="connsiteY4" fmla="*/ 393607 h 850589"/>
                <a:gd name="connsiteX5" fmla="*/ 3529010 w 4009922"/>
                <a:gd name="connsiteY5" fmla="*/ 53464 h 850589"/>
                <a:gd name="connsiteX6" fmla="*/ 0 w 4009922"/>
                <a:gd name="connsiteY6" fmla="*/ 0 h 850589"/>
                <a:gd name="connsiteX7" fmla="*/ 3559442 w 4009922"/>
                <a:gd name="connsiteY7" fmla="*/ 0 h 850589"/>
                <a:gd name="connsiteX8" fmla="*/ 4009922 w 4009922"/>
                <a:gd name="connsiteY8" fmla="*/ 389051 h 850589"/>
                <a:gd name="connsiteX9" fmla="*/ 4009922 w 4009922"/>
                <a:gd name="connsiteY9" fmla="*/ 461539 h 850589"/>
                <a:gd name="connsiteX10" fmla="*/ 3559442 w 4009922"/>
                <a:gd name="connsiteY10" fmla="*/ 850589 h 850589"/>
                <a:gd name="connsiteX11" fmla="*/ 0 w 4009922"/>
                <a:gd name="connsiteY11" fmla="*/ 850589 h 85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09922" h="850589">
                  <a:moveTo>
                    <a:pt x="173660" y="53464"/>
                  </a:moveTo>
                  <a:lnTo>
                    <a:pt x="173660" y="797124"/>
                  </a:lnTo>
                  <a:lnTo>
                    <a:pt x="3529010" y="797124"/>
                  </a:lnTo>
                  <a:cubicBezTo>
                    <a:pt x="3763537" y="797124"/>
                    <a:pt x="3953660" y="644837"/>
                    <a:pt x="3953660" y="456982"/>
                  </a:cubicBezTo>
                  <a:lnTo>
                    <a:pt x="3953660" y="393607"/>
                  </a:lnTo>
                  <a:cubicBezTo>
                    <a:pt x="3953660" y="205751"/>
                    <a:pt x="3763537" y="53464"/>
                    <a:pt x="3529010" y="53464"/>
                  </a:cubicBezTo>
                  <a:close/>
                  <a:moveTo>
                    <a:pt x="0" y="0"/>
                  </a:moveTo>
                  <a:lnTo>
                    <a:pt x="3559442" y="0"/>
                  </a:lnTo>
                  <a:cubicBezTo>
                    <a:pt x="3808235" y="0"/>
                    <a:pt x="4009922" y="174184"/>
                    <a:pt x="4009922" y="389051"/>
                  </a:cubicBezTo>
                  <a:lnTo>
                    <a:pt x="4009922" y="461539"/>
                  </a:lnTo>
                  <a:cubicBezTo>
                    <a:pt x="4009922" y="676405"/>
                    <a:pt x="3808235" y="850589"/>
                    <a:pt x="3559442" y="850589"/>
                  </a:cubicBezTo>
                  <a:lnTo>
                    <a:pt x="0" y="85058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0" rIns="0" bIns="0" anchor="ctr">
              <a:normAutofit/>
            </a:bodyPr>
            <a:lstStyle/>
            <a:p>
              <a:pPr>
                <a:defRPr/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1646237" y="3868739"/>
            <a:ext cx="3721100" cy="611187"/>
            <a:chOff x="1113454" y="2325298"/>
            <a:chExt cx="2956697" cy="611906"/>
          </a:xfrm>
        </p:grpSpPr>
        <p:sp>
          <p:nvSpPr>
            <p:cNvPr id="16400" name="Text Box 10"/>
            <p:cNvSpPr txBox="1">
              <a:spLocks noChangeArrowheads="1"/>
            </p:cNvSpPr>
            <p:nvPr/>
          </p:nvSpPr>
          <p:spPr bwMode="auto">
            <a:xfrm>
              <a:off x="1113454" y="2400146"/>
              <a:ext cx="2956697" cy="46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47</a:t>
              </a:r>
              <a:r>
                <a:rPr lang="zh-CN" altLang="en-US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  <a:r>
                <a:rPr lang="en-US" altLang="zh-CN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zh-CN" altLang="en-US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400">
                  <a:solidFill>
                    <a:srgbClr val="ED007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</a:t>
              </a:r>
              <a:endParaRPr lang="en-US" altLang="zh-CN" sz="2400">
                <a:solidFill>
                  <a:srgbClr val="ED007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1696216" y="2325298"/>
              <a:ext cx="1904698" cy="611906"/>
            </a:xfrm>
            <a:custGeom>
              <a:avLst/>
              <a:gdLst>
                <a:gd name="connsiteX0" fmla="*/ 173660 w 4009922"/>
                <a:gd name="connsiteY0" fmla="*/ 53464 h 850589"/>
                <a:gd name="connsiteX1" fmla="*/ 173660 w 4009922"/>
                <a:gd name="connsiteY1" fmla="*/ 797124 h 850589"/>
                <a:gd name="connsiteX2" fmla="*/ 3529010 w 4009922"/>
                <a:gd name="connsiteY2" fmla="*/ 797124 h 850589"/>
                <a:gd name="connsiteX3" fmla="*/ 3953660 w 4009922"/>
                <a:gd name="connsiteY3" fmla="*/ 456982 h 850589"/>
                <a:gd name="connsiteX4" fmla="*/ 3953660 w 4009922"/>
                <a:gd name="connsiteY4" fmla="*/ 393607 h 850589"/>
                <a:gd name="connsiteX5" fmla="*/ 3529010 w 4009922"/>
                <a:gd name="connsiteY5" fmla="*/ 53464 h 850589"/>
                <a:gd name="connsiteX6" fmla="*/ 0 w 4009922"/>
                <a:gd name="connsiteY6" fmla="*/ 0 h 850589"/>
                <a:gd name="connsiteX7" fmla="*/ 3559442 w 4009922"/>
                <a:gd name="connsiteY7" fmla="*/ 0 h 850589"/>
                <a:gd name="connsiteX8" fmla="*/ 4009922 w 4009922"/>
                <a:gd name="connsiteY8" fmla="*/ 389051 h 850589"/>
                <a:gd name="connsiteX9" fmla="*/ 4009922 w 4009922"/>
                <a:gd name="connsiteY9" fmla="*/ 461539 h 850589"/>
                <a:gd name="connsiteX10" fmla="*/ 3559442 w 4009922"/>
                <a:gd name="connsiteY10" fmla="*/ 850589 h 850589"/>
                <a:gd name="connsiteX11" fmla="*/ 0 w 4009922"/>
                <a:gd name="connsiteY11" fmla="*/ 850589 h 85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09922" h="850589">
                  <a:moveTo>
                    <a:pt x="173660" y="53464"/>
                  </a:moveTo>
                  <a:lnTo>
                    <a:pt x="173660" y="797124"/>
                  </a:lnTo>
                  <a:lnTo>
                    <a:pt x="3529010" y="797124"/>
                  </a:lnTo>
                  <a:cubicBezTo>
                    <a:pt x="3763537" y="797124"/>
                    <a:pt x="3953660" y="644837"/>
                    <a:pt x="3953660" y="456982"/>
                  </a:cubicBezTo>
                  <a:lnTo>
                    <a:pt x="3953660" y="393607"/>
                  </a:lnTo>
                  <a:cubicBezTo>
                    <a:pt x="3953660" y="205751"/>
                    <a:pt x="3763537" y="53464"/>
                    <a:pt x="3529010" y="53464"/>
                  </a:cubicBezTo>
                  <a:close/>
                  <a:moveTo>
                    <a:pt x="0" y="0"/>
                  </a:moveTo>
                  <a:lnTo>
                    <a:pt x="3559442" y="0"/>
                  </a:lnTo>
                  <a:cubicBezTo>
                    <a:pt x="3808235" y="0"/>
                    <a:pt x="4009922" y="174184"/>
                    <a:pt x="4009922" y="389051"/>
                  </a:cubicBezTo>
                  <a:lnTo>
                    <a:pt x="4009922" y="461539"/>
                  </a:lnTo>
                  <a:cubicBezTo>
                    <a:pt x="4009922" y="676405"/>
                    <a:pt x="3808235" y="850589"/>
                    <a:pt x="3559442" y="850589"/>
                  </a:cubicBezTo>
                  <a:lnTo>
                    <a:pt x="0" y="85058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tIns="0" rIns="0" bIns="0" anchor="ctr">
              <a:normAutofit/>
            </a:bodyPr>
            <a:lstStyle/>
            <a:p>
              <a:pPr>
                <a:defRPr/>
              </a:pPr>
              <a:endPara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同侧圆角矩形 35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三、拓展提升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1325564" y="1817689"/>
            <a:ext cx="9645650" cy="8309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>
              <a:defRPr/>
            </a:pP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爸爸带了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元钱，买衣服花了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125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元，又买了一个书包，还剩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元，这个书包多少钱？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620963" y="4576763"/>
            <a:ext cx="4127500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300-125-160=15</a:t>
            </a:r>
            <a:r>
              <a:rPr lang="zh-CN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293939" y="5411789"/>
            <a:ext cx="4781550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答：这个书包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40" name="图片 7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380411" y="3512986"/>
            <a:ext cx="2590800" cy="2590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446213" y="3468688"/>
            <a:ext cx="6476999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algn="ctr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总钱数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衣服的钱数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剩下的钱数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书包的钱数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415" name="图片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65214" y="4662488"/>
            <a:ext cx="1484312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直线连接符 21"/>
          <p:cNvCxnSpPr/>
          <p:nvPr/>
        </p:nvCxnSpPr>
        <p:spPr>
          <a:xfrm flipV="1">
            <a:off x="1411288" y="1276350"/>
            <a:ext cx="97123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47900" y="2584451"/>
            <a:ext cx="80359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同侧圆角矩形 35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四、课堂小结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294063" y="2636839"/>
            <a:ext cx="638016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灵活运用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加、减法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之间的关系解决实际问题。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云形标注 82"/>
          <p:cNvSpPr>
            <a:spLocks noChangeArrowheads="1"/>
          </p:cNvSpPr>
          <p:nvPr/>
        </p:nvSpPr>
        <p:spPr bwMode="auto">
          <a:xfrm>
            <a:off x="6265864" y="3698876"/>
            <a:ext cx="3251199" cy="1905000"/>
          </a:xfrm>
          <a:prstGeom prst="cloudCallout">
            <a:avLst>
              <a:gd name="adj1" fmla="val 59494"/>
              <a:gd name="adj2" fmla="val 28134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0" tIns="45715" rIns="91430" bIns="45715" anchor="ctr"/>
          <a:lstStyle>
            <a:lvl1pPr>
              <a:spcBef>
                <a:spcPct val="20000"/>
              </a:spcBef>
              <a:buChar char="•"/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已知两个部分的和与其中一部分，求另一部分就要用减法解决。</a:t>
            </a:r>
            <a:endParaRPr lang="zh-CN" altLang="en-US" sz="2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437" name="Picture 3" descr="C:\Documents and Settings\Administrator\桌面\图片2.png图片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65264" y="4806951"/>
            <a:ext cx="782637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云形标注 82"/>
          <p:cNvSpPr>
            <a:spLocks noChangeArrowheads="1"/>
          </p:cNvSpPr>
          <p:nvPr/>
        </p:nvSpPr>
        <p:spPr bwMode="auto">
          <a:xfrm>
            <a:off x="2368551" y="3870326"/>
            <a:ext cx="3363913" cy="1562100"/>
          </a:xfrm>
          <a:prstGeom prst="cloudCallout">
            <a:avLst>
              <a:gd name="adj1" fmla="val -53507"/>
              <a:gd name="adj2" fmla="val 5625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0" tIns="45715" rIns="91430" bIns="45715" anchor="ctr"/>
          <a:lstStyle>
            <a:lvl1pPr>
              <a:spcBef>
                <a:spcPct val="20000"/>
              </a:spcBef>
              <a:buChar char="•"/>
              <a:defRPr sz="4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3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7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把几个数合起来用加法计算。</a:t>
            </a:r>
            <a:endParaRPr lang="zh-CN" altLang="en-US" sz="20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3504404" y="1765856"/>
            <a:ext cx="5257800" cy="500129"/>
          </a:xfrm>
          <a:prstGeom prst="rect">
            <a:avLst/>
          </a:prstGeom>
          <a:noFill/>
          <a:effectLst>
            <a:softEdge rad="0"/>
          </a:effectLst>
        </p:spPr>
        <p:txBody>
          <a:bodyPr lIns="68573" tIns="34286" rIns="68573" bIns="34286">
            <a:spAutoFit/>
          </a:bodyPr>
          <a:lstStyle/>
          <a:p>
            <a:pPr algn="ctr">
              <a:defRPr/>
            </a:pP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这节课你们都学会了哪些知识？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1411288" y="1276350"/>
            <a:ext cx="97123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441" name="图片 2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9904413" y="4881564"/>
            <a:ext cx="1111250" cy="197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同侧圆角矩形 35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五、课后作业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9458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30477" y="1681163"/>
            <a:ext cx="6840537" cy="519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4259264" y="2366963"/>
            <a:ext cx="3384550" cy="1915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73" tIns="34286" rIns="68573" bIns="34286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 第</a:t>
            </a:r>
            <a:r>
              <a:rPr lang="en-US" altLang="zh-CN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40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zh-CN" altLang="en-US" sz="40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411288" y="1276350"/>
            <a:ext cx="97123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一、复习旧知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1411288" y="1276350"/>
            <a:ext cx="94837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284414" y="1909763"/>
            <a:ext cx="7467600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algn="ctr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个数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并成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，叫做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加法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309814" y="2671763"/>
            <a:ext cx="7442200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algn="ctr"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相加的两个数叫做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加数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。加得的数叫做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65564" y="3586163"/>
            <a:ext cx="3829050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844 + 378 = 1222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 rot="5400000">
            <a:off x="4399757" y="4369594"/>
            <a:ext cx="520700" cy="2143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右箭头 12"/>
          <p:cNvSpPr/>
          <p:nvPr/>
        </p:nvSpPr>
        <p:spPr>
          <a:xfrm rot="5400000">
            <a:off x="5431632" y="4368007"/>
            <a:ext cx="520700" cy="2143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右箭头 13"/>
          <p:cNvSpPr/>
          <p:nvPr/>
        </p:nvSpPr>
        <p:spPr>
          <a:xfrm rot="5400000">
            <a:off x="6582568" y="4368007"/>
            <a:ext cx="520700" cy="214312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113213" y="4776788"/>
            <a:ext cx="938213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199064" y="4760913"/>
            <a:ext cx="1133475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491289" y="4725988"/>
            <a:ext cx="687387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 bwMode="auto">
          <a:xfrm>
            <a:off x="4095751" y="5599114"/>
            <a:ext cx="3313113" cy="5397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加数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加数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5" name="文本框 2"/>
          <p:cNvSpPr txBox="1">
            <a:spLocks noChangeArrowheads="1"/>
          </p:cNvSpPr>
          <p:nvPr/>
        </p:nvSpPr>
        <p:spPr bwMode="auto">
          <a:xfrm>
            <a:off x="4994275" y="814388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加法的意义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206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65214" y="4662488"/>
            <a:ext cx="1484312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/>
      <p:bldP spid="12" grpId="0" animBg="1"/>
      <p:bldP spid="13" grpId="0" animBg="1"/>
      <p:bldP spid="14" grpId="0" animBg="1"/>
      <p:bldP spid="15" grpId="0"/>
      <p:bldP spid="16" grpId="0"/>
      <p:bldP spid="17" grpId="0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一、复习旧知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4" name="直线连接符 21"/>
          <p:cNvCxnSpPr/>
          <p:nvPr/>
        </p:nvCxnSpPr>
        <p:spPr>
          <a:xfrm flipV="1">
            <a:off x="1411288" y="1276350"/>
            <a:ext cx="94837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19" name="文本框 4"/>
          <p:cNvSpPr txBox="1">
            <a:spLocks noChangeArrowheads="1"/>
          </p:cNvSpPr>
          <p:nvPr/>
        </p:nvSpPr>
        <p:spPr bwMode="auto">
          <a:xfrm>
            <a:off x="4994275" y="814388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减法的意义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4667251" y="3629026"/>
            <a:ext cx="3814763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1222 - 378 = 844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右箭头 6"/>
          <p:cNvSpPr/>
          <p:nvPr/>
        </p:nvSpPr>
        <p:spPr>
          <a:xfrm rot="5400000">
            <a:off x="4652169" y="4353719"/>
            <a:ext cx="520700" cy="214312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右箭头 7"/>
          <p:cNvSpPr/>
          <p:nvPr/>
        </p:nvSpPr>
        <p:spPr>
          <a:xfrm rot="5400000">
            <a:off x="5777707" y="4334668"/>
            <a:ext cx="520700" cy="21431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右箭头 8"/>
          <p:cNvSpPr/>
          <p:nvPr/>
        </p:nvSpPr>
        <p:spPr>
          <a:xfrm rot="5400000">
            <a:off x="6823869" y="4347369"/>
            <a:ext cx="520700" cy="214312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endParaRPr lang="zh-CN" altLang="en-US" sz="2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341814" y="4776788"/>
            <a:ext cx="1292225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被减数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694364" y="4776788"/>
            <a:ext cx="1038225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减数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872289" y="4776788"/>
            <a:ext cx="711199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946275" y="2159001"/>
            <a:ext cx="8534400" cy="8309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已知两个数的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与其中的一个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加数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，求另一个加数的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运算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，就叫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减法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。在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减法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中，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已知的和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叫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被减数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减得的数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叫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35489" y="5640388"/>
            <a:ext cx="2791129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被减数 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–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减数 </a:t>
            </a:r>
            <a:r>
              <a:rPr lang="en-US" altLang="zh-CN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zh-CN" altLang="en-US" sz="24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</a:t>
            </a:r>
            <a:endParaRPr lang="zh-CN" altLang="en-US" sz="24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29" name="图片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65214" y="4662488"/>
            <a:ext cx="1484312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1" name="矩形 4"/>
          <p:cNvSpPr>
            <a:spLocks noChangeArrowheads="1"/>
          </p:cNvSpPr>
          <p:nvPr/>
        </p:nvSpPr>
        <p:spPr bwMode="auto">
          <a:xfrm>
            <a:off x="6323013" y="2144713"/>
            <a:ext cx="3022600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减法是加法的逆运算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284413" y="2144713"/>
            <a:ext cx="3208337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加、减法之间的关系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284413" y="3394076"/>
            <a:ext cx="3541712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加法各部分之间的关系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284413" y="5003801"/>
            <a:ext cx="3529013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减法各部分之间的关系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118"/>
          <p:cNvSpPr>
            <a:spLocks noChangeArrowheads="1"/>
          </p:cNvSpPr>
          <p:nvPr/>
        </p:nvSpPr>
        <p:spPr bwMode="auto">
          <a:xfrm>
            <a:off x="5961063" y="3176589"/>
            <a:ext cx="95250" cy="896937"/>
          </a:xfrm>
          <a:custGeom>
            <a:avLst/>
            <a:gdLst>
              <a:gd name="T0" fmla="*/ 94794 w 94795"/>
              <a:gd name="T1" fmla="*/ 896856 h 897878"/>
              <a:gd name="T2" fmla="*/ 51425 w 94795"/>
              <a:gd name="T3" fmla="*/ 845553 h 897878"/>
              <a:gd name="T4" fmla="*/ 51426 w 94795"/>
              <a:gd name="T5" fmla="*/ 745533 h 897878"/>
              <a:gd name="T6" fmla="*/ 8057 w 94795"/>
              <a:gd name="T7" fmla="*/ 694230 h 897878"/>
              <a:gd name="T8" fmla="*/ 51426 w 94795"/>
              <a:gd name="T9" fmla="*/ 642927 h 897878"/>
              <a:gd name="T10" fmla="*/ 51426 w 94795"/>
              <a:gd name="T11" fmla="*/ 51303 h 897878"/>
              <a:gd name="T12" fmla="*/ 94795 w 94795"/>
              <a:gd name="T13" fmla="*/ 0 h 897878"/>
              <a:gd name="T14" fmla="*/ 94794 w 94795"/>
              <a:gd name="T15" fmla="*/ 896856 h 897878"/>
              <a:gd name="T16" fmla="*/ 94794 w 94795"/>
              <a:gd name="T17" fmla="*/ 896856 h 897878"/>
              <a:gd name="T18" fmla="*/ 51425 w 94795"/>
              <a:gd name="T19" fmla="*/ 845553 h 897878"/>
              <a:gd name="T20" fmla="*/ 43405 w 94795"/>
              <a:gd name="T21" fmla="*/ 512923 h 897878"/>
              <a:gd name="T22" fmla="*/ 36 w 94795"/>
              <a:gd name="T23" fmla="*/ 469641 h 897878"/>
              <a:gd name="T24" fmla="*/ 51426 w 94795"/>
              <a:gd name="T25" fmla="*/ 402295 h 897878"/>
              <a:gd name="T26" fmla="*/ 51426 w 94795"/>
              <a:gd name="T27" fmla="*/ 51303 h 897878"/>
              <a:gd name="T28" fmla="*/ 94795 w 94795"/>
              <a:gd name="T29" fmla="*/ 0 h 897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4795" h="897878" stroke="0">
                <a:moveTo>
                  <a:pt x="94794" y="896856"/>
                </a:moveTo>
                <a:cubicBezTo>
                  <a:pt x="70842" y="896856"/>
                  <a:pt x="51425" y="873887"/>
                  <a:pt x="51425" y="845553"/>
                </a:cubicBezTo>
                <a:cubicBezTo>
                  <a:pt x="51425" y="812213"/>
                  <a:pt x="51426" y="778873"/>
                  <a:pt x="51426" y="745533"/>
                </a:cubicBezTo>
                <a:cubicBezTo>
                  <a:pt x="51426" y="717199"/>
                  <a:pt x="32009" y="694230"/>
                  <a:pt x="8057" y="694230"/>
                </a:cubicBezTo>
                <a:cubicBezTo>
                  <a:pt x="32009" y="694230"/>
                  <a:pt x="51426" y="671261"/>
                  <a:pt x="51426" y="642927"/>
                </a:cubicBezTo>
                <a:lnTo>
                  <a:pt x="51426" y="51303"/>
                </a:lnTo>
                <a:cubicBezTo>
                  <a:pt x="51426" y="22969"/>
                  <a:pt x="70843" y="0"/>
                  <a:pt x="94795" y="0"/>
                </a:cubicBezTo>
                <a:cubicBezTo>
                  <a:pt x="94795" y="298952"/>
                  <a:pt x="94794" y="597904"/>
                  <a:pt x="94794" y="896856"/>
                </a:cubicBezTo>
                <a:close/>
              </a:path>
              <a:path w="94795" h="897878" fill="none">
                <a:moveTo>
                  <a:pt x="94794" y="896856"/>
                </a:moveTo>
                <a:cubicBezTo>
                  <a:pt x="70842" y="896856"/>
                  <a:pt x="59990" y="909542"/>
                  <a:pt x="51425" y="845553"/>
                </a:cubicBezTo>
                <a:cubicBezTo>
                  <a:pt x="42860" y="781564"/>
                  <a:pt x="51970" y="575575"/>
                  <a:pt x="43405" y="512923"/>
                </a:cubicBezTo>
                <a:cubicBezTo>
                  <a:pt x="34840" y="450271"/>
                  <a:pt x="-1301" y="488079"/>
                  <a:pt x="36" y="469641"/>
                </a:cubicBezTo>
                <a:cubicBezTo>
                  <a:pt x="1373" y="451203"/>
                  <a:pt x="51426" y="430629"/>
                  <a:pt x="51426" y="402295"/>
                </a:cubicBezTo>
                <a:lnTo>
                  <a:pt x="51426" y="51303"/>
                </a:lnTo>
                <a:cubicBezTo>
                  <a:pt x="51426" y="22969"/>
                  <a:pt x="70843" y="0"/>
                  <a:pt x="94795" y="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30" tIns="45715" rIns="91430" bIns="45715"/>
          <a:lstStyle/>
          <a:p>
            <a:endParaRPr lang="zh-CN" altLang="en-US"/>
          </a:p>
        </p:txBody>
      </p:sp>
      <p:sp>
        <p:nvSpPr>
          <p:cNvPr id="11293" name="矩形 20"/>
          <p:cNvSpPr>
            <a:spLocks noChangeArrowheads="1"/>
          </p:cNvSpPr>
          <p:nvPr/>
        </p:nvSpPr>
        <p:spPr bwMode="auto">
          <a:xfrm>
            <a:off x="6323015" y="2970213"/>
            <a:ext cx="2420937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>
              <a:defRPr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加数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91" name="矩形 23"/>
          <p:cNvSpPr>
            <a:spLocks noChangeArrowheads="1"/>
          </p:cNvSpPr>
          <p:nvPr/>
        </p:nvSpPr>
        <p:spPr bwMode="auto">
          <a:xfrm>
            <a:off x="6323014" y="3727451"/>
            <a:ext cx="3203575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>
              <a:defRPr/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另一个加数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9" name="矩形 26"/>
          <p:cNvSpPr>
            <a:spLocks noChangeArrowheads="1"/>
          </p:cNvSpPr>
          <p:nvPr/>
        </p:nvSpPr>
        <p:spPr bwMode="auto">
          <a:xfrm>
            <a:off x="6323013" y="4505325"/>
            <a:ext cx="2719387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差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被减数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减数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7" name="矩形 29"/>
          <p:cNvSpPr>
            <a:spLocks noChangeArrowheads="1"/>
          </p:cNvSpPr>
          <p:nvPr/>
        </p:nvSpPr>
        <p:spPr bwMode="auto">
          <a:xfrm>
            <a:off x="6323014" y="5149851"/>
            <a:ext cx="2879725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减数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被减数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差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85" name="矩形 32"/>
          <p:cNvSpPr>
            <a:spLocks noChangeArrowheads="1"/>
          </p:cNvSpPr>
          <p:nvPr/>
        </p:nvSpPr>
        <p:spPr bwMode="auto">
          <a:xfrm>
            <a:off x="6323013" y="5792788"/>
            <a:ext cx="2486558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30" tIns="45715" rIns="91430" bIns="45715">
            <a:spAutoFit/>
          </a:bodyPr>
          <a:lstStyle/>
          <a:p>
            <a:pPr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被减数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减数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差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AutoShape 118"/>
          <p:cNvSpPr/>
          <p:nvPr/>
        </p:nvSpPr>
        <p:spPr bwMode="auto">
          <a:xfrm>
            <a:off x="5916613" y="4630738"/>
            <a:ext cx="139700" cy="1506537"/>
          </a:xfrm>
          <a:prstGeom prst="leftBrace">
            <a:avLst>
              <a:gd name="adj1" fmla="val 59213"/>
              <a:gd name="adj2" fmla="val 50000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1430" tIns="45715" rIns="91430" bIns="45715" anchor="ctr"/>
          <a:lstStyle/>
          <a:p>
            <a:pPr>
              <a:buFont typeface="Arial" panose="020B0604020202020204" pitchFamily="34" charset="0"/>
              <a:buNone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同侧圆角矩形 35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一、复习旧知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7" name="直线连接符 21"/>
          <p:cNvCxnSpPr/>
          <p:nvPr/>
        </p:nvCxnSpPr>
        <p:spPr>
          <a:xfrm flipV="1">
            <a:off x="1411288" y="1276350"/>
            <a:ext cx="94837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54" name="文本框 37"/>
          <p:cNvSpPr txBox="1">
            <a:spLocks noChangeArrowheads="1"/>
          </p:cNvSpPr>
          <p:nvPr/>
        </p:nvSpPr>
        <p:spPr bwMode="auto">
          <a:xfrm>
            <a:off x="4994275" y="814388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加、减法之间的关系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1" grpId="0" animBg="1"/>
      <p:bldP spid="6" grpId="0"/>
      <p:bldP spid="7" grpId="0"/>
      <p:bldP spid="8" grpId="0"/>
      <p:bldP spid="11293" grpId="0" animBg="1"/>
      <p:bldP spid="11291" grpId="0" animBg="1"/>
      <p:bldP spid="11289" grpId="0" animBg="1"/>
      <p:bldP spid="11287" grpId="0" animBg="1"/>
      <p:bldP spid="11285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同侧圆角矩形 35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二、巩固练习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7" name="直线连接符 21"/>
          <p:cNvCxnSpPr/>
          <p:nvPr/>
        </p:nvCxnSpPr>
        <p:spPr>
          <a:xfrm flipV="1">
            <a:off x="1411289" y="1274763"/>
            <a:ext cx="9636126" cy="96837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57" name="组合 56"/>
          <p:cNvGrpSpPr/>
          <p:nvPr/>
        </p:nvGrpSpPr>
        <p:grpSpPr bwMode="auto">
          <a:xfrm>
            <a:off x="1674814" y="4694239"/>
            <a:ext cx="5487987" cy="1396290"/>
            <a:chOff x="2624430" y="3027737"/>
            <a:chExt cx="4968552" cy="1397054"/>
          </a:xfrm>
        </p:grpSpPr>
        <p:sp>
          <p:nvSpPr>
            <p:cNvPr id="11268" name="矩形 57"/>
            <p:cNvSpPr>
              <a:spLocks noChangeArrowheads="1"/>
            </p:cNvSpPr>
            <p:nvPr/>
          </p:nvSpPr>
          <p:spPr bwMode="auto">
            <a:xfrm>
              <a:off x="3362766" y="3027737"/>
              <a:ext cx="3491880" cy="646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86+59=145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（张）</a:t>
              </a:r>
              <a:endPara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69" name="矩形 58"/>
            <p:cNvSpPr>
              <a:spLocks noChangeArrowheads="1"/>
            </p:cNvSpPr>
            <p:nvPr/>
          </p:nvSpPr>
          <p:spPr bwMode="auto">
            <a:xfrm>
              <a:off x="2624430" y="3778106"/>
              <a:ext cx="4968552" cy="646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答：全天一共卖出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145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张门票。</a:t>
              </a:r>
              <a:endPara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4" name="TextBox 1"/>
          <p:cNvSpPr txBox="1">
            <a:spLocks noChangeArrowheads="1"/>
          </p:cNvSpPr>
          <p:nvPr/>
        </p:nvSpPr>
        <p:spPr bwMode="auto">
          <a:xfrm>
            <a:off x="1446214" y="1838326"/>
            <a:ext cx="9601199" cy="8309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）滑雪场上午卖出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86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张门票，下午卖出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59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张门票。滑雪场全天一共卖出多少张门票？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305005" y="3750472"/>
            <a:ext cx="2663519" cy="227488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64" name="文本框 63"/>
          <p:cNvSpPr txBox="1"/>
          <p:nvPr/>
        </p:nvSpPr>
        <p:spPr>
          <a:xfrm>
            <a:off x="1598613" y="3265488"/>
            <a:ext cx="5564188" cy="8309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卖出的张数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卖出的张数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卖出的张数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文本框 66"/>
          <p:cNvSpPr txBox="1">
            <a:spLocks noChangeArrowheads="1"/>
          </p:cNvSpPr>
          <p:nvPr/>
        </p:nvSpPr>
        <p:spPr bwMode="auto">
          <a:xfrm>
            <a:off x="4994275" y="814388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课本第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同侧圆角矩形 35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二、巩固练习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7" name="直线连接符 21"/>
          <p:cNvCxnSpPr/>
          <p:nvPr/>
        </p:nvCxnSpPr>
        <p:spPr>
          <a:xfrm flipV="1">
            <a:off x="1411288" y="1276350"/>
            <a:ext cx="9412287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 bwMode="auto">
          <a:xfrm>
            <a:off x="2817814" y="4079876"/>
            <a:ext cx="4511675" cy="1632331"/>
            <a:chOff x="1601490" y="2365416"/>
            <a:chExt cx="3569767" cy="1631582"/>
          </a:xfrm>
        </p:grpSpPr>
        <p:sp>
          <p:nvSpPr>
            <p:cNvPr id="12292" name="矩形 11"/>
            <p:cNvSpPr>
              <a:spLocks noChangeArrowheads="1"/>
            </p:cNvSpPr>
            <p:nvPr/>
          </p:nvSpPr>
          <p:spPr bwMode="auto">
            <a:xfrm>
              <a:off x="1601490" y="2365416"/>
              <a:ext cx="3491880" cy="646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145-86=59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（张）</a:t>
              </a:r>
              <a:endPara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93" name="矩形 12"/>
            <p:cNvSpPr>
              <a:spLocks noChangeArrowheads="1"/>
            </p:cNvSpPr>
            <p:nvPr/>
          </p:nvSpPr>
          <p:spPr bwMode="auto">
            <a:xfrm>
              <a:off x="1638793" y="3350964"/>
              <a:ext cx="3532464" cy="646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答：下午卖出</a:t>
              </a:r>
              <a:r>
                <a:rPr lang="en-US" altLang="zh-CN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59</a:t>
              </a:r>
              <a:r>
                <a:rPr lang="zh-CN" altLang="en-US"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张门票。</a:t>
              </a:r>
              <a:endPara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318" name="TextBox 22"/>
          <p:cNvSpPr txBox="1">
            <a:spLocks noChangeArrowheads="1"/>
          </p:cNvSpPr>
          <p:nvPr/>
        </p:nvSpPr>
        <p:spPr bwMode="auto">
          <a:xfrm>
            <a:off x="1446214" y="1974851"/>
            <a:ext cx="9377362" cy="8309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）滑雪场全天卖出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145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张门票，其中上午卖出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86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张。下午卖出多少张？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5" name="文本框 16"/>
          <p:cNvSpPr txBox="1">
            <a:spLocks noChangeArrowheads="1"/>
          </p:cNvSpPr>
          <p:nvPr/>
        </p:nvSpPr>
        <p:spPr bwMode="auto">
          <a:xfrm>
            <a:off x="4994275" y="814388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课本第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076404" y="3725581"/>
            <a:ext cx="2663519" cy="227488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pic>
        <p:nvPicPr>
          <p:cNvPr id="12297" name="图片 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65214" y="4662488"/>
            <a:ext cx="1484312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同侧圆角矩形 35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二、巩固练习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7" name="直线连接符 21"/>
          <p:cNvCxnSpPr/>
          <p:nvPr/>
        </p:nvCxnSpPr>
        <p:spPr>
          <a:xfrm flipV="1">
            <a:off x="1411288" y="1271589"/>
            <a:ext cx="9940925" cy="100012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315" name="矩形 2"/>
          <p:cNvSpPr>
            <a:spLocks noChangeArrowheads="1"/>
          </p:cNvSpPr>
          <p:nvPr/>
        </p:nvSpPr>
        <p:spPr bwMode="auto">
          <a:xfrm>
            <a:off x="1927225" y="1778001"/>
            <a:ext cx="8656638" cy="523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根据加、减法各部分间的关系，写出另外两个算式。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Group 3"/>
          <p:cNvGraphicFramePr>
            <a:graphicFrameLocks noGrp="1"/>
          </p:cNvGraphicFramePr>
          <p:nvPr/>
        </p:nvGraphicFramePr>
        <p:xfrm>
          <a:off x="1065214" y="2987676"/>
          <a:ext cx="4927602" cy="2655888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064913"/>
                <a:gridCol w="2862689"/>
              </a:tblGrid>
              <a:tr h="66397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28</a:t>
                      </a:r>
                      <a:r>
                        <a:rPr kumimoji="0" lang="zh-CN" alt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＋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19</a:t>
                      </a:r>
                      <a:r>
                        <a:rPr kumimoji="0" lang="zh-CN" alt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＝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47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91" marR="68591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47</a:t>
                      </a:r>
                      <a:r>
                        <a:rPr kumimoji="0" lang="zh-CN" alt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－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19</a:t>
                      </a:r>
                      <a:r>
                        <a:rPr kumimoji="0" lang="zh-CN" alt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＝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28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91" marR="68591" marT="0" marB="0" horzOverflow="overflow"/>
                </a:tc>
              </a:tr>
              <a:tr h="663972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47</a:t>
                      </a:r>
                      <a:r>
                        <a:rPr kumimoji="0" lang="zh-CN" alt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－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28</a:t>
                      </a:r>
                      <a:r>
                        <a:rPr kumimoji="0" lang="zh-CN" alt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＝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19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91" marR="68591" marT="0" marB="0" horzOverflow="overflow"/>
                </a:tc>
              </a:tr>
              <a:tr h="66397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u="none" strike="noStrike" cap="none" normalizeH="0" baseline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203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＋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147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＝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350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91" marR="68591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91" marR="68591" marT="0" marB="0" horzOverflow="overflow"/>
                </a:tc>
              </a:tr>
              <a:tr h="663972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91" marR="68591" marT="0" marB="0" horzOverflow="overflow"/>
                </a:tc>
              </a:tr>
            </a:tbl>
          </a:graphicData>
        </a:graphic>
      </p:graphicFrame>
      <p:graphicFrame>
        <p:nvGraphicFramePr>
          <p:cNvPr id="8" name="Group 18"/>
          <p:cNvGraphicFramePr>
            <a:graphicFrameLocks noGrp="1"/>
          </p:cNvGraphicFramePr>
          <p:nvPr/>
        </p:nvGraphicFramePr>
        <p:xfrm>
          <a:off x="6345239" y="2987676"/>
          <a:ext cx="4784725" cy="2655888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118091"/>
                <a:gridCol w="2666634"/>
              </a:tblGrid>
              <a:tr h="66397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67</a:t>
                      </a:r>
                      <a:r>
                        <a:rPr kumimoji="0" lang="zh-CN" alt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－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55</a:t>
                      </a:r>
                      <a:r>
                        <a:rPr kumimoji="0" lang="zh-CN" alt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＝</a:t>
                      </a: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     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0" marB="0" horzOverflow="overflow"/>
                </a:tc>
              </a:tr>
              <a:tr h="663972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0" marB="0" horzOverflow="overflow"/>
                </a:tc>
              </a:tr>
              <a:tr h="663972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sz="24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ts val="28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850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－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239</a:t>
                      </a:r>
                      <a:r>
                        <a:rPr kumimoji="0" lang="zh-CN" alt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＝</a:t>
                      </a:r>
                      <a:r>
                        <a:rPr kumimoji="0" lang="en-US" sz="20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611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0" marB="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0" marB="0" horzOverflow="overflow"/>
                </a:tc>
              </a:tr>
              <a:tr h="663972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sz="24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 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74" marR="68574" marT="0" marB="0" horzOverflow="overflow"/>
                </a:tc>
              </a:tr>
            </a:tbl>
          </a:graphicData>
        </a:graphic>
      </p:graphicFrame>
      <p:sp>
        <p:nvSpPr>
          <p:cNvPr id="9" name="矩形 6"/>
          <p:cNvSpPr>
            <a:spLocks noChangeArrowheads="1"/>
          </p:cNvSpPr>
          <p:nvPr/>
        </p:nvSpPr>
        <p:spPr bwMode="auto">
          <a:xfrm>
            <a:off x="8856121" y="3679826"/>
            <a:ext cx="1887035" cy="64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67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8856121" y="2987676"/>
            <a:ext cx="1887035" cy="64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67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8555043" y="4983164"/>
            <a:ext cx="2430452" cy="64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239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611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585206" y="4362451"/>
            <a:ext cx="2430452" cy="64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850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611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239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006726" y="4357689"/>
            <a:ext cx="3205163" cy="64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350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203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147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070226" y="5000626"/>
            <a:ext cx="3078163" cy="646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350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147</a:t>
            </a:r>
            <a:r>
              <a:rPr lang="zh-CN" altLang="en-US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203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52" name="文本框 15"/>
          <p:cNvSpPr txBox="1">
            <a:spLocks noChangeArrowheads="1"/>
          </p:cNvSpPr>
          <p:nvPr/>
        </p:nvSpPr>
        <p:spPr bwMode="auto">
          <a:xfrm>
            <a:off x="4994275" y="814388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课本第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同侧圆角矩形 35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二、巩固练习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7" name="直线连接符 21"/>
          <p:cNvCxnSpPr/>
          <p:nvPr/>
        </p:nvCxnSpPr>
        <p:spPr>
          <a:xfrm flipV="1">
            <a:off x="1411288" y="1276350"/>
            <a:ext cx="9483725" cy="95250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 bwMode="auto">
          <a:xfrm>
            <a:off x="4814889" y="1552575"/>
            <a:ext cx="2325687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猜猜我是几？</a:t>
            </a:r>
            <a:endParaRPr lang="zh-CN" altLang="en-US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2095500" y="2408238"/>
            <a:ext cx="2898775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我减去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56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得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120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6894514" y="4656138"/>
            <a:ext cx="3636963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483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加上我得数是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792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400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7138988" y="3438525"/>
            <a:ext cx="2978150" cy="646331"/>
            <a:chOff x="5222519" y="1675406"/>
            <a:chExt cx="2099933" cy="646921"/>
          </a:xfrm>
        </p:grpSpPr>
        <p:sp>
          <p:nvSpPr>
            <p:cNvPr id="14" name="KSO_Shape"/>
            <p:cNvSpPr/>
            <p:nvPr/>
          </p:nvSpPr>
          <p:spPr>
            <a:xfrm>
              <a:off x="5222519" y="1767565"/>
              <a:ext cx="2099933" cy="462384"/>
            </a:xfrm>
            <a:prstGeom prst="snipRoundRect">
              <a:avLst>
                <a:gd name="adj1" fmla="val 24199"/>
                <a:gd name="adj2" fmla="val 31731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479467" y="1675406"/>
              <a:ext cx="1586035" cy="6469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120</a:t>
              </a:r>
              <a:r>
                <a:rPr lang="zh-CN" altLang="en-US" sz="2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＋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56</a:t>
              </a:r>
              <a:r>
                <a:rPr lang="zh-CN" altLang="en-US" sz="2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176</a:t>
              </a:r>
              <a:endPara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1590676" y="5748343"/>
            <a:ext cx="3128963" cy="646331"/>
            <a:chOff x="2489846" y="3552781"/>
            <a:chExt cx="2098950" cy="645395"/>
          </a:xfrm>
        </p:grpSpPr>
        <p:sp>
          <p:nvSpPr>
            <p:cNvPr id="17" name="KSO_Shape"/>
            <p:cNvSpPr/>
            <p:nvPr/>
          </p:nvSpPr>
          <p:spPr>
            <a:xfrm>
              <a:off x="2489846" y="3644723"/>
              <a:ext cx="2098950" cy="462879"/>
            </a:xfrm>
            <a:prstGeom prst="snipRoundRect">
              <a:avLst>
                <a:gd name="adj1" fmla="val 24199"/>
                <a:gd name="adj2" fmla="val 31731"/>
              </a:avLst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724124" y="3552781"/>
              <a:ext cx="1630394" cy="6453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  <a:spcAft>
                  <a:spcPts val="0"/>
                </a:spcAft>
                <a:defRPr/>
              </a:pP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792</a:t>
              </a:r>
              <a:r>
                <a:rPr lang="zh-CN" altLang="en-US" sz="2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－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483</a:t>
              </a:r>
              <a:r>
                <a:rPr lang="zh-CN" altLang="en-US" sz="2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  <a:r>
                <a:rPr lang="en-US" altLang="zh-CN" sz="2400" kern="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309</a:t>
              </a:r>
              <a:endPara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483475" y="2192339"/>
            <a:ext cx="3768725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被减数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减数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差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645150" y="3073400"/>
            <a:ext cx="658813" cy="342900"/>
            <a:chOff x="4887859" y="1271714"/>
            <a:chExt cx="1354952" cy="1100130"/>
          </a:xfrm>
        </p:grpSpPr>
        <p:sp>
          <p:nvSpPr>
            <p:cNvPr id="20" name="平行四边形 19"/>
            <p:cNvSpPr/>
            <p:nvPr/>
          </p:nvSpPr>
          <p:spPr bwMode="auto">
            <a:xfrm flipH="1">
              <a:off x="4893073" y="1271714"/>
              <a:ext cx="1322592" cy="544047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平行四边形 20"/>
            <p:cNvSpPr/>
            <p:nvPr/>
          </p:nvSpPr>
          <p:spPr bwMode="auto">
            <a:xfrm>
              <a:off x="4887859" y="1808328"/>
              <a:ext cx="1354952" cy="563516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1301751" y="4581526"/>
            <a:ext cx="5783263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一个加数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另一个加数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flipH="1">
            <a:off x="5648326" y="5135562"/>
            <a:ext cx="658813" cy="342900"/>
            <a:chOff x="4887859" y="1271714"/>
            <a:chExt cx="1354952" cy="1100130"/>
          </a:xfrm>
        </p:grpSpPr>
        <p:sp>
          <p:nvSpPr>
            <p:cNvPr id="24" name="平行四边形 23"/>
            <p:cNvSpPr/>
            <p:nvPr/>
          </p:nvSpPr>
          <p:spPr bwMode="auto">
            <a:xfrm flipH="1">
              <a:off x="4893073" y="1271714"/>
              <a:ext cx="1322592" cy="544047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平行四边形 24"/>
            <p:cNvSpPr/>
            <p:nvPr/>
          </p:nvSpPr>
          <p:spPr bwMode="auto">
            <a:xfrm>
              <a:off x="4887859" y="1808328"/>
              <a:ext cx="1354952" cy="563516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25"/>
          <p:cNvSpPr/>
          <p:nvPr/>
        </p:nvSpPr>
        <p:spPr bwMode="auto">
          <a:xfrm>
            <a:off x="2708275" y="3290888"/>
            <a:ext cx="1655763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</a:t>
            </a:r>
            <a:r>
              <a:rPr lang="en-US" altLang="zh-CN" sz="2400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176</a:t>
            </a:r>
            <a:endParaRPr lang="zh-CN" altLang="en-US" sz="24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7677151" y="5502276"/>
            <a:ext cx="1998662" cy="4616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我是</a:t>
            </a:r>
            <a:r>
              <a:rPr lang="en-US" altLang="zh-CN" sz="2400" kern="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309</a:t>
            </a:r>
            <a:endParaRPr lang="zh-CN" altLang="en-US" sz="240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5"/>
          <p:cNvSpPr txBox="1">
            <a:spLocks noChangeArrowheads="1"/>
          </p:cNvSpPr>
          <p:nvPr/>
        </p:nvSpPr>
        <p:spPr bwMode="auto">
          <a:xfrm>
            <a:off x="7483475" y="2801939"/>
            <a:ext cx="3768725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被减数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减数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差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56"/>
          <p:cNvSpPr txBox="1">
            <a:spLocks noChangeArrowheads="1"/>
          </p:cNvSpPr>
          <p:nvPr/>
        </p:nvSpPr>
        <p:spPr bwMode="auto">
          <a:xfrm>
            <a:off x="1301751" y="5183188"/>
            <a:ext cx="5632449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一个加数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另一个加数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6" name="文本框 31"/>
          <p:cNvSpPr txBox="1">
            <a:spLocks noChangeArrowheads="1"/>
          </p:cNvSpPr>
          <p:nvPr/>
        </p:nvSpPr>
        <p:spPr bwMode="auto">
          <a:xfrm>
            <a:off x="4994275" y="814388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课本第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2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1325564" y="2608263"/>
            <a:ext cx="617537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10053638" y="5262563"/>
            <a:ext cx="881063" cy="15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 bwMode="auto">
          <a:xfrm flipV="1">
            <a:off x="1301751" y="4321175"/>
            <a:ext cx="9229725" cy="33338"/>
          </a:xfrm>
          <a:prstGeom prst="line">
            <a:avLst/>
          </a:prstGeom>
          <a:ln>
            <a:solidFill>
              <a:srgbClr val="FF0000"/>
            </a:solidFill>
            <a:prstDash val="sysDash"/>
            <a:headEnd type="none" w="med" len="med"/>
            <a:tailEnd type="none" w="med" len="med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8" grpId="0"/>
      <p:bldP spid="22" grpId="0"/>
      <p:bldP spid="26" grpId="0" animBg="1"/>
      <p:bldP spid="27" grpId="0" animBg="1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表格 52"/>
          <p:cNvGraphicFramePr>
            <a:graphicFrameLocks noGrp="1"/>
          </p:cNvGraphicFramePr>
          <p:nvPr/>
        </p:nvGraphicFramePr>
        <p:xfrm>
          <a:off x="6932613" y="2981325"/>
          <a:ext cx="1250950" cy="2328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0950"/>
              </a:tblGrid>
              <a:tr h="582216"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529" marR="91529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2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297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529" marR="91529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216"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529" marR="91529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2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381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529" marR="91529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2" name="表格 51"/>
          <p:cNvGraphicFramePr>
            <a:graphicFrameLocks noGrp="1"/>
          </p:cNvGraphicFramePr>
          <p:nvPr/>
        </p:nvGraphicFramePr>
        <p:xfrm>
          <a:off x="8718550" y="3009900"/>
          <a:ext cx="1268414" cy="2328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68414"/>
              </a:tblGrid>
              <a:tr h="5822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500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500" marR="91500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216"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500" marR="91500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21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143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500" marR="91500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2216"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500" marR="91500" marT="45709" marB="457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51" name="表格 50"/>
          <p:cNvGraphicFramePr>
            <a:graphicFrameLocks noGrp="1"/>
          </p:cNvGraphicFramePr>
          <p:nvPr/>
        </p:nvGraphicFramePr>
        <p:xfrm>
          <a:off x="3816350" y="2978150"/>
          <a:ext cx="1416050" cy="2208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6050"/>
              </a:tblGrid>
              <a:tr h="552053">
                <a:tc>
                  <a:txBody>
                    <a:bodyPr/>
                    <a:lstStyle/>
                    <a:p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9" marR="914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0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400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9" marR="914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053"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9" marR="914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0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851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9" marR="914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6" name="同侧圆角矩形 35"/>
          <p:cNvSpPr/>
          <p:nvPr/>
        </p:nvSpPr>
        <p:spPr>
          <a:xfrm>
            <a:off x="1446213" y="690564"/>
            <a:ext cx="3073400" cy="530225"/>
          </a:xfrm>
          <a:prstGeom prst="round2SameRect">
            <a:avLst/>
          </a:prstGeom>
          <a:solidFill>
            <a:srgbClr val="FE5050"/>
          </a:solidFill>
          <a:ln>
            <a:solidFill>
              <a:srgbClr val="CE292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30" tIns="45715" rIns="91430" bIns="45715" anchor="ctr"/>
          <a:lstStyle/>
          <a:p>
            <a:pPr algn="ctr">
              <a:defRPr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二、巩固练习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7" name="直线连接符 21"/>
          <p:cNvCxnSpPr/>
          <p:nvPr/>
        </p:nvCxnSpPr>
        <p:spPr>
          <a:xfrm flipV="1">
            <a:off x="1411289" y="1271589"/>
            <a:ext cx="9864725" cy="100012"/>
          </a:xfrm>
          <a:prstGeom prst="line">
            <a:avLst/>
          </a:prstGeom>
          <a:ln w="38100" cmpd="sng">
            <a:solidFill>
              <a:srgbClr val="FF9900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425" name="文本框 31"/>
          <p:cNvSpPr txBox="1">
            <a:spLocks noChangeArrowheads="1"/>
          </p:cNvSpPr>
          <p:nvPr/>
        </p:nvSpPr>
        <p:spPr bwMode="auto">
          <a:xfrm>
            <a:off x="1446214" y="1654175"/>
            <a:ext cx="1419225" cy="46165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30" tIns="45715" rIns="91430" bIns="45715">
            <a:spAutoFit/>
          </a:bodyPr>
          <a:lstStyle/>
          <a:p>
            <a:pPr algn="ctr"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填一填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1954212" y="2976563"/>
          <a:ext cx="1416050" cy="2208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6050"/>
              </a:tblGrid>
              <a:tr h="5520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300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9" marR="914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053"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9" marR="914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05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127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9" marR="914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2053">
                <a:tc>
                  <a:txBody>
                    <a:bodyPr/>
                    <a:lstStyle/>
                    <a:p>
                      <a:pPr algn="ctr"/>
                      <a:endParaRPr lang="zh-CN" altLang="en-US" sz="24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29" marR="9142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5412" name="组合 33"/>
          <p:cNvGrpSpPr/>
          <p:nvPr/>
        </p:nvGrpSpPr>
        <p:grpSpPr bwMode="auto">
          <a:xfrm>
            <a:off x="989014" y="3748082"/>
            <a:ext cx="3424237" cy="461665"/>
            <a:chOff x="117999" y="3162726"/>
            <a:chExt cx="2181502" cy="382502"/>
          </a:xfrm>
        </p:grpSpPr>
        <p:sp>
          <p:nvSpPr>
            <p:cNvPr id="15413" name="TextBox 6"/>
            <p:cNvSpPr txBox="1">
              <a:spLocks noChangeArrowheads="1"/>
            </p:cNvSpPr>
            <p:nvPr/>
          </p:nvSpPr>
          <p:spPr bwMode="auto">
            <a:xfrm>
              <a:off x="117999" y="3162726"/>
              <a:ext cx="1319145" cy="382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200+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14" name="TextBox 7"/>
            <p:cNvSpPr txBox="1">
              <a:spLocks noChangeArrowheads="1"/>
            </p:cNvSpPr>
            <p:nvPr/>
          </p:nvSpPr>
          <p:spPr bwMode="auto">
            <a:xfrm>
              <a:off x="1639929" y="3162726"/>
              <a:ext cx="659572" cy="382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TextBox 9"/>
          <p:cNvSpPr txBox="1">
            <a:spLocks noChangeArrowheads="1"/>
          </p:cNvSpPr>
          <p:nvPr/>
        </p:nvSpPr>
        <p:spPr bwMode="auto">
          <a:xfrm>
            <a:off x="2341564" y="3570288"/>
            <a:ext cx="847726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10"/>
          <p:cNvSpPr txBox="1">
            <a:spLocks noChangeArrowheads="1"/>
          </p:cNvSpPr>
          <p:nvPr/>
        </p:nvSpPr>
        <p:spPr bwMode="auto">
          <a:xfrm>
            <a:off x="4110038" y="3076575"/>
            <a:ext cx="1144587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11"/>
          <p:cNvSpPr txBox="1">
            <a:spLocks noChangeArrowheads="1"/>
          </p:cNvSpPr>
          <p:nvPr/>
        </p:nvSpPr>
        <p:spPr bwMode="auto">
          <a:xfrm>
            <a:off x="4111625" y="4184651"/>
            <a:ext cx="914400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327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12"/>
          <p:cNvSpPr txBox="1">
            <a:spLocks noChangeArrowheads="1"/>
          </p:cNvSpPr>
          <p:nvPr/>
        </p:nvSpPr>
        <p:spPr bwMode="auto">
          <a:xfrm>
            <a:off x="2344739" y="4678363"/>
            <a:ext cx="915987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651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419" name="组合 43"/>
          <p:cNvGrpSpPr/>
          <p:nvPr/>
        </p:nvGrpSpPr>
        <p:grpSpPr bwMode="auto">
          <a:xfrm>
            <a:off x="6011864" y="3889376"/>
            <a:ext cx="3159125" cy="476961"/>
            <a:chOff x="188578" y="3260154"/>
            <a:chExt cx="2302424" cy="374512"/>
          </a:xfrm>
        </p:grpSpPr>
        <p:sp>
          <p:nvSpPr>
            <p:cNvPr id="15420" name="TextBox 25"/>
            <p:cNvSpPr txBox="1">
              <a:spLocks noChangeArrowheads="1"/>
            </p:cNvSpPr>
            <p:nvPr/>
          </p:nvSpPr>
          <p:spPr bwMode="auto">
            <a:xfrm>
              <a:off x="188578" y="3272164"/>
              <a:ext cx="1319145" cy="362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654-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421" name="TextBox 26"/>
            <p:cNvSpPr txBox="1">
              <a:spLocks noChangeArrowheads="1"/>
            </p:cNvSpPr>
            <p:nvPr/>
          </p:nvSpPr>
          <p:spPr bwMode="auto">
            <a:xfrm>
              <a:off x="1831430" y="3260154"/>
              <a:ext cx="659572" cy="362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2400">
                  <a:latin typeface="微软雅黑" panose="020B0503020204020204" pitchFamily="34" charset="-122"/>
                  <a:ea typeface="微软雅黑" panose="020B0503020204020204" pitchFamily="34" charset="-122"/>
                </a:rPr>
                <a:t>=</a:t>
              </a:r>
              <a:endPara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TextBox 27"/>
          <p:cNvSpPr txBox="1">
            <a:spLocks noChangeArrowheads="1"/>
          </p:cNvSpPr>
          <p:nvPr/>
        </p:nvSpPr>
        <p:spPr bwMode="auto">
          <a:xfrm>
            <a:off x="7245351" y="3052763"/>
            <a:ext cx="889000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154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Box 28"/>
          <p:cNvSpPr txBox="1">
            <a:spLocks noChangeArrowheads="1"/>
          </p:cNvSpPr>
          <p:nvPr/>
        </p:nvSpPr>
        <p:spPr bwMode="auto">
          <a:xfrm>
            <a:off x="8916989" y="3622676"/>
            <a:ext cx="842962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357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29"/>
          <p:cNvSpPr txBox="1">
            <a:spLocks noChangeArrowheads="1"/>
          </p:cNvSpPr>
          <p:nvPr/>
        </p:nvSpPr>
        <p:spPr bwMode="auto">
          <a:xfrm>
            <a:off x="8993188" y="4803775"/>
            <a:ext cx="842962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273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30"/>
          <p:cNvSpPr txBox="1">
            <a:spLocks noChangeArrowheads="1"/>
          </p:cNvSpPr>
          <p:nvPr/>
        </p:nvSpPr>
        <p:spPr bwMode="auto">
          <a:xfrm>
            <a:off x="7243764" y="4241801"/>
            <a:ext cx="992187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511</a:t>
            </a:r>
            <a:endParaRPr lang="zh-CN" altLang="en-US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426" name="文本框 53"/>
          <p:cNvSpPr txBox="1">
            <a:spLocks noChangeArrowheads="1"/>
          </p:cNvSpPr>
          <p:nvPr/>
        </p:nvSpPr>
        <p:spPr bwMode="auto">
          <a:xfrm>
            <a:off x="4994275" y="814388"/>
            <a:ext cx="3524251" cy="461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课本第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7" grpId="0"/>
      <p:bldP spid="48" grpId="0"/>
      <p:bldP spid="49" grpId="0"/>
      <p:bldP spid="50" grpId="0"/>
    </p:bldLst>
  </p:timing>
</p:sld>
</file>

<file path=ppt/tags/tag1.xml><?xml version="1.0" encoding="utf-8"?>
<p:tagLst xmlns:p="http://schemas.openxmlformats.org/presentationml/2006/main">
  <p:tag name="KSO_WPP_MARK_KEY" val="edade266-d52b-4471-949e-7c7f7d7492a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1167</Words>
  <Application>WPS 演示</Application>
  <PresentationFormat>自定义</PresentationFormat>
  <Paragraphs>249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楷体</vt:lpstr>
      <vt:lpstr>微软雅黑</vt:lpstr>
      <vt:lpstr>黑体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177</cp:revision>
  <dcterms:created xsi:type="dcterms:W3CDTF">2020-08-21T02:40:00Z</dcterms:created>
  <dcterms:modified xsi:type="dcterms:W3CDTF">2023-02-05T09:18:35Z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2052-11.1.0.13703</vt:lpwstr>
  </property>
  <property fmtid="{D5CDD505-2E9C-101B-9397-08002B2CF9AE}" pid="4" name="ICV">
    <vt:lpwstr>E2149FCAAA144A2ABDBB21A28D3C8D9E</vt:lpwstr>
  </property>
</Properties>
</file>