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9" r:id="rId4"/>
    <p:sldId id="257" r:id="rId5"/>
    <p:sldId id="267" r:id="rId6"/>
    <p:sldId id="308" r:id="rId7"/>
    <p:sldId id="309" r:id="rId8"/>
    <p:sldId id="289" r:id="rId9"/>
    <p:sldId id="291" r:id="rId10"/>
    <p:sldId id="293" r:id="rId11"/>
    <p:sldId id="299" r:id="rId12"/>
    <p:sldId id="312" r:id="rId13"/>
    <p:sldId id="296" r:id="rId14"/>
    <p:sldId id="313" r:id="rId15"/>
    <p:sldId id="314" r:id="rId16"/>
    <p:sldId id="276" r:id="rId17"/>
    <p:sldId id="278" r:id="rId18"/>
    <p:sldId id="283" r:id="rId19"/>
    <p:sldId id="281" r:id="rId20"/>
    <p:sldId id="264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微软雅黑" panose="020B0503020204020204" pitchFamily="34" charset="-122"/>
      <p:regular r:id="rId26"/>
    </p:embeddedFont>
    <p:embeddedFont>
      <p:font typeface="楷体_GB2312" panose="02010609030101010101" pitchFamily="49" charset="-122"/>
      <p:regular r:id="rId27"/>
    </p:embeddedFont>
    <p:embeddedFont>
      <p:font typeface="Arial Unicode MS" panose="020B0604020202020204" pitchFamily="34" charset="-122"/>
      <p:regular r:id="rId28"/>
    </p:embeddedFont>
  </p:embeddedFontLst>
  <p:custDataLst>
    <p:tags r:id="rId2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0" userDrawn="1">
          <p15:clr>
            <a:srgbClr val="A4A3A4"/>
          </p15:clr>
        </p15:guide>
        <p15:guide id="2" pos="29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E96678"/>
    <a:srgbClr val="FFFFFF"/>
    <a:srgbClr val="3399FF"/>
    <a:srgbClr val="BDDFC2"/>
    <a:srgbClr val="FAFAFA"/>
    <a:srgbClr val="42FFFF"/>
    <a:srgbClr val="FBC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8" autoAdjust="0"/>
    <p:restoredTop sz="94660" autoAdjust="0"/>
  </p:normalViewPr>
  <p:slideViewPr>
    <p:cSldViewPr snapToGrid="0">
      <p:cViewPr varScale="1">
        <p:scale>
          <a:sx n="146" d="100"/>
          <a:sy n="146" d="100"/>
        </p:scale>
        <p:origin x="-624" y="-90"/>
      </p:cViewPr>
      <p:guideLst>
        <p:guide orient="horz" pos="1630"/>
        <p:guide pos="29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4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tiff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tiff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tiff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tiff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363663"/>
            <a:ext cx="9144000" cy="1590675"/>
          </a:xfrm>
          <a:prstGeom prst="rect">
            <a:avLst/>
          </a:prstGeom>
          <a:solidFill>
            <a:srgbClr val="FFFFC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862013" y="2289175"/>
            <a:ext cx="76898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标题 5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1363663"/>
            <a:ext cx="9144000" cy="140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乘、除法的意义和各部分间的关系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9" name="副标题 6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0" y="2314575"/>
            <a:ext cx="9144000" cy="66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sz="2000" dirty="0" smtClean="0">
                <a:latin typeface="Times New Roman" panose="02020603050405020304" pitchFamily="18" charset="0"/>
              </a:rPr>
              <a:t>R</a:t>
            </a:r>
            <a:r>
              <a:rPr lang="zh-CN" altLang="en-US" sz="2000" dirty="0" smtClean="0">
                <a:latin typeface="宋体" panose="02010600030101010101" pitchFamily="2" charset="-122"/>
              </a:rPr>
              <a:t>·</a:t>
            </a:r>
            <a:r>
              <a:rPr lang="zh-CN" altLang="en-US" sz="2000" dirty="0" smtClean="0">
                <a:latin typeface="Times New Roman" panose="02020603050405020304" pitchFamily="18" charset="0"/>
              </a:rPr>
              <a:t>四年级下册</a:t>
            </a:r>
            <a:endParaRPr lang="zh-CN" altLang="en-US" sz="2000" dirty="0" smtClean="0">
              <a:latin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 bwMode="auto">
          <a:xfrm>
            <a:off x="-6350" y="2014538"/>
            <a:ext cx="9163050" cy="1068387"/>
            <a:chOff x="-10" y="5092"/>
            <a:chExt cx="14430" cy="1684"/>
          </a:xfrm>
        </p:grpSpPr>
        <p:sp>
          <p:nvSpPr>
            <p:cNvPr id="80" name="椭圆 79"/>
            <p:cNvSpPr/>
            <p:nvPr/>
          </p:nvSpPr>
          <p:spPr>
            <a:xfrm>
              <a:off x="588" y="5105"/>
              <a:ext cx="220" cy="638"/>
            </a:xfrm>
            <a:prstGeom prst="ellipse">
              <a:avLst/>
            </a:prstGeom>
            <a:noFill/>
            <a:ln>
              <a:solidFill>
                <a:srgbClr val="BDDF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b="1" noProof="1"/>
            </a:p>
          </p:txBody>
        </p:sp>
        <p:sp>
          <p:nvSpPr>
            <p:cNvPr id="81" name="椭圆 80"/>
            <p:cNvSpPr/>
            <p:nvPr/>
          </p:nvSpPr>
          <p:spPr>
            <a:xfrm>
              <a:off x="1378" y="5220"/>
              <a:ext cx="355" cy="583"/>
            </a:xfrm>
            <a:prstGeom prst="ellipse">
              <a:avLst/>
            </a:prstGeom>
            <a:noFill/>
            <a:ln>
              <a:solidFill>
                <a:srgbClr val="BDDF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b="1" noProof="1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-10" y="5092"/>
              <a:ext cx="14430" cy="523"/>
            </a:xfrm>
            <a:custGeom>
              <a:avLst/>
              <a:gdLst>
                <a:gd name="connsiteX0" fmla="*/ 0 w 9130748"/>
                <a:gd name="connsiteY0" fmla="*/ 0 h 736290"/>
                <a:gd name="connsiteX1" fmla="*/ 2835965 w 9130748"/>
                <a:gd name="connsiteY1" fmla="*/ 675861 h 736290"/>
                <a:gd name="connsiteX2" fmla="*/ 6228522 w 9130748"/>
                <a:gd name="connsiteY2" fmla="*/ 636105 h 736290"/>
                <a:gd name="connsiteX3" fmla="*/ 9130748 w 9130748"/>
                <a:gd name="connsiteY3" fmla="*/ 79513 h 7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30748" h="736290">
                  <a:moveTo>
                    <a:pt x="0" y="0"/>
                  </a:moveTo>
                  <a:cubicBezTo>
                    <a:pt x="898939" y="284922"/>
                    <a:pt x="1797878" y="569844"/>
                    <a:pt x="2835965" y="675861"/>
                  </a:cubicBezTo>
                  <a:cubicBezTo>
                    <a:pt x="3874052" y="781878"/>
                    <a:pt x="5179391" y="735496"/>
                    <a:pt x="6228522" y="636105"/>
                  </a:cubicBezTo>
                  <a:cubicBezTo>
                    <a:pt x="7277653" y="536714"/>
                    <a:pt x="8204200" y="308113"/>
                    <a:pt x="9130748" y="79513"/>
                  </a:cubicBezTo>
                </a:path>
              </a:pathLst>
            </a:custGeom>
            <a:noFill/>
            <a:ln>
              <a:solidFill>
                <a:srgbClr val="BDDF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b="1" noProof="1"/>
            </a:p>
          </p:txBody>
        </p:sp>
        <p:sp>
          <p:nvSpPr>
            <p:cNvPr id="4" name="矩形 26"/>
            <p:cNvSpPr>
              <a:spLocks noChangeArrowheads="1"/>
            </p:cNvSpPr>
            <p:nvPr/>
          </p:nvSpPr>
          <p:spPr bwMode="auto">
            <a:xfrm rot="300000">
              <a:off x="166" y="5742"/>
              <a:ext cx="954" cy="954"/>
            </a:xfrm>
            <a:prstGeom prst="rect">
              <a:avLst/>
            </a:prstGeom>
            <a:solidFill>
              <a:srgbClr val="FB6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3" name="矩形 27"/>
            <p:cNvSpPr>
              <a:spLocks noChangeArrowheads="1"/>
            </p:cNvSpPr>
            <p:nvPr/>
          </p:nvSpPr>
          <p:spPr bwMode="auto">
            <a:xfrm rot="-180000">
              <a:off x="1130" y="5822"/>
              <a:ext cx="954" cy="954"/>
            </a:xfrm>
            <a:prstGeom prst="rect">
              <a:avLst/>
            </a:prstGeom>
            <a:solidFill>
              <a:srgbClr val="FECC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</a:t>
              </a:r>
              <a:endParaRPr lang="zh-CN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52" name="TextBox 6"/>
          <p:cNvSpPr txBox="1">
            <a:spLocks noChangeArrowheads="1"/>
          </p:cNvSpPr>
          <p:nvPr/>
        </p:nvSpPr>
        <p:spPr bwMode="auto">
          <a:xfrm>
            <a:off x="565150" y="2498725"/>
            <a:ext cx="82899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已知两个因数的积与其中一个因数，求另一个因数的运算，叫做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除法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701675" y="803275"/>
            <a:ext cx="7923213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你能用自己的话说一说什么是除法吗？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666750" y="809625"/>
            <a:ext cx="1535113" cy="676275"/>
            <a:chOff x="1163" y="1974"/>
            <a:chExt cx="2419" cy="1064"/>
          </a:xfrm>
        </p:grpSpPr>
        <p:grpSp>
          <p:nvGrpSpPr>
            <p:cNvPr id="21" name="Group 36"/>
            <p:cNvGrpSpPr/>
            <p:nvPr/>
          </p:nvGrpSpPr>
          <p:grpSpPr bwMode="auto">
            <a:xfrm>
              <a:off x="1163" y="2234"/>
              <a:ext cx="626" cy="585"/>
              <a:chOff x="0" y="0"/>
              <a:chExt cx="739775" cy="690562"/>
            </a:xfrm>
            <a:solidFill>
              <a:srgbClr val="FFC000"/>
            </a:solidFill>
          </p:grpSpPr>
          <p:sp>
            <p:nvSpPr>
              <p:cNvPr id="22" name="Freeform 876"/>
              <p:cNvSpPr>
                <a:spLocks noChangeArrowheads="1"/>
              </p:cNvSpPr>
              <p:nvPr/>
            </p:nvSpPr>
            <p:spPr bwMode="auto">
              <a:xfrm>
                <a:off x="608013" y="71437"/>
                <a:ext cx="115888" cy="101600"/>
              </a:xfrm>
              <a:custGeom>
                <a:avLst/>
                <a:gdLst>
                  <a:gd name="T0" fmla="*/ 27951438 w 31"/>
                  <a:gd name="T1" fmla="*/ 353996978 h 27"/>
                  <a:gd name="T2" fmla="*/ 27951438 w 31"/>
                  <a:gd name="T3" fmla="*/ 382317037 h 27"/>
                  <a:gd name="T4" fmla="*/ 55899138 w 31"/>
                  <a:gd name="T5" fmla="*/ 382317037 h 27"/>
                  <a:gd name="T6" fmla="*/ 391301439 w 31"/>
                  <a:gd name="T7" fmla="*/ 127440267 h 27"/>
                  <a:gd name="T8" fmla="*/ 419252877 w 31"/>
                  <a:gd name="T9" fmla="*/ 84960178 h 27"/>
                  <a:gd name="T10" fmla="*/ 419252877 w 31"/>
                  <a:gd name="T11" fmla="*/ 42480089 h 27"/>
                  <a:gd name="T12" fmla="*/ 321424714 w 31"/>
                  <a:gd name="T13" fmla="*/ 14160030 h 27"/>
                  <a:gd name="T14" fmla="*/ 0 w 31"/>
                  <a:gd name="T15" fmla="*/ 254876770 h 27"/>
                  <a:gd name="T16" fmla="*/ 13973850 w 31"/>
                  <a:gd name="T17" fmla="*/ 283196830 h 27"/>
                  <a:gd name="T18" fmla="*/ 27951438 w 31"/>
                  <a:gd name="T19" fmla="*/ 353996978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"/>
                  <a:gd name="T31" fmla="*/ 0 h 27"/>
                  <a:gd name="T32" fmla="*/ 31 w 31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" h="27">
                    <a:moveTo>
                      <a:pt x="2" y="25"/>
                    </a:moveTo>
                    <a:cubicBezTo>
                      <a:pt x="2" y="26"/>
                      <a:pt x="2" y="26"/>
                      <a:pt x="2" y="27"/>
                    </a:cubicBezTo>
                    <a:cubicBezTo>
                      <a:pt x="3" y="27"/>
                      <a:pt x="3" y="27"/>
                      <a:pt x="4" y="27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30" y="7"/>
                      <a:pt x="30" y="6"/>
                    </a:cubicBezTo>
                    <a:cubicBezTo>
                      <a:pt x="31" y="5"/>
                      <a:pt x="30" y="4"/>
                      <a:pt x="30" y="3"/>
                    </a:cubicBezTo>
                    <a:cubicBezTo>
                      <a:pt x="28" y="0"/>
                      <a:pt x="25" y="0"/>
                      <a:pt x="23" y="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20"/>
                    </a:cubicBezTo>
                    <a:cubicBezTo>
                      <a:pt x="1" y="22"/>
                      <a:pt x="1" y="23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 noProof="1"/>
              </a:p>
            </p:txBody>
          </p:sp>
          <p:sp>
            <p:nvSpPr>
              <p:cNvPr id="23" name="Freeform 877"/>
              <p:cNvSpPr>
                <a:spLocks noChangeArrowheads="1"/>
              </p:cNvSpPr>
              <p:nvPr/>
            </p:nvSpPr>
            <p:spPr bwMode="auto">
              <a:xfrm>
                <a:off x="612775" y="225425"/>
                <a:ext cx="127000" cy="55563"/>
              </a:xfrm>
              <a:custGeom>
                <a:avLst/>
                <a:gdLst>
                  <a:gd name="T0" fmla="*/ 460431029 w 34"/>
                  <a:gd name="T1" fmla="*/ 96046202 h 15"/>
                  <a:gd name="T2" fmla="*/ 418573324 w 34"/>
                  <a:gd name="T3" fmla="*/ 68605488 h 15"/>
                  <a:gd name="T4" fmla="*/ 13951324 w 34"/>
                  <a:gd name="T5" fmla="*/ 0 h 15"/>
                  <a:gd name="T6" fmla="*/ 13951324 w 34"/>
                  <a:gd name="T7" fmla="*/ 41164775 h 15"/>
                  <a:gd name="T8" fmla="*/ 13951324 w 34"/>
                  <a:gd name="T9" fmla="*/ 96046202 h 15"/>
                  <a:gd name="T10" fmla="*/ 0 w 34"/>
                  <a:gd name="T11" fmla="*/ 137210976 h 15"/>
                  <a:gd name="T12" fmla="*/ 390666941 w 34"/>
                  <a:gd name="T13" fmla="*/ 205816465 h 15"/>
                  <a:gd name="T14" fmla="*/ 404622000 w 34"/>
                  <a:gd name="T15" fmla="*/ 205816465 h 15"/>
                  <a:gd name="T16" fmla="*/ 474382353 w 34"/>
                  <a:gd name="T17" fmla="*/ 150931333 h 15"/>
                  <a:gd name="T18" fmla="*/ 460431029 w 34"/>
                  <a:gd name="T19" fmla="*/ 96046202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4"/>
                  <a:gd name="T31" fmla="*/ 0 h 15"/>
                  <a:gd name="T32" fmla="*/ 34 w 34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4" h="15">
                    <a:moveTo>
                      <a:pt x="33" y="7"/>
                    </a:moveTo>
                    <a:cubicBezTo>
                      <a:pt x="32" y="6"/>
                      <a:pt x="31" y="5"/>
                      <a:pt x="30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4"/>
                      <a:pt x="1" y="6"/>
                      <a:pt x="1" y="7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9" y="15"/>
                    </a:cubicBezTo>
                    <a:cubicBezTo>
                      <a:pt x="31" y="15"/>
                      <a:pt x="33" y="13"/>
                      <a:pt x="34" y="11"/>
                    </a:cubicBezTo>
                    <a:cubicBezTo>
                      <a:pt x="34" y="10"/>
                      <a:pt x="33" y="8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 noProof="1"/>
              </a:p>
            </p:txBody>
          </p:sp>
          <p:sp>
            <p:nvSpPr>
              <p:cNvPr id="2" name="Freeform 878"/>
              <p:cNvSpPr>
                <a:spLocks noChangeArrowheads="1"/>
              </p:cNvSpPr>
              <p:nvPr/>
            </p:nvSpPr>
            <p:spPr bwMode="auto">
              <a:xfrm>
                <a:off x="585788" y="304800"/>
                <a:ext cx="93663" cy="127000"/>
              </a:xfrm>
              <a:custGeom>
                <a:avLst/>
                <a:gdLst>
                  <a:gd name="T0" fmla="*/ 84218023 w 25"/>
                  <a:gd name="T1" fmla="*/ 27906382 h 34"/>
                  <a:gd name="T2" fmla="*/ 56145349 w 25"/>
                  <a:gd name="T3" fmla="*/ 0 h 34"/>
                  <a:gd name="T4" fmla="*/ 42110885 w 25"/>
                  <a:gd name="T5" fmla="*/ 41857706 h 34"/>
                  <a:gd name="T6" fmla="*/ 14038210 w 25"/>
                  <a:gd name="T7" fmla="*/ 97666735 h 34"/>
                  <a:gd name="T8" fmla="*/ 0 w 25"/>
                  <a:gd name="T9" fmla="*/ 139524441 h 34"/>
                  <a:gd name="T10" fmla="*/ 224581395 w 25"/>
                  <a:gd name="T11" fmla="*/ 446475971 h 34"/>
                  <a:gd name="T12" fmla="*/ 266692280 w 25"/>
                  <a:gd name="T13" fmla="*/ 474382353 h 34"/>
                  <a:gd name="T14" fmla="*/ 280726744 w 25"/>
                  <a:gd name="T15" fmla="*/ 474382353 h 34"/>
                  <a:gd name="T16" fmla="*/ 308799418 w 25"/>
                  <a:gd name="T17" fmla="*/ 460431029 h 34"/>
                  <a:gd name="T18" fmla="*/ 336872092 w 25"/>
                  <a:gd name="T19" fmla="*/ 418573324 h 34"/>
                  <a:gd name="T20" fmla="*/ 336872092 w 25"/>
                  <a:gd name="T21" fmla="*/ 376715618 h 34"/>
                  <a:gd name="T22" fmla="*/ 84218023 w 25"/>
                  <a:gd name="T23" fmla="*/ 27906382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"/>
                  <a:gd name="T37" fmla="*/ 0 h 34"/>
                  <a:gd name="T38" fmla="*/ 25 w 25"/>
                  <a:gd name="T39" fmla="*/ 34 h 3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" h="34">
                    <a:moveTo>
                      <a:pt x="6" y="2"/>
                    </a:moveTo>
                    <a:cubicBezTo>
                      <a:pt x="6" y="1"/>
                      <a:pt x="5" y="1"/>
                      <a:pt x="4" y="0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4"/>
                      <a:pt x="2" y="6"/>
                      <a:pt x="1" y="7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8" y="34"/>
                      <a:pt x="19" y="34"/>
                    </a:cubicBezTo>
                    <a:cubicBezTo>
                      <a:pt x="19" y="34"/>
                      <a:pt x="19" y="34"/>
                      <a:pt x="20" y="34"/>
                    </a:cubicBezTo>
                    <a:cubicBezTo>
                      <a:pt x="21" y="34"/>
                      <a:pt x="22" y="34"/>
                      <a:pt x="22" y="33"/>
                    </a:cubicBezTo>
                    <a:cubicBezTo>
                      <a:pt x="24" y="33"/>
                      <a:pt x="24" y="32"/>
                      <a:pt x="24" y="30"/>
                    </a:cubicBezTo>
                    <a:cubicBezTo>
                      <a:pt x="25" y="29"/>
                      <a:pt x="24" y="28"/>
                      <a:pt x="24" y="27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 noProof="1"/>
              </a:p>
            </p:txBody>
          </p:sp>
          <p:sp>
            <p:nvSpPr>
              <p:cNvPr id="25" name="Freeform 879"/>
              <p:cNvSpPr>
                <a:spLocks noChangeArrowheads="1"/>
              </p:cNvSpPr>
              <p:nvPr/>
            </p:nvSpPr>
            <p:spPr bwMode="auto">
              <a:xfrm>
                <a:off x="15875" y="71437"/>
                <a:ext cx="112713" cy="101600"/>
              </a:xfrm>
              <a:custGeom>
                <a:avLst/>
                <a:gdLst>
                  <a:gd name="T0" fmla="*/ 28230849 w 30"/>
                  <a:gd name="T1" fmla="*/ 127440267 h 27"/>
                  <a:gd name="T2" fmla="*/ 381127738 w 30"/>
                  <a:gd name="T3" fmla="*/ 382317037 h 27"/>
                  <a:gd name="T4" fmla="*/ 395243163 w 30"/>
                  <a:gd name="T5" fmla="*/ 382317037 h 27"/>
                  <a:gd name="T6" fmla="*/ 395243163 w 30"/>
                  <a:gd name="T7" fmla="*/ 339836948 h 27"/>
                  <a:gd name="T8" fmla="*/ 409358588 w 30"/>
                  <a:gd name="T9" fmla="*/ 283196830 h 27"/>
                  <a:gd name="T10" fmla="*/ 423474012 w 30"/>
                  <a:gd name="T11" fmla="*/ 240716741 h 27"/>
                  <a:gd name="T12" fmla="*/ 112927155 w 30"/>
                  <a:gd name="T13" fmla="*/ 14160030 h 27"/>
                  <a:gd name="T14" fmla="*/ 14115425 w 30"/>
                  <a:gd name="T15" fmla="*/ 42480089 h 27"/>
                  <a:gd name="T16" fmla="*/ 0 w 30"/>
                  <a:gd name="T17" fmla="*/ 84960178 h 27"/>
                  <a:gd name="T18" fmla="*/ 28230849 w 30"/>
                  <a:gd name="T19" fmla="*/ 127440267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0"/>
                  <a:gd name="T31" fmla="*/ 0 h 27"/>
                  <a:gd name="T32" fmla="*/ 30 w 30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0" h="27">
                    <a:moveTo>
                      <a:pt x="2" y="9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8" y="27"/>
                    </a:cubicBezTo>
                    <a:cubicBezTo>
                      <a:pt x="28" y="26"/>
                      <a:pt x="28" y="25"/>
                      <a:pt x="28" y="24"/>
                    </a:cubicBezTo>
                    <a:cubicBezTo>
                      <a:pt x="28" y="23"/>
                      <a:pt x="29" y="21"/>
                      <a:pt x="29" y="20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2" y="0"/>
                      <a:pt x="1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9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 noProof="1"/>
              </a:p>
            </p:txBody>
          </p:sp>
          <p:sp>
            <p:nvSpPr>
              <p:cNvPr id="26" name="Freeform 880"/>
              <p:cNvSpPr>
                <a:spLocks noChangeArrowheads="1"/>
              </p:cNvSpPr>
              <p:nvPr/>
            </p:nvSpPr>
            <p:spPr bwMode="auto">
              <a:xfrm>
                <a:off x="0" y="225425"/>
                <a:ext cx="120650" cy="55563"/>
              </a:xfrm>
              <a:custGeom>
                <a:avLst/>
                <a:gdLst>
                  <a:gd name="T0" fmla="*/ 454888203 w 32"/>
                  <a:gd name="T1" fmla="*/ 96046202 h 15"/>
                  <a:gd name="T2" fmla="*/ 440674125 w 32"/>
                  <a:gd name="T3" fmla="*/ 41164775 h 15"/>
                  <a:gd name="T4" fmla="*/ 440674125 w 32"/>
                  <a:gd name="T5" fmla="*/ 0 h 15"/>
                  <a:gd name="T6" fmla="*/ 56860083 w 32"/>
                  <a:gd name="T7" fmla="*/ 68605488 h 15"/>
                  <a:gd name="T8" fmla="*/ 14214078 w 32"/>
                  <a:gd name="T9" fmla="*/ 96046202 h 15"/>
                  <a:gd name="T10" fmla="*/ 0 w 32"/>
                  <a:gd name="T11" fmla="*/ 150931333 h 15"/>
                  <a:gd name="T12" fmla="*/ 71077931 w 32"/>
                  <a:gd name="T13" fmla="*/ 205816465 h 15"/>
                  <a:gd name="T14" fmla="*/ 71077931 w 32"/>
                  <a:gd name="T15" fmla="*/ 205816465 h 15"/>
                  <a:gd name="T16" fmla="*/ 454888203 w 32"/>
                  <a:gd name="T17" fmla="*/ 137210976 h 15"/>
                  <a:gd name="T18" fmla="*/ 454888203 w 32"/>
                  <a:gd name="T19" fmla="*/ 96046202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"/>
                  <a:gd name="T31" fmla="*/ 0 h 15"/>
                  <a:gd name="T32" fmla="*/ 32 w 32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" h="15">
                    <a:moveTo>
                      <a:pt x="32" y="7"/>
                    </a:moveTo>
                    <a:cubicBezTo>
                      <a:pt x="32" y="6"/>
                      <a:pt x="31" y="5"/>
                      <a:pt x="31" y="3"/>
                    </a:cubicBezTo>
                    <a:cubicBezTo>
                      <a:pt x="31" y="2"/>
                      <a:pt x="31" y="1"/>
                      <a:pt x="31" y="0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1" y="6"/>
                      <a:pt x="1" y="7"/>
                    </a:cubicBezTo>
                    <a:cubicBezTo>
                      <a:pt x="0" y="8"/>
                      <a:pt x="0" y="10"/>
                      <a:pt x="0" y="11"/>
                    </a:cubicBezTo>
                    <a:cubicBezTo>
                      <a:pt x="0" y="13"/>
                      <a:pt x="2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2" y="8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 noProof="1"/>
              </a:p>
            </p:txBody>
          </p:sp>
          <p:sp>
            <p:nvSpPr>
              <p:cNvPr id="27" name="Freeform 881"/>
              <p:cNvSpPr>
                <a:spLocks noChangeArrowheads="1"/>
              </p:cNvSpPr>
              <p:nvPr/>
            </p:nvSpPr>
            <p:spPr bwMode="auto">
              <a:xfrm>
                <a:off x="60325" y="307975"/>
                <a:ext cx="90488" cy="123825"/>
              </a:xfrm>
              <a:custGeom>
                <a:avLst/>
                <a:gdLst>
                  <a:gd name="T0" fmla="*/ 298523682 w 24"/>
                  <a:gd name="T1" fmla="*/ 28160807 h 33"/>
                  <a:gd name="T2" fmla="*/ 284309526 w 24"/>
                  <a:gd name="T3" fmla="*/ 0 h 33"/>
                  <a:gd name="T4" fmla="*/ 255877442 w 24"/>
                  <a:gd name="T5" fmla="*/ 14078527 h 33"/>
                  <a:gd name="T6" fmla="*/ 14214157 w 24"/>
                  <a:gd name="T7" fmla="*/ 366067975 h 33"/>
                  <a:gd name="T8" fmla="*/ 0 w 24"/>
                  <a:gd name="T9" fmla="*/ 408307309 h 33"/>
                  <a:gd name="T10" fmla="*/ 28432084 w 24"/>
                  <a:gd name="T11" fmla="*/ 450546643 h 33"/>
                  <a:gd name="T12" fmla="*/ 71078324 w 24"/>
                  <a:gd name="T13" fmla="*/ 464625170 h 33"/>
                  <a:gd name="T14" fmla="*/ 85292481 w 24"/>
                  <a:gd name="T15" fmla="*/ 464625170 h 33"/>
                  <a:gd name="T16" fmla="*/ 127938721 w 24"/>
                  <a:gd name="T17" fmla="*/ 436464364 h 33"/>
                  <a:gd name="T18" fmla="*/ 341169923 w 24"/>
                  <a:gd name="T19" fmla="*/ 140796530 h 33"/>
                  <a:gd name="T20" fmla="*/ 326955766 w 24"/>
                  <a:gd name="T21" fmla="*/ 98557195 h 33"/>
                  <a:gd name="T22" fmla="*/ 298523682 w 24"/>
                  <a:gd name="T23" fmla="*/ 28160807 h 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"/>
                  <a:gd name="T37" fmla="*/ 0 h 33"/>
                  <a:gd name="T38" fmla="*/ 24 w 24"/>
                  <a:gd name="T39" fmla="*/ 33 h 3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" h="33">
                    <a:moveTo>
                      <a:pt x="21" y="2"/>
                    </a:moveTo>
                    <a:cubicBezTo>
                      <a:pt x="20" y="1"/>
                      <a:pt x="20" y="1"/>
                      <a:pt x="20" y="0"/>
                    </a:cubicBezTo>
                    <a:cubicBezTo>
                      <a:pt x="19" y="0"/>
                      <a:pt x="18" y="0"/>
                      <a:pt x="18" y="1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3" y="33"/>
                      <a:pt x="4" y="33"/>
                      <a:pt x="5" y="33"/>
                    </a:cubicBezTo>
                    <a:cubicBezTo>
                      <a:pt x="5" y="33"/>
                      <a:pt x="5" y="33"/>
                      <a:pt x="6" y="33"/>
                    </a:cubicBezTo>
                    <a:cubicBezTo>
                      <a:pt x="7" y="33"/>
                      <a:pt x="8" y="32"/>
                      <a:pt x="9" y="31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3" y="9"/>
                      <a:pt x="23" y="8"/>
                      <a:pt x="23" y="7"/>
                    </a:cubicBezTo>
                    <a:cubicBezTo>
                      <a:pt x="22" y="5"/>
                      <a:pt x="21" y="4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 noProof="1"/>
              </a:p>
            </p:txBody>
          </p:sp>
          <p:sp>
            <p:nvSpPr>
              <p:cNvPr id="28" name="Freeform 882"/>
              <p:cNvSpPr>
                <a:spLocks noEditPoints="1" noChangeArrowheads="1"/>
              </p:cNvSpPr>
              <p:nvPr/>
            </p:nvSpPr>
            <p:spPr bwMode="auto">
              <a:xfrm>
                <a:off x="158750" y="0"/>
                <a:ext cx="419100" cy="506413"/>
              </a:xfrm>
              <a:custGeom>
                <a:avLst/>
                <a:gdLst>
                  <a:gd name="T0" fmla="*/ 784128616 w 112"/>
                  <a:gd name="T1" fmla="*/ 0 h 135"/>
                  <a:gd name="T2" fmla="*/ 0 w 112"/>
                  <a:gd name="T3" fmla="*/ 788008638 h 135"/>
                  <a:gd name="T4" fmla="*/ 238037574 w 112"/>
                  <a:gd name="T5" fmla="*/ 1421227453 h 135"/>
                  <a:gd name="T6" fmla="*/ 252040004 w 112"/>
                  <a:gd name="T7" fmla="*/ 1421227453 h 135"/>
                  <a:gd name="T8" fmla="*/ 420069169 w 112"/>
                  <a:gd name="T9" fmla="*/ 1801160993 h 135"/>
                  <a:gd name="T10" fmla="*/ 518086181 w 112"/>
                  <a:gd name="T11" fmla="*/ 1899660197 h 135"/>
                  <a:gd name="T12" fmla="*/ 1036168621 w 112"/>
                  <a:gd name="T13" fmla="*/ 1899660197 h 135"/>
                  <a:gd name="T14" fmla="*/ 1036168621 w 112"/>
                  <a:gd name="T15" fmla="*/ 1899660197 h 135"/>
                  <a:gd name="T16" fmla="*/ 1078175912 w 112"/>
                  <a:gd name="T17" fmla="*/ 1885589418 h 135"/>
                  <a:gd name="T18" fmla="*/ 1134185633 w 112"/>
                  <a:gd name="T19" fmla="*/ 1801160993 h 135"/>
                  <a:gd name="T20" fmla="*/ 1316217228 w 112"/>
                  <a:gd name="T21" fmla="*/ 1421227453 h 135"/>
                  <a:gd name="T22" fmla="*/ 1330219658 w 112"/>
                  <a:gd name="T23" fmla="*/ 1407156674 h 135"/>
                  <a:gd name="T24" fmla="*/ 1568257232 w 112"/>
                  <a:gd name="T25" fmla="*/ 788008638 h 135"/>
                  <a:gd name="T26" fmla="*/ 784128616 w 112"/>
                  <a:gd name="T27" fmla="*/ 0 h 135"/>
                  <a:gd name="T28" fmla="*/ 1162190494 w 112"/>
                  <a:gd name="T29" fmla="*/ 1308653719 h 135"/>
                  <a:gd name="T30" fmla="*/ 1148188063 w 112"/>
                  <a:gd name="T31" fmla="*/ 1322724498 h 135"/>
                  <a:gd name="T32" fmla="*/ 952157780 w 112"/>
                  <a:gd name="T33" fmla="*/ 1702658037 h 135"/>
                  <a:gd name="T34" fmla="*/ 602097021 w 112"/>
                  <a:gd name="T35" fmla="*/ 1702658037 h 135"/>
                  <a:gd name="T36" fmla="*/ 406066738 w 112"/>
                  <a:gd name="T37" fmla="*/ 1308653719 h 135"/>
                  <a:gd name="T38" fmla="*/ 392064308 w 112"/>
                  <a:gd name="T39" fmla="*/ 1308653719 h 135"/>
                  <a:gd name="T40" fmla="*/ 196034025 w 112"/>
                  <a:gd name="T41" fmla="*/ 788008638 h 135"/>
                  <a:gd name="T42" fmla="*/ 784128616 w 112"/>
                  <a:gd name="T43" fmla="*/ 197002159 h 135"/>
                  <a:gd name="T44" fmla="*/ 1372226949 w 112"/>
                  <a:gd name="T45" fmla="*/ 788008638 h 135"/>
                  <a:gd name="T46" fmla="*/ 1162190494 w 112"/>
                  <a:gd name="T47" fmla="*/ 1308653719 h 13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12"/>
                  <a:gd name="T73" fmla="*/ 0 h 135"/>
                  <a:gd name="T74" fmla="*/ 112 w 112"/>
                  <a:gd name="T75" fmla="*/ 135 h 13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12" h="135">
                    <a:moveTo>
                      <a:pt x="56" y="0"/>
                    </a:moveTo>
                    <a:cubicBezTo>
                      <a:pt x="25" y="0"/>
                      <a:pt x="0" y="25"/>
                      <a:pt x="0" y="56"/>
                    </a:cubicBezTo>
                    <a:cubicBezTo>
                      <a:pt x="0" y="71"/>
                      <a:pt x="6" y="88"/>
                      <a:pt x="17" y="101"/>
                    </a:cubicBezTo>
                    <a:cubicBezTo>
                      <a:pt x="17" y="101"/>
                      <a:pt x="17" y="101"/>
                      <a:pt x="18" y="101"/>
                    </a:cubicBezTo>
                    <a:cubicBezTo>
                      <a:pt x="21" y="106"/>
                      <a:pt x="30" y="119"/>
                      <a:pt x="30" y="128"/>
                    </a:cubicBezTo>
                    <a:cubicBezTo>
                      <a:pt x="30" y="132"/>
                      <a:pt x="33" y="135"/>
                      <a:pt x="37" y="135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5" y="135"/>
                      <a:pt x="76" y="135"/>
                      <a:pt x="77" y="134"/>
                    </a:cubicBezTo>
                    <a:cubicBezTo>
                      <a:pt x="80" y="133"/>
                      <a:pt x="81" y="131"/>
                      <a:pt x="81" y="128"/>
                    </a:cubicBezTo>
                    <a:cubicBezTo>
                      <a:pt x="81" y="120"/>
                      <a:pt x="89" y="108"/>
                      <a:pt x="94" y="101"/>
                    </a:cubicBezTo>
                    <a:cubicBezTo>
                      <a:pt x="94" y="101"/>
                      <a:pt x="95" y="101"/>
                      <a:pt x="95" y="100"/>
                    </a:cubicBezTo>
                    <a:cubicBezTo>
                      <a:pt x="105" y="87"/>
                      <a:pt x="112" y="71"/>
                      <a:pt x="112" y="56"/>
                    </a:cubicBezTo>
                    <a:cubicBezTo>
                      <a:pt x="112" y="25"/>
                      <a:pt x="87" y="0"/>
                      <a:pt x="56" y="0"/>
                    </a:cubicBezTo>
                    <a:close/>
                    <a:moveTo>
                      <a:pt x="83" y="93"/>
                    </a:moveTo>
                    <a:cubicBezTo>
                      <a:pt x="83" y="93"/>
                      <a:pt x="83" y="94"/>
                      <a:pt x="82" y="94"/>
                    </a:cubicBezTo>
                    <a:cubicBezTo>
                      <a:pt x="79" y="98"/>
                      <a:pt x="71" y="110"/>
                      <a:pt x="68" y="121"/>
                    </a:cubicBezTo>
                    <a:cubicBezTo>
                      <a:pt x="43" y="121"/>
                      <a:pt x="43" y="121"/>
                      <a:pt x="43" y="121"/>
                    </a:cubicBezTo>
                    <a:cubicBezTo>
                      <a:pt x="40" y="109"/>
                      <a:pt x="31" y="97"/>
                      <a:pt x="29" y="93"/>
                    </a:cubicBezTo>
                    <a:cubicBezTo>
                      <a:pt x="29" y="93"/>
                      <a:pt x="28" y="93"/>
                      <a:pt x="28" y="93"/>
                    </a:cubicBezTo>
                    <a:cubicBezTo>
                      <a:pt x="19" y="82"/>
                      <a:pt x="14" y="68"/>
                      <a:pt x="14" y="56"/>
                    </a:cubicBezTo>
                    <a:cubicBezTo>
                      <a:pt x="14" y="33"/>
                      <a:pt x="32" y="14"/>
                      <a:pt x="56" y="14"/>
                    </a:cubicBezTo>
                    <a:cubicBezTo>
                      <a:pt x="79" y="14"/>
                      <a:pt x="98" y="33"/>
                      <a:pt x="98" y="56"/>
                    </a:cubicBezTo>
                    <a:cubicBezTo>
                      <a:pt x="98" y="68"/>
                      <a:pt x="92" y="82"/>
                      <a:pt x="83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 noProof="1"/>
              </a:p>
            </p:txBody>
          </p:sp>
          <p:sp>
            <p:nvSpPr>
              <p:cNvPr id="29" name="Freeform 883"/>
              <p:cNvSpPr>
                <a:spLocks noChangeArrowheads="1"/>
              </p:cNvSpPr>
              <p:nvPr/>
            </p:nvSpPr>
            <p:spPr bwMode="auto">
              <a:xfrm>
                <a:off x="288925" y="547687"/>
                <a:ext cx="158750" cy="142875"/>
              </a:xfrm>
              <a:custGeom>
                <a:avLst/>
                <a:gdLst>
                  <a:gd name="T0" fmla="*/ 514315982 w 42"/>
                  <a:gd name="T1" fmla="*/ 0 h 38"/>
                  <a:gd name="T2" fmla="*/ 71433720 w 42"/>
                  <a:gd name="T3" fmla="*/ 0 h 38"/>
                  <a:gd name="T4" fmla="*/ 0 w 42"/>
                  <a:gd name="T5" fmla="*/ 84818872 h 38"/>
                  <a:gd name="T6" fmla="*/ 0 w 42"/>
                  <a:gd name="T7" fmla="*/ 381686803 h 38"/>
                  <a:gd name="T8" fmla="*/ 71433720 w 42"/>
                  <a:gd name="T9" fmla="*/ 466509434 h 38"/>
                  <a:gd name="T10" fmla="*/ 142867440 w 42"/>
                  <a:gd name="T11" fmla="*/ 466509434 h 38"/>
                  <a:gd name="T12" fmla="*/ 185726161 w 42"/>
                  <a:gd name="T13" fmla="*/ 508916990 h 38"/>
                  <a:gd name="T14" fmla="*/ 242872381 w 42"/>
                  <a:gd name="T15" fmla="*/ 537191201 h 38"/>
                  <a:gd name="T16" fmla="*/ 342877321 w 42"/>
                  <a:gd name="T17" fmla="*/ 537191201 h 38"/>
                  <a:gd name="T18" fmla="*/ 400023542 w 42"/>
                  <a:gd name="T19" fmla="*/ 508916990 h 38"/>
                  <a:gd name="T20" fmla="*/ 442886042 w 42"/>
                  <a:gd name="T21" fmla="*/ 466509434 h 38"/>
                  <a:gd name="T22" fmla="*/ 514315982 w 42"/>
                  <a:gd name="T23" fmla="*/ 466509434 h 38"/>
                  <a:gd name="T24" fmla="*/ 600037202 w 42"/>
                  <a:gd name="T25" fmla="*/ 381686803 h 38"/>
                  <a:gd name="T26" fmla="*/ 600037202 w 42"/>
                  <a:gd name="T27" fmla="*/ 84818872 h 38"/>
                  <a:gd name="T28" fmla="*/ 514315982 w 42"/>
                  <a:gd name="T29" fmla="*/ 0 h 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2"/>
                  <a:gd name="T46" fmla="*/ 0 h 38"/>
                  <a:gd name="T47" fmla="*/ 42 w 42"/>
                  <a:gd name="T48" fmla="*/ 38 h 3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2" h="38">
                    <a:moveTo>
                      <a:pt x="3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2" y="33"/>
                      <a:pt x="5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4" y="37"/>
                      <a:pt x="16" y="38"/>
                      <a:pt x="17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6" y="38"/>
                      <a:pt x="27" y="37"/>
                      <a:pt x="28" y="36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9" y="33"/>
                      <a:pt x="42" y="30"/>
                      <a:pt x="42" y="27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3"/>
                      <a:pt x="39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 noProof="1"/>
              </a:p>
            </p:txBody>
          </p:sp>
        </p:grpSp>
        <p:sp>
          <p:nvSpPr>
            <p:cNvPr id="10248" name="文本框 29"/>
            <p:cNvSpPr txBox="1">
              <a:spLocks noChangeArrowheads="1"/>
            </p:cNvSpPr>
            <p:nvPr/>
          </p:nvSpPr>
          <p:spPr bwMode="auto">
            <a:xfrm>
              <a:off x="1717" y="1974"/>
              <a:ext cx="1865" cy="1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</a:t>
              </a:r>
              <a:endPara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565150" y="3616325"/>
            <a:ext cx="82899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在除法中，已知的积叫做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被除数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，已知的因数叫做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除数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，所求的因数叫做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商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/>
      <p:bldP spid="10" grpId="0" bldLvl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矩形 15"/>
          <p:cNvSpPr>
            <a:spLocks noChangeArrowheads="1"/>
          </p:cNvSpPr>
          <p:nvPr/>
        </p:nvSpPr>
        <p:spPr bwMode="auto">
          <a:xfrm>
            <a:off x="1449388" y="1257300"/>
            <a:ext cx="32877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/>
              <a:t>12   ÷   4    =  3</a:t>
            </a:r>
            <a:endParaRPr lang="en-US" altLang="zh-CN" sz="3200"/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1195388" y="2251075"/>
            <a:ext cx="362426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被除数</a:t>
            </a:r>
            <a:r>
              <a:rPr lang="zh-CN" altLang="zh-CN" sz="3200" b="1" dirty="0">
                <a:solidFill>
                  <a:srgbClr val="FF0000"/>
                </a:solidFill>
                <a:latin typeface="楷体_GB2312" panose="02010609030101010101" pitchFamily="49" charset="-122"/>
                <a:cs typeface="+mn-lt"/>
              </a:rPr>
              <a:t> 除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数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sym typeface="+mn-ea"/>
              </a:rPr>
              <a:t>  商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1776413" y="1930400"/>
            <a:ext cx="201612" cy="412750"/>
          </a:xfrm>
          <a:prstGeom prst="downArrow">
            <a:avLst/>
          </a:prstGeom>
          <a:solidFill>
            <a:srgbClr val="FBC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1" name="下箭头 10"/>
          <p:cNvSpPr/>
          <p:nvPr/>
        </p:nvSpPr>
        <p:spPr>
          <a:xfrm>
            <a:off x="2905125" y="1930400"/>
            <a:ext cx="200025" cy="412750"/>
          </a:xfrm>
          <a:prstGeom prst="downArrow">
            <a:avLst/>
          </a:prstGeom>
          <a:solidFill>
            <a:srgbClr val="FBC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3" name="下箭头 12"/>
          <p:cNvSpPr/>
          <p:nvPr/>
        </p:nvSpPr>
        <p:spPr>
          <a:xfrm>
            <a:off x="4032250" y="1930400"/>
            <a:ext cx="201613" cy="412750"/>
          </a:xfrm>
          <a:prstGeom prst="downArrow">
            <a:avLst/>
          </a:prstGeom>
          <a:solidFill>
            <a:srgbClr val="FBC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6" name="组合 5"/>
          <p:cNvGrpSpPr/>
          <p:nvPr/>
        </p:nvGrpSpPr>
        <p:grpSpPr bwMode="auto">
          <a:xfrm>
            <a:off x="696913" y="2971800"/>
            <a:ext cx="5576887" cy="1246188"/>
            <a:chOff x="555" y="2862"/>
            <a:chExt cx="8781" cy="1961"/>
          </a:xfrm>
        </p:grpSpPr>
        <p:pic>
          <p:nvPicPr>
            <p:cNvPr id="11282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55" y="2862"/>
              <a:ext cx="2142" cy="1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圆角矩形标注 4"/>
            <p:cNvSpPr/>
            <p:nvPr/>
          </p:nvSpPr>
          <p:spPr>
            <a:xfrm>
              <a:off x="3140" y="3576"/>
              <a:ext cx="6196" cy="1042"/>
            </a:xfrm>
            <a:prstGeom prst="wedgeRoundRectCallout">
              <a:avLst>
                <a:gd name="adj1" fmla="val -60234"/>
                <a:gd name="adj2" fmla="val 11744"/>
                <a:gd name="adj3" fmla="val 16667"/>
              </a:avLst>
            </a:prstGeom>
            <a:noFill/>
            <a:ln w="19050">
              <a:solidFill>
                <a:srgbClr val="3399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200" b="1" noProof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标出各部分的名称。</a:t>
              </a:r>
              <a:endParaRPr lang="zh-CN" altLang="en-US" sz="3200" b="1" noProof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矩形 11"/>
          <p:cNvSpPr>
            <a:spLocks noChangeArrowheads="1"/>
          </p:cNvSpPr>
          <p:nvPr/>
        </p:nvSpPr>
        <p:spPr bwMode="auto">
          <a:xfrm>
            <a:off x="3017838" y="581025"/>
            <a:ext cx="362426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/>
              <a:t>  3  </a:t>
            </a:r>
            <a:r>
              <a:rPr lang="en-US" altLang="zh-CN" sz="3200">
                <a:solidFill>
                  <a:srgbClr val="1C1C1C"/>
                </a:solidFill>
              </a:rPr>
              <a:t>×   </a:t>
            </a:r>
            <a:r>
              <a:rPr lang="en-US" altLang="zh-CN" sz="3200"/>
              <a:t>4    =  12</a:t>
            </a:r>
            <a:endParaRPr lang="zh-CN" altLang="en-US" sz="3200"/>
          </a:p>
        </p:txBody>
      </p:sp>
      <p:sp>
        <p:nvSpPr>
          <p:cNvPr id="3" name="矩形 15"/>
          <p:cNvSpPr>
            <a:spLocks noChangeArrowheads="1"/>
          </p:cNvSpPr>
          <p:nvPr/>
        </p:nvSpPr>
        <p:spPr bwMode="auto">
          <a:xfrm>
            <a:off x="4819650" y="1257300"/>
            <a:ext cx="328771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/>
              <a:t>12   ÷   3    =  4</a:t>
            </a:r>
            <a:endParaRPr lang="en-US" altLang="zh-CN" sz="3200"/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528638" y="2925763"/>
            <a:ext cx="1536700" cy="676275"/>
            <a:chOff x="1163" y="1974"/>
            <a:chExt cx="2419" cy="1064"/>
          </a:xfrm>
        </p:grpSpPr>
        <p:grpSp>
          <p:nvGrpSpPr>
            <p:cNvPr id="21" name="Group 36"/>
            <p:cNvGrpSpPr/>
            <p:nvPr/>
          </p:nvGrpSpPr>
          <p:grpSpPr bwMode="auto">
            <a:xfrm>
              <a:off x="1163" y="2234"/>
              <a:ext cx="626" cy="585"/>
              <a:chOff x="0" y="0"/>
              <a:chExt cx="739775" cy="690562"/>
            </a:xfrm>
            <a:solidFill>
              <a:srgbClr val="FFC000"/>
            </a:solidFill>
          </p:grpSpPr>
          <p:sp>
            <p:nvSpPr>
              <p:cNvPr id="22" name="Freeform 876"/>
              <p:cNvSpPr>
                <a:spLocks noChangeArrowheads="1"/>
              </p:cNvSpPr>
              <p:nvPr/>
            </p:nvSpPr>
            <p:spPr bwMode="auto">
              <a:xfrm>
                <a:off x="608013" y="71437"/>
                <a:ext cx="115888" cy="101600"/>
              </a:xfrm>
              <a:custGeom>
                <a:avLst/>
                <a:gdLst>
                  <a:gd name="T0" fmla="*/ 27951438 w 31"/>
                  <a:gd name="T1" fmla="*/ 353996978 h 27"/>
                  <a:gd name="T2" fmla="*/ 27951438 w 31"/>
                  <a:gd name="T3" fmla="*/ 382317037 h 27"/>
                  <a:gd name="T4" fmla="*/ 55899138 w 31"/>
                  <a:gd name="T5" fmla="*/ 382317037 h 27"/>
                  <a:gd name="T6" fmla="*/ 391301439 w 31"/>
                  <a:gd name="T7" fmla="*/ 127440267 h 27"/>
                  <a:gd name="T8" fmla="*/ 419252877 w 31"/>
                  <a:gd name="T9" fmla="*/ 84960178 h 27"/>
                  <a:gd name="T10" fmla="*/ 419252877 w 31"/>
                  <a:gd name="T11" fmla="*/ 42480089 h 27"/>
                  <a:gd name="T12" fmla="*/ 321424714 w 31"/>
                  <a:gd name="T13" fmla="*/ 14160030 h 27"/>
                  <a:gd name="T14" fmla="*/ 0 w 31"/>
                  <a:gd name="T15" fmla="*/ 254876770 h 27"/>
                  <a:gd name="T16" fmla="*/ 13973850 w 31"/>
                  <a:gd name="T17" fmla="*/ 283196830 h 27"/>
                  <a:gd name="T18" fmla="*/ 27951438 w 31"/>
                  <a:gd name="T19" fmla="*/ 353996978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"/>
                  <a:gd name="T31" fmla="*/ 0 h 27"/>
                  <a:gd name="T32" fmla="*/ 31 w 31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" h="27">
                    <a:moveTo>
                      <a:pt x="2" y="25"/>
                    </a:moveTo>
                    <a:cubicBezTo>
                      <a:pt x="2" y="26"/>
                      <a:pt x="2" y="26"/>
                      <a:pt x="2" y="27"/>
                    </a:cubicBezTo>
                    <a:cubicBezTo>
                      <a:pt x="3" y="27"/>
                      <a:pt x="3" y="27"/>
                      <a:pt x="4" y="27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30" y="7"/>
                      <a:pt x="30" y="6"/>
                    </a:cubicBezTo>
                    <a:cubicBezTo>
                      <a:pt x="31" y="5"/>
                      <a:pt x="30" y="4"/>
                      <a:pt x="30" y="3"/>
                    </a:cubicBezTo>
                    <a:cubicBezTo>
                      <a:pt x="28" y="0"/>
                      <a:pt x="25" y="0"/>
                      <a:pt x="23" y="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20"/>
                    </a:cubicBezTo>
                    <a:cubicBezTo>
                      <a:pt x="1" y="22"/>
                      <a:pt x="1" y="23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3" name="Freeform 877"/>
              <p:cNvSpPr>
                <a:spLocks noChangeArrowheads="1"/>
              </p:cNvSpPr>
              <p:nvPr/>
            </p:nvSpPr>
            <p:spPr bwMode="auto">
              <a:xfrm>
                <a:off x="612775" y="225425"/>
                <a:ext cx="127000" cy="55563"/>
              </a:xfrm>
              <a:custGeom>
                <a:avLst/>
                <a:gdLst>
                  <a:gd name="T0" fmla="*/ 460431029 w 34"/>
                  <a:gd name="T1" fmla="*/ 96046202 h 15"/>
                  <a:gd name="T2" fmla="*/ 418573324 w 34"/>
                  <a:gd name="T3" fmla="*/ 68605488 h 15"/>
                  <a:gd name="T4" fmla="*/ 13951324 w 34"/>
                  <a:gd name="T5" fmla="*/ 0 h 15"/>
                  <a:gd name="T6" fmla="*/ 13951324 w 34"/>
                  <a:gd name="T7" fmla="*/ 41164775 h 15"/>
                  <a:gd name="T8" fmla="*/ 13951324 w 34"/>
                  <a:gd name="T9" fmla="*/ 96046202 h 15"/>
                  <a:gd name="T10" fmla="*/ 0 w 34"/>
                  <a:gd name="T11" fmla="*/ 137210976 h 15"/>
                  <a:gd name="T12" fmla="*/ 390666941 w 34"/>
                  <a:gd name="T13" fmla="*/ 205816465 h 15"/>
                  <a:gd name="T14" fmla="*/ 404622000 w 34"/>
                  <a:gd name="T15" fmla="*/ 205816465 h 15"/>
                  <a:gd name="T16" fmla="*/ 474382353 w 34"/>
                  <a:gd name="T17" fmla="*/ 150931333 h 15"/>
                  <a:gd name="T18" fmla="*/ 460431029 w 34"/>
                  <a:gd name="T19" fmla="*/ 96046202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4"/>
                  <a:gd name="T31" fmla="*/ 0 h 15"/>
                  <a:gd name="T32" fmla="*/ 34 w 34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4" h="15">
                    <a:moveTo>
                      <a:pt x="33" y="7"/>
                    </a:moveTo>
                    <a:cubicBezTo>
                      <a:pt x="32" y="6"/>
                      <a:pt x="31" y="5"/>
                      <a:pt x="30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4"/>
                      <a:pt x="1" y="6"/>
                      <a:pt x="1" y="7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9" y="15"/>
                    </a:cubicBezTo>
                    <a:cubicBezTo>
                      <a:pt x="31" y="15"/>
                      <a:pt x="33" y="13"/>
                      <a:pt x="34" y="11"/>
                    </a:cubicBezTo>
                    <a:cubicBezTo>
                      <a:pt x="34" y="10"/>
                      <a:pt x="33" y="8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4" name="Freeform 878"/>
              <p:cNvSpPr>
                <a:spLocks noChangeArrowheads="1"/>
              </p:cNvSpPr>
              <p:nvPr/>
            </p:nvSpPr>
            <p:spPr bwMode="auto">
              <a:xfrm>
                <a:off x="585788" y="304800"/>
                <a:ext cx="93663" cy="127000"/>
              </a:xfrm>
              <a:custGeom>
                <a:avLst/>
                <a:gdLst>
                  <a:gd name="T0" fmla="*/ 84218023 w 25"/>
                  <a:gd name="T1" fmla="*/ 27906382 h 34"/>
                  <a:gd name="T2" fmla="*/ 56145349 w 25"/>
                  <a:gd name="T3" fmla="*/ 0 h 34"/>
                  <a:gd name="T4" fmla="*/ 42110885 w 25"/>
                  <a:gd name="T5" fmla="*/ 41857706 h 34"/>
                  <a:gd name="T6" fmla="*/ 14038210 w 25"/>
                  <a:gd name="T7" fmla="*/ 97666735 h 34"/>
                  <a:gd name="T8" fmla="*/ 0 w 25"/>
                  <a:gd name="T9" fmla="*/ 139524441 h 34"/>
                  <a:gd name="T10" fmla="*/ 224581395 w 25"/>
                  <a:gd name="T11" fmla="*/ 446475971 h 34"/>
                  <a:gd name="T12" fmla="*/ 266692280 w 25"/>
                  <a:gd name="T13" fmla="*/ 474382353 h 34"/>
                  <a:gd name="T14" fmla="*/ 280726744 w 25"/>
                  <a:gd name="T15" fmla="*/ 474382353 h 34"/>
                  <a:gd name="T16" fmla="*/ 308799418 w 25"/>
                  <a:gd name="T17" fmla="*/ 460431029 h 34"/>
                  <a:gd name="T18" fmla="*/ 336872092 w 25"/>
                  <a:gd name="T19" fmla="*/ 418573324 h 34"/>
                  <a:gd name="T20" fmla="*/ 336872092 w 25"/>
                  <a:gd name="T21" fmla="*/ 376715618 h 34"/>
                  <a:gd name="T22" fmla="*/ 84218023 w 25"/>
                  <a:gd name="T23" fmla="*/ 27906382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"/>
                  <a:gd name="T37" fmla="*/ 0 h 34"/>
                  <a:gd name="T38" fmla="*/ 25 w 25"/>
                  <a:gd name="T39" fmla="*/ 34 h 3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" h="34">
                    <a:moveTo>
                      <a:pt x="6" y="2"/>
                    </a:moveTo>
                    <a:cubicBezTo>
                      <a:pt x="6" y="1"/>
                      <a:pt x="5" y="1"/>
                      <a:pt x="4" y="0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4"/>
                      <a:pt x="2" y="6"/>
                      <a:pt x="1" y="7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8" y="34"/>
                      <a:pt x="19" y="34"/>
                    </a:cubicBezTo>
                    <a:cubicBezTo>
                      <a:pt x="19" y="34"/>
                      <a:pt x="19" y="34"/>
                      <a:pt x="20" y="34"/>
                    </a:cubicBezTo>
                    <a:cubicBezTo>
                      <a:pt x="21" y="34"/>
                      <a:pt x="22" y="34"/>
                      <a:pt x="22" y="33"/>
                    </a:cubicBezTo>
                    <a:cubicBezTo>
                      <a:pt x="24" y="33"/>
                      <a:pt x="24" y="32"/>
                      <a:pt x="24" y="30"/>
                    </a:cubicBezTo>
                    <a:cubicBezTo>
                      <a:pt x="25" y="29"/>
                      <a:pt x="24" y="28"/>
                      <a:pt x="24" y="27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5" name="Freeform 879"/>
              <p:cNvSpPr>
                <a:spLocks noChangeArrowheads="1"/>
              </p:cNvSpPr>
              <p:nvPr/>
            </p:nvSpPr>
            <p:spPr bwMode="auto">
              <a:xfrm>
                <a:off x="15875" y="71437"/>
                <a:ext cx="112713" cy="101600"/>
              </a:xfrm>
              <a:custGeom>
                <a:avLst/>
                <a:gdLst>
                  <a:gd name="T0" fmla="*/ 28230849 w 30"/>
                  <a:gd name="T1" fmla="*/ 127440267 h 27"/>
                  <a:gd name="T2" fmla="*/ 381127738 w 30"/>
                  <a:gd name="T3" fmla="*/ 382317037 h 27"/>
                  <a:gd name="T4" fmla="*/ 395243163 w 30"/>
                  <a:gd name="T5" fmla="*/ 382317037 h 27"/>
                  <a:gd name="T6" fmla="*/ 395243163 w 30"/>
                  <a:gd name="T7" fmla="*/ 339836948 h 27"/>
                  <a:gd name="T8" fmla="*/ 409358588 w 30"/>
                  <a:gd name="T9" fmla="*/ 283196830 h 27"/>
                  <a:gd name="T10" fmla="*/ 423474012 w 30"/>
                  <a:gd name="T11" fmla="*/ 240716741 h 27"/>
                  <a:gd name="T12" fmla="*/ 112927155 w 30"/>
                  <a:gd name="T13" fmla="*/ 14160030 h 27"/>
                  <a:gd name="T14" fmla="*/ 14115425 w 30"/>
                  <a:gd name="T15" fmla="*/ 42480089 h 27"/>
                  <a:gd name="T16" fmla="*/ 0 w 30"/>
                  <a:gd name="T17" fmla="*/ 84960178 h 27"/>
                  <a:gd name="T18" fmla="*/ 28230849 w 30"/>
                  <a:gd name="T19" fmla="*/ 127440267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0"/>
                  <a:gd name="T31" fmla="*/ 0 h 27"/>
                  <a:gd name="T32" fmla="*/ 30 w 30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0" h="27">
                    <a:moveTo>
                      <a:pt x="2" y="9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8" y="27"/>
                    </a:cubicBezTo>
                    <a:cubicBezTo>
                      <a:pt x="28" y="26"/>
                      <a:pt x="28" y="25"/>
                      <a:pt x="28" y="24"/>
                    </a:cubicBezTo>
                    <a:cubicBezTo>
                      <a:pt x="28" y="23"/>
                      <a:pt x="29" y="21"/>
                      <a:pt x="29" y="20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2" y="0"/>
                      <a:pt x="1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9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6" name="Freeform 880"/>
              <p:cNvSpPr>
                <a:spLocks noChangeArrowheads="1"/>
              </p:cNvSpPr>
              <p:nvPr/>
            </p:nvSpPr>
            <p:spPr bwMode="auto">
              <a:xfrm>
                <a:off x="0" y="225425"/>
                <a:ext cx="120650" cy="55563"/>
              </a:xfrm>
              <a:custGeom>
                <a:avLst/>
                <a:gdLst>
                  <a:gd name="T0" fmla="*/ 454888203 w 32"/>
                  <a:gd name="T1" fmla="*/ 96046202 h 15"/>
                  <a:gd name="T2" fmla="*/ 440674125 w 32"/>
                  <a:gd name="T3" fmla="*/ 41164775 h 15"/>
                  <a:gd name="T4" fmla="*/ 440674125 w 32"/>
                  <a:gd name="T5" fmla="*/ 0 h 15"/>
                  <a:gd name="T6" fmla="*/ 56860083 w 32"/>
                  <a:gd name="T7" fmla="*/ 68605488 h 15"/>
                  <a:gd name="T8" fmla="*/ 14214078 w 32"/>
                  <a:gd name="T9" fmla="*/ 96046202 h 15"/>
                  <a:gd name="T10" fmla="*/ 0 w 32"/>
                  <a:gd name="T11" fmla="*/ 150931333 h 15"/>
                  <a:gd name="T12" fmla="*/ 71077931 w 32"/>
                  <a:gd name="T13" fmla="*/ 205816465 h 15"/>
                  <a:gd name="T14" fmla="*/ 71077931 w 32"/>
                  <a:gd name="T15" fmla="*/ 205816465 h 15"/>
                  <a:gd name="T16" fmla="*/ 454888203 w 32"/>
                  <a:gd name="T17" fmla="*/ 137210976 h 15"/>
                  <a:gd name="T18" fmla="*/ 454888203 w 32"/>
                  <a:gd name="T19" fmla="*/ 96046202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"/>
                  <a:gd name="T31" fmla="*/ 0 h 15"/>
                  <a:gd name="T32" fmla="*/ 32 w 32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" h="15">
                    <a:moveTo>
                      <a:pt x="32" y="7"/>
                    </a:moveTo>
                    <a:cubicBezTo>
                      <a:pt x="32" y="6"/>
                      <a:pt x="31" y="5"/>
                      <a:pt x="31" y="3"/>
                    </a:cubicBezTo>
                    <a:cubicBezTo>
                      <a:pt x="31" y="2"/>
                      <a:pt x="31" y="1"/>
                      <a:pt x="31" y="0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1" y="6"/>
                      <a:pt x="1" y="7"/>
                    </a:cubicBezTo>
                    <a:cubicBezTo>
                      <a:pt x="0" y="8"/>
                      <a:pt x="0" y="10"/>
                      <a:pt x="0" y="11"/>
                    </a:cubicBezTo>
                    <a:cubicBezTo>
                      <a:pt x="0" y="13"/>
                      <a:pt x="2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2" y="8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7" name="Freeform 881"/>
              <p:cNvSpPr>
                <a:spLocks noChangeArrowheads="1"/>
              </p:cNvSpPr>
              <p:nvPr/>
            </p:nvSpPr>
            <p:spPr bwMode="auto">
              <a:xfrm>
                <a:off x="60325" y="307975"/>
                <a:ext cx="90488" cy="123825"/>
              </a:xfrm>
              <a:custGeom>
                <a:avLst/>
                <a:gdLst>
                  <a:gd name="T0" fmla="*/ 298523682 w 24"/>
                  <a:gd name="T1" fmla="*/ 28160807 h 33"/>
                  <a:gd name="T2" fmla="*/ 284309526 w 24"/>
                  <a:gd name="T3" fmla="*/ 0 h 33"/>
                  <a:gd name="T4" fmla="*/ 255877442 w 24"/>
                  <a:gd name="T5" fmla="*/ 14078527 h 33"/>
                  <a:gd name="T6" fmla="*/ 14214157 w 24"/>
                  <a:gd name="T7" fmla="*/ 366067975 h 33"/>
                  <a:gd name="T8" fmla="*/ 0 w 24"/>
                  <a:gd name="T9" fmla="*/ 408307309 h 33"/>
                  <a:gd name="T10" fmla="*/ 28432084 w 24"/>
                  <a:gd name="T11" fmla="*/ 450546643 h 33"/>
                  <a:gd name="T12" fmla="*/ 71078324 w 24"/>
                  <a:gd name="T13" fmla="*/ 464625170 h 33"/>
                  <a:gd name="T14" fmla="*/ 85292481 w 24"/>
                  <a:gd name="T15" fmla="*/ 464625170 h 33"/>
                  <a:gd name="T16" fmla="*/ 127938721 w 24"/>
                  <a:gd name="T17" fmla="*/ 436464364 h 33"/>
                  <a:gd name="T18" fmla="*/ 341169923 w 24"/>
                  <a:gd name="T19" fmla="*/ 140796530 h 33"/>
                  <a:gd name="T20" fmla="*/ 326955766 w 24"/>
                  <a:gd name="T21" fmla="*/ 98557195 h 33"/>
                  <a:gd name="T22" fmla="*/ 298523682 w 24"/>
                  <a:gd name="T23" fmla="*/ 28160807 h 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"/>
                  <a:gd name="T37" fmla="*/ 0 h 33"/>
                  <a:gd name="T38" fmla="*/ 24 w 24"/>
                  <a:gd name="T39" fmla="*/ 33 h 3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" h="33">
                    <a:moveTo>
                      <a:pt x="21" y="2"/>
                    </a:moveTo>
                    <a:cubicBezTo>
                      <a:pt x="20" y="1"/>
                      <a:pt x="20" y="1"/>
                      <a:pt x="20" y="0"/>
                    </a:cubicBezTo>
                    <a:cubicBezTo>
                      <a:pt x="19" y="0"/>
                      <a:pt x="18" y="0"/>
                      <a:pt x="18" y="1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3" y="33"/>
                      <a:pt x="4" y="33"/>
                      <a:pt x="5" y="33"/>
                    </a:cubicBezTo>
                    <a:cubicBezTo>
                      <a:pt x="5" y="33"/>
                      <a:pt x="5" y="33"/>
                      <a:pt x="6" y="33"/>
                    </a:cubicBezTo>
                    <a:cubicBezTo>
                      <a:pt x="7" y="33"/>
                      <a:pt x="8" y="32"/>
                      <a:pt x="9" y="31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3" y="9"/>
                      <a:pt x="23" y="8"/>
                      <a:pt x="23" y="7"/>
                    </a:cubicBezTo>
                    <a:cubicBezTo>
                      <a:pt x="22" y="5"/>
                      <a:pt x="21" y="4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8" name="Freeform 882"/>
              <p:cNvSpPr>
                <a:spLocks noEditPoints="1" noChangeArrowheads="1"/>
              </p:cNvSpPr>
              <p:nvPr/>
            </p:nvSpPr>
            <p:spPr bwMode="auto">
              <a:xfrm>
                <a:off x="158750" y="0"/>
                <a:ext cx="419100" cy="506413"/>
              </a:xfrm>
              <a:custGeom>
                <a:avLst/>
                <a:gdLst>
                  <a:gd name="T0" fmla="*/ 784128616 w 112"/>
                  <a:gd name="T1" fmla="*/ 0 h 135"/>
                  <a:gd name="T2" fmla="*/ 0 w 112"/>
                  <a:gd name="T3" fmla="*/ 788008638 h 135"/>
                  <a:gd name="T4" fmla="*/ 238037574 w 112"/>
                  <a:gd name="T5" fmla="*/ 1421227453 h 135"/>
                  <a:gd name="T6" fmla="*/ 252040004 w 112"/>
                  <a:gd name="T7" fmla="*/ 1421227453 h 135"/>
                  <a:gd name="T8" fmla="*/ 420069169 w 112"/>
                  <a:gd name="T9" fmla="*/ 1801160993 h 135"/>
                  <a:gd name="T10" fmla="*/ 518086181 w 112"/>
                  <a:gd name="T11" fmla="*/ 1899660197 h 135"/>
                  <a:gd name="T12" fmla="*/ 1036168621 w 112"/>
                  <a:gd name="T13" fmla="*/ 1899660197 h 135"/>
                  <a:gd name="T14" fmla="*/ 1036168621 w 112"/>
                  <a:gd name="T15" fmla="*/ 1899660197 h 135"/>
                  <a:gd name="T16" fmla="*/ 1078175912 w 112"/>
                  <a:gd name="T17" fmla="*/ 1885589418 h 135"/>
                  <a:gd name="T18" fmla="*/ 1134185633 w 112"/>
                  <a:gd name="T19" fmla="*/ 1801160993 h 135"/>
                  <a:gd name="T20" fmla="*/ 1316217228 w 112"/>
                  <a:gd name="T21" fmla="*/ 1421227453 h 135"/>
                  <a:gd name="T22" fmla="*/ 1330219658 w 112"/>
                  <a:gd name="T23" fmla="*/ 1407156674 h 135"/>
                  <a:gd name="T24" fmla="*/ 1568257232 w 112"/>
                  <a:gd name="T25" fmla="*/ 788008638 h 135"/>
                  <a:gd name="T26" fmla="*/ 784128616 w 112"/>
                  <a:gd name="T27" fmla="*/ 0 h 135"/>
                  <a:gd name="T28" fmla="*/ 1162190494 w 112"/>
                  <a:gd name="T29" fmla="*/ 1308653719 h 135"/>
                  <a:gd name="T30" fmla="*/ 1148188063 w 112"/>
                  <a:gd name="T31" fmla="*/ 1322724498 h 135"/>
                  <a:gd name="T32" fmla="*/ 952157780 w 112"/>
                  <a:gd name="T33" fmla="*/ 1702658037 h 135"/>
                  <a:gd name="T34" fmla="*/ 602097021 w 112"/>
                  <a:gd name="T35" fmla="*/ 1702658037 h 135"/>
                  <a:gd name="T36" fmla="*/ 406066738 w 112"/>
                  <a:gd name="T37" fmla="*/ 1308653719 h 135"/>
                  <a:gd name="T38" fmla="*/ 392064308 w 112"/>
                  <a:gd name="T39" fmla="*/ 1308653719 h 135"/>
                  <a:gd name="T40" fmla="*/ 196034025 w 112"/>
                  <a:gd name="T41" fmla="*/ 788008638 h 135"/>
                  <a:gd name="T42" fmla="*/ 784128616 w 112"/>
                  <a:gd name="T43" fmla="*/ 197002159 h 135"/>
                  <a:gd name="T44" fmla="*/ 1372226949 w 112"/>
                  <a:gd name="T45" fmla="*/ 788008638 h 135"/>
                  <a:gd name="T46" fmla="*/ 1162190494 w 112"/>
                  <a:gd name="T47" fmla="*/ 1308653719 h 13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12"/>
                  <a:gd name="T73" fmla="*/ 0 h 135"/>
                  <a:gd name="T74" fmla="*/ 112 w 112"/>
                  <a:gd name="T75" fmla="*/ 135 h 13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12" h="135">
                    <a:moveTo>
                      <a:pt x="56" y="0"/>
                    </a:moveTo>
                    <a:cubicBezTo>
                      <a:pt x="25" y="0"/>
                      <a:pt x="0" y="25"/>
                      <a:pt x="0" y="56"/>
                    </a:cubicBezTo>
                    <a:cubicBezTo>
                      <a:pt x="0" y="71"/>
                      <a:pt x="6" y="88"/>
                      <a:pt x="17" y="101"/>
                    </a:cubicBezTo>
                    <a:cubicBezTo>
                      <a:pt x="17" y="101"/>
                      <a:pt x="17" y="101"/>
                      <a:pt x="18" y="101"/>
                    </a:cubicBezTo>
                    <a:cubicBezTo>
                      <a:pt x="21" y="106"/>
                      <a:pt x="30" y="119"/>
                      <a:pt x="30" y="128"/>
                    </a:cubicBezTo>
                    <a:cubicBezTo>
                      <a:pt x="30" y="132"/>
                      <a:pt x="33" y="135"/>
                      <a:pt x="37" y="135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5" y="135"/>
                      <a:pt x="76" y="135"/>
                      <a:pt x="77" y="134"/>
                    </a:cubicBezTo>
                    <a:cubicBezTo>
                      <a:pt x="80" y="133"/>
                      <a:pt x="81" y="131"/>
                      <a:pt x="81" y="128"/>
                    </a:cubicBezTo>
                    <a:cubicBezTo>
                      <a:pt x="81" y="120"/>
                      <a:pt x="89" y="108"/>
                      <a:pt x="94" y="101"/>
                    </a:cubicBezTo>
                    <a:cubicBezTo>
                      <a:pt x="94" y="101"/>
                      <a:pt x="95" y="101"/>
                      <a:pt x="95" y="100"/>
                    </a:cubicBezTo>
                    <a:cubicBezTo>
                      <a:pt x="105" y="87"/>
                      <a:pt x="112" y="71"/>
                      <a:pt x="112" y="56"/>
                    </a:cubicBezTo>
                    <a:cubicBezTo>
                      <a:pt x="112" y="25"/>
                      <a:pt x="87" y="0"/>
                      <a:pt x="56" y="0"/>
                    </a:cubicBezTo>
                    <a:close/>
                    <a:moveTo>
                      <a:pt x="83" y="93"/>
                    </a:moveTo>
                    <a:cubicBezTo>
                      <a:pt x="83" y="93"/>
                      <a:pt x="83" y="94"/>
                      <a:pt x="82" y="94"/>
                    </a:cubicBezTo>
                    <a:cubicBezTo>
                      <a:pt x="79" y="98"/>
                      <a:pt x="71" y="110"/>
                      <a:pt x="68" y="121"/>
                    </a:cubicBezTo>
                    <a:cubicBezTo>
                      <a:pt x="43" y="121"/>
                      <a:pt x="43" y="121"/>
                      <a:pt x="43" y="121"/>
                    </a:cubicBezTo>
                    <a:cubicBezTo>
                      <a:pt x="40" y="109"/>
                      <a:pt x="31" y="97"/>
                      <a:pt x="29" y="93"/>
                    </a:cubicBezTo>
                    <a:cubicBezTo>
                      <a:pt x="29" y="93"/>
                      <a:pt x="28" y="93"/>
                      <a:pt x="28" y="93"/>
                    </a:cubicBezTo>
                    <a:cubicBezTo>
                      <a:pt x="19" y="82"/>
                      <a:pt x="14" y="68"/>
                      <a:pt x="14" y="56"/>
                    </a:cubicBezTo>
                    <a:cubicBezTo>
                      <a:pt x="14" y="33"/>
                      <a:pt x="32" y="14"/>
                      <a:pt x="56" y="14"/>
                    </a:cubicBezTo>
                    <a:cubicBezTo>
                      <a:pt x="79" y="14"/>
                      <a:pt x="98" y="33"/>
                      <a:pt x="98" y="56"/>
                    </a:cubicBezTo>
                    <a:cubicBezTo>
                      <a:pt x="98" y="68"/>
                      <a:pt x="92" y="82"/>
                      <a:pt x="83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9" name="Freeform 883"/>
              <p:cNvSpPr>
                <a:spLocks noChangeArrowheads="1"/>
              </p:cNvSpPr>
              <p:nvPr/>
            </p:nvSpPr>
            <p:spPr bwMode="auto">
              <a:xfrm>
                <a:off x="288925" y="547687"/>
                <a:ext cx="158750" cy="142875"/>
              </a:xfrm>
              <a:custGeom>
                <a:avLst/>
                <a:gdLst>
                  <a:gd name="T0" fmla="*/ 514315982 w 42"/>
                  <a:gd name="T1" fmla="*/ 0 h 38"/>
                  <a:gd name="T2" fmla="*/ 71433720 w 42"/>
                  <a:gd name="T3" fmla="*/ 0 h 38"/>
                  <a:gd name="T4" fmla="*/ 0 w 42"/>
                  <a:gd name="T5" fmla="*/ 84818872 h 38"/>
                  <a:gd name="T6" fmla="*/ 0 w 42"/>
                  <a:gd name="T7" fmla="*/ 381686803 h 38"/>
                  <a:gd name="T8" fmla="*/ 71433720 w 42"/>
                  <a:gd name="T9" fmla="*/ 466509434 h 38"/>
                  <a:gd name="T10" fmla="*/ 142867440 w 42"/>
                  <a:gd name="T11" fmla="*/ 466509434 h 38"/>
                  <a:gd name="T12" fmla="*/ 185726161 w 42"/>
                  <a:gd name="T13" fmla="*/ 508916990 h 38"/>
                  <a:gd name="T14" fmla="*/ 242872381 w 42"/>
                  <a:gd name="T15" fmla="*/ 537191201 h 38"/>
                  <a:gd name="T16" fmla="*/ 342877321 w 42"/>
                  <a:gd name="T17" fmla="*/ 537191201 h 38"/>
                  <a:gd name="T18" fmla="*/ 400023542 w 42"/>
                  <a:gd name="T19" fmla="*/ 508916990 h 38"/>
                  <a:gd name="T20" fmla="*/ 442886042 w 42"/>
                  <a:gd name="T21" fmla="*/ 466509434 h 38"/>
                  <a:gd name="T22" fmla="*/ 514315982 w 42"/>
                  <a:gd name="T23" fmla="*/ 466509434 h 38"/>
                  <a:gd name="T24" fmla="*/ 600037202 w 42"/>
                  <a:gd name="T25" fmla="*/ 381686803 h 38"/>
                  <a:gd name="T26" fmla="*/ 600037202 w 42"/>
                  <a:gd name="T27" fmla="*/ 84818872 h 38"/>
                  <a:gd name="T28" fmla="*/ 514315982 w 42"/>
                  <a:gd name="T29" fmla="*/ 0 h 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2"/>
                  <a:gd name="T46" fmla="*/ 0 h 38"/>
                  <a:gd name="T47" fmla="*/ 42 w 42"/>
                  <a:gd name="T48" fmla="*/ 38 h 3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2" h="38">
                    <a:moveTo>
                      <a:pt x="3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2" y="33"/>
                      <a:pt x="5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4" y="37"/>
                      <a:pt x="16" y="38"/>
                      <a:pt x="17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6" y="38"/>
                      <a:pt x="27" y="37"/>
                      <a:pt x="28" y="36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9" y="33"/>
                      <a:pt x="42" y="30"/>
                      <a:pt x="42" y="27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3"/>
                      <a:pt x="39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</p:grpSp>
        <p:sp>
          <p:nvSpPr>
            <p:cNvPr id="11281" name="文本框 29"/>
            <p:cNvSpPr txBox="1">
              <a:spLocks noChangeArrowheads="1"/>
            </p:cNvSpPr>
            <p:nvPr/>
          </p:nvSpPr>
          <p:spPr bwMode="auto">
            <a:xfrm>
              <a:off x="1717" y="1974"/>
              <a:ext cx="1865" cy="1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观察</a:t>
              </a:r>
              <a:endPara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TextBox 12"/>
          <p:cNvSpPr txBox="1">
            <a:spLocks noChangeArrowheads="1"/>
          </p:cNvSpPr>
          <p:nvPr/>
        </p:nvSpPr>
        <p:spPr bwMode="auto">
          <a:xfrm>
            <a:off x="1123950" y="3024188"/>
            <a:ext cx="4146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ea typeface="黑体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你发现了什么？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4737100" y="2241550"/>
            <a:ext cx="38989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除法是乘法的逆运算。 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 bwMode="auto">
          <a:xfrm flipH="1">
            <a:off x="4667250" y="3298825"/>
            <a:ext cx="3735388" cy="1246188"/>
            <a:chOff x="555" y="2862"/>
            <a:chExt cx="5881" cy="1961"/>
          </a:xfrm>
        </p:grpSpPr>
        <p:pic>
          <p:nvPicPr>
            <p:cNvPr id="11278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55" y="2862"/>
              <a:ext cx="2142" cy="1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圆角矩形标注 32"/>
            <p:cNvSpPr/>
            <p:nvPr/>
          </p:nvSpPr>
          <p:spPr>
            <a:xfrm>
              <a:off x="3139" y="3576"/>
              <a:ext cx="3297" cy="1042"/>
            </a:xfrm>
            <a:prstGeom prst="wedgeRoundRectCallout">
              <a:avLst>
                <a:gd name="adj1" fmla="val -60234"/>
                <a:gd name="adj2" fmla="val 11744"/>
                <a:gd name="adj3" fmla="val 16667"/>
              </a:avLst>
            </a:prstGeom>
            <a:noFill/>
            <a:ln w="19050">
              <a:solidFill>
                <a:srgbClr val="3399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200" b="1" noProof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还有吗？</a:t>
              </a:r>
              <a:endParaRPr lang="zh-CN" altLang="en-US" sz="3200" b="1" noProof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8" grpId="0"/>
      <p:bldP spid="9" grpId="0" bldLvl="0" animBg="1"/>
      <p:bldP spid="11" grpId="0" bldLvl="0" animBg="1"/>
      <p:bldP spid="13" grpId="0" bldLvl="0" animBg="1"/>
      <p:bldP spid="2" grpId="0"/>
      <p:bldP spid="3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6"/>
          <p:cNvSpPr txBox="1">
            <a:spLocks noChangeArrowheads="1"/>
          </p:cNvSpPr>
          <p:nvPr/>
        </p:nvSpPr>
        <p:spPr bwMode="auto">
          <a:xfrm>
            <a:off x="530225" y="1387475"/>
            <a:ext cx="4833938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ea typeface="楷体_GB2312" panose="02010609030101010101" pitchFamily="49" charset="-122"/>
              </a:rPr>
              <a:t>1.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乘法各部分间的关系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TextBox 6"/>
          <p:cNvSpPr txBox="1">
            <a:spLocks noChangeArrowheads="1"/>
          </p:cNvSpPr>
          <p:nvPr/>
        </p:nvSpPr>
        <p:spPr bwMode="auto">
          <a:xfrm>
            <a:off x="962025" y="2066925"/>
            <a:ext cx="385762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积＝因数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因数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71" name="TextBox 6"/>
          <p:cNvSpPr txBox="1">
            <a:spLocks noChangeArrowheads="1"/>
          </p:cNvSpPr>
          <p:nvPr/>
        </p:nvSpPr>
        <p:spPr bwMode="auto">
          <a:xfrm>
            <a:off x="962025" y="3967163"/>
            <a:ext cx="56292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另一个因数＝积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÷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一个因数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1117600" y="120650"/>
            <a:ext cx="158750" cy="42227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71" name="椭圆 70"/>
          <p:cNvSpPr/>
          <p:nvPr/>
        </p:nvSpPr>
        <p:spPr>
          <a:xfrm>
            <a:off x="2241550" y="196850"/>
            <a:ext cx="168275" cy="46355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72" name="椭圆 71"/>
          <p:cNvSpPr/>
          <p:nvPr/>
        </p:nvSpPr>
        <p:spPr>
          <a:xfrm>
            <a:off x="1778000" y="168275"/>
            <a:ext cx="125413" cy="25717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77" name="椭圆 76"/>
          <p:cNvSpPr/>
          <p:nvPr/>
        </p:nvSpPr>
        <p:spPr>
          <a:xfrm>
            <a:off x="2900363" y="244475"/>
            <a:ext cx="125412" cy="255588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78" name="椭圆 77"/>
          <p:cNvSpPr/>
          <p:nvPr/>
        </p:nvSpPr>
        <p:spPr>
          <a:xfrm>
            <a:off x="3740150" y="282575"/>
            <a:ext cx="133350" cy="37941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79" name="椭圆 78"/>
          <p:cNvSpPr/>
          <p:nvPr/>
        </p:nvSpPr>
        <p:spPr>
          <a:xfrm rot="20763950">
            <a:off x="4292600" y="268288"/>
            <a:ext cx="177800" cy="37782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80" name="椭圆 79"/>
          <p:cNvSpPr/>
          <p:nvPr/>
        </p:nvSpPr>
        <p:spPr>
          <a:xfrm>
            <a:off x="5019675" y="287338"/>
            <a:ext cx="130175" cy="37782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81" name="椭圆 80"/>
          <p:cNvSpPr/>
          <p:nvPr/>
        </p:nvSpPr>
        <p:spPr>
          <a:xfrm>
            <a:off x="5581650" y="268288"/>
            <a:ext cx="209550" cy="465137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85" name="椭圆 84"/>
          <p:cNvSpPr/>
          <p:nvPr/>
        </p:nvSpPr>
        <p:spPr>
          <a:xfrm>
            <a:off x="6591300" y="182563"/>
            <a:ext cx="209550" cy="465137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86" name="椭圆 85"/>
          <p:cNvSpPr/>
          <p:nvPr/>
        </p:nvSpPr>
        <p:spPr>
          <a:xfrm>
            <a:off x="7688263" y="117475"/>
            <a:ext cx="209550" cy="465138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87" name="椭圆 86"/>
          <p:cNvSpPr/>
          <p:nvPr/>
        </p:nvSpPr>
        <p:spPr>
          <a:xfrm rot="20506630">
            <a:off x="8072438" y="80963"/>
            <a:ext cx="138112" cy="290512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89" name="椭圆 88"/>
          <p:cNvSpPr/>
          <p:nvPr/>
        </p:nvSpPr>
        <p:spPr>
          <a:xfrm rot="222941">
            <a:off x="7150100" y="165100"/>
            <a:ext cx="147638" cy="2794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14" name="任意多边形 13"/>
          <p:cNvSpPr/>
          <p:nvPr/>
        </p:nvSpPr>
        <p:spPr>
          <a:xfrm>
            <a:off x="190500" y="-9525"/>
            <a:ext cx="8832850" cy="309563"/>
          </a:xfrm>
          <a:custGeom>
            <a:avLst/>
            <a:gdLst>
              <a:gd name="connsiteX0" fmla="*/ 0 w 9130748"/>
              <a:gd name="connsiteY0" fmla="*/ 0 h 736290"/>
              <a:gd name="connsiteX1" fmla="*/ 2835965 w 9130748"/>
              <a:gd name="connsiteY1" fmla="*/ 675861 h 736290"/>
              <a:gd name="connsiteX2" fmla="*/ 6228522 w 9130748"/>
              <a:gd name="connsiteY2" fmla="*/ 636105 h 736290"/>
              <a:gd name="connsiteX3" fmla="*/ 9130748 w 9130748"/>
              <a:gd name="connsiteY3" fmla="*/ 79513 h 736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30748" h="736290">
                <a:moveTo>
                  <a:pt x="0" y="0"/>
                </a:moveTo>
                <a:cubicBezTo>
                  <a:pt x="898939" y="284922"/>
                  <a:pt x="1797878" y="569844"/>
                  <a:pt x="2835965" y="675861"/>
                </a:cubicBezTo>
                <a:cubicBezTo>
                  <a:pt x="3874052" y="781878"/>
                  <a:pt x="5179391" y="735496"/>
                  <a:pt x="6228522" y="636105"/>
                </a:cubicBezTo>
                <a:cubicBezTo>
                  <a:pt x="7277653" y="536714"/>
                  <a:pt x="8204200" y="308113"/>
                  <a:pt x="9130748" y="79513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55" name="五角星 54"/>
          <p:cNvSpPr/>
          <p:nvPr/>
        </p:nvSpPr>
        <p:spPr>
          <a:xfrm>
            <a:off x="1685925" y="382588"/>
            <a:ext cx="325438" cy="325437"/>
          </a:xfrm>
          <a:prstGeom prst="star5">
            <a:avLst>
              <a:gd name="adj" fmla="val 23338"/>
              <a:gd name="hf" fmla="val 105146"/>
              <a:gd name="vf" fmla="val 110557"/>
            </a:avLst>
          </a:prstGeom>
          <a:gradFill flip="none" rotWithShape="1">
            <a:gsLst>
              <a:gs pos="50000">
                <a:srgbClr val="FB6E52"/>
              </a:gs>
              <a:gs pos="50000">
                <a:srgbClr val="E9573E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57" name="五角星 56"/>
          <p:cNvSpPr/>
          <p:nvPr/>
        </p:nvSpPr>
        <p:spPr>
          <a:xfrm>
            <a:off x="7654925" y="569913"/>
            <a:ext cx="301625" cy="300037"/>
          </a:xfrm>
          <a:prstGeom prst="star5">
            <a:avLst>
              <a:gd name="adj" fmla="val 23338"/>
              <a:gd name="hf" fmla="val 105146"/>
              <a:gd name="vf" fmla="val 110557"/>
            </a:avLst>
          </a:prstGeom>
          <a:gradFill flip="none" rotWithShape="1">
            <a:gsLst>
              <a:gs pos="50000">
                <a:srgbClr val="48CFAE"/>
              </a:gs>
              <a:gs pos="50000">
                <a:srgbClr val="36BC9B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12308" name="Freeform 771"/>
          <p:cNvSpPr>
            <a:spLocks noEditPoints="1" noChangeArrowheads="1"/>
          </p:cNvSpPr>
          <p:nvPr/>
        </p:nvSpPr>
        <p:spPr bwMode="auto">
          <a:xfrm rot="10343797">
            <a:off x="7035800" y="431800"/>
            <a:ext cx="417513" cy="468313"/>
          </a:xfrm>
          <a:custGeom>
            <a:avLst/>
            <a:gdLst>
              <a:gd name="T0" fmla="*/ 2147483646 w 62"/>
              <a:gd name="T1" fmla="*/ 0 h 69"/>
              <a:gd name="T2" fmla="*/ 2147483646 w 62"/>
              <a:gd name="T3" fmla="*/ 2147483646 h 69"/>
              <a:gd name="T4" fmla="*/ 2147483646 w 62"/>
              <a:gd name="T5" fmla="*/ 2147483646 h 69"/>
              <a:gd name="T6" fmla="*/ 2147483646 w 62"/>
              <a:gd name="T7" fmla="*/ 2147483646 h 69"/>
              <a:gd name="T8" fmla="*/ 2147483646 w 62"/>
              <a:gd name="T9" fmla="*/ 2147483646 h 69"/>
              <a:gd name="T10" fmla="*/ 2147483646 w 62"/>
              <a:gd name="T11" fmla="*/ 2147483646 h 69"/>
              <a:gd name="T12" fmla="*/ 2147483646 w 62"/>
              <a:gd name="T13" fmla="*/ 2147483646 h 69"/>
              <a:gd name="T14" fmla="*/ 2147483646 w 62"/>
              <a:gd name="T15" fmla="*/ 2147483646 h 69"/>
              <a:gd name="T16" fmla="*/ 2147483646 w 62"/>
              <a:gd name="T17" fmla="*/ 2147483646 h 69"/>
              <a:gd name="T18" fmla="*/ 2147483646 w 62"/>
              <a:gd name="T19" fmla="*/ 2147483646 h 69"/>
              <a:gd name="T20" fmla="*/ 0 w 62"/>
              <a:gd name="T21" fmla="*/ 2147483646 h 69"/>
              <a:gd name="T22" fmla="*/ 2147483646 w 62"/>
              <a:gd name="T23" fmla="*/ 2147483646 h 69"/>
              <a:gd name="T24" fmla="*/ 2147483646 w 62"/>
              <a:gd name="T25" fmla="*/ 2147483646 h 69"/>
              <a:gd name="T26" fmla="*/ 2147483646 w 62"/>
              <a:gd name="T27" fmla="*/ 2147483646 h 69"/>
              <a:gd name="T28" fmla="*/ 2147483646 w 62"/>
              <a:gd name="T29" fmla="*/ 2147483646 h 69"/>
              <a:gd name="T30" fmla="*/ 2147483646 w 62"/>
              <a:gd name="T31" fmla="*/ 2147483646 h 69"/>
              <a:gd name="T32" fmla="*/ 2147483646 w 62"/>
              <a:gd name="T33" fmla="*/ 2147483646 h 69"/>
              <a:gd name="T34" fmla="*/ 2147483646 w 62"/>
              <a:gd name="T35" fmla="*/ 2147483646 h 69"/>
              <a:gd name="T36" fmla="*/ 2147483646 w 62"/>
              <a:gd name="T37" fmla="*/ 2147483646 h 69"/>
              <a:gd name="T38" fmla="*/ 2147483646 w 62"/>
              <a:gd name="T39" fmla="*/ 2147483646 h 69"/>
              <a:gd name="T40" fmla="*/ 2147483646 w 62"/>
              <a:gd name="T41" fmla="*/ 2147483646 h 69"/>
              <a:gd name="T42" fmla="*/ 2147483646 w 62"/>
              <a:gd name="T43" fmla="*/ 2147483646 h 69"/>
              <a:gd name="T44" fmla="*/ 2147483646 w 62"/>
              <a:gd name="T45" fmla="*/ 2147483646 h 69"/>
              <a:gd name="T46" fmla="*/ 2147483646 w 62"/>
              <a:gd name="T47" fmla="*/ 2147483646 h 69"/>
              <a:gd name="T48" fmla="*/ 2147483646 w 62"/>
              <a:gd name="T49" fmla="*/ 2147483646 h 69"/>
              <a:gd name="T50" fmla="*/ 2147483646 w 62"/>
              <a:gd name="T51" fmla="*/ 2147483646 h 69"/>
              <a:gd name="T52" fmla="*/ 2147483646 w 62"/>
              <a:gd name="T53" fmla="*/ 2147483646 h 69"/>
              <a:gd name="T54" fmla="*/ 2147483646 w 62"/>
              <a:gd name="T55" fmla="*/ 2147483646 h 69"/>
              <a:gd name="T56" fmla="*/ 2147483646 w 62"/>
              <a:gd name="T57" fmla="*/ 2147483646 h 69"/>
              <a:gd name="T58" fmla="*/ 2147483646 w 62"/>
              <a:gd name="T59" fmla="*/ 2147483646 h 69"/>
              <a:gd name="T60" fmla="*/ 2147483646 w 62"/>
              <a:gd name="T61" fmla="*/ 2147483646 h 69"/>
              <a:gd name="T62" fmla="*/ 2147483646 w 62"/>
              <a:gd name="T63" fmla="*/ 2147483646 h 69"/>
              <a:gd name="T64" fmla="*/ 2147483646 w 62"/>
              <a:gd name="T65" fmla="*/ 2147483646 h 69"/>
              <a:gd name="T66" fmla="*/ 2147483646 w 62"/>
              <a:gd name="T67" fmla="*/ 2147483646 h 69"/>
              <a:gd name="T68" fmla="*/ 2147483646 w 62"/>
              <a:gd name="T69" fmla="*/ 2147483646 h 69"/>
              <a:gd name="T70" fmla="*/ 2147483646 w 62"/>
              <a:gd name="T71" fmla="*/ 2147483646 h 69"/>
              <a:gd name="T72" fmla="*/ 2147483646 w 62"/>
              <a:gd name="T73" fmla="*/ 2147483646 h 69"/>
              <a:gd name="T74" fmla="*/ 2147483646 w 62"/>
              <a:gd name="T75" fmla="*/ 2147483646 h 69"/>
              <a:gd name="T76" fmla="*/ 2147483646 w 62"/>
              <a:gd name="T77" fmla="*/ 2147483646 h 69"/>
              <a:gd name="T78" fmla="*/ 2147483646 w 62"/>
              <a:gd name="T79" fmla="*/ 2147483646 h 69"/>
              <a:gd name="T80" fmla="*/ 2147483646 w 62"/>
              <a:gd name="T81" fmla="*/ 2147483646 h 69"/>
              <a:gd name="T82" fmla="*/ 2147483646 w 62"/>
              <a:gd name="T83" fmla="*/ 2147483646 h 69"/>
              <a:gd name="T84" fmla="*/ 2147483646 w 62"/>
              <a:gd name="T85" fmla="*/ 2147483646 h 69"/>
              <a:gd name="T86" fmla="*/ 2147483646 w 62"/>
              <a:gd name="T87" fmla="*/ 2147483646 h 6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2" h="69">
                <a:moveTo>
                  <a:pt x="29" y="0"/>
                </a:moveTo>
                <a:cubicBezTo>
                  <a:pt x="33" y="0"/>
                  <a:pt x="33" y="0"/>
                  <a:pt x="33" y="0"/>
                </a:cubicBezTo>
                <a:cubicBezTo>
                  <a:pt x="33" y="10"/>
                  <a:pt x="33" y="10"/>
                  <a:pt x="33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0"/>
                  <a:pt x="29" y="0"/>
                  <a:pt x="29" y="0"/>
                </a:cubicBezTo>
                <a:close/>
                <a:moveTo>
                  <a:pt x="62" y="29"/>
                </a:moveTo>
                <a:cubicBezTo>
                  <a:pt x="62" y="33"/>
                  <a:pt x="62" y="33"/>
                  <a:pt x="6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29"/>
                  <a:pt x="52" y="29"/>
                  <a:pt x="52" y="29"/>
                </a:cubicBezTo>
                <a:cubicBezTo>
                  <a:pt x="62" y="29"/>
                  <a:pt x="62" y="29"/>
                  <a:pt x="62" y="29"/>
                </a:cubicBezTo>
                <a:close/>
                <a:moveTo>
                  <a:pt x="57" y="14"/>
                </a:moveTo>
                <a:cubicBezTo>
                  <a:pt x="59" y="17"/>
                  <a:pt x="59" y="17"/>
                  <a:pt x="59" y="17"/>
                </a:cubicBezTo>
                <a:cubicBezTo>
                  <a:pt x="50" y="22"/>
                  <a:pt x="50" y="22"/>
                  <a:pt x="50" y="22"/>
                </a:cubicBezTo>
                <a:cubicBezTo>
                  <a:pt x="48" y="19"/>
                  <a:pt x="48" y="19"/>
                  <a:pt x="48" y="19"/>
                </a:cubicBezTo>
                <a:cubicBezTo>
                  <a:pt x="57" y="14"/>
                  <a:pt x="57" y="14"/>
                  <a:pt x="57" y="14"/>
                </a:cubicBezTo>
                <a:close/>
                <a:moveTo>
                  <a:pt x="45" y="3"/>
                </a:moveTo>
                <a:cubicBezTo>
                  <a:pt x="40" y="12"/>
                  <a:pt x="40" y="12"/>
                  <a:pt x="40" y="12"/>
                </a:cubicBezTo>
                <a:cubicBezTo>
                  <a:pt x="43" y="14"/>
                  <a:pt x="43" y="14"/>
                  <a:pt x="43" y="14"/>
                </a:cubicBezTo>
                <a:cubicBezTo>
                  <a:pt x="48" y="5"/>
                  <a:pt x="48" y="5"/>
                  <a:pt x="48" y="5"/>
                </a:cubicBezTo>
                <a:cubicBezTo>
                  <a:pt x="45" y="3"/>
                  <a:pt x="45" y="3"/>
                  <a:pt x="45" y="3"/>
                </a:cubicBezTo>
                <a:close/>
                <a:moveTo>
                  <a:pt x="0" y="33"/>
                </a:moveTo>
                <a:cubicBezTo>
                  <a:pt x="0" y="29"/>
                  <a:pt x="0" y="29"/>
                  <a:pt x="0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33"/>
                  <a:pt x="11" y="33"/>
                  <a:pt x="11" y="33"/>
                </a:cubicBezTo>
                <a:cubicBezTo>
                  <a:pt x="0" y="33"/>
                  <a:pt x="0" y="33"/>
                  <a:pt x="0" y="33"/>
                </a:cubicBezTo>
                <a:close/>
                <a:moveTo>
                  <a:pt x="3" y="17"/>
                </a:moveTo>
                <a:cubicBezTo>
                  <a:pt x="5" y="14"/>
                  <a:pt x="5" y="14"/>
                  <a:pt x="5" y="14"/>
                </a:cubicBezTo>
                <a:cubicBezTo>
                  <a:pt x="14" y="19"/>
                  <a:pt x="14" y="19"/>
                  <a:pt x="14" y="19"/>
                </a:cubicBezTo>
                <a:cubicBezTo>
                  <a:pt x="12" y="22"/>
                  <a:pt x="12" y="22"/>
                  <a:pt x="12" y="22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14" y="5"/>
                </a:moveTo>
                <a:cubicBezTo>
                  <a:pt x="19" y="14"/>
                  <a:pt x="19" y="14"/>
                  <a:pt x="19" y="14"/>
                </a:cubicBezTo>
                <a:cubicBezTo>
                  <a:pt x="23" y="12"/>
                  <a:pt x="23" y="12"/>
                  <a:pt x="23" y="12"/>
                </a:cubicBezTo>
                <a:cubicBezTo>
                  <a:pt x="17" y="3"/>
                  <a:pt x="17" y="3"/>
                  <a:pt x="17" y="3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31" y="15"/>
                </a:moveTo>
                <a:cubicBezTo>
                  <a:pt x="35" y="15"/>
                  <a:pt x="40" y="17"/>
                  <a:pt x="43" y="20"/>
                </a:cubicBezTo>
                <a:cubicBezTo>
                  <a:pt x="46" y="23"/>
                  <a:pt x="48" y="27"/>
                  <a:pt x="48" y="31"/>
                </a:cubicBezTo>
                <a:cubicBezTo>
                  <a:pt x="48" y="34"/>
                  <a:pt x="47" y="37"/>
                  <a:pt x="46" y="40"/>
                </a:cubicBezTo>
                <a:cubicBezTo>
                  <a:pt x="44" y="42"/>
                  <a:pt x="42" y="44"/>
                  <a:pt x="40" y="45"/>
                </a:cubicBezTo>
                <a:cubicBezTo>
                  <a:pt x="40" y="47"/>
                  <a:pt x="40" y="47"/>
                  <a:pt x="40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9"/>
                  <a:pt x="43" y="50"/>
                  <a:pt x="43" y="51"/>
                </a:cubicBezTo>
                <a:cubicBezTo>
                  <a:pt x="43" y="52"/>
                  <a:pt x="43" y="53"/>
                  <a:pt x="43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5"/>
                  <a:pt x="43" y="56"/>
                  <a:pt x="43" y="57"/>
                </a:cubicBezTo>
                <a:cubicBezTo>
                  <a:pt x="43" y="58"/>
                  <a:pt x="43" y="59"/>
                  <a:pt x="43" y="60"/>
                </a:cubicBezTo>
                <a:cubicBezTo>
                  <a:pt x="42" y="61"/>
                  <a:pt x="42" y="61"/>
                  <a:pt x="42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22" y="62"/>
                  <a:pt x="22" y="62"/>
                  <a:pt x="22" y="62"/>
                </a:cubicBezTo>
                <a:cubicBezTo>
                  <a:pt x="21" y="63"/>
                  <a:pt x="21" y="63"/>
                  <a:pt x="21" y="63"/>
                </a:cubicBezTo>
                <a:cubicBezTo>
                  <a:pt x="21" y="61"/>
                  <a:pt x="21" y="61"/>
                  <a:pt x="21" y="61"/>
                </a:cubicBezTo>
                <a:cubicBezTo>
                  <a:pt x="20" y="61"/>
                  <a:pt x="20" y="60"/>
                  <a:pt x="20" y="59"/>
                </a:cubicBezTo>
                <a:cubicBezTo>
                  <a:pt x="20" y="58"/>
                  <a:pt x="20" y="57"/>
                  <a:pt x="21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5"/>
                  <a:pt x="21" y="55"/>
                  <a:pt x="21" y="55"/>
                </a:cubicBezTo>
                <a:cubicBezTo>
                  <a:pt x="20" y="54"/>
                  <a:pt x="20" y="54"/>
                  <a:pt x="20" y="53"/>
                </a:cubicBezTo>
                <a:cubicBezTo>
                  <a:pt x="20" y="52"/>
                  <a:pt x="20" y="51"/>
                  <a:pt x="21" y="50"/>
                </a:cubicBezTo>
                <a:cubicBezTo>
                  <a:pt x="21" y="49"/>
                  <a:pt x="21" y="49"/>
                  <a:pt x="21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23" y="46"/>
                  <a:pt x="23" y="46"/>
                  <a:pt x="23" y="46"/>
                </a:cubicBezTo>
                <a:cubicBezTo>
                  <a:pt x="21" y="44"/>
                  <a:pt x="19" y="42"/>
                  <a:pt x="17" y="40"/>
                </a:cubicBezTo>
                <a:cubicBezTo>
                  <a:pt x="16" y="37"/>
                  <a:pt x="15" y="35"/>
                  <a:pt x="15" y="31"/>
                </a:cubicBezTo>
                <a:cubicBezTo>
                  <a:pt x="15" y="27"/>
                  <a:pt x="17" y="23"/>
                  <a:pt x="20" y="20"/>
                </a:cubicBezTo>
                <a:cubicBezTo>
                  <a:pt x="23" y="17"/>
                  <a:pt x="27" y="15"/>
                  <a:pt x="31" y="15"/>
                </a:cubicBezTo>
                <a:close/>
                <a:moveTo>
                  <a:pt x="36" y="64"/>
                </a:moveTo>
                <a:cubicBezTo>
                  <a:pt x="36" y="64"/>
                  <a:pt x="36" y="64"/>
                  <a:pt x="36" y="64"/>
                </a:cubicBezTo>
                <a:cubicBezTo>
                  <a:pt x="36" y="67"/>
                  <a:pt x="34" y="69"/>
                  <a:pt x="32" y="69"/>
                </a:cubicBezTo>
                <a:cubicBezTo>
                  <a:pt x="29" y="69"/>
                  <a:pt x="27" y="67"/>
                  <a:pt x="27" y="65"/>
                </a:cubicBezTo>
                <a:cubicBezTo>
                  <a:pt x="36" y="64"/>
                  <a:pt x="36" y="64"/>
                  <a:pt x="36" y="64"/>
                </a:cubicBezTo>
                <a:close/>
                <a:moveTo>
                  <a:pt x="40" y="57"/>
                </a:moveTo>
                <a:cubicBezTo>
                  <a:pt x="24" y="58"/>
                  <a:pt x="24" y="58"/>
                  <a:pt x="24" y="58"/>
                </a:cubicBezTo>
                <a:cubicBezTo>
                  <a:pt x="24" y="58"/>
                  <a:pt x="24" y="59"/>
                  <a:pt x="24" y="59"/>
                </a:cubicBezTo>
                <a:cubicBezTo>
                  <a:pt x="24" y="59"/>
                  <a:pt x="24" y="59"/>
                  <a:pt x="24" y="59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lose/>
                <a:moveTo>
                  <a:pt x="40" y="51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lose/>
              </a:path>
            </a:pathLst>
          </a:custGeom>
          <a:gradFill rotWithShape="1">
            <a:gsLst>
              <a:gs pos="0">
                <a:srgbClr val="F6BB43"/>
              </a:gs>
              <a:gs pos="100000">
                <a:srgbClr val="FFCE55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9" name="Freeform 771"/>
          <p:cNvSpPr>
            <a:spLocks noEditPoints="1" noChangeArrowheads="1"/>
          </p:cNvSpPr>
          <p:nvPr/>
        </p:nvSpPr>
        <p:spPr bwMode="auto">
          <a:xfrm rot="10339413">
            <a:off x="2801938" y="501650"/>
            <a:ext cx="415925" cy="468313"/>
          </a:xfrm>
          <a:custGeom>
            <a:avLst/>
            <a:gdLst>
              <a:gd name="T0" fmla="*/ 2147483646 w 62"/>
              <a:gd name="T1" fmla="*/ 0 h 69"/>
              <a:gd name="T2" fmla="*/ 2147483646 w 62"/>
              <a:gd name="T3" fmla="*/ 2147483646 h 69"/>
              <a:gd name="T4" fmla="*/ 2147483646 w 62"/>
              <a:gd name="T5" fmla="*/ 2147483646 h 69"/>
              <a:gd name="T6" fmla="*/ 2147483646 w 62"/>
              <a:gd name="T7" fmla="*/ 2147483646 h 69"/>
              <a:gd name="T8" fmla="*/ 2147483646 w 62"/>
              <a:gd name="T9" fmla="*/ 2147483646 h 69"/>
              <a:gd name="T10" fmla="*/ 2147483646 w 62"/>
              <a:gd name="T11" fmla="*/ 2147483646 h 69"/>
              <a:gd name="T12" fmla="*/ 2147483646 w 62"/>
              <a:gd name="T13" fmla="*/ 2147483646 h 69"/>
              <a:gd name="T14" fmla="*/ 2147483646 w 62"/>
              <a:gd name="T15" fmla="*/ 2147483646 h 69"/>
              <a:gd name="T16" fmla="*/ 2147483646 w 62"/>
              <a:gd name="T17" fmla="*/ 2147483646 h 69"/>
              <a:gd name="T18" fmla="*/ 2147483646 w 62"/>
              <a:gd name="T19" fmla="*/ 2147483646 h 69"/>
              <a:gd name="T20" fmla="*/ 0 w 62"/>
              <a:gd name="T21" fmla="*/ 2147483646 h 69"/>
              <a:gd name="T22" fmla="*/ 2147483646 w 62"/>
              <a:gd name="T23" fmla="*/ 2147483646 h 69"/>
              <a:gd name="T24" fmla="*/ 2147483646 w 62"/>
              <a:gd name="T25" fmla="*/ 2147483646 h 69"/>
              <a:gd name="T26" fmla="*/ 2147483646 w 62"/>
              <a:gd name="T27" fmla="*/ 2147483646 h 69"/>
              <a:gd name="T28" fmla="*/ 2147483646 w 62"/>
              <a:gd name="T29" fmla="*/ 2147483646 h 69"/>
              <a:gd name="T30" fmla="*/ 2147483646 w 62"/>
              <a:gd name="T31" fmla="*/ 2147483646 h 69"/>
              <a:gd name="T32" fmla="*/ 2147483646 w 62"/>
              <a:gd name="T33" fmla="*/ 2147483646 h 69"/>
              <a:gd name="T34" fmla="*/ 2147483646 w 62"/>
              <a:gd name="T35" fmla="*/ 2147483646 h 69"/>
              <a:gd name="T36" fmla="*/ 2147483646 w 62"/>
              <a:gd name="T37" fmla="*/ 2147483646 h 69"/>
              <a:gd name="T38" fmla="*/ 2147483646 w 62"/>
              <a:gd name="T39" fmla="*/ 2147483646 h 69"/>
              <a:gd name="T40" fmla="*/ 2147483646 w 62"/>
              <a:gd name="T41" fmla="*/ 2147483646 h 69"/>
              <a:gd name="T42" fmla="*/ 2147483646 w 62"/>
              <a:gd name="T43" fmla="*/ 2147483646 h 69"/>
              <a:gd name="T44" fmla="*/ 2147483646 w 62"/>
              <a:gd name="T45" fmla="*/ 2147483646 h 69"/>
              <a:gd name="T46" fmla="*/ 2147483646 w 62"/>
              <a:gd name="T47" fmla="*/ 2147483646 h 69"/>
              <a:gd name="T48" fmla="*/ 2147483646 w 62"/>
              <a:gd name="T49" fmla="*/ 2147483646 h 69"/>
              <a:gd name="T50" fmla="*/ 2147483646 w 62"/>
              <a:gd name="T51" fmla="*/ 2147483646 h 69"/>
              <a:gd name="T52" fmla="*/ 2147483646 w 62"/>
              <a:gd name="T53" fmla="*/ 2147483646 h 69"/>
              <a:gd name="T54" fmla="*/ 2147483646 w 62"/>
              <a:gd name="T55" fmla="*/ 2147483646 h 69"/>
              <a:gd name="T56" fmla="*/ 2147483646 w 62"/>
              <a:gd name="T57" fmla="*/ 2147483646 h 69"/>
              <a:gd name="T58" fmla="*/ 2147483646 w 62"/>
              <a:gd name="T59" fmla="*/ 2147483646 h 69"/>
              <a:gd name="T60" fmla="*/ 2147483646 w 62"/>
              <a:gd name="T61" fmla="*/ 2147483646 h 69"/>
              <a:gd name="T62" fmla="*/ 2147483646 w 62"/>
              <a:gd name="T63" fmla="*/ 2147483646 h 69"/>
              <a:gd name="T64" fmla="*/ 2147483646 w 62"/>
              <a:gd name="T65" fmla="*/ 2147483646 h 69"/>
              <a:gd name="T66" fmla="*/ 2147483646 w 62"/>
              <a:gd name="T67" fmla="*/ 2147483646 h 69"/>
              <a:gd name="T68" fmla="*/ 2147483646 w 62"/>
              <a:gd name="T69" fmla="*/ 2147483646 h 69"/>
              <a:gd name="T70" fmla="*/ 2147483646 w 62"/>
              <a:gd name="T71" fmla="*/ 2147483646 h 69"/>
              <a:gd name="T72" fmla="*/ 2147483646 w 62"/>
              <a:gd name="T73" fmla="*/ 2147483646 h 69"/>
              <a:gd name="T74" fmla="*/ 2147483646 w 62"/>
              <a:gd name="T75" fmla="*/ 2147483646 h 69"/>
              <a:gd name="T76" fmla="*/ 2147483646 w 62"/>
              <a:gd name="T77" fmla="*/ 2147483646 h 69"/>
              <a:gd name="T78" fmla="*/ 2147483646 w 62"/>
              <a:gd name="T79" fmla="*/ 2147483646 h 69"/>
              <a:gd name="T80" fmla="*/ 2147483646 w 62"/>
              <a:gd name="T81" fmla="*/ 2147483646 h 69"/>
              <a:gd name="T82" fmla="*/ 2147483646 w 62"/>
              <a:gd name="T83" fmla="*/ 2147483646 h 69"/>
              <a:gd name="T84" fmla="*/ 2147483646 w 62"/>
              <a:gd name="T85" fmla="*/ 2147483646 h 69"/>
              <a:gd name="T86" fmla="*/ 2147483646 w 62"/>
              <a:gd name="T87" fmla="*/ 2147483646 h 6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2" h="69">
                <a:moveTo>
                  <a:pt x="29" y="0"/>
                </a:moveTo>
                <a:cubicBezTo>
                  <a:pt x="33" y="0"/>
                  <a:pt x="33" y="0"/>
                  <a:pt x="33" y="0"/>
                </a:cubicBezTo>
                <a:cubicBezTo>
                  <a:pt x="33" y="10"/>
                  <a:pt x="33" y="10"/>
                  <a:pt x="33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0"/>
                  <a:pt x="29" y="0"/>
                  <a:pt x="29" y="0"/>
                </a:cubicBezTo>
                <a:close/>
                <a:moveTo>
                  <a:pt x="62" y="29"/>
                </a:moveTo>
                <a:cubicBezTo>
                  <a:pt x="62" y="33"/>
                  <a:pt x="62" y="33"/>
                  <a:pt x="6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29"/>
                  <a:pt x="52" y="29"/>
                  <a:pt x="52" y="29"/>
                </a:cubicBezTo>
                <a:cubicBezTo>
                  <a:pt x="62" y="29"/>
                  <a:pt x="62" y="29"/>
                  <a:pt x="62" y="29"/>
                </a:cubicBezTo>
                <a:close/>
                <a:moveTo>
                  <a:pt x="57" y="14"/>
                </a:moveTo>
                <a:cubicBezTo>
                  <a:pt x="59" y="17"/>
                  <a:pt x="59" y="17"/>
                  <a:pt x="59" y="17"/>
                </a:cubicBezTo>
                <a:cubicBezTo>
                  <a:pt x="50" y="22"/>
                  <a:pt x="50" y="22"/>
                  <a:pt x="50" y="22"/>
                </a:cubicBezTo>
                <a:cubicBezTo>
                  <a:pt x="48" y="19"/>
                  <a:pt x="48" y="19"/>
                  <a:pt x="48" y="19"/>
                </a:cubicBezTo>
                <a:cubicBezTo>
                  <a:pt x="57" y="14"/>
                  <a:pt x="57" y="14"/>
                  <a:pt x="57" y="14"/>
                </a:cubicBezTo>
                <a:close/>
                <a:moveTo>
                  <a:pt x="45" y="3"/>
                </a:moveTo>
                <a:cubicBezTo>
                  <a:pt x="40" y="12"/>
                  <a:pt x="40" y="12"/>
                  <a:pt x="40" y="12"/>
                </a:cubicBezTo>
                <a:cubicBezTo>
                  <a:pt x="43" y="14"/>
                  <a:pt x="43" y="14"/>
                  <a:pt x="43" y="14"/>
                </a:cubicBezTo>
                <a:cubicBezTo>
                  <a:pt x="48" y="5"/>
                  <a:pt x="48" y="5"/>
                  <a:pt x="48" y="5"/>
                </a:cubicBezTo>
                <a:cubicBezTo>
                  <a:pt x="45" y="3"/>
                  <a:pt x="45" y="3"/>
                  <a:pt x="45" y="3"/>
                </a:cubicBezTo>
                <a:close/>
                <a:moveTo>
                  <a:pt x="0" y="33"/>
                </a:moveTo>
                <a:cubicBezTo>
                  <a:pt x="0" y="29"/>
                  <a:pt x="0" y="29"/>
                  <a:pt x="0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33"/>
                  <a:pt x="11" y="33"/>
                  <a:pt x="11" y="33"/>
                </a:cubicBezTo>
                <a:cubicBezTo>
                  <a:pt x="0" y="33"/>
                  <a:pt x="0" y="33"/>
                  <a:pt x="0" y="33"/>
                </a:cubicBezTo>
                <a:close/>
                <a:moveTo>
                  <a:pt x="3" y="17"/>
                </a:moveTo>
                <a:cubicBezTo>
                  <a:pt x="5" y="14"/>
                  <a:pt x="5" y="14"/>
                  <a:pt x="5" y="14"/>
                </a:cubicBezTo>
                <a:cubicBezTo>
                  <a:pt x="14" y="19"/>
                  <a:pt x="14" y="19"/>
                  <a:pt x="14" y="19"/>
                </a:cubicBezTo>
                <a:cubicBezTo>
                  <a:pt x="12" y="22"/>
                  <a:pt x="12" y="22"/>
                  <a:pt x="12" y="22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14" y="5"/>
                </a:moveTo>
                <a:cubicBezTo>
                  <a:pt x="19" y="14"/>
                  <a:pt x="19" y="14"/>
                  <a:pt x="19" y="14"/>
                </a:cubicBezTo>
                <a:cubicBezTo>
                  <a:pt x="23" y="12"/>
                  <a:pt x="23" y="12"/>
                  <a:pt x="23" y="12"/>
                </a:cubicBezTo>
                <a:cubicBezTo>
                  <a:pt x="17" y="3"/>
                  <a:pt x="17" y="3"/>
                  <a:pt x="17" y="3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31" y="15"/>
                </a:moveTo>
                <a:cubicBezTo>
                  <a:pt x="35" y="15"/>
                  <a:pt x="40" y="17"/>
                  <a:pt x="43" y="20"/>
                </a:cubicBezTo>
                <a:cubicBezTo>
                  <a:pt x="46" y="23"/>
                  <a:pt x="48" y="27"/>
                  <a:pt x="48" y="31"/>
                </a:cubicBezTo>
                <a:cubicBezTo>
                  <a:pt x="48" y="34"/>
                  <a:pt x="47" y="37"/>
                  <a:pt x="46" y="40"/>
                </a:cubicBezTo>
                <a:cubicBezTo>
                  <a:pt x="44" y="42"/>
                  <a:pt x="42" y="44"/>
                  <a:pt x="40" y="45"/>
                </a:cubicBezTo>
                <a:cubicBezTo>
                  <a:pt x="40" y="47"/>
                  <a:pt x="40" y="47"/>
                  <a:pt x="40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9"/>
                  <a:pt x="43" y="50"/>
                  <a:pt x="43" y="51"/>
                </a:cubicBezTo>
                <a:cubicBezTo>
                  <a:pt x="43" y="52"/>
                  <a:pt x="43" y="53"/>
                  <a:pt x="43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5"/>
                  <a:pt x="43" y="56"/>
                  <a:pt x="43" y="57"/>
                </a:cubicBezTo>
                <a:cubicBezTo>
                  <a:pt x="43" y="58"/>
                  <a:pt x="43" y="59"/>
                  <a:pt x="43" y="60"/>
                </a:cubicBezTo>
                <a:cubicBezTo>
                  <a:pt x="42" y="61"/>
                  <a:pt x="42" y="61"/>
                  <a:pt x="42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22" y="62"/>
                  <a:pt x="22" y="62"/>
                  <a:pt x="22" y="62"/>
                </a:cubicBezTo>
                <a:cubicBezTo>
                  <a:pt x="21" y="63"/>
                  <a:pt x="21" y="63"/>
                  <a:pt x="21" y="63"/>
                </a:cubicBezTo>
                <a:cubicBezTo>
                  <a:pt x="21" y="61"/>
                  <a:pt x="21" y="61"/>
                  <a:pt x="21" y="61"/>
                </a:cubicBezTo>
                <a:cubicBezTo>
                  <a:pt x="20" y="61"/>
                  <a:pt x="20" y="60"/>
                  <a:pt x="20" y="59"/>
                </a:cubicBezTo>
                <a:cubicBezTo>
                  <a:pt x="20" y="58"/>
                  <a:pt x="20" y="57"/>
                  <a:pt x="21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5"/>
                  <a:pt x="21" y="55"/>
                  <a:pt x="21" y="55"/>
                </a:cubicBezTo>
                <a:cubicBezTo>
                  <a:pt x="20" y="54"/>
                  <a:pt x="20" y="54"/>
                  <a:pt x="20" y="53"/>
                </a:cubicBezTo>
                <a:cubicBezTo>
                  <a:pt x="20" y="52"/>
                  <a:pt x="20" y="51"/>
                  <a:pt x="21" y="50"/>
                </a:cubicBezTo>
                <a:cubicBezTo>
                  <a:pt x="21" y="49"/>
                  <a:pt x="21" y="49"/>
                  <a:pt x="21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23" y="46"/>
                  <a:pt x="23" y="46"/>
                  <a:pt x="23" y="46"/>
                </a:cubicBezTo>
                <a:cubicBezTo>
                  <a:pt x="21" y="44"/>
                  <a:pt x="19" y="42"/>
                  <a:pt x="17" y="40"/>
                </a:cubicBezTo>
                <a:cubicBezTo>
                  <a:pt x="16" y="37"/>
                  <a:pt x="15" y="35"/>
                  <a:pt x="15" y="31"/>
                </a:cubicBezTo>
                <a:cubicBezTo>
                  <a:pt x="15" y="27"/>
                  <a:pt x="17" y="23"/>
                  <a:pt x="20" y="20"/>
                </a:cubicBezTo>
                <a:cubicBezTo>
                  <a:pt x="23" y="17"/>
                  <a:pt x="27" y="15"/>
                  <a:pt x="31" y="15"/>
                </a:cubicBezTo>
                <a:close/>
                <a:moveTo>
                  <a:pt x="36" y="64"/>
                </a:moveTo>
                <a:cubicBezTo>
                  <a:pt x="36" y="64"/>
                  <a:pt x="36" y="64"/>
                  <a:pt x="36" y="64"/>
                </a:cubicBezTo>
                <a:cubicBezTo>
                  <a:pt x="36" y="67"/>
                  <a:pt x="34" y="69"/>
                  <a:pt x="32" y="69"/>
                </a:cubicBezTo>
                <a:cubicBezTo>
                  <a:pt x="29" y="69"/>
                  <a:pt x="27" y="67"/>
                  <a:pt x="27" y="65"/>
                </a:cubicBezTo>
                <a:cubicBezTo>
                  <a:pt x="36" y="64"/>
                  <a:pt x="36" y="64"/>
                  <a:pt x="36" y="64"/>
                </a:cubicBezTo>
                <a:close/>
                <a:moveTo>
                  <a:pt x="40" y="57"/>
                </a:moveTo>
                <a:cubicBezTo>
                  <a:pt x="24" y="58"/>
                  <a:pt x="24" y="58"/>
                  <a:pt x="24" y="58"/>
                </a:cubicBezTo>
                <a:cubicBezTo>
                  <a:pt x="24" y="58"/>
                  <a:pt x="24" y="59"/>
                  <a:pt x="24" y="59"/>
                </a:cubicBezTo>
                <a:cubicBezTo>
                  <a:pt x="24" y="59"/>
                  <a:pt x="24" y="59"/>
                  <a:pt x="24" y="59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lose/>
                <a:moveTo>
                  <a:pt x="40" y="51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lose/>
              </a:path>
            </a:pathLst>
          </a:custGeom>
          <a:gradFill rotWithShape="1">
            <a:gsLst>
              <a:gs pos="0">
                <a:srgbClr val="48CFAE"/>
              </a:gs>
              <a:gs pos="100000">
                <a:srgbClr val="36BC9B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五角星 64"/>
          <p:cNvSpPr/>
          <p:nvPr/>
        </p:nvSpPr>
        <p:spPr>
          <a:xfrm rot="21137125">
            <a:off x="1057275" y="527050"/>
            <a:ext cx="338138" cy="339725"/>
          </a:xfrm>
          <a:prstGeom prst="star5">
            <a:avLst>
              <a:gd name="adj" fmla="val 23338"/>
              <a:gd name="hf" fmla="val 105146"/>
              <a:gd name="vf" fmla="val 110557"/>
            </a:avLst>
          </a:prstGeom>
          <a:gradFill flip="none" rotWithShape="1">
            <a:gsLst>
              <a:gs pos="50000">
                <a:srgbClr val="5D9CEC"/>
              </a:gs>
              <a:gs pos="50000">
                <a:srgbClr val="4B89D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66" name="五角星 65"/>
          <p:cNvSpPr/>
          <p:nvPr/>
        </p:nvSpPr>
        <p:spPr>
          <a:xfrm>
            <a:off x="2143125" y="644525"/>
            <a:ext cx="349250" cy="349250"/>
          </a:xfrm>
          <a:prstGeom prst="star5">
            <a:avLst>
              <a:gd name="adj" fmla="val 23338"/>
              <a:gd name="hf" fmla="val 105146"/>
              <a:gd name="vf" fmla="val 110557"/>
            </a:avLst>
          </a:prstGeom>
          <a:gradFill flip="none" rotWithShape="1">
            <a:gsLst>
              <a:gs pos="50000">
                <a:srgbClr val="FFCE55"/>
              </a:gs>
              <a:gs pos="50000">
                <a:srgbClr val="F6BB4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68" name="五角星 67"/>
          <p:cNvSpPr/>
          <p:nvPr/>
        </p:nvSpPr>
        <p:spPr>
          <a:xfrm>
            <a:off x="6518275" y="601663"/>
            <a:ext cx="323850" cy="325437"/>
          </a:xfrm>
          <a:prstGeom prst="star5">
            <a:avLst>
              <a:gd name="adj" fmla="val 23338"/>
              <a:gd name="hf" fmla="val 105146"/>
              <a:gd name="vf" fmla="val 110557"/>
            </a:avLst>
          </a:prstGeom>
          <a:gradFill flip="none" rotWithShape="1">
            <a:gsLst>
              <a:gs pos="50000">
                <a:srgbClr val="FB6E52"/>
              </a:gs>
              <a:gs pos="50000">
                <a:srgbClr val="E9573E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69" name="五角星 68"/>
          <p:cNvSpPr/>
          <p:nvPr/>
        </p:nvSpPr>
        <p:spPr>
          <a:xfrm rot="21137125">
            <a:off x="8024813" y="282575"/>
            <a:ext cx="339725" cy="338138"/>
          </a:xfrm>
          <a:prstGeom prst="star5">
            <a:avLst>
              <a:gd name="adj" fmla="val 23338"/>
              <a:gd name="hf" fmla="val 105146"/>
              <a:gd name="vf" fmla="val 110557"/>
            </a:avLst>
          </a:prstGeom>
          <a:gradFill flip="none" rotWithShape="1">
            <a:gsLst>
              <a:gs pos="50000">
                <a:srgbClr val="5D9CEC"/>
              </a:gs>
              <a:gs pos="50000">
                <a:srgbClr val="4B89D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 rot="660000">
            <a:off x="3508375" y="673100"/>
            <a:ext cx="569913" cy="568325"/>
          </a:xfrm>
          <a:prstGeom prst="rect">
            <a:avLst/>
          </a:prstGeom>
          <a:solidFill>
            <a:srgbClr val="5C9B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</a:t>
            </a:r>
            <a:endParaRPr lang="zh-CN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 rot="-300000">
            <a:off x="4164013" y="668338"/>
            <a:ext cx="568325" cy="568325"/>
          </a:xfrm>
          <a:prstGeom prst="rect">
            <a:avLst/>
          </a:prstGeom>
          <a:solidFill>
            <a:srgbClr val="48CF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律</a:t>
            </a:r>
            <a:endParaRPr lang="zh-CN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 rot="300000">
            <a:off x="4799013" y="685800"/>
            <a:ext cx="569912" cy="568325"/>
          </a:xfrm>
          <a:prstGeom prst="rect">
            <a:avLst/>
          </a:prstGeom>
          <a:solidFill>
            <a:srgbClr val="FB6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</a:t>
            </a:r>
            <a:endParaRPr lang="zh-CN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 rot="-180000">
            <a:off x="5457825" y="736600"/>
            <a:ext cx="568325" cy="568325"/>
          </a:xfrm>
          <a:prstGeom prst="rect">
            <a:avLst/>
          </a:prstGeom>
          <a:solidFill>
            <a:srgbClr val="FECC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</a:t>
            </a:r>
            <a:endParaRPr lang="zh-CN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976313" y="2747963"/>
            <a:ext cx="7408862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如果知道积与一个因数，能求出另一个因数吗？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614363" y="2749550"/>
            <a:ext cx="1535112" cy="676275"/>
            <a:chOff x="1163" y="1974"/>
            <a:chExt cx="2419" cy="1064"/>
          </a:xfrm>
        </p:grpSpPr>
        <p:grpSp>
          <p:nvGrpSpPr>
            <p:cNvPr id="12" name="Group 36"/>
            <p:cNvGrpSpPr/>
            <p:nvPr/>
          </p:nvGrpSpPr>
          <p:grpSpPr bwMode="auto">
            <a:xfrm>
              <a:off x="1163" y="2234"/>
              <a:ext cx="626" cy="585"/>
              <a:chOff x="0" y="0"/>
              <a:chExt cx="739775" cy="690562"/>
            </a:xfrm>
            <a:solidFill>
              <a:srgbClr val="FFC000"/>
            </a:solidFill>
          </p:grpSpPr>
          <p:sp>
            <p:nvSpPr>
              <p:cNvPr id="13" name="Freeform 876"/>
              <p:cNvSpPr>
                <a:spLocks noChangeArrowheads="1"/>
              </p:cNvSpPr>
              <p:nvPr/>
            </p:nvSpPr>
            <p:spPr bwMode="auto">
              <a:xfrm>
                <a:off x="608013" y="71437"/>
                <a:ext cx="115888" cy="101600"/>
              </a:xfrm>
              <a:custGeom>
                <a:avLst/>
                <a:gdLst>
                  <a:gd name="T0" fmla="*/ 27951438 w 31"/>
                  <a:gd name="T1" fmla="*/ 353996978 h 27"/>
                  <a:gd name="T2" fmla="*/ 27951438 w 31"/>
                  <a:gd name="T3" fmla="*/ 382317037 h 27"/>
                  <a:gd name="T4" fmla="*/ 55899138 w 31"/>
                  <a:gd name="T5" fmla="*/ 382317037 h 27"/>
                  <a:gd name="T6" fmla="*/ 391301439 w 31"/>
                  <a:gd name="T7" fmla="*/ 127440267 h 27"/>
                  <a:gd name="T8" fmla="*/ 419252877 w 31"/>
                  <a:gd name="T9" fmla="*/ 84960178 h 27"/>
                  <a:gd name="T10" fmla="*/ 419252877 w 31"/>
                  <a:gd name="T11" fmla="*/ 42480089 h 27"/>
                  <a:gd name="T12" fmla="*/ 321424714 w 31"/>
                  <a:gd name="T13" fmla="*/ 14160030 h 27"/>
                  <a:gd name="T14" fmla="*/ 0 w 31"/>
                  <a:gd name="T15" fmla="*/ 254876770 h 27"/>
                  <a:gd name="T16" fmla="*/ 13973850 w 31"/>
                  <a:gd name="T17" fmla="*/ 283196830 h 27"/>
                  <a:gd name="T18" fmla="*/ 27951438 w 31"/>
                  <a:gd name="T19" fmla="*/ 353996978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"/>
                  <a:gd name="T31" fmla="*/ 0 h 27"/>
                  <a:gd name="T32" fmla="*/ 31 w 31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" h="27">
                    <a:moveTo>
                      <a:pt x="2" y="25"/>
                    </a:moveTo>
                    <a:cubicBezTo>
                      <a:pt x="2" y="26"/>
                      <a:pt x="2" y="26"/>
                      <a:pt x="2" y="27"/>
                    </a:cubicBezTo>
                    <a:cubicBezTo>
                      <a:pt x="3" y="27"/>
                      <a:pt x="3" y="27"/>
                      <a:pt x="4" y="27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30" y="7"/>
                      <a:pt x="30" y="6"/>
                    </a:cubicBezTo>
                    <a:cubicBezTo>
                      <a:pt x="31" y="5"/>
                      <a:pt x="30" y="4"/>
                      <a:pt x="30" y="3"/>
                    </a:cubicBezTo>
                    <a:cubicBezTo>
                      <a:pt x="28" y="0"/>
                      <a:pt x="25" y="0"/>
                      <a:pt x="23" y="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20"/>
                    </a:cubicBezTo>
                    <a:cubicBezTo>
                      <a:pt x="1" y="22"/>
                      <a:pt x="1" y="23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 noProof="1"/>
              </a:p>
            </p:txBody>
          </p:sp>
          <p:sp>
            <p:nvSpPr>
              <p:cNvPr id="15" name="Freeform 877"/>
              <p:cNvSpPr>
                <a:spLocks noChangeArrowheads="1"/>
              </p:cNvSpPr>
              <p:nvPr/>
            </p:nvSpPr>
            <p:spPr bwMode="auto">
              <a:xfrm>
                <a:off x="612775" y="225425"/>
                <a:ext cx="127000" cy="55563"/>
              </a:xfrm>
              <a:custGeom>
                <a:avLst/>
                <a:gdLst>
                  <a:gd name="T0" fmla="*/ 460431029 w 34"/>
                  <a:gd name="T1" fmla="*/ 96046202 h 15"/>
                  <a:gd name="T2" fmla="*/ 418573324 w 34"/>
                  <a:gd name="T3" fmla="*/ 68605488 h 15"/>
                  <a:gd name="T4" fmla="*/ 13951324 w 34"/>
                  <a:gd name="T5" fmla="*/ 0 h 15"/>
                  <a:gd name="T6" fmla="*/ 13951324 w 34"/>
                  <a:gd name="T7" fmla="*/ 41164775 h 15"/>
                  <a:gd name="T8" fmla="*/ 13951324 w 34"/>
                  <a:gd name="T9" fmla="*/ 96046202 h 15"/>
                  <a:gd name="T10" fmla="*/ 0 w 34"/>
                  <a:gd name="T11" fmla="*/ 137210976 h 15"/>
                  <a:gd name="T12" fmla="*/ 390666941 w 34"/>
                  <a:gd name="T13" fmla="*/ 205816465 h 15"/>
                  <a:gd name="T14" fmla="*/ 404622000 w 34"/>
                  <a:gd name="T15" fmla="*/ 205816465 h 15"/>
                  <a:gd name="T16" fmla="*/ 474382353 w 34"/>
                  <a:gd name="T17" fmla="*/ 150931333 h 15"/>
                  <a:gd name="T18" fmla="*/ 460431029 w 34"/>
                  <a:gd name="T19" fmla="*/ 96046202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4"/>
                  <a:gd name="T31" fmla="*/ 0 h 15"/>
                  <a:gd name="T32" fmla="*/ 34 w 34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4" h="15">
                    <a:moveTo>
                      <a:pt x="33" y="7"/>
                    </a:moveTo>
                    <a:cubicBezTo>
                      <a:pt x="32" y="6"/>
                      <a:pt x="31" y="5"/>
                      <a:pt x="30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4"/>
                      <a:pt x="1" y="6"/>
                      <a:pt x="1" y="7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9" y="15"/>
                    </a:cubicBezTo>
                    <a:cubicBezTo>
                      <a:pt x="31" y="15"/>
                      <a:pt x="33" y="13"/>
                      <a:pt x="34" y="11"/>
                    </a:cubicBezTo>
                    <a:cubicBezTo>
                      <a:pt x="34" y="10"/>
                      <a:pt x="33" y="8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 noProof="1"/>
              </a:p>
            </p:txBody>
          </p:sp>
          <p:sp>
            <p:nvSpPr>
              <p:cNvPr id="16" name="Freeform 878"/>
              <p:cNvSpPr>
                <a:spLocks noChangeArrowheads="1"/>
              </p:cNvSpPr>
              <p:nvPr/>
            </p:nvSpPr>
            <p:spPr bwMode="auto">
              <a:xfrm>
                <a:off x="585788" y="304800"/>
                <a:ext cx="93663" cy="127000"/>
              </a:xfrm>
              <a:custGeom>
                <a:avLst/>
                <a:gdLst>
                  <a:gd name="T0" fmla="*/ 84218023 w 25"/>
                  <a:gd name="T1" fmla="*/ 27906382 h 34"/>
                  <a:gd name="T2" fmla="*/ 56145349 w 25"/>
                  <a:gd name="T3" fmla="*/ 0 h 34"/>
                  <a:gd name="T4" fmla="*/ 42110885 w 25"/>
                  <a:gd name="T5" fmla="*/ 41857706 h 34"/>
                  <a:gd name="T6" fmla="*/ 14038210 w 25"/>
                  <a:gd name="T7" fmla="*/ 97666735 h 34"/>
                  <a:gd name="T8" fmla="*/ 0 w 25"/>
                  <a:gd name="T9" fmla="*/ 139524441 h 34"/>
                  <a:gd name="T10" fmla="*/ 224581395 w 25"/>
                  <a:gd name="T11" fmla="*/ 446475971 h 34"/>
                  <a:gd name="T12" fmla="*/ 266692280 w 25"/>
                  <a:gd name="T13" fmla="*/ 474382353 h 34"/>
                  <a:gd name="T14" fmla="*/ 280726744 w 25"/>
                  <a:gd name="T15" fmla="*/ 474382353 h 34"/>
                  <a:gd name="T16" fmla="*/ 308799418 w 25"/>
                  <a:gd name="T17" fmla="*/ 460431029 h 34"/>
                  <a:gd name="T18" fmla="*/ 336872092 w 25"/>
                  <a:gd name="T19" fmla="*/ 418573324 h 34"/>
                  <a:gd name="T20" fmla="*/ 336872092 w 25"/>
                  <a:gd name="T21" fmla="*/ 376715618 h 34"/>
                  <a:gd name="T22" fmla="*/ 84218023 w 25"/>
                  <a:gd name="T23" fmla="*/ 27906382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"/>
                  <a:gd name="T37" fmla="*/ 0 h 34"/>
                  <a:gd name="T38" fmla="*/ 25 w 25"/>
                  <a:gd name="T39" fmla="*/ 34 h 3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" h="34">
                    <a:moveTo>
                      <a:pt x="6" y="2"/>
                    </a:moveTo>
                    <a:cubicBezTo>
                      <a:pt x="6" y="1"/>
                      <a:pt x="5" y="1"/>
                      <a:pt x="4" y="0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4"/>
                      <a:pt x="2" y="6"/>
                      <a:pt x="1" y="7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8" y="34"/>
                      <a:pt x="19" y="34"/>
                    </a:cubicBezTo>
                    <a:cubicBezTo>
                      <a:pt x="19" y="34"/>
                      <a:pt x="19" y="34"/>
                      <a:pt x="20" y="34"/>
                    </a:cubicBezTo>
                    <a:cubicBezTo>
                      <a:pt x="21" y="34"/>
                      <a:pt x="22" y="34"/>
                      <a:pt x="22" y="33"/>
                    </a:cubicBezTo>
                    <a:cubicBezTo>
                      <a:pt x="24" y="33"/>
                      <a:pt x="24" y="32"/>
                      <a:pt x="24" y="30"/>
                    </a:cubicBezTo>
                    <a:cubicBezTo>
                      <a:pt x="25" y="29"/>
                      <a:pt x="24" y="28"/>
                      <a:pt x="24" y="27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 noProof="1"/>
              </a:p>
            </p:txBody>
          </p:sp>
          <p:sp>
            <p:nvSpPr>
              <p:cNvPr id="17" name="Freeform 879"/>
              <p:cNvSpPr>
                <a:spLocks noChangeArrowheads="1"/>
              </p:cNvSpPr>
              <p:nvPr/>
            </p:nvSpPr>
            <p:spPr bwMode="auto">
              <a:xfrm>
                <a:off x="15875" y="71437"/>
                <a:ext cx="112713" cy="101600"/>
              </a:xfrm>
              <a:custGeom>
                <a:avLst/>
                <a:gdLst>
                  <a:gd name="T0" fmla="*/ 28230849 w 30"/>
                  <a:gd name="T1" fmla="*/ 127440267 h 27"/>
                  <a:gd name="T2" fmla="*/ 381127738 w 30"/>
                  <a:gd name="T3" fmla="*/ 382317037 h 27"/>
                  <a:gd name="T4" fmla="*/ 395243163 w 30"/>
                  <a:gd name="T5" fmla="*/ 382317037 h 27"/>
                  <a:gd name="T6" fmla="*/ 395243163 w 30"/>
                  <a:gd name="T7" fmla="*/ 339836948 h 27"/>
                  <a:gd name="T8" fmla="*/ 409358588 w 30"/>
                  <a:gd name="T9" fmla="*/ 283196830 h 27"/>
                  <a:gd name="T10" fmla="*/ 423474012 w 30"/>
                  <a:gd name="T11" fmla="*/ 240716741 h 27"/>
                  <a:gd name="T12" fmla="*/ 112927155 w 30"/>
                  <a:gd name="T13" fmla="*/ 14160030 h 27"/>
                  <a:gd name="T14" fmla="*/ 14115425 w 30"/>
                  <a:gd name="T15" fmla="*/ 42480089 h 27"/>
                  <a:gd name="T16" fmla="*/ 0 w 30"/>
                  <a:gd name="T17" fmla="*/ 84960178 h 27"/>
                  <a:gd name="T18" fmla="*/ 28230849 w 30"/>
                  <a:gd name="T19" fmla="*/ 127440267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0"/>
                  <a:gd name="T31" fmla="*/ 0 h 27"/>
                  <a:gd name="T32" fmla="*/ 30 w 30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0" h="27">
                    <a:moveTo>
                      <a:pt x="2" y="9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8" y="27"/>
                    </a:cubicBezTo>
                    <a:cubicBezTo>
                      <a:pt x="28" y="26"/>
                      <a:pt x="28" y="25"/>
                      <a:pt x="28" y="24"/>
                    </a:cubicBezTo>
                    <a:cubicBezTo>
                      <a:pt x="28" y="23"/>
                      <a:pt x="29" y="21"/>
                      <a:pt x="29" y="20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2" y="0"/>
                      <a:pt x="1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9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 noProof="1"/>
              </a:p>
            </p:txBody>
          </p:sp>
          <p:sp>
            <p:nvSpPr>
              <p:cNvPr id="18" name="Freeform 880"/>
              <p:cNvSpPr>
                <a:spLocks noChangeArrowheads="1"/>
              </p:cNvSpPr>
              <p:nvPr/>
            </p:nvSpPr>
            <p:spPr bwMode="auto">
              <a:xfrm>
                <a:off x="0" y="225425"/>
                <a:ext cx="120650" cy="55563"/>
              </a:xfrm>
              <a:custGeom>
                <a:avLst/>
                <a:gdLst>
                  <a:gd name="T0" fmla="*/ 454888203 w 32"/>
                  <a:gd name="T1" fmla="*/ 96046202 h 15"/>
                  <a:gd name="T2" fmla="*/ 440674125 w 32"/>
                  <a:gd name="T3" fmla="*/ 41164775 h 15"/>
                  <a:gd name="T4" fmla="*/ 440674125 w 32"/>
                  <a:gd name="T5" fmla="*/ 0 h 15"/>
                  <a:gd name="T6" fmla="*/ 56860083 w 32"/>
                  <a:gd name="T7" fmla="*/ 68605488 h 15"/>
                  <a:gd name="T8" fmla="*/ 14214078 w 32"/>
                  <a:gd name="T9" fmla="*/ 96046202 h 15"/>
                  <a:gd name="T10" fmla="*/ 0 w 32"/>
                  <a:gd name="T11" fmla="*/ 150931333 h 15"/>
                  <a:gd name="T12" fmla="*/ 71077931 w 32"/>
                  <a:gd name="T13" fmla="*/ 205816465 h 15"/>
                  <a:gd name="T14" fmla="*/ 71077931 w 32"/>
                  <a:gd name="T15" fmla="*/ 205816465 h 15"/>
                  <a:gd name="T16" fmla="*/ 454888203 w 32"/>
                  <a:gd name="T17" fmla="*/ 137210976 h 15"/>
                  <a:gd name="T18" fmla="*/ 454888203 w 32"/>
                  <a:gd name="T19" fmla="*/ 96046202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"/>
                  <a:gd name="T31" fmla="*/ 0 h 15"/>
                  <a:gd name="T32" fmla="*/ 32 w 32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" h="15">
                    <a:moveTo>
                      <a:pt x="32" y="7"/>
                    </a:moveTo>
                    <a:cubicBezTo>
                      <a:pt x="32" y="6"/>
                      <a:pt x="31" y="5"/>
                      <a:pt x="31" y="3"/>
                    </a:cubicBezTo>
                    <a:cubicBezTo>
                      <a:pt x="31" y="2"/>
                      <a:pt x="31" y="1"/>
                      <a:pt x="31" y="0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1" y="6"/>
                      <a:pt x="1" y="7"/>
                    </a:cubicBezTo>
                    <a:cubicBezTo>
                      <a:pt x="0" y="8"/>
                      <a:pt x="0" y="10"/>
                      <a:pt x="0" y="11"/>
                    </a:cubicBezTo>
                    <a:cubicBezTo>
                      <a:pt x="0" y="13"/>
                      <a:pt x="2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2" y="8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 noProof="1"/>
              </a:p>
            </p:txBody>
          </p:sp>
          <p:sp>
            <p:nvSpPr>
              <p:cNvPr id="19" name="Freeform 881"/>
              <p:cNvSpPr>
                <a:spLocks noChangeArrowheads="1"/>
              </p:cNvSpPr>
              <p:nvPr/>
            </p:nvSpPr>
            <p:spPr bwMode="auto">
              <a:xfrm>
                <a:off x="60325" y="307975"/>
                <a:ext cx="90488" cy="123825"/>
              </a:xfrm>
              <a:custGeom>
                <a:avLst/>
                <a:gdLst>
                  <a:gd name="T0" fmla="*/ 298523682 w 24"/>
                  <a:gd name="T1" fmla="*/ 28160807 h 33"/>
                  <a:gd name="T2" fmla="*/ 284309526 w 24"/>
                  <a:gd name="T3" fmla="*/ 0 h 33"/>
                  <a:gd name="T4" fmla="*/ 255877442 w 24"/>
                  <a:gd name="T5" fmla="*/ 14078527 h 33"/>
                  <a:gd name="T6" fmla="*/ 14214157 w 24"/>
                  <a:gd name="T7" fmla="*/ 366067975 h 33"/>
                  <a:gd name="T8" fmla="*/ 0 w 24"/>
                  <a:gd name="T9" fmla="*/ 408307309 h 33"/>
                  <a:gd name="T10" fmla="*/ 28432084 w 24"/>
                  <a:gd name="T11" fmla="*/ 450546643 h 33"/>
                  <a:gd name="T12" fmla="*/ 71078324 w 24"/>
                  <a:gd name="T13" fmla="*/ 464625170 h 33"/>
                  <a:gd name="T14" fmla="*/ 85292481 w 24"/>
                  <a:gd name="T15" fmla="*/ 464625170 h 33"/>
                  <a:gd name="T16" fmla="*/ 127938721 w 24"/>
                  <a:gd name="T17" fmla="*/ 436464364 h 33"/>
                  <a:gd name="T18" fmla="*/ 341169923 w 24"/>
                  <a:gd name="T19" fmla="*/ 140796530 h 33"/>
                  <a:gd name="T20" fmla="*/ 326955766 w 24"/>
                  <a:gd name="T21" fmla="*/ 98557195 h 33"/>
                  <a:gd name="T22" fmla="*/ 298523682 w 24"/>
                  <a:gd name="T23" fmla="*/ 28160807 h 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"/>
                  <a:gd name="T37" fmla="*/ 0 h 33"/>
                  <a:gd name="T38" fmla="*/ 24 w 24"/>
                  <a:gd name="T39" fmla="*/ 33 h 3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" h="33">
                    <a:moveTo>
                      <a:pt x="21" y="2"/>
                    </a:moveTo>
                    <a:cubicBezTo>
                      <a:pt x="20" y="1"/>
                      <a:pt x="20" y="1"/>
                      <a:pt x="20" y="0"/>
                    </a:cubicBezTo>
                    <a:cubicBezTo>
                      <a:pt x="19" y="0"/>
                      <a:pt x="18" y="0"/>
                      <a:pt x="18" y="1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3" y="33"/>
                      <a:pt x="4" y="33"/>
                      <a:pt x="5" y="33"/>
                    </a:cubicBezTo>
                    <a:cubicBezTo>
                      <a:pt x="5" y="33"/>
                      <a:pt x="5" y="33"/>
                      <a:pt x="6" y="33"/>
                    </a:cubicBezTo>
                    <a:cubicBezTo>
                      <a:pt x="7" y="33"/>
                      <a:pt x="8" y="32"/>
                      <a:pt x="9" y="31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3" y="9"/>
                      <a:pt x="23" y="8"/>
                      <a:pt x="23" y="7"/>
                    </a:cubicBezTo>
                    <a:cubicBezTo>
                      <a:pt x="22" y="5"/>
                      <a:pt x="21" y="4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 noProof="1"/>
              </a:p>
            </p:txBody>
          </p:sp>
          <p:sp>
            <p:nvSpPr>
              <p:cNvPr id="20" name="Freeform 882"/>
              <p:cNvSpPr>
                <a:spLocks noEditPoints="1" noChangeArrowheads="1"/>
              </p:cNvSpPr>
              <p:nvPr/>
            </p:nvSpPr>
            <p:spPr bwMode="auto">
              <a:xfrm>
                <a:off x="158750" y="0"/>
                <a:ext cx="419100" cy="506413"/>
              </a:xfrm>
              <a:custGeom>
                <a:avLst/>
                <a:gdLst>
                  <a:gd name="T0" fmla="*/ 784128616 w 112"/>
                  <a:gd name="T1" fmla="*/ 0 h 135"/>
                  <a:gd name="T2" fmla="*/ 0 w 112"/>
                  <a:gd name="T3" fmla="*/ 788008638 h 135"/>
                  <a:gd name="T4" fmla="*/ 238037574 w 112"/>
                  <a:gd name="T5" fmla="*/ 1421227453 h 135"/>
                  <a:gd name="T6" fmla="*/ 252040004 w 112"/>
                  <a:gd name="T7" fmla="*/ 1421227453 h 135"/>
                  <a:gd name="T8" fmla="*/ 420069169 w 112"/>
                  <a:gd name="T9" fmla="*/ 1801160993 h 135"/>
                  <a:gd name="T10" fmla="*/ 518086181 w 112"/>
                  <a:gd name="T11" fmla="*/ 1899660197 h 135"/>
                  <a:gd name="T12" fmla="*/ 1036168621 w 112"/>
                  <a:gd name="T13" fmla="*/ 1899660197 h 135"/>
                  <a:gd name="T14" fmla="*/ 1036168621 w 112"/>
                  <a:gd name="T15" fmla="*/ 1899660197 h 135"/>
                  <a:gd name="T16" fmla="*/ 1078175912 w 112"/>
                  <a:gd name="T17" fmla="*/ 1885589418 h 135"/>
                  <a:gd name="T18" fmla="*/ 1134185633 w 112"/>
                  <a:gd name="T19" fmla="*/ 1801160993 h 135"/>
                  <a:gd name="T20" fmla="*/ 1316217228 w 112"/>
                  <a:gd name="T21" fmla="*/ 1421227453 h 135"/>
                  <a:gd name="T22" fmla="*/ 1330219658 w 112"/>
                  <a:gd name="T23" fmla="*/ 1407156674 h 135"/>
                  <a:gd name="T24" fmla="*/ 1568257232 w 112"/>
                  <a:gd name="T25" fmla="*/ 788008638 h 135"/>
                  <a:gd name="T26" fmla="*/ 784128616 w 112"/>
                  <a:gd name="T27" fmla="*/ 0 h 135"/>
                  <a:gd name="T28" fmla="*/ 1162190494 w 112"/>
                  <a:gd name="T29" fmla="*/ 1308653719 h 135"/>
                  <a:gd name="T30" fmla="*/ 1148188063 w 112"/>
                  <a:gd name="T31" fmla="*/ 1322724498 h 135"/>
                  <a:gd name="T32" fmla="*/ 952157780 w 112"/>
                  <a:gd name="T33" fmla="*/ 1702658037 h 135"/>
                  <a:gd name="T34" fmla="*/ 602097021 w 112"/>
                  <a:gd name="T35" fmla="*/ 1702658037 h 135"/>
                  <a:gd name="T36" fmla="*/ 406066738 w 112"/>
                  <a:gd name="T37" fmla="*/ 1308653719 h 135"/>
                  <a:gd name="T38" fmla="*/ 392064308 w 112"/>
                  <a:gd name="T39" fmla="*/ 1308653719 h 135"/>
                  <a:gd name="T40" fmla="*/ 196034025 w 112"/>
                  <a:gd name="T41" fmla="*/ 788008638 h 135"/>
                  <a:gd name="T42" fmla="*/ 784128616 w 112"/>
                  <a:gd name="T43" fmla="*/ 197002159 h 135"/>
                  <a:gd name="T44" fmla="*/ 1372226949 w 112"/>
                  <a:gd name="T45" fmla="*/ 788008638 h 135"/>
                  <a:gd name="T46" fmla="*/ 1162190494 w 112"/>
                  <a:gd name="T47" fmla="*/ 1308653719 h 13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12"/>
                  <a:gd name="T73" fmla="*/ 0 h 135"/>
                  <a:gd name="T74" fmla="*/ 112 w 112"/>
                  <a:gd name="T75" fmla="*/ 135 h 13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12" h="135">
                    <a:moveTo>
                      <a:pt x="56" y="0"/>
                    </a:moveTo>
                    <a:cubicBezTo>
                      <a:pt x="25" y="0"/>
                      <a:pt x="0" y="25"/>
                      <a:pt x="0" y="56"/>
                    </a:cubicBezTo>
                    <a:cubicBezTo>
                      <a:pt x="0" y="71"/>
                      <a:pt x="6" y="88"/>
                      <a:pt x="17" y="101"/>
                    </a:cubicBezTo>
                    <a:cubicBezTo>
                      <a:pt x="17" y="101"/>
                      <a:pt x="17" y="101"/>
                      <a:pt x="18" y="101"/>
                    </a:cubicBezTo>
                    <a:cubicBezTo>
                      <a:pt x="21" y="106"/>
                      <a:pt x="30" y="119"/>
                      <a:pt x="30" y="128"/>
                    </a:cubicBezTo>
                    <a:cubicBezTo>
                      <a:pt x="30" y="132"/>
                      <a:pt x="33" y="135"/>
                      <a:pt x="37" y="135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5" y="135"/>
                      <a:pt x="76" y="135"/>
                      <a:pt x="77" y="134"/>
                    </a:cubicBezTo>
                    <a:cubicBezTo>
                      <a:pt x="80" y="133"/>
                      <a:pt x="81" y="131"/>
                      <a:pt x="81" y="128"/>
                    </a:cubicBezTo>
                    <a:cubicBezTo>
                      <a:pt x="81" y="120"/>
                      <a:pt x="89" y="108"/>
                      <a:pt x="94" y="101"/>
                    </a:cubicBezTo>
                    <a:cubicBezTo>
                      <a:pt x="94" y="101"/>
                      <a:pt x="95" y="101"/>
                      <a:pt x="95" y="100"/>
                    </a:cubicBezTo>
                    <a:cubicBezTo>
                      <a:pt x="105" y="87"/>
                      <a:pt x="112" y="71"/>
                      <a:pt x="112" y="56"/>
                    </a:cubicBezTo>
                    <a:cubicBezTo>
                      <a:pt x="112" y="25"/>
                      <a:pt x="87" y="0"/>
                      <a:pt x="56" y="0"/>
                    </a:cubicBezTo>
                    <a:close/>
                    <a:moveTo>
                      <a:pt x="83" y="93"/>
                    </a:moveTo>
                    <a:cubicBezTo>
                      <a:pt x="83" y="93"/>
                      <a:pt x="83" y="94"/>
                      <a:pt x="82" y="94"/>
                    </a:cubicBezTo>
                    <a:cubicBezTo>
                      <a:pt x="79" y="98"/>
                      <a:pt x="71" y="110"/>
                      <a:pt x="68" y="121"/>
                    </a:cubicBezTo>
                    <a:cubicBezTo>
                      <a:pt x="43" y="121"/>
                      <a:pt x="43" y="121"/>
                      <a:pt x="43" y="121"/>
                    </a:cubicBezTo>
                    <a:cubicBezTo>
                      <a:pt x="40" y="109"/>
                      <a:pt x="31" y="97"/>
                      <a:pt x="29" y="93"/>
                    </a:cubicBezTo>
                    <a:cubicBezTo>
                      <a:pt x="29" y="93"/>
                      <a:pt x="28" y="93"/>
                      <a:pt x="28" y="93"/>
                    </a:cubicBezTo>
                    <a:cubicBezTo>
                      <a:pt x="19" y="82"/>
                      <a:pt x="14" y="68"/>
                      <a:pt x="14" y="56"/>
                    </a:cubicBezTo>
                    <a:cubicBezTo>
                      <a:pt x="14" y="33"/>
                      <a:pt x="32" y="14"/>
                      <a:pt x="56" y="14"/>
                    </a:cubicBezTo>
                    <a:cubicBezTo>
                      <a:pt x="79" y="14"/>
                      <a:pt x="98" y="33"/>
                      <a:pt x="98" y="56"/>
                    </a:cubicBezTo>
                    <a:cubicBezTo>
                      <a:pt x="98" y="68"/>
                      <a:pt x="92" y="82"/>
                      <a:pt x="83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 noProof="1"/>
              </a:p>
            </p:txBody>
          </p:sp>
          <p:sp>
            <p:nvSpPr>
              <p:cNvPr id="21" name="Freeform 883"/>
              <p:cNvSpPr>
                <a:spLocks noChangeArrowheads="1"/>
              </p:cNvSpPr>
              <p:nvPr/>
            </p:nvSpPr>
            <p:spPr bwMode="auto">
              <a:xfrm>
                <a:off x="288925" y="547687"/>
                <a:ext cx="158750" cy="142875"/>
              </a:xfrm>
              <a:custGeom>
                <a:avLst/>
                <a:gdLst>
                  <a:gd name="T0" fmla="*/ 514315982 w 42"/>
                  <a:gd name="T1" fmla="*/ 0 h 38"/>
                  <a:gd name="T2" fmla="*/ 71433720 w 42"/>
                  <a:gd name="T3" fmla="*/ 0 h 38"/>
                  <a:gd name="T4" fmla="*/ 0 w 42"/>
                  <a:gd name="T5" fmla="*/ 84818872 h 38"/>
                  <a:gd name="T6" fmla="*/ 0 w 42"/>
                  <a:gd name="T7" fmla="*/ 381686803 h 38"/>
                  <a:gd name="T8" fmla="*/ 71433720 w 42"/>
                  <a:gd name="T9" fmla="*/ 466509434 h 38"/>
                  <a:gd name="T10" fmla="*/ 142867440 w 42"/>
                  <a:gd name="T11" fmla="*/ 466509434 h 38"/>
                  <a:gd name="T12" fmla="*/ 185726161 w 42"/>
                  <a:gd name="T13" fmla="*/ 508916990 h 38"/>
                  <a:gd name="T14" fmla="*/ 242872381 w 42"/>
                  <a:gd name="T15" fmla="*/ 537191201 h 38"/>
                  <a:gd name="T16" fmla="*/ 342877321 w 42"/>
                  <a:gd name="T17" fmla="*/ 537191201 h 38"/>
                  <a:gd name="T18" fmla="*/ 400023542 w 42"/>
                  <a:gd name="T19" fmla="*/ 508916990 h 38"/>
                  <a:gd name="T20" fmla="*/ 442886042 w 42"/>
                  <a:gd name="T21" fmla="*/ 466509434 h 38"/>
                  <a:gd name="T22" fmla="*/ 514315982 w 42"/>
                  <a:gd name="T23" fmla="*/ 466509434 h 38"/>
                  <a:gd name="T24" fmla="*/ 600037202 w 42"/>
                  <a:gd name="T25" fmla="*/ 381686803 h 38"/>
                  <a:gd name="T26" fmla="*/ 600037202 w 42"/>
                  <a:gd name="T27" fmla="*/ 84818872 h 38"/>
                  <a:gd name="T28" fmla="*/ 514315982 w 42"/>
                  <a:gd name="T29" fmla="*/ 0 h 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2"/>
                  <a:gd name="T46" fmla="*/ 0 h 38"/>
                  <a:gd name="T47" fmla="*/ 42 w 42"/>
                  <a:gd name="T48" fmla="*/ 38 h 3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2" h="38">
                    <a:moveTo>
                      <a:pt x="3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2" y="33"/>
                      <a:pt x="5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4" y="37"/>
                      <a:pt x="16" y="38"/>
                      <a:pt x="17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6" y="38"/>
                      <a:pt x="27" y="37"/>
                      <a:pt x="28" y="36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9" y="33"/>
                      <a:pt x="42" y="30"/>
                      <a:pt x="42" y="27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3"/>
                      <a:pt x="39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 noProof="1"/>
              </a:p>
            </p:txBody>
          </p:sp>
        </p:grpSp>
        <p:sp>
          <p:nvSpPr>
            <p:cNvPr id="12322" name="文本框 29"/>
            <p:cNvSpPr txBox="1">
              <a:spLocks noChangeArrowheads="1"/>
            </p:cNvSpPr>
            <p:nvPr/>
          </p:nvSpPr>
          <p:spPr bwMode="auto">
            <a:xfrm>
              <a:off x="1717" y="1974"/>
              <a:ext cx="1865" cy="1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</a:t>
              </a:r>
              <a:endPara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1271" grpId="0"/>
      <p:bldP spid="2" grpId="0" animBg="1"/>
      <p:bldP spid="3" grpId="0" animBg="1"/>
      <p:bldP spid="4" grpId="0" animBg="1"/>
      <p:bldP spid="5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6"/>
          <p:cNvSpPr txBox="1">
            <a:spLocks noChangeArrowheads="1"/>
          </p:cNvSpPr>
          <p:nvPr/>
        </p:nvSpPr>
        <p:spPr bwMode="auto">
          <a:xfrm>
            <a:off x="1317625" y="1408113"/>
            <a:ext cx="3481388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商＝被除数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÷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除数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21" name="TextBox 6"/>
          <p:cNvSpPr txBox="1">
            <a:spLocks noChangeArrowheads="1"/>
          </p:cNvSpPr>
          <p:nvPr/>
        </p:nvSpPr>
        <p:spPr bwMode="auto">
          <a:xfrm>
            <a:off x="1338263" y="2027238"/>
            <a:ext cx="7124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ea typeface="黑体" panose="02010609060101010101" pitchFamily="49" charset="-122"/>
              </a:rPr>
              <a:t>如果知道被除数和商，能求出除数吗？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9223" name="TextBox 6"/>
          <p:cNvSpPr txBox="1">
            <a:spLocks noChangeArrowheads="1"/>
          </p:cNvSpPr>
          <p:nvPr/>
        </p:nvSpPr>
        <p:spPr bwMode="auto">
          <a:xfrm>
            <a:off x="2557463" y="2646363"/>
            <a:ext cx="35718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除数＝被除数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÷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商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24" name="TextBox 6"/>
          <p:cNvSpPr txBox="1">
            <a:spLocks noChangeArrowheads="1"/>
          </p:cNvSpPr>
          <p:nvPr/>
        </p:nvSpPr>
        <p:spPr bwMode="auto">
          <a:xfrm>
            <a:off x="1317625" y="3265488"/>
            <a:ext cx="7431088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ea typeface="黑体" panose="02010609060101010101" pitchFamily="49" charset="-122"/>
              </a:rPr>
              <a:t>如果知道除数和商，能求出被除数吗？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9225" name="TextBox 6"/>
          <p:cNvSpPr txBox="1">
            <a:spLocks noChangeArrowheads="1"/>
          </p:cNvSpPr>
          <p:nvPr/>
        </p:nvSpPr>
        <p:spPr bwMode="auto">
          <a:xfrm>
            <a:off x="2557463" y="3884613"/>
            <a:ext cx="35718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被除数＝商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除数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881063" y="788988"/>
            <a:ext cx="5600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ea typeface="黑体" panose="02010609060101010101" pitchFamily="49" charset="-122"/>
              </a:rPr>
              <a:t>2. </a:t>
            </a:r>
            <a:r>
              <a:rPr lang="zh-CN" altLang="en-US" sz="3200" b="1">
                <a:ea typeface="黑体" panose="02010609060101010101" pitchFamily="49" charset="-122"/>
              </a:rPr>
              <a:t>除法各部分间的关系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809625" y="2147888"/>
            <a:ext cx="496888" cy="461962"/>
          </a:xfrm>
          <a:prstGeom prst="hex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问</a:t>
            </a:r>
            <a:endParaRPr lang="zh-CN" altLang="en-US" sz="28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839788" y="3419475"/>
            <a:ext cx="496887" cy="461963"/>
          </a:xfrm>
          <a:prstGeom prst="hex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问</a:t>
            </a:r>
            <a:endParaRPr lang="zh-CN" altLang="en-US" sz="28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1" grpId="0"/>
      <p:bldP spid="9223" grpId="0"/>
      <p:bldP spid="9224" grpId="0"/>
      <p:bldP spid="9225" grpId="0"/>
      <p:bldP spid="10" grpId="0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6"/>
          <p:cNvSpPr txBox="1">
            <a:spLocks noChangeArrowheads="1"/>
          </p:cNvSpPr>
          <p:nvPr/>
        </p:nvSpPr>
        <p:spPr bwMode="auto">
          <a:xfrm>
            <a:off x="793750" y="2944813"/>
            <a:ext cx="7643813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ea typeface="黑体" panose="02010609060101010101" pitchFamily="49" charset="-122"/>
              </a:rPr>
              <a:t>              </a:t>
            </a:r>
            <a:r>
              <a:rPr lang="zh-CN" altLang="en-US" sz="3200" b="1">
                <a:ea typeface="黑体" panose="02010609060101010101" pitchFamily="49" charset="-122"/>
              </a:rPr>
              <a:t>在有余数的除法里，被除数与商、除数和余数之间有什么关系？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2828925" y="612775"/>
            <a:ext cx="3305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ea typeface="黑体" panose="02010609060101010101" pitchFamily="49" charset="-122"/>
              </a:rPr>
              <a:t>19÷6=3</a:t>
            </a:r>
            <a:r>
              <a:rPr lang="en-US" altLang="zh-CN" sz="3200" b="1" baseline="30000">
                <a:latin typeface="宋体" panose="02010600030101010101" pitchFamily="2" charset="-122"/>
                <a:ea typeface="楷体_GB2312" panose="02010609030101010101" pitchFamily="49" charset="-122"/>
              </a:rPr>
              <a:t>……</a:t>
            </a:r>
            <a:r>
              <a:rPr lang="en-US" altLang="zh-CN" sz="3200" b="1">
                <a:ea typeface="黑体" panose="02010609060101010101" pitchFamily="49" charset="-122"/>
              </a:rPr>
              <a:t>1</a:t>
            </a:r>
            <a:endParaRPr lang="en-US" altLang="zh-CN" sz="3200" b="1">
              <a:ea typeface="黑体" panose="02010609060101010101" pitchFamily="49" charset="-122"/>
            </a:endParaRPr>
          </a:p>
        </p:txBody>
      </p:sp>
      <p:sp>
        <p:nvSpPr>
          <p:cNvPr id="11271" name="TextBox 6"/>
          <p:cNvSpPr txBox="1">
            <a:spLocks noChangeArrowheads="1"/>
          </p:cNvSpPr>
          <p:nvPr/>
        </p:nvSpPr>
        <p:spPr bwMode="auto">
          <a:xfrm>
            <a:off x="2165350" y="4086225"/>
            <a:ext cx="50736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被除数＝商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除数＋余数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2292" name="图片 1" descr="图形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3750" y="2944813"/>
            <a:ext cx="157003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9"/>
          <p:cNvGrpSpPr/>
          <p:nvPr/>
        </p:nvGrpSpPr>
        <p:grpSpPr bwMode="auto">
          <a:xfrm>
            <a:off x="2554288" y="1193800"/>
            <a:ext cx="5975350" cy="1800225"/>
            <a:chOff x="997" y="1566"/>
            <a:chExt cx="3764" cy="1134"/>
          </a:xfrm>
        </p:grpSpPr>
        <p:pic>
          <p:nvPicPr>
            <p:cNvPr id="14343" name="Picture 17" descr="4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27" y="1566"/>
              <a:ext cx="113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4" name="AutoShape 27"/>
            <p:cNvSpPr>
              <a:spLocks noChangeArrowheads="1"/>
            </p:cNvSpPr>
            <p:nvPr/>
          </p:nvSpPr>
          <p:spPr bwMode="auto">
            <a:xfrm>
              <a:off x="997" y="1750"/>
              <a:ext cx="2805" cy="711"/>
            </a:xfrm>
            <a:prstGeom prst="wedgeRoundRectCallout">
              <a:avLst>
                <a:gd name="adj1" fmla="val 61852"/>
                <a:gd name="adj2" fmla="val -50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这个式子符合我们总结的规律吗？为什么？</a:t>
              </a:r>
              <a:endPara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2" grpId="0"/>
      <p:bldP spid="112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6"/>
          <p:cNvSpPr>
            <a:spLocks noChangeArrowheads="1"/>
          </p:cNvSpPr>
          <p:nvPr/>
        </p:nvSpPr>
        <p:spPr bwMode="auto">
          <a:xfrm>
            <a:off x="1" y="0"/>
            <a:ext cx="914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tabLst>
                <a:tab pos="3404870" algn="l"/>
              </a:tabLst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三、巩固深化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文本框 8203"/>
          <p:cNvSpPr txBox="1">
            <a:spLocks noChangeArrowheads="1"/>
          </p:cNvSpPr>
          <p:nvPr/>
        </p:nvSpPr>
        <p:spPr bwMode="auto">
          <a:xfrm>
            <a:off x="641350" y="722313"/>
            <a:ext cx="8145463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根据</a:t>
            </a:r>
            <a:r>
              <a:rPr lang="en-US" altLang="zh-CN" sz="3200" b="1">
                <a:ea typeface="楷体_GB2312" panose="02010609030101010101" pitchFamily="49" charset="-122"/>
              </a:rPr>
              <a:t>36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×</a:t>
            </a:r>
            <a:r>
              <a:rPr lang="en-US" altLang="zh-CN" sz="3200" b="1">
                <a:ea typeface="楷体_GB2312" panose="02010609030101010101" pitchFamily="49" charset="-122"/>
              </a:rPr>
              <a:t>14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＝</a:t>
            </a:r>
            <a:r>
              <a:rPr lang="en-US" altLang="zh-CN" sz="3200" b="1">
                <a:ea typeface="楷体_GB2312" panose="02010609030101010101" pitchFamily="49" charset="-122"/>
              </a:rPr>
              <a:t>504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，直接写出下面两道题的得数。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755650" y="2122488"/>
            <a:ext cx="29781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ea typeface="楷体_GB2312" panose="02010609030101010101" pitchFamily="49" charset="-122"/>
              </a:rPr>
              <a:t>504</a:t>
            </a: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÷</a:t>
            </a:r>
            <a:r>
              <a:rPr lang="en-US" altLang="zh-CN" sz="3200">
                <a:ea typeface="楷体_GB2312" panose="02010609030101010101" pitchFamily="49" charset="-122"/>
              </a:rPr>
              <a:t>14</a:t>
            </a:r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＝</a:t>
            </a:r>
            <a:endParaRPr lang="zh-CN" altLang="en-US" sz="3200"/>
          </a:p>
        </p:txBody>
      </p:sp>
      <p:sp>
        <p:nvSpPr>
          <p:cNvPr id="15365" name="Text Box 11"/>
          <p:cNvSpPr txBox="1">
            <a:spLocks noChangeArrowheads="1"/>
          </p:cNvSpPr>
          <p:nvPr/>
        </p:nvSpPr>
        <p:spPr bwMode="auto">
          <a:xfrm>
            <a:off x="4765675" y="2122488"/>
            <a:ext cx="29749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ea typeface="楷体_GB2312" panose="02010609030101010101" pitchFamily="49" charset="-122"/>
              </a:rPr>
              <a:t>504</a:t>
            </a: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÷</a:t>
            </a:r>
            <a:r>
              <a:rPr lang="en-US" altLang="zh-CN" sz="3200">
                <a:ea typeface="楷体_GB2312" panose="02010609030101010101" pitchFamily="49" charset="-122"/>
              </a:rPr>
              <a:t>36</a:t>
            </a:r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＝</a:t>
            </a:r>
            <a:endParaRPr lang="zh-CN" altLang="en-US" sz="3200"/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6877050" y="2074863"/>
            <a:ext cx="14763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14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2824163" y="2073275"/>
            <a:ext cx="14763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36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5368" name="Line 13"/>
          <p:cNvSpPr>
            <a:spLocks noChangeShapeType="1"/>
          </p:cNvSpPr>
          <p:nvPr/>
        </p:nvSpPr>
        <p:spPr bwMode="auto">
          <a:xfrm>
            <a:off x="2754313" y="2692400"/>
            <a:ext cx="10080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Line 15"/>
          <p:cNvSpPr>
            <a:spLocks noChangeShapeType="1"/>
          </p:cNvSpPr>
          <p:nvPr/>
        </p:nvSpPr>
        <p:spPr bwMode="auto">
          <a:xfrm>
            <a:off x="6716713" y="2692400"/>
            <a:ext cx="12112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1392238" y="3178175"/>
            <a:ext cx="5988050" cy="1244600"/>
            <a:chOff x="555" y="2862"/>
            <a:chExt cx="9432" cy="1961"/>
          </a:xfrm>
        </p:grpSpPr>
        <p:pic>
          <p:nvPicPr>
            <p:cNvPr id="15371" name="图片 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55" y="2862"/>
              <a:ext cx="2142" cy="1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圆角矩形标注 11"/>
            <p:cNvSpPr/>
            <p:nvPr/>
          </p:nvSpPr>
          <p:spPr>
            <a:xfrm>
              <a:off x="2963" y="3720"/>
              <a:ext cx="7024" cy="1043"/>
            </a:xfrm>
            <a:prstGeom prst="wedgeRoundRectCallout">
              <a:avLst>
                <a:gd name="adj1" fmla="val -58057"/>
                <a:gd name="adj2" fmla="val 1174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200" b="1" noProof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你是怎么得到结果的？</a:t>
              </a:r>
              <a:endParaRPr lang="zh-CN" altLang="en-US" sz="3200" b="1" noProof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8203"/>
          <p:cNvSpPr txBox="1">
            <a:spLocks noChangeArrowheads="1"/>
          </p:cNvSpPr>
          <p:nvPr/>
        </p:nvSpPr>
        <p:spPr bwMode="auto">
          <a:xfrm>
            <a:off x="584200" y="895350"/>
            <a:ext cx="8145463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ea typeface="黑体" panose="02010609060101010101" pitchFamily="49" charset="-122"/>
              </a:rPr>
              <a:t>根据乘、除法各部分间的关系，写出另外两道算式</a:t>
            </a:r>
            <a:r>
              <a:rPr lang="zh-CN" altLang="en-US" sz="3200">
                <a:ea typeface="黑体" panose="02010609060101010101" pitchFamily="49" charset="-122"/>
              </a:rPr>
              <a:t>。</a:t>
            </a:r>
            <a:endParaRPr lang="zh-CN" altLang="en-US" sz="3200"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ea typeface="黑体" panose="02010609060101010101" pitchFamily="49" charset="-122"/>
              </a:rPr>
              <a:t>15×43=645</a:t>
            </a:r>
            <a:r>
              <a:rPr lang="en-US" altLang="zh-CN" sz="3200">
                <a:ea typeface="黑体" panose="02010609060101010101" pitchFamily="49" charset="-122"/>
              </a:rPr>
              <a:t>		</a:t>
            </a:r>
            <a:r>
              <a:rPr lang="zh-CN" altLang="en-US" sz="3200">
                <a:ea typeface="黑体" panose="02010609060101010101" pitchFamily="49" charset="-122"/>
              </a:rPr>
              <a:t>114÷3=38</a:t>
            </a:r>
            <a:endParaRPr lang="zh-CN" altLang="en-US" sz="3200">
              <a:ea typeface="黑体" panose="02010609060101010101" pitchFamily="49" charset="-122"/>
            </a:endParaRPr>
          </a:p>
        </p:txBody>
      </p:sp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635000" y="3170238"/>
            <a:ext cx="2962275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ea typeface="楷体_GB2312" panose="02010609030101010101" pitchFamily="49" charset="-122"/>
              </a:rPr>
              <a:t>645÷15=43</a:t>
            </a:r>
            <a:endParaRPr lang="zh-CN" altLang="en-US" sz="3200"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ea typeface="楷体_GB2312" panose="02010609030101010101" pitchFamily="49" charset="-122"/>
              </a:rPr>
              <a:t>645÷43=15</a:t>
            </a:r>
            <a:endParaRPr lang="zh-CN" altLang="en-US" sz="3200">
              <a:ea typeface="楷体_GB2312" panose="0201060903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46113" y="2493963"/>
            <a:ext cx="151288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E966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解答：</a:t>
            </a:r>
            <a:endParaRPr lang="zh-CN" altLang="en-US" sz="3200">
              <a:solidFill>
                <a:srgbClr val="E966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5"/>
          <p:cNvSpPr txBox="1">
            <a:spLocks noChangeArrowheads="1"/>
          </p:cNvSpPr>
          <p:nvPr/>
        </p:nvSpPr>
        <p:spPr bwMode="auto">
          <a:xfrm>
            <a:off x="4254500" y="3170238"/>
            <a:ext cx="3152775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ea typeface="楷体_GB2312" panose="02010609030101010101" pitchFamily="49" charset="-122"/>
              </a:rPr>
              <a:t>114÷38=3</a:t>
            </a:r>
            <a:endParaRPr lang="zh-CN" altLang="en-US" sz="3200"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ea typeface="楷体_GB2312" panose="02010609030101010101" pitchFamily="49" charset="-122"/>
              </a:rPr>
              <a:t>3×38=114。</a:t>
            </a:r>
            <a:endParaRPr lang="zh-CN" altLang="en-US" sz="3200">
              <a:ea typeface="楷体_GB2312" panose="0201060903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8203"/>
          <p:cNvSpPr txBox="1">
            <a:spLocks noChangeArrowheads="1"/>
          </p:cNvSpPr>
          <p:nvPr/>
        </p:nvSpPr>
        <p:spPr bwMode="auto">
          <a:xfrm>
            <a:off x="584200" y="976313"/>
            <a:ext cx="8145463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ea typeface="黑体" panose="02010609060101010101" pitchFamily="49" charset="-122"/>
              </a:rPr>
              <a:t>小明家养了36只鸡，养的鹅的只数是鸡的一半，养了多少只鹅？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19150" y="2416175"/>
            <a:ext cx="1512888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E966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解答：</a:t>
            </a:r>
            <a:endParaRPr lang="zh-CN" altLang="en-US" sz="3200">
              <a:solidFill>
                <a:srgbClr val="E966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1854200" y="2427288"/>
            <a:ext cx="5948363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en-US" sz="3200" b="1">
                <a:ea typeface="楷体_GB2312" panose="02010609030101010101" pitchFamily="49" charset="-122"/>
              </a:rPr>
              <a:t>    </a:t>
            </a:r>
            <a:r>
              <a:rPr lang="zh-CN" altLang="en-US" sz="3200" b="1">
                <a:ea typeface="楷体_GB2312" panose="02010609030101010101" pitchFamily="49" charset="-122"/>
              </a:rPr>
              <a:t>36÷2=18(只)</a:t>
            </a:r>
            <a:endParaRPr lang="zh-CN" altLang="en-US" sz="3200" b="1"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ea typeface="楷体_GB2312" panose="02010609030101010101" pitchFamily="49" charset="-122"/>
              </a:rPr>
              <a:t>   答：养了18只鹅。</a:t>
            </a:r>
            <a:endParaRPr lang="zh-CN" altLang="en-US" sz="3200" b="1">
              <a:ea typeface="楷体_GB2312" panose="0201060903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6"/>
          <p:cNvSpPr>
            <a:spLocks noChangeArrowheads="1"/>
          </p:cNvSpPr>
          <p:nvPr/>
        </p:nvSpPr>
        <p:spPr bwMode="auto">
          <a:xfrm>
            <a:off x="-36513" y="-80963"/>
            <a:ext cx="9163051" cy="58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tabLst>
                <a:tab pos="3404870" algn="l"/>
              </a:tabLst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00" name="矩形 11"/>
          <p:cNvSpPr>
            <a:spLocks noChangeArrowheads="1"/>
          </p:cNvSpPr>
          <p:nvPr/>
        </p:nvSpPr>
        <p:spPr bwMode="auto">
          <a:xfrm>
            <a:off x="876300" y="1301750"/>
            <a:ext cx="36226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/>
              <a:t>  3  </a:t>
            </a:r>
            <a:r>
              <a:rPr lang="en-US" altLang="zh-CN" sz="3200">
                <a:solidFill>
                  <a:srgbClr val="1C1C1C"/>
                </a:solidFill>
              </a:rPr>
              <a:t>×   </a:t>
            </a:r>
            <a:r>
              <a:rPr lang="en-US" altLang="zh-CN" sz="3200"/>
              <a:t>4    =  12</a:t>
            </a:r>
            <a:endParaRPr lang="zh-CN" altLang="en-US" sz="3200"/>
          </a:p>
        </p:txBody>
      </p:sp>
      <p:sp>
        <p:nvSpPr>
          <p:cNvPr id="6152" name="矩形 15"/>
          <p:cNvSpPr>
            <a:spLocks noChangeArrowheads="1"/>
          </p:cNvSpPr>
          <p:nvPr/>
        </p:nvSpPr>
        <p:spPr bwMode="auto">
          <a:xfrm>
            <a:off x="4978400" y="1301750"/>
            <a:ext cx="32893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/>
              <a:t>12   ÷   4    =  3</a:t>
            </a:r>
            <a:endParaRPr lang="en-US" altLang="zh-CN" sz="3200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876300" y="2295525"/>
            <a:ext cx="315912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因数</a:t>
            </a:r>
            <a:r>
              <a:rPr lang="zh-CN" altLang="zh-CN" sz="3200" b="1" dirty="0">
                <a:solidFill>
                  <a:srgbClr val="FF0000"/>
                </a:solidFill>
                <a:latin typeface="楷体_GB2312" panose="02010609030101010101" pitchFamily="49" charset="-122"/>
                <a:cs typeface="+mn-lt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因数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sym typeface="+mn-ea"/>
              </a:rPr>
              <a:t>   积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1203325" y="1974850"/>
            <a:ext cx="200025" cy="412750"/>
          </a:xfrm>
          <a:prstGeom prst="downArrow">
            <a:avLst/>
          </a:prstGeom>
          <a:solidFill>
            <a:srgbClr val="FBC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6" name="下箭头 5"/>
          <p:cNvSpPr/>
          <p:nvPr/>
        </p:nvSpPr>
        <p:spPr>
          <a:xfrm>
            <a:off x="2228850" y="1974850"/>
            <a:ext cx="201613" cy="412750"/>
          </a:xfrm>
          <a:prstGeom prst="downArrow">
            <a:avLst/>
          </a:prstGeom>
          <a:solidFill>
            <a:srgbClr val="FBC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7" name="下箭头 6"/>
          <p:cNvSpPr/>
          <p:nvPr/>
        </p:nvSpPr>
        <p:spPr>
          <a:xfrm>
            <a:off x="3498850" y="1974850"/>
            <a:ext cx="201613" cy="412750"/>
          </a:xfrm>
          <a:prstGeom prst="downArrow">
            <a:avLst/>
          </a:prstGeom>
          <a:solidFill>
            <a:srgbClr val="FBC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4775200" y="2295525"/>
            <a:ext cx="362426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被除数</a:t>
            </a:r>
            <a:r>
              <a:rPr lang="zh-CN" altLang="zh-CN" sz="3200" b="1" dirty="0">
                <a:solidFill>
                  <a:srgbClr val="FF0000"/>
                </a:solidFill>
                <a:latin typeface="楷体_GB2312" panose="02010609030101010101" pitchFamily="49" charset="-122"/>
                <a:cs typeface="+mn-lt"/>
              </a:rPr>
              <a:t> 除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数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sym typeface="+mn-ea"/>
              </a:rPr>
              <a:t>  商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5305425" y="1974850"/>
            <a:ext cx="201613" cy="412750"/>
          </a:xfrm>
          <a:prstGeom prst="downArrow">
            <a:avLst/>
          </a:prstGeom>
          <a:solidFill>
            <a:srgbClr val="FBC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1" name="下箭头 10"/>
          <p:cNvSpPr/>
          <p:nvPr/>
        </p:nvSpPr>
        <p:spPr>
          <a:xfrm>
            <a:off x="6464300" y="1974850"/>
            <a:ext cx="201613" cy="412750"/>
          </a:xfrm>
          <a:prstGeom prst="downArrow">
            <a:avLst/>
          </a:prstGeom>
          <a:solidFill>
            <a:srgbClr val="FBC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3" name="下箭头 12"/>
          <p:cNvSpPr/>
          <p:nvPr/>
        </p:nvSpPr>
        <p:spPr>
          <a:xfrm>
            <a:off x="7602538" y="1974850"/>
            <a:ext cx="201612" cy="412750"/>
          </a:xfrm>
          <a:prstGeom prst="downArrow">
            <a:avLst/>
          </a:prstGeom>
          <a:solidFill>
            <a:srgbClr val="FBC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0243" name="TextBox 6"/>
          <p:cNvSpPr txBox="1">
            <a:spLocks noChangeArrowheads="1"/>
          </p:cNvSpPr>
          <p:nvPr/>
        </p:nvSpPr>
        <p:spPr bwMode="auto">
          <a:xfrm>
            <a:off x="898525" y="3074988"/>
            <a:ext cx="385762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积＝因数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因数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219" name="TextBox 6"/>
          <p:cNvSpPr txBox="1">
            <a:spLocks noChangeArrowheads="1"/>
          </p:cNvSpPr>
          <p:nvPr/>
        </p:nvSpPr>
        <p:spPr bwMode="auto">
          <a:xfrm>
            <a:off x="4800600" y="3074988"/>
            <a:ext cx="34798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商＝被除数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÷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除数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6152" grpId="0"/>
      <p:bldP spid="10" grpId="0"/>
      <p:bldP spid="4" grpId="0" bldLvl="0" animBg="1"/>
      <p:bldP spid="6" grpId="0" bldLvl="0" animBg="1"/>
      <p:bldP spid="7" grpId="0" bldLvl="0" animBg="1"/>
      <p:bldP spid="8" grpId="0"/>
      <p:bldP spid="9" grpId="0" bldLvl="0" animBg="1"/>
      <p:bldP spid="11" grpId="0" bldLvl="0" animBg="1"/>
      <p:bldP spid="13" grpId="0" bldLvl="0" animBg="1"/>
      <p:bldP spid="10243" grpId="0"/>
      <p:bldP spid="92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9"/>
          <p:cNvSpPr>
            <a:spLocks noChangeArrowheads="1"/>
          </p:cNvSpPr>
          <p:nvPr/>
        </p:nvSpPr>
        <p:spPr bwMode="auto">
          <a:xfrm>
            <a:off x="0" y="0"/>
            <a:ext cx="915053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五、课后作业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1549400" y="1809750"/>
            <a:ext cx="677386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ea typeface="黑体" panose="02010609060101010101" pitchFamily="49" charset="-122"/>
              </a:rPr>
              <a:t>1.</a:t>
            </a:r>
            <a:r>
              <a:rPr lang="zh-CN" altLang="en-US" sz="3600" b="1">
                <a:ea typeface="黑体" panose="02010609060101010101" pitchFamily="49" charset="-122"/>
              </a:rPr>
              <a:t>从课后习题中选取；</a:t>
            </a:r>
            <a:endParaRPr lang="zh-CN" altLang="en-US" sz="3600" b="1"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ea typeface="黑体" panose="02010609060101010101" pitchFamily="49" charset="-122"/>
              </a:rPr>
              <a:t>2.</a:t>
            </a:r>
            <a:r>
              <a:rPr lang="zh-CN" altLang="en-US" sz="3600" b="1">
                <a:ea typeface="黑体" panose="02010609060101010101" pitchFamily="49" charset="-122"/>
              </a:rPr>
              <a:t>完成练习册本课时的习题。</a:t>
            </a:r>
            <a:endParaRPr lang="zh-CN" altLang="en-US" sz="3600" b="1"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638175" y="809625"/>
            <a:ext cx="1784350" cy="608013"/>
          </a:xfrm>
          <a:prstGeom prst="roundRect">
            <a:avLst/>
          </a:prstGeom>
          <a:solidFill>
            <a:srgbClr val="9FD5ED"/>
          </a:solidFill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软雅黑" panose="020B0503020204020204" pitchFamily="34" charset="-122"/>
                <a:sym typeface="+mn-ea"/>
              </a:rPr>
              <a:t>学习目标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38175" y="1470025"/>
            <a:ext cx="8148638" cy="159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使学生在已学的乘法、除法知识的基础上概括出乘法、除法的意义。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掌握乘、除法各部分间的关系。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38175" y="3378200"/>
            <a:ext cx="1784350" cy="608013"/>
          </a:xfrm>
          <a:prstGeom prst="roundRect">
            <a:avLst/>
          </a:prstGeom>
          <a:solidFill>
            <a:srgbClr val="F2A0C4"/>
          </a:solidFill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软雅黑" panose="020B0503020204020204" pitchFamily="34" charset="-122"/>
                <a:sym typeface="+mn-ea"/>
              </a:rPr>
              <a:t>学习重点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38175" y="4179888"/>
            <a:ext cx="1784350" cy="608012"/>
          </a:xfrm>
          <a:prstGeom prst="roundRect">
            <a:avLst/>
          </a:prstGeom>
          <a:solidFill>
            <a:srgbClr val="A9E4D6"/>
          </a:solidFill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软雅黑" panose="020B0503020204020204" pitchFamily="34" charset="-122"/>
                <a:sym typeface="+mn-ea"/>
              </a:rPr>
              <a:t>学习难点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65400" y="3343275"/>
            <a:ext cx="4283075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理解乘、除法的意义。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565400" y="4144963"/>
            <a:ext cx="5857875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理解乘、除法各部分间的关系。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/>
      <p:bldP spid="11" grpId="0" bldLvl="0" animBg="1"/>
      <p:bldP spid="12" grpId="0" bldLvl="0" animBg="1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6"/>
          <p:cNvSpPr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>
                <a:ea typeface="黑体" panose="02010609060101010101" pitchFamily="49" charset="-122"/>
              </a:rPr>
              <a:t>一</a:t>
            </a:r>
            <a:r>
              <a:rPr lang="zh-CN" altLang="en-US" sz="3200" b="1" dirty="0" smtClean="0">
                <a:ea typeface="黑体" panose="02010609060101010101" pitchFamily="49" charset="-122"/>
              </a:rPr>
              <a:t>、复习导入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grpSp>
        <p:nvGrpSpPr>
          <p:cNvPr id="3" name="Group 19"/>
          <p:cNvGrpSpPr/>
          <p:nvPr/>
        </p:nvGrpSpPr>
        <p:grpSpPr bwMode="auto">
          <a:xfrm>
            <a:off x="4497388" y="2930525"/>
            <a:ext cx="4006850" cy="1800225"/>
            <a:chOff x="2397" y="1797"/>
            <a:chExt cx="2524" cy="1134"/>
          </a:xfrm>
        </p:grpSpPr>
        <p:pic>
          <p:nvPicPr>
            <p:cNvPr id="3086" name="Picture 17" descr="4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787" y="1797"/>
              <a:ext cx="113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7" name="AutoShape 27"/>
            <p:cNvSpPr>
              <a:spLocks noChangeArrowheads="1"/>
            </p:cNvSpPr>
            <p:nvPr/>
          </p:nvSpPr>
          <p:spPr bwMode="auto">
            <a:xfrm>
              <a:off x="2397" y="2010"/>
              <a:ext cx="1732" cy="690"/>
            </a:xfrm>
            <a:prstGeom prst="wedgeRoundRectCallout">
              <a:avLst>
                <a:gd name="adj1" fmla="val 62579"/>
                <a:gd name="adj2" fmla="val -646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加法和减法有什么关系？</a:t>
              </a:r>
              <a:endPara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3317" name="文本框 1"/>
          <p:cNvSpPr txBox="1">
            <a:spLocks noChangeArrowheads="1"/>
          </p:cNvSpPr>
          <p:nvPr/>
        </p:nvSpPr>
        <p:spPr bwMode="auto">
          <a:xfrm>
            <a:off x="800100" y="1565275"/>
            <a:ext cx="77660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ea typeface="黑体" panose="02010609060101010101" pitchFamily="49" charset="-122"/>
              </a:rPr>
              <a:t>1259 - 1000 = </a:t>
            </a:r>
            <a:r>
              <a:rPr lang="en-US" altLang="zh-CN" sz="3200" dirty="0">
                <a:ea typeface="黑体" panose="02010609060101010101" pitchFamily="49" charset="-122"/>
              </a:rPr>
              <a:t>259	    </a:t>
            </a:r>
            <a:r>
              <a:rPr lang="zh-CN" altLang="en-US" sz="3200" dirty="0">
                <a:ea typeface="黑体" panose="02010609060101010101" pitchFamily="49" charset="-122"/>
              </a:rPr>
              <a:t>3000 + 520 = </a:t>
            </a:r>
            <a:r>
              <a:rPr lang="en-US" altLang="zh-CN" sz="3200" dirty="0">
                <a:ea typeface="黑体" panose="02010609060101010101" pitchFamily="49" charset="-122"/>
              </a:rPr>
              <a:t>3520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587375" y="882650"/>
            <a:ext cx="1535113" cy="676275"/>
            <a:chOff x="1163" y="1974"/>
            <a:chExt cx="2418" cy="1064"/>
          </a:xfrm>
        </p:grpSpPr>
        <p:grpSp>
          <p:nvGrpSpPr>
            <p:cNvPr id="21" name="Group 36"/>
            <p:cNvGrpSpPr/>
            <p:nvPr/>
          </p:nvGrpSpPr>
          <p:grpSpPr bwMode="auto">
            <a:xfrm>
              <a:off x="1163" y="2234"/>
              <a:ext cx="626" cy="585"/>
              <a:chOff x="0" y="0"/>
              <a:chExt cx="739775" cy="690562"/>
            </a:xfrm>
            <a:solidFill>
              <a:srgbClr val="FFC000"/>
            </a:solidFill>
          </p:grpSpPr>
          <p:sp>
            <p:nvSpPr>
              <p:cNvPr id="22" name="Freeform 876"/>
              <p:cNvSpPr>
                <a:spLocks noChangeArrowheads="1"/>
              </p:cNvSpPr>
              <p:nvPr/>
            </p:nvSpPr>
            <p:spPr bwMode="auto">
              <a:xfrm>
                <a:off x="608013" y="71437"/>
                <a:ext cx="115888" cy="101600"/>
              </a:xfrm>
              <a:custGeom>
                <a:avLst/>
                <a:gdLst>
                  <a:gd name="T0" fmla="*/ 27951438 w 31"/>
                  <a:gd name="T1" fmla="*/ 353996978 h 27"/>
                  <a:gd name="T2" fmla="*/ 27951438 w 31"/>
                  <a:gd name="T3" fmla="*/ 382317037 h 27"/>
                  <a:gd name="T4" fmla="*/ 55899138 w 31"/>
                  <a:gd name="T5" fmla="*/ 382317037 h 27"/>
                  <a:gd name="T6" fmla="*/ 391301439 w 31"/>
                  <a:gd name="T7" fmla="*/ 127440267 h 27"/>
                  <a:gd name="T8" fmla="*/ 419252877 w 31"/>
                  <a:gd name="T9" fmla="*/ 84960178 h 27"/>
                  <a:gd name="T10" fmla="*/ 419252877 w 31"/>
                  <a:gd name="T11" fmla="*/ 42480089 h 27"/>
                  <a:gd name="T12" fmla="*/ 321424714 w 31"/>
                  <a:gd name="T13" fmla="*/ 14160030 h 27"/>
                  <a:gd name="T14" fmla="*/ 0 w 31"/>
                  <a:gd name="T15" fmla="*/ 254876770 h 27"/>
                  <a:gd name="T16" fmla="*/ 13973850 w 31"/>
                  <a:gd name="T17" fmla="*/ 283196830 h 27"/>
                  <a:gd name="T18" fmla="*/ 27951438 w 31"/>
                  <a:gd name="T19" fmla="*/ 353996978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"/>
                  <a:gd name="T31" fmla="*/ 0 h 27"/>
                  <a:gd name="T32" fmla="*/ 31 w 31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" h="27">
                    <a:moveTo>
                      <a:pt x="2" y="25"/>
                    </a:moveTo>
                    <a:cubicBezTo>
                      <a:pt x="2" y="26"/>
                      <a:pt x="2" y="26"/>
                      <a:pt x="2" y="27"/>
                    </a:cubicBezTo>
                    <a:cubicBezTo>
                      <a:pt x="3" y="27"/>
                      <a:pt x="3" y="27"/>
                      <a:pt x="4" y="27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30" y="7"/>
                      <a:pt x="30" y="6"/>
                    </a:cubicBezTo>
                    <a:cubicBezTo>
                      <a:pt x="31" y="5"/>
                      <a:pt x="30" y="4"/>
                      <a:pt x="30" y="3"/>
                    </a:cubicBezTo>
                    <a:cubicBezTo>
                      <a:pt x="28" y="0"/>
                      <a:pt x="25" y="0"/>
                      <a:pt x="23" y="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20"/>
                    </a:cubicBezTo>
                    <a:cubicBezTo>
                      <a:pt x="1" y="22"/>
                      <a:pt x="1" y="23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3" name="Freeform 877"/>
              <p:cNvSpPr>
                <a:spLocks noChangeArrowheads="1"/>
              </p:cNvSpPr>
              <p:nvPr/>
            </p:nvSpPr>
            <p:spPr bwMode="auto">
              <a:xfrm>
                <a:off x="612775" y="225425"/>
                <a:ext cx="127000" cy="55563"/>
              </a:xfrm>
              <a:custGeom>
                <a:avLst/>
                <a:gdLst>
                  <a:gd name="T0" fmla="*/ 460431029 w 34"/>
                  <a:gd name="T1" fmla="*/ 96046202 h 15"/>
                  <a:gd name="T2" fmla="*/ 418573324 w 34"/>
                  <a:gd name="T3" fmla="*/ 68605488 h 15"/>
                  <a:gd name="T4" fmla="*/ 13951324 w 34"/>
                  <a:gd name="T5" fmla="*/ 0 h 15"/>
                  <a:gd name="T6" fmla="*/ 13951324 w 34"/>
                  <a:gd name="T7" fmla="*/ 41164775 h 15"/>
                  <a:gd name="T8" fmla="*/ 13951324 w 34"/>
                  <a:gd name="T9" fmla="*/ 96046202 h 15"/>
                  <a:gd name="T10" fmla="*/ 0 w 34"/>
                  <a:gd name="T11" fmla="*/ 137210976 h 15"/>
                  <a:gd name="T12" fmla="*/ 390666941 w 34"/>
                  <a:gd name="T13" fmla="*/ 205816465 h 15"/>
                  <a:gd name="T14" fmla="*/ 404622000 w 34"/>
                  <a:gd name="T15" fmla="*/ 205816465 h 15"/>
                  <a:gd name="T16" fmla="*/ 474382353 w 34"/>
                  <a:gd name="T17" fmla="*/ 150931333 h 15"/>
                  <a:gd name="T18" fmla="*/ 460431029 w 34"/>
                  <a:gd name="T19" fmla="*/ 96046202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4"/>
                  <a:gd name="T31" fmla="*/ 0 h 15"/>
                  <a:gd name="T32" fmla="*/ 34 w 34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4" h="15">
                    <a:moveTo>
                      <a:pt x="33" y="7"/>
                    </a:moveTo>
                    <a:cubicBezTo>
                      <a:pt x="32" y="6"/>
                      <a:pt x="31" y="5"/>
                      <a:pt x="30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4"/>
                      <a:pt x="1" y="6"/>
                      <a:pt x="1" y="7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9" y="15"/>
                    </a:cubicBezTo>
                    <a:cubicBezTo>
                      <a:pt x="31" y="15"/>
                      <a:pt x="33" y="13"/>
                      <a:pt x="34" y="11"/>
                    </a:cubicBezTo>
                    <a:cubicBezTo>
                      <a:pt x="34" y="10"/>
                      <a:pt x="33" y="8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4" name="Freeform 878"/>
              <p:cNvSpPr>
                <a:spLocks noChangeArrowheads="1"/>
              </p:cNvSpPr>
              <p:nvPr/>
            </p:nvSpPr>
            <p:spPr bwMode="auto">
              <a:xfrm>
                <a:off x="585788" y="304800"/>
                <a:ext cx="93663" cy="127000"/>
              </a:xfrm>
              <a:custGeom>
                <a:avLst/>
                <a:gdLst>
                  <a:gd name="T0" fmla="*/ 84218023 w 25"/>
                  <a:gd name="T1" fmla="*/ 27906382 h 34"/>
                  <a:gd name="T2" fmla="*/ 56145349 w 25"/>
                  <a:gd name="T3" fmla="*/ 0 h 34"/>
                  <a:gd name="T4" fmla="*/ 42110885 w 25"/>
                  <a:gd name="T5" fmla="*/ 41857706 h 34"/>
                  <a:gd name="T6" fmla="*/ 14038210 w 25"/>
                  <a:gd name="T7" fmla="*/ 97666735 h 34"/>
                  <a:gd name="T8" fmla="*/ 0 w 25"/>
                  <a:gd name="T9" fmla="*/ 139524441 h 34"/>
                  <a:gd name="T10" fmla="*/ 224581395 w 25"/>
                  <a:gd name="T11" fmla="*/ 446475971 h 34"/>
                  <a:gd name="T12" fmla="*/ 266692280 w 25"/>
                  <a:gd name="T13" fmla="*/ 474382353 h 34"/>
                  <a:gd name="T14" fmla="*/ 280726744 w 25"/>
                  <a:gd name="T15" fmla="*/ 474382353 h 34"/>
                  <a:gd name="T16" fmla="*/ 308799418 w 25"/>
                  <a:gd name="T17" fmla="*/ 460431029 h 34"/>
                  <a:gd name="T18" fmla="*/ 336872092 w 25"/>
                  <a:gd name="T19" fmla="*/ 418573324 h 34"/>
                  <a:gd name="T20" fmla="*/ 336872092 w 25"/>
                  <a:gd name="T21" fmla="*/ 376715618 h 34"/>
                  <a:gd name="T22" fmla="*/ 84218023 w 25"/>
                  <a:gd name="T23" fmla="*/ 27906382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"/>
                  <a:gd name="T37" fmla="*/ 0 h 34"/>
                  <a:gd name="T38" fmla="*/ 25 w 25"/>
                  <a:gd name="T39" fmla="*/ 34 h 3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" h="34">
                    <a:moveTo>
                      <a:pt x="6" y="2"/>
                    </a:moveTo>
                    <a:cubicBezTo>
                      <a:pt x="6" y="1"/>
                      <a:pt x="5" y="1"/>
                      <a:pt x="4" y="0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4"/>
                      <a:pt x="2" y="6"/>
                      <a:pt x="1" y="7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8" y="34"/>
                      <a:pt x="19" y="34"/>
                    </a:cubicBezTo>
                    <a:cubicBezTo>
                      <a:pt x="19" y="34"/>
                      <a:pt x="19" y="34"/>
                      <a:pt x="20" y="34"/>
                    </a:cubicBezTo>
                    <a:cubicBezTo>
                      <a:pt x="21" y="34"/>
                      <a:pt x="22" y="34"/>
                      <a:pt x="22" y="33"/>
                    </a:cubicBezTo>
                    <a:cubicBezTo>
                      <a:pt x="24" y="33"/>
                      <a:pt x="24" y="32"/>
                      <a:pt x="24" y="30"/>
                    </a:cubicBezTo>
                    <a:cubicBezTo>
                      <a:pt x="25" y="29"/>
                      <a:pt x="24" y="28"/>
                      <a:pt x="24" y="27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5" name="Freeform 879"/>
              <p:cNvSpPr>
                <a:spLocks noChangeArrowheads="1"/>
              </p:cNvSpPr>
              <p:nvPr/>
            </p:nvSpPr>
            <p:spPr bwMode="auto">
              <a:xfrm>
                <a:off x="15875" y="71437"/>
                <a:ext cx="112713" cy="101600"/>
              </a:xfrm>
              <a:custGeom>
                <a:avLst/>
                <a:gdLst>
                  <a:gd name="T0" fmla="*/ 28230849 w 30"/>
                  <a:gd name="T1" fmla="*/ 127440267 h 27"/>
                  <a:gd name="T2" fmla="*/ 381127738 w 30"/>
                  <a:gd name="T3" fmla="*/ 382317037 h 27"/>
                  <a:gd name="T4" fmla="*/ 395243163 w 30"/>
                  <a:gd name="T5" fmla="*/ 382317037 h 27"/>
                  <a:gd name="T6" fmla="*/ 395243163 w 30"/>
                  <a:gd name="T7" fmla="*/ 339836948 h 27"/>
                  <a:gd name="T8" fmla="*/ 409358588 w 30"/>
                  <a:gd name="T9" fmla="*/ 283196830 h 27"/>
                  <a:gd name="T10" fmla="*/ 423474012 w 30"/>
                  <a:gd name="T11" fmla="*/ 240716741 h 27"/>
                  <a:gd name="T12" fmla="*/ 112927155 w 30"/>
                  <a:gd name="T13" fmla="*/ 14160030 h 27"/>
                  <a:gd name="T14" fmla="*/ 14115425 w 30"/>
                  <a:gd name="T15" fmla="*/ 42480089 h 27"/>
                  <a:gd name="T16" fmla="*/ 0 w 30"/>
                  <a:gd name="T17" fmla="*/ 84960178 h 27"/>
                  <a:gd name="T18" fmla="*/ 28230849 w 30"/>
                  <a:gd name="T19" fmla="*/ 127440267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0"/>
                  <a:gd name="T31" fmla="*/ 0 h 27"/>
                  <a:gd name="T32" fmla="*/ 30 w 30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0" h="27">
                    <a:moveTo>
                      <a:pt x="2" y="9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8" y="27"/>
                    </a:cubicBezTo>
                    <a:cubicBezTo>
                      <a:pt x="28" y="26"/>
                      <a:pt x="28" y="25"/>
                      <a:pt x="28" y="24"/>
                    </a:cubicBezTo>
                    <a:cubicBezTo>
                      <a:pt x="28" y="23"/>
                      <a:pt x="29" y="21"/>
                      <a:pt x="29" y="20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2" y="0"/>
                      <a:pt x="1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9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6" name="Freeform 880"/>
              <p:cNvSpPr>
                <a:spLocks noChangeArrowheads="1"/>
              </p:cNvSpPr>
              <p:nvPr/>
            </p:nvSpPr>
            <p:spPr bwMode="auto">
              <a:xfrm>
                <a:off x="0" y="225425"/>
                <a:ext cx="120650" cy="55563"/>
              </a:xfrm>
              <a:custGeom>
                <a:avLst/>
                <a:gdLst>
                  <a:gd name="T0" fmla="*/ 454888203 w 32"/>
                  <a:gd name="T1" fmla="*/ 96046202 h 15"/>
                  <a:gd name="T2" fmla="*/ 440674125 w 32"/>
                  <a:gd name="T3" fmla="*/ 41164775 h 15"/>
                  <a:gd name="T4" fmla="*/ 440674125 w 32"/>
                  <a:gd name="T5" fmla="*/ 0 h 15"/>
                  <a:gd name="T6" fmla="*/ 56860083 w 32"/>
                  <a:gd name="T7" fmla="*/ 68605488 h 15"/>
                  <a:gd name="T8" fmla="*/ 14214078 w 32"/>
                  <a:gd name="T9" fmla="*/ 96046202 h 15"/>
                  <a:gd name="T10" fmla="*/ 0 w 32"/>
                  <a:gd name="T11" fmla="*/ 150931333 h 15"/>
                  <a:gd name="T12" fmla="*/ 71077931 w 32"/>
                  <a:gd name="T13" fmla="*/ 205816465 h 15"/>
                  <a:gd name="T14" fmla="*/ 71077931 w 32"/>
                  <a:gd name="T15" fmla="*/ 205816465 h 15"/>
                  <a:gd name="T16" fmla="*/ 454888203 w 32"/>
                  <a:gd name="T17" fmla="*/ 137210976 h 15"/>
                  <a:gd name="T18" fmla="*/ 454888203 w 32"/>
                  <a:gd name="T19" fmla="*/ 96046202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"/>
                  <a:gd name="T31" fmla="*/ 0 h 15"/>
                  <a:gd name="T32" fmla="*/ 32 w 32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" h="15">
                    <a:moveTo>
                      <a:pt x="32" y="7"/>
                    </a:moveTo>
                    <a:cubicBezTo>
                      <a:pt x="32" y="6"/>
                      <a:pt x="31" y="5"/>
                      <a:pt x="31" y="3"/>
                    </a:cubicBezTo>
                    <a:cubicBezTo>
                      <a:pt x="31" y="2"/>
                      <a:pt x="31" y="1"/>
                      <a:pt x="31" y="0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1" y="6"/>
                      <a:pt x="1" y="7"/>
                    </a:cubicBezTo>
                    <a:cubicBezTo>
                      <a:pt x="0" y="8"/>
                      <a:pt x="0" y="10"/>
                      <a:pt x="0" y="11"/>
                    </a:cubicBezTo>
                    <a:cubicBezTo>
                      <a:pt x="0" y="13"/>
                      <a:pt x="2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2" y="8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7" name="Freeform 881"/>
              <p:cNvSpPr>
                <a:spLocks noChangeArrowheads="1"/>
              </p:cNvSpPr>
              <p:nvPr/>
            </p:nvSpPr>
            <p:spPr bwMode="auto">
              <a:xfrm>
                <a:off x="60325" y="307975"/>
                <a:ext cx="90488" cy="123825"/>
              </a:xfrm>
              <a:custGeom>
                <a:avLst/>
                <a:gdLst>
                  <a:gd name="T0" fmla="*/ 298523682 w 24"/>
                  <a:gd name="T1" fmla="*/ 28160807 h 33"/>
                  <a:gd name="T2" fmla="*/ 284309526 w 24"/>
                  <a:gd name="T3" fmla="*/ 0 h 33"/>
                  <a:gd name="T4" fmla="*/ 255877442 w 24"/>
                  <a:gd name="T5" fmla="*/ 14078527 h 33"/>
                  <a:gd name="T6" fmla="*/ 14214157 w 24"/>
                  <a:gd name="T7" fmla="*/ 366067975 h 33"/>
                  <a:gd name="T8" fmla="*/ 0 w 24"/>
                  <a:gd name="T9" fmla="*/ 408307309 h 33"/>
                  <a:gd name="T10" fmla="*/ 28432084 w 24"/>
                  <a:gd name="T11" fmla="*/ 450546643 h 33"/>
                  <a:gd name="T12" fmla="*/ 71078324 w 24"/>
                  <a:gd name="T13" fmla="*/ 464625170 h 33"/>
                  <a:gd name="T14" fmla="*/ 85292481 w 24"/>
                  <a:gd name="T15" fmla="*/ 464625170 h 33"/>
                  <a:gd name="T16" fmla="*/ 127938721 w 24"/>
                  <a:gd name="T17" fmla="*/ 436464364 h 33"/>
                  <a:gd name="T18" fmla="*/ 341169923 w 24"/>
                  <a:gd name="T19" fmla="*/ 140796530 h 33"/>
                  <a:gd name="T20" fmla="*/ 326955766 w 24"/>
                  <a:gd name="T21" fmla="*/ 98557195 h 33"/>
                  <a:gd name="T22" fmla="*/ 298523682 w 24"/>
                  <a:gd name="T23" fmla="*/ 28160807 h 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"/>
                  <a:gd name="T37" fmla="*/ 0 h 33"/>
                  <a:gd name="T38" fmla="*/ 24 w 24"/>
                  <a:gd name="T39" fmla="*/ 33 h 3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" h="33">
                    <a:moveTo>
                      <a:pt x="21" y="2"/>
                    </a:moveTo>
                    <a:cubicBezTo>
                      <a:pt x="20" y="1"/>
                      <a:pt x="20" y="1"/>
                      <a:pt x="20" y="0"/>
                    </a:cubicBezTo>
                    <a:cubicBezTo>
                      <a:pt x="19" y="0"/>
                      <a:pt x="18" y="0"/>
                      <a:pt x="18" y="1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3" y="33"/>
                      <a:pt x="4" y="33"/>
                      <a:pt x="5" y="33"/>
                    </a:cubicBezTo>
                    <a:cubicBezTo>
                      <a:pt x="5" y="33"/>
                      <a:pt x="5" y="33"/>
                      <a:pt x="6" y="33"/>
                    </a:cubicBezTo>
                    <a:cubicBezTo>
                      <a:pt x="7" y="33"/>
                      <a:pt x="8" y="32"/>
                      <a:pt x="9" y="31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3" y="9"/>
                      <a:pt x="23" y="8"/>
                      <a:pt x="23" y="7"/>
                    </a:cubicBezTo>
                    <a:cubicBezTo>
                      <a:pt x="22" y="5"/>
                      <a:pt x="21" y="4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8" name="Freeform 882"/>
              <p:cNvSpPr>
                <a:spLocks noEditPoints="1" noChangeArrowheads="1"/>
              </p:cNvSpPr>
              <p:nvPr/>
            </p:nvSpPr>
            <p:spPr bwMode="auto">
              <a:xfrm>
                <a:off x="158750" y="0"/>
                <a:ext cx="419100" cy="506413"/>
              </a:xfrm>
              <a:custGeom>
                <a:avLst/>
                <a:gdLst>
                  <a:gd name="T0" fmla="*/ 784128616 w 112"/>
                  <a:gd name="T1" fmla="*/ 0 h 135"/>
                  <a:gd name="T2" fmla="*/ 0 w 112"/>
                  <a:gd name="T3" fmla="*/ 788008638 h 135"/>
                  <a:gd name="T4" fmla="*/ 238037574 w 112"/>
                  <a:gd name="T5" fmla="*/ 1421227453 h 135"/>
                  <a:gd name="T6" fmla="*/ 252040004 w 112"/>
                  <a:gd name="T7" fmla="*/ 1421227453 h 135"/>
                  <a:gd name="T8" fmla="*/ 420069169 w 112"/>
                  <a:gd name="T9" fmla="*/ 1801160993 h 135"/>
                  <a:gd name="T10" fmla="*/ 518086181 w 112"/>
                  <a:gd name="T11" fmla="*/ 1899660197 h 135"/>
                  <a:gd name="T12" fmla="*/ 1036168621 w 112"/>
                  <a:gd name="T13" fmla="*/ 1899660197 h 135"/>
                  <a:gd name="T14" fmla="*/ 1036168621 w 112"/>
                  <a:gd name="T15" fmla="*/ 1899660197 h 135"/>
                  <a:gd name="T16" fmla="*/ 1078175912 w 112"/>
                  <a:gd name="T17" fmla="*/ 1885589418 h 135"/>
                  <a:gd name="T18" fmla="*/ 1134185633 w 112"/>
                  <a:gd name="T19" fmla="*/ 1801160993 h 135"/>
                  <a:gd name="T20" fmla="*/ 1316217228 w 112"/>
                  <a:gd name="T21" fmla="*/ 1421227453 h 135"/>
                  <a:gd name="T22" fmla="*/ 1330219658 w 112"/>
                  <a:gd name="T23" fmla="*/ 1407156674 h 135"/>
                  <a:gd name="T24" fmla="*/ 1568257232 w 112"/>
                  <a:gd name="T25" fmla="*/ 788008638 h 135"/>
                  <a:gd name="T26" fmla="*/ 784128616 w 112"/>
                  <a:gd name="T27" fmla="*/ 0 h 135"/>
                  <a:gd name="T28" fmla="*/ 1162190494 w 112"/>
                  <a:gd name="T29" fmla="*/ 1308653719 h 135"/>
                  <a:gd name="T30" fmla="*/ 1148188063 w 112"/>
                  <a:gd name="T31" fmla="*/ 1322724498 h 135"/>
                  <a:gd name="T32" fmla="*/ 952157780 w 112"/>
                  <a:gd name="T33" fmla="*/ 1702658037 h 135"/>
                  <a:gd name="T34" fmla="*/ 602097021 w 112"/>
                  <a:gd name="T35" fmla="*/ 1702658037 h 135"/>
                  <a:gd name="T36" fmla="*/ 406066738 w 112"/>
                  <a:gd name="T37" fmla="*/ 1308653719 h 135"/>
                  <a:gd name="T38" fmla="*/ 392064308 w 112"/>
                  <a:gd name="T39" fmla="*/ 1308653719 h 135"/>
                  <a:gd name="T40" fmla="*/ 196034025 w 112"/>
                  <a:gd name="T41" fmla="*/ 788008638 h 135"/>
                  <a:gd name="T42" fmla="*/ 784128616 w 112"/>
                  <a:gd name="T43" fmla="*/ 197002159 h 135"/>
                  <a:gd name="T44" fmla="*/ 1372226949 w 112"/>
                  <a:gd name="T45" fmla="*/ 788008638 h 135"/>
                  <a:gd name="T46" fmla="*/ 1162190494 w 112"/>
                  <a:gd name="T47" fmla="*/ 1308653719 h 13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12"/>
                  <a:gd name="T73" fmla="*/ 0 h 135"/>
                  <a:gd name="T74" fmla="*/ 112 w 112"/>
                  <a:gd name="T75" fmla="*/ 135 h 13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12" h="135">
                    <a:moveTo>
                      <a:pt x="56" y="0"/>
                    </a:moveTo>
                    <a:cubicBezTo>
                      <a:pt x="25" y="0"/>
                      <a:pt x="0" y="25"/>
                      <a:pt x="0" y="56"/>
                    </a:cubicBezTo>
                    <a:cubicBezTo>
                      <a:pt x="0" y="71"/>
                      <a:pt x="6" y="88"/>
                      <a:pt x="17" y="101"/>
                    </a:cubicBezTo>
                    <a:cubicBezTo>
                      <a:pt x="17" y="101"/>
                      <a:pt x="17" y="101"/>
                      <a:pt x="18" y="101"/>
                    </a:cubicBezTo>
                    <a:cubicBezTo>
                      <a:pt x="21" y="106"/>
                      <a:pt x="30" y="119"/>
                      <a:pt x="30" y="128"/>
                    </a:cubicBezTo>
                    <a:cubicBezTo>
                      <a:pt x="30" y="132"/>
                      <a:pt x="33" y="135"/>
                      <a:pt x="37" y="135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5" y="135"/>
                      <a:pt x="76" y="135"/>
                      <a:pt x="77" y="134"/>
                    </a:cubicBezTo>
                    <a:cubicBezTo>
                      <a:pt x="80" y="133"/>
                      <a:pt x="81" y="131"/>
                      <a:pt x="81" y="128"/>
                    </a:cubicBezTo>
                    <a:cubicBezTo>
                      <a:pt x="81" y="120"/>
                      <a:pt x="89" y="108"/>
                      <a:pt x="94" y="101"/>
                    </a:cubicBezTo>
                    <a:cubicBezTo>
                      <a:pt x="94" y="101"/>
                      <a:pt x="95" y="101"/>
                      <a:pt x="95" y="100"/>
                    </a:cubicBezTo>
                    <a:cubicBezTo>
                      <a:pt x="105" y="87"/>
                      <a:pt x="112" y="71"/>
                      <a:pt x="112" y="56"/>
                    </a:cubicBezTo>
                    <a:cubicBezTo>
                      <a:pt x="112" y="25"/>
                      <a:pt x="87" y="0"/>
                      <a:pt x="56" y="0"/>
                    </a:cubicBezTo>
                    <a:close/>
                    <a:moveTo>
                      <a:pt x="83" y="93"/>
                    </a:moveTo>
                    <a:cubicBezTo>
                      <a:pt x="83" y="93"/>
                      <a:pt x="83" y="94"/>
                      <a:pt x="82" y="94"/>
                    </a:cubicBezTo>
                    <a:cubicBezTo>
                      <a:pt x="79" y="98"/>
                      <a:pt x="71" y="110"/>
                      <a:pt x="68" y="121"/>
                    </a:cubicBezTo>
                    <a:cubicBezTo>
                      <a:pt x="43" y="121"/>
                      <a:pt x="43" y="121"/>
                      <a:pt x="43" y="121"/>
                    </a:cubicBezTo>
                    <a:cubicBezTo>
                      <a:pt x="40" y="109"/>
                      <a:pt x="31" y="97"/>
                      <a:pt x="29" y="93"/>
                    </a:cubicBezTo>
                    <a:cubicBezTo>
                      <a:pt x="29" y="93"/>
                      <a:pt x="28" y="93"/>
                      <a:pt x="28" y="93"/>
                    </a:cubicBezTo>
                    <a:cubicBezTo>
                      <a:pt x="19" y="82"/>
                      <a:pt x="14" y="68"/>
                      <a:pt x="14" y="56"/>
                    </a:cubicBezTo>
                    <a:cubicBezTo>
                      <a:pt x="14" y="33"/>
                      <a:pt x="32" y="14"/>
                      <a:pt x="56" y="14"/>
                    </a:cubicBezTo>
                    <a:cubicBezTo>
                      <a:pt x="79" y="14"/>
                      <a:pt x="98" y="33"/>
                      <a:pt x="98" y="56"/>
                    </a:cubicBezTo>
                    <a:cubicBezTo>
                      <a:pt x="98" y="68"/>
                      <a:pt x="92" y="82"/>
                      <a:pt x="83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9" name="Freeform 883"/>
              <p:cNvSpPr>
                <a:spLocks noChangeArrowheads="1"/>
              </p:cNvSpPr>
              <p:nvPr/>
            </p:nvSpPr>
            <p:spPr bwMode="auto">
              <a:xfrm>
                <a:off x="288925" y="547687"/>
                <a:ext cx="158750" cy="142875"/>
              </a:xfrm>
              <a:custGeom>
                <a:avLst/>
                <a:gdLst>
                  <a:gd name="T0" fmla="*/ 514315982 w 42"/>
                  <a:gd name="T1" fmla="*/ 0 h 38"/>
                  <a:gd name="T2" fmla="*/ 71433720 w 42"/>
                  <a:gd name="T3" fmla="*/ 0 h 38"/>
                  <a:gd name="T4" fmla="*/ 0 w 42"/>
                  <a:gd name="T5" fmla="*/ 84818872 h 38"/>
                  <a:gd name="T6" fmla="*/ 0 w 42"/>
                  <a:gd name="T7" fmla="*/ 381686803 h 38"/>
                  <a:gd name="T8" fmla="*/ 71433720 w 42"/>
                  <a:gd name="T9" fmla="*/ 466509434 h 38"/>
                  <a:gd name="T10" fmla="*/ 142867440 w 42"/>
                  <a:gd name="T11" fmla="*/ 466509434 h 38"/>
                  <a:gd name="T12" fmla="*/ 185726161 w 42"/>
                  <a:gd name="T13" fmla="*/ 508916990 h 38"/>
                  <a:gd name="T14" fmla="*/ 242872381 w 42"/>
                  <a:gd name="T15" fmla="*/ 537191201 h 38"/>
                  <a:gd name="T16" fmla="*/ 342877321 w 42"/>
                  <a:gd name="T17" fmla="*/ 537191201 h 38"/>
                  <a:gd name="T18" fmla="*/ 400023542 w 42"/>
                  <a:gd name="T19" fmla="*/ 508916990 h 38"/>
                  <a:gd name="T20" fmla="*/ 442886042 w 42"/>
                  <a:gd name="T21" fmla="*/ 466509434 h 38"/>
                  <a:gd name="T22" fmla="*/ 514315982 w 42"/>
                  <a:gd name="T23" fmla="*/ 466509434 h 38"/>
                  <a:gd name="T24" fmla="*/ 600037202 w 42"/>
                  <a:gd name="T25" fmla="*/ 381686803 h 38"/>
                  <a:gd name="T26" fmla="*/ 600037202 w 42"/>
                  <a:gd name="T27" fmla="*/ 84818872 h 38"/>
                  <a:gd name="T28" fmla="*/ 514315982 w 42"/>
                  <a:gd name="T29" fmla="*/ 0 h 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2"/>
                  <a:gd name="T46" fmla="*/ 0 h 38"/>
                  <a:gd name="T47" fmla="*/ 42 w 42"/>
                  <a:gd name="T48" fmla="*/ 38 h 3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2" h="38">
                    <a:moveTo>
                      <a:pt x="3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2" y="33"/>
                      <a:pt x="5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4" y="37"/>
                      <a:pt x="16" y="38"/>
                      <a:pt x="17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6" y="38"/>
                      <a:pt x="27" y="37"/>
                      <a:pt x="28" y="36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9" y="33"/>
                      <a:pt x="42" y="30"/>
                      <a:pt x="42" y="27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3"/>
                      <a:pt x="39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</p:grpSp>
        <p:sp>
          <p:nvSpPr>
            <p:cNvPr id="3085" name="文本框 29"/>
            <p:cNvSpPr txBox="1">
              <a:spLocks noChangeArrowheads="1"/>
            </p:cNvSpPr>
            <p:nvPr/>
          </p:nvSpPr>
          <p:spPr bwMode="auto">
            <a:xfrm>
              <a:off x="1717" y="1974"/>
              <a:ext cx="1865" cy="1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</a:t>
              </a:r>
              <a:endPara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1160463" y="954088"/>
            <a:ext cx="75326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ea typeface="黑体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你能说出下面算式各部分的名称吗？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sp>
        <p:nvSpPr>
          <p:cNvPr id="4" name="TextBox 12"/>
          <p:cNvSpPr txBox="1">
            <a:spLocks noChangeArrowheads="1"/>
          </p:cNvSpPr>
          <p:nvPr/>
        </p:nvSpPr>
        <p:spPr bwMode="auto">
          <a:xfrm>
            <a:off x="649288" y="2274888"/>
            <a:ext cx="35956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被减数  减数  差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4972050" y="2281238"/>
            <a:ext cx="35941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加数  加数   和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 flipH="1">
            <a:off x="539750" y="2930525"/>
            <a:ext cx="3589338" cy="1800225"/>
            <a:chOff x="8038" y="1376"/>
            <a:chExt cx="5650" cy="2835"/>
          </a:xfrm>
        </p:grpSpPr>
        <p:pic>
          <p:nvPicPr>
            <p:cNvPr id="3082" name="图片 7221" descr="男孩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806" y="1376"/>
              <a:ext cx="1882" cy="2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3" name="AutoShape 27"/>
            <p:cNvSpPr>
              <a:spLocks noChangeArrowheads="1"/>
            </p:cNvSpPr>
            <p:nvPr/>
          </p:nvSpPr>
          <p:spPr bwMode="auto">
            <a:xfrm>
              <a:off x="8038" y="2003"/>
              <a:ext cx="3885" cy="1790"/>
            </a:xfrm>
            <a:prstGeom prst="wedgeRoundRectCallout">
              <a:avLst>
                <a:gd name="adj1" fmla="val 67037"/>
                <a:gd name="adj2" fmla="val 217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减法是加法的逆运算。</a:t>
              </a:r>
              <a:endPara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2" grpId="0"/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6"/>
          <p:cNvSpPr>
            <a:spLocks noChangeArrowheads="1"/>
          </p:cNvSpPr>
          <p:nvPr/>
        </p:nvSpPr>
        <p:spPr bwMode="auto">
          <a:xfrm>
            <a:off x="-19051" y="-14696"/>
            <a:ext cx="916305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tabLst>
                <a:tab pos="3404870" algn="l"/>
              </a:tabLst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二、自主探究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558800" y="666750"/>
            <a:ext cx="609600" cy="639763"/>
            <a:chOff x="815" y="1150"/>
            <a:chExt cx="960" cy="1008"/>
          </a:xfrm>
        </p:grpSpPr>
        <p:sp>
          <p:nvSpPr>
            <p:cNvPr id="7222" name="椭圆 2"/>
            <p:cNvSpPr/>
            <p:nvPr/>
          </p:nvSpPr>
          <p:spPr>
            <a:xfrm>
              <a:off x="815" y="1270"/>
              <a:ext cx="960" cy="783"/>
            </a:xfrm>
            <a:custGeom>
              <a:avLst/>
              <a:gdLst>
                <a:gd name="txL" fmla="*/ 0 w 1281095"/>
                <a:gd name="txT" fmla="*/ 0 h 1045028"/>
                <a:gd name="txR" fmla="*/ 1281095 w 1281095"/>
                <a:gd name="txB" fmla="*/ 1045028 h 1045028"/>
              </a:gdLst>
              <a:ahLst/>
              <a:cxnLst>
                <a:cxn ang="0">
                  <a:pos x="0" y="0"/>
                </a:cxn>
              </a:cxnLst>
              <a:rect l="txL" t="txT" r="txR" b="txB"/>
              <a:pathLst>
                <a:path w="1281095" h="1045028">
                  <a:moveTo>
                    <a:pt x="522514" y="0"/>
                  </a:moveTo>
                  <a:cubicBezTo>
                    <a:pt x="778529" y="0"/>
                    <a:pt x="991539" y="184122"/>
                    <a:pt x="1035434" y="427341"/>
                  </a:cubicBezTo>
                  <a:lnTo>
                    <a:pt x="1281095" y="530977"/>
                  </a:lnTo>
                  <a:lnTo>
                    <a:pt x="1036611" y="606006"/>
                  </a:lnTo>
                  <a:cubicBezTo>
                    <a:pt x="998262" y="855039"/>
                    <a:pt x="782576" y="1045028"/>
                    <a:pt x="522514" y="1045028"/>
                  </a:cubicBezTo>
                  <a:cubicBezTo>
                    <a:pt x="233937" y="1045028"/>
                    <a:pt x="0" y="811091"/>
                    <a:pt x="0" y="522514"/>
                  </a:cubicBezTo>
                  <a:cubicBezTo>
                    <a:pt x="0" y="233937"/>
                    <a:pt x="233937" y="0"/>
                    <a:pt x="522514" y="0"/>
                  </a:cubicBezTo>
                  <a:close/>
                </a:path>
              </a:pathLst>
            </a:custGeom>
            <a:solidFill>
              <a:srgbClr val="FBCF53"/>
            </a:solidFill>
            <a:ln w="25400">
              <a:noFill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sz="1865" noProof="1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9" name="矩形 13"/>
            <p:cNvSpPr>
              <a:spLocks noChangeArrowheads="1"/>
            </p:cNvSpPr>
            <p:nvPr/>
          </p:nvSpPr>
          <p:spPr bwMode="auto">
            <a:xfrm>
              <a:off x="850" y="1150"/>
              <a:ext cx="524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>
                  <a:solidFill>
                    <a:schemeClr val="bg1"/>
                  </a:solidFill>
                  <a:ea typeface="微软雅黑" panose="020B0503020204020204" pitchFamily="34" charset="-122"/>
                  <a:sym typeface="Arial Unicode MS" panose="020B0604020202020204" pitchFamily="34" charset="-122"/>
                </a:rPr>
                <a:t>2</a:t>
              </a:r>
              <a:endParaRPr lang="en-US" altLang="zh-CN" sz="3600">
                <a:solidFill>
                  <a:schemeClr val="bg1"/>
                </a:solidFill>
                <a:ea typeface="微软雅黑" panose="020B0503020204020204" pitchFamily="34" charset="-122"/>
                <a:sym typeface="Arial Unicode MS" panose="020B0604020202020204" pitchFamily="34" charset="-122"/>
              </a:endParaRPr>
            </a:p>
          </p:txBody>
        </p:sp>
      </p:grp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1085850" y="654050"/>
            <a:ext cx="84010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ea typeface="黑体" panose="02010609060101010101" pitchFamily="49" charset="-122"/>
              </a:rPr>
              <a:t>）每个花瓶里插</a:t>
            </a:r>
            <a:r>
              <a:rPr lang="en-US" altLang="zh-CN" sz="3200" b="1" dirty="0"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ea typeface="黑体" panose="02010609060101010101" pitchFamily="49" charset="-122"/>
              </a:rPr>
              <a:t>枝花。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14650" y="1370013"/>
            <a:ext cx="3760788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928813" y="3124200"/>
            <a:ext cx="53086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ea typeface="楷体_GB2312" panose="02010609030101010101" pitchFamily="49" charset="-122"/>
              </a:rPr>
              <a:t>4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个花瓶一共插了多少枝花？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561975" y="3124200"/>
            <a:ext cx="1535113" cy="676275"/>
            <a:chOff x="1163" y="1974"/>
            <a:chExt cx="2418" cy="1064"/>
          </a:xfrm>
        </p:grpSpPr>
        <p:grpSp>
          <p:nvGrpSpPr>
            <p:cNvPr id="6" name="Group 36"/>
            <p:cNvGrpSpPr/>
            <p:nvPr/>
          </p:nvGrpSpPr>
          <p:grpSpPr bwMode="auto">
            <a:xfrm>
              <a:off x="1163" y="2234"/>
              <a:ext cx="626" cy="585"/>
              <a:chOff x="0" y="0"/>
              <a:chExt cx="739775" cy="690562"/>
            </a:xfrm>
            <a:solidFill>
              <a:srgbClr val="FFC000"/>
            </a:solidFill>
          </p:grpSpPr>
          <p:sp>
            <p:nvSpPr>
              <p:cNvPr id="7" name="Freeform 876"/>
              <p:cNvSpPr>
                <a:spLocks noChangeArrowheads="1"/>
              </p:cNvSpPr>
              <p:nvPr/>
            </p:nvSpPr>
            <p:spPr bwMode="auto">
              <a:xfrm>
                <a:off x="608013" y="71437"/>
                <a:ext cx="115888" cy="101600"/>
              </a:xfrm>
              <a:custGeom>
                <a:avLst/>
                <a:gdLst>
                  <a:gd name="T0" fmla="*/ 27951438 w 31"/>
                  <a:gd name="T1" fmla="*/ 353996978 h 27"/>
                  <a:gd name="T2" fmla="*/ 27951438 w 31"/>
                  <a:gd name="T3" fmla="*/ 382317037 h 27"/>
                  <a:gd name="T4" fmla="*/ 55899138 w 31"/>
                  <a:gd name="T5" fmla="*/ 382317037 h 27"/>
                  <a:gd name="T6" fmla="*/ 391301439 w 31"/>
                  <a:gd name="T7" fmla="*/ 127440267 h 27"/>
                  <a:gd name="T8" fmla="*/ 419252877 w 31"/>
                  <a:gd name="T9" fmla="*/ 84960178 h 27"/>
                  <a:gd name="T10" fmla="*/ 419252877 w 31"/>
                  <a:gd name="T11" fmla="*/ 42480089 h 27"/>
                  <a:gd name="T12" fmla="*/ 321424714 w 31"/>
                  <a:gd name="T13" fmla="*/ 14160030 h 27"/>
                  <a:gd name="T14" fmla="*/ 0 w 31"/>
                  <a:gd name="T15" fmla="*/ 254876770 h 27"/>
                  <a:gd name="T16" fmla="*/ 13973850 w 31"/>
                  <a:gd name="T17" fmla="*/ 283196830 h 27"/>
                  <a:gd name="T18" fmla="*/ 27951438 w 31"/>
                  <a:gd name="T19" fmla="*/ 353996978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"/>
                  <a:gd name="T31" fmla="*/ 0 h 27"/>
                  <a:gd name="T32" fmla="*/ 31 w 31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" h="27">
                    <a:moveTo>
                      <a:pt x="2" y="25"/>
                    </a:moveTo>
                    <a:cubicBezTo>
                      <a:pt x="2" y="26"/>
                      <a:pt x="2" y="26"/>
                      <a:pt x="2" y="27"/>
                    </a:cubicBezTo>
                    <a:cubicBezTo>
                      <a:pt x="3" y="27"/>
                      <a:pt x="3" y="27"/>
                      <a:pt x="4" y="27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30" y="7"/>
                      <a:pt x="30" y="6"/>
                    </a:cubicBezTo>
                    <a:cubicBezTo>
                      <a:pt x="31" y="5"/>
                      <a:pt x="30" y="4"/>
                      <a:pt x="30" y="3"/>
                    </a:cubicBezTo>
                    <a:cubicBezTo>
                      <a:pt x="28" y="0"/>
                      <a:pt x="25" y="0"/>
                      <a:pt x="23" y="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20"/>
                    </a:cubicBezTo>
                    <a:cubicBezTo>
                      <a:pt x="1" y="22"/>
                      <a:pt x="1" y="23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9" name="Freeform 877"/>
              <p:cNvSpPr>
                <a:spLocks noChangeArrowheads="1"/>
              </p:cNvSpPr>
              <p:nvPr/>
            </p:nvSpPr>
            <p:spPr bwMode="auto">
              <a:xfrm>
                <a:off x="612775" y="225425"/>
                <a:ext cx="127000" cy="55563"/>
              </a:xfrm>
              <a:custGeom>
                <a:avLst/>
                <a:gdLst>
                  <a:gd name="T0" fmla="*/ 460431029 w 34"/>
                  <a:gd name="T1" fmla="*/ 96046202 h 15"/>
                  <a:gd name="T2" fmla="*/ 418573324 w 34"/>
                  <a:gd name="T3" fmla="*/ 68605488 h 15"/>
                  <a:gd name="T4" fmla="*/ 13951324 w 34"/>
                  <a:gd name="T5" fmla="*/ 0 h 15"/>
                  <a:gd name="T6" fmla="*/ 13951324 w 34"/>
                  <a:gd name="T7" fmla="*/ 41164775 h 15"/>
                  <a:gd name="T8" fmla="*/ 13951324 w 34"/>
                  <a:gd name="T9" fmla="*/ 96046202 h 15"/>
                  <a:gd name="T10" fmla="*/ 0 w 34"/>
                  <a:gd name="T11" fmla="*/ 137210976 h 15"/>
                  <a:gd name="T12" fmla="*/ 390666941 w 34"/>
                  <a:gd name="T13" fmla="*/ 205816465 h 15"/>
                  <a:gd name="T14" fmla="*/ 404622000 w 34"/>
                  <a:gd name="T15" fmla="*/ 205816465 h 15"/>
                  <a:gd name="T16" fmla="*/ 474382353 w 34"/>
                  <a:gd name="T17" fmla="*/ 150931333 h 15"/>
                  <a:gd name="T18" fmla="*/ 460431029 w 34"/>
                  <a:gd name="T19" fmla="*/ 96046202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4"/>
                  <a:gd name="T31" fmla="*/ 0 h 15"/>
                  <a:gd name="T32" fmla="*/ 34 w 34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4" h="15">
                    <a:moveTo>
                      <a:pt x="33" y="7"/>
                    </a:moveTo>
                    <a:cubicBezTo>
                      <a:pt x="32" y="6"/>
                      <a:pt x="31" y="5"/>
                      <a:pt x="30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4"/>
                      <a:pt x="1" y="6"/>
                      <a:pt x="1" y="7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9" y="15"/>
                    </a:cubicBezTo>
                    <a:cubicBezTo>
                      <a:pt x="31" y="15"/>
                      <a:pt x="33" y="13"/>
                      <a:pt x="34" y="11"/>
                    </a:cubicBezTo>
                    <a:cubicBezTo>
                      <a:pt x="34" y="10"/>
                      <a:pt x="33" y="8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1" name="Freeform 878"/>
              <p:cNvSpPr>
                <a:spLocks noChangeArrowheads="1"/>
              </p:cNvSpPr>
              <p:nvPr/>
            </p:nvSpPr>
            <p:spPr bwMode="auto">
              <a:xfrm>
                <a:off x="585788" y="304800"/>
                <a:ext cx="93663" cy="127000"/>
              </a:xfrm>
              <a:custGeom>
                <a:avLst/>
                <a:gdLst>
                  <a:gd name="T0" fmla="*/ 84218023 w 25"/>
                  <a:gd name="T1" fmla="*/ 27906382 h 34"/>
                  <a:gd name="T2" fmla="*/ 56145349 w 25"/>
                  <a:gd name="T3" fmla="*/ 0 h 34"/>
                  <a:gd name="T4" fmla="*/ 42110885 w 25"/>
                  <a:gd name="T5" fmla="*/ 41857706 h 34"/>
                  <a:gd name="T6" fmla="*/ 14038210 w 25"/>
                  <a:gd name="T7" fmla="*/ 97666735 h 34"/>
                  <a:gd name="T8" fmla="*/ 0 w 25"/>
                  <a:gd name="T9" fmla="*/ 139524441 h 34"/>
                  <a:gd name="T10" fmla="*/ 224581395 w 25"/>
                  <a:gd name="T11" fmla="*/ 446475971 h 34"/>
                  <a:gd name="T12" fmla="*/ 266692280 w 25"/>
                  <a:gd name="T13" fmla="*/ 474382353 h 34"/>
                  <a:gd name="T14" fmla="*/ 280726744 w 25"/>
                  <a:gd name="T15" fmla="*/ 474382353 h 34"/>
                  <a:gd name="T16" fmla="*/ 308799418 w 25"/>
                  <a:gd name="T17" fmla="*/ 460431029 h 34"/>
                  <a:gd name="T18" fmla="*/ 336872092 w 25"/>
                  <a:gd name="T19" fmla="*/ 418573324 h 34"/>
                  <a:gd name="T20" fmla="*/ 336872092 w 25"/>
                  <a:gd name="T21" fmla="*/ 376715618 h 34"/>
                  <a:gd name="T22" fmla="*/ 84218023 w 25"/>
                  <a:gd name="T23" fmla="*/ 27906382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"/>
                  <a:gd name="T37" fmla="*/ 0 h 34"/>
                  <a:gd name="T38" fmla="*/ 25 w 25"/>
                  <a:gd name="T39" fmla="*/ 34 h 3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" h="34">
                    <a:moveTo>
                      <a:pt x="6" y="2"/>
                    </a:moveTo>
                    <a:cubicBezTo>
                      <a:pt x="6" y="1"/>
                      <a:pt x="5" y="1"/>
                      <a:pt x="4" y="0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4"/>
                      <a:pt x="2" y="6"/>
                      <a:pt x="1" y="7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8" y="34"/>
                      <a:pt x="19" y="34"/>
                    </a:cubicBezTo>
                    <a:cubicBezTo>
                      <a:pt x="19" y="34"/>
                      <a:pt x="19" y="34"/>
                      <a:pt x="20" y="34"/>
                    </a:cubicBezTo>
                    <a:cubicBezTo>
                      <a:pt x="21" y="34"/>
                      <a:pt x="22" y="34"/>
                      <a:pt x="22" y="33"/>
                    </a:cubicBezTo>
                    <a:cubicBezTo>
                      <a:pt x="24" y="33"/>
                      <a:pt x="24" y="32"/>
                      <a:pt x="24" y="30"/>
                    </a:cubicBezTo>
                    <a:cubicBezTo>
                      <a:pt x="25" y="29"/>
                      <a:pt x="24" y="28"/>
                      <a:pt x="24" y="27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4" name="Freeform 879"/>
              <p:cNvSpPr>
                <a:spLocks noChangeArrowheads="1"/>
              </p:cNvSpPr>
              <p:nvPr/>
            </p:nvSpPr>
            <p:spPr bwMode="auto">
              <a:xfrm>
                <a:off x="15875" y="71437"/>
                <a:ext cx="112713" cy="101600"/>
              </a:xfrm>
              <a:custGeom>
                <a:avLst/>
                <a:gdLst>
                  <a:gd name="T0" fmla="*/ 28230849 w 30"/>
                  <a:gd name="T1" fmla="*/ 127440267 h 27"/>
                  <a:gd name="T2" fmla="*/ 381127738 w 30"/>
                  <a:gd name="T3" fmla="*/ 382317037 h 27"/>
                  <a:gd name="T4" fmla="*/ 395243163 w 30"/>
                  <a:gd name="T5" fmla="*/ 382317037 h 27"/>
                  <a:gd name="T6" fmla="*/ 395243163 w 30"/>
                  <a:gd name="T7" fmla="*/ 339836948 h 27"/>
                  <a:gd name="T8" fmla="*/ 409358588 w 30"/>
                  <a:gd name="T9" fmla="*/ 283196830 h 27"/>
                  <a:gd name="T10" fmla="*/ 423474012 w 30"/>
                  <a:gd name="T11" fmla="*/ 240716741 h 27"/>
                  <a:gd name="T12" fmla="*/ 112927155 w 30"/>
                  <a:gd name="T13" fmla="*/ 14160030 h 27"/>
                  <a:gd name="T14" fmla="*/ 14115425 w 30"/>
                  <a:gd name="T15" fmla="*/ 42480089 h 27"/>
                  <a:gd name="T16" fmla="*/ 0 w 30"/>
                  <a:gd name="T17" fmla="*/ 84960178 h 27"/>
                  <a:gd name="T18" fmla="*/ 28230849 w 30"/>
                  <a:gd name="T19" fmla="*/ 127440267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0"/>
                  <a:gd name="T31" fmla="*/ 0 h 27"/>
                  <a:gd name="T32" fmla="*/ 30 w 30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0" h="27">
                    <a:moveTo>
                      <a:pt x="2" y="9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8" y="27"/>
                    </a:cubicBezTo>
                    <a:cubicBezTo>
                      <a:pt x="28" y="26"/>
                      <a:pt x="28" y="25"/>
                      <a:pt x="28" y="24"/>
                    </a:cubicBezTo>
                    <a:cubicBezTo>
                      <a:pt x="28" y="23"/>
                      <a:pt x="29" y="21"/>
                      <a:pt x="29" y="20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2" y="0"/>
                      <a:pt x="1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9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5" name="Freeform 880"/>
              <p:cNvSpPr>
                <a:spLocks noChangeArrowheads="1"/>
              </p:cNvSpPr>
              <p:nvPr/>
            </p:nvSpPr>
            <p:spPr bwMode="auto">
              <a:xfrm>
                <a:off x="0" y="225425"/>
                <a:ext cx="120650" cy="55563"/>
              </a:xfrm>
              <a:custGeom>
                <a:avLst/>
                <a:gdLst>
                  <a:gd name="T0" fmla="*/ 454888203 w 32"/>
                  <a:gd name="T1" fmla="*/ 96046202 h 15"/>
                  <a:gd name="T2" fmla="*/ 440674125 w 32"/>
                  <a:gd name="T3" fmla="*/ 41164775 h 15"/>
                  <a:gd name="T4" fmla="*/ 440674125 w 32"/>
                  <a:gd name="T5" fmla="*/ 0 h 15"/>
                  <a:gd name="T6" fmla="*/ 56860083 w 32"/>
                  <a:gd name="T7" fmla="*/ 68605488 h 15"/>
                  <a:gd name="T8" fmla="*/ 14214078 w 32"/>
                  <a:gd name="T9" fmla="*/ 96046202 h 15"/>
                  <a:gd name="T10" fmla="*/ 0 w 32"/>
                  <a:gd name="T11" fmla="*/ 150931333 h 15"/>
                  <a:gd name="T12" fmla="*/ 71077931 w 32"/>
                  <a:gd name="T13" fmla="*/ 205816465 h 15"/>
                  <a:gd name="T14" fmla="*/ 71077931 w 32"/>
                  <a:gd name="T15" fmla="*/ 205816465 h 15"/>
                  <a:gd name="T16" fmla="*/ 454888203 w 32"/>
                  <a:gd name="T17" fmla="*/ 137210976 h 15"/>
                  <a:gd name="T18" fmla="*/ 454888203 w 32"/>
                  <a:gd name="T19" fmla="*/ 96046202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"/>
                  <a:gd name="T31" fmla="*/ 0 h 15"/>
                  <a:gd name="T32" fmla="*/ 32 w 32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" h="15">
                    <a:moveTo>
                      <a:pt x="32" y="7"/>
                    </a:moveTo>
                    <a:cubicBezTo>
                      <a:pt x="32" y="6"/>
                      <a:pt x="31" y="5"/>
                      <a:pt x="31" y="3"/>
                    </a:cubicBezTo>
                    <a:cubicBezTo>
                      <a:pt x="31" y="2"/>
                      <a:pt x="31" y="1"/>
                      <a:pt x="31" y="0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1" y="6"/>
                      <a:pt x="1" y="7"/>
                    </a:cubicBezTo>
                    <a:cubicBezTo>
                      <a:pt x="0" y="8"/>
                      <a:pt x="0" y="10"/>
                      <a:pt x="0" y="11"/>
                    </a:cubicBezTo>
                    <a:cubicBezTo>
                      <a:pt x="0" y="13"/>
                      <a:pt x="2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2" y="8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6" name="Freeform 881"/>
              <p:cNvSpPr>
                <a:spLocks noChangeArrowheads="1"/>
              </p:cNvSpPr>
              <p:nvPr/>
            </p:nvSpPr>
            <p:spPr bwMode="auto">
              <a:xfrm>
                <a:off x="60325" y="307975"/>
                <a:ext cx="90488" cy="123825"/>
              </a:xfrm>
              <a:custGeom>
                <a:avLst/>
                <a:gdLst>
                  <a:gd name="T0" fmla="*/ 298523682 w 24"/>
                  <a:gd name="T1" fmla="*/ 28160807 h 33"/>
                  <a:gd name="T2" fmla="*/ 284309526 w 24"/>
                  <a:gd name="T3" fmla="*/ 0 h 33"/>
                  <a:gd name="T4" fmla="*/ 255877442 w 24"/>
                  <a:gd name="T5" fmla="*/ 14078527 h 33"/>
                  <a:gd name="T6" fmla="*/ 14214157 w 24"/>
                  <a:gd name="T7" fmla="*/ 366067975 h 33"/>
                  <a:gd name="T8" fmla="*/ 0 w 24"/>
                  <a:gd name="T9" fmla="*/ 408307309 h 33"/>
                  <a:gd name="T10" fmla="*/ 28432084 w 24"/>
                  <a:gd name="T11" fmla="*/ 450546643 h 33"/>
                  <a:gd name="T12" fmla="*/ 71078324 w 24"/>
                  <a:gd name="T13" fmla="*/ 464625170 h 33"/>
                  <a:gd name="T14" fmla="*/ 85292481 w 24"/>
                  <a:gd name="T15" fmla="*/ 464625170 h 33"/>
                  <a:gd name="T16" fmla="*/ 127938721 w 24"/>
                  <a:gd name="T17" fmla="*/ 436464364 h 33"/>
                  <a:gd name="T18" fmla="*/ 341169923 w 24"/>
                  <a:gd name="T19" fmla="*/ 140796530 h 33"/>
                  <a:gd name="T20" fmla="*/ 326955766 w 24"/>
                  <a:gd name="T21" fmla="*/ 98557195 h 33"/>
                  <a:gd name="T22" fmla="*/ 298523682 w 24"/>
                  <a:gd name="T23" fmla="*/ 28160807 h 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"/>
                  <a:gd name="T37" fmla="*/ 0 h 33"/>
                  <a:gd name="T38" fmla="*/ 24 w 24"/>
                  <a:gd name="T39" fmla="*/ 33 h 3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" h="33">
                    <a:moveTo>
                      <a:pt x="21" y="2"/>
                    </a:moveTo>
                    <a:cubicBezTo>
                      <a:pt x="20" y="1"/>
                      <a:pt x="20" y="1"/>
                      <a:pt x="20" y="0"/>
                    </a:cubicBezTo>
                    <a:cubicBezTo>
                      <a:pt x="19" y="0"/>
                      <a:pt x="18" y="0"/>
                      <a:pt x="18" y="1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3" y="33"/>
                      <a:pt x="4" y="33"/>
                      <a:pt x="5" y="33"/>
                    </a:cubicBezTo>
                    <a:cubicBezTo>
                      <a:pt x="5" y="33"/>
                      <a:pt x="5" y="33"/>
                      <a:pt x="6" y="33"/>
                    </a:cubicBezTo>
                    <a:cubicBezTo>
                      <a:pt x="7" y="33"/>
                      <a:pt x="8" y="32"/>
                      <a:pt x="9" y="31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3" y="9"/>
                      <a:pt x="23" y="8"/>
                      <a:pt x="23" y="7"/>
                    </a:cubicBezTo>
                    <a:cubicBezTo>
                      <a:pt x="22" y="5"/>
                      <a:pt x="21" y="4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7" name="Freeform 882"/>
              <p:cNvSpPr>
                <a:spLocks noEditPoints="1" noChangeArrowheads="1"/>
              </p:cNvSpPr>
              <p:nvPr/>
            </p:nvSpPr>
            <p:spPr bwMode="auto">
              <a:xfrm>
                <a:off x="158750" y="0"/>
                <a:ext cx="419100" cy="506413"/>
              </a:xfrm>
              <a:custGeom>
                <a:avLst/>
                <a:gdLst>
                  <a:gd name="T0" fmla="*/ 784128616 w 112"/>
                  <a:gd name="T1" fmla="*/ 0 h 135"/>
                  <a:gd name="T2" fmla="*/ 0 w 112"/>
                  <a:gd name="T3" fmla="*/ 788008638 h 135"/>
                  <a:gd name="T4" fmla="*/ 238037574 w 112"/>
                  <a:gd name="T5" fmla="*/ 1421227453 h 135"/>
                  <a:gd name="T6" fmla="*/ 252040004 w 112"/>
                  <a:gd name="T7" fmla="*/ 1421227453 h 135"/>
                  <a:gd name="T8" fmla="*/ 420069169 w 112"/>
                  <a:gd name="T9" fmla="*/ 1801160993 h 135"/>
                  <a:gd name="T10" fmla="*/ 518086181 w 112"/>
                  <a:gd name="T11" fmla="*/ 1899660197 h 135"/>
                  <a:gd name="T12" fmla="*/ 1036168621 w 112"/>
                  <a:gd name="T13" fmla="*/ 1899660197 h 135"/>
                  <a:gd name="T14" fmla="*/ 1036168621 w 112"/>
                  <a:gd name="T15" fmla="*/ 1899660197 h 135"/>
                  <a:gd name="T16" fmla="*/ 1078175912 w 112"/>
                  <a:gd name="T17" fmla="*/ 1885589418 h 135"/>
                  <a:gd name="T18" fmla="*/ 1134185633 w 112"/>
                  <a:gd name="T19" fmla="*/ 1801160993 h 135"/>
                  <a:gd name="T20" fmla="*/ 1316217228 w 112"/>
                  <a:gd name="T21" fmla="*/ 1421227453 h 135"/>
                  <a:gd name="T22" fmla="*/ 1330219658 w 112"/>
                  <a:gd name="T23" fmla="*/ 1407156674 h 135"/>
                  <a:gd name="T24" fmla="*/ 1568257232 w 112"/>
                  <a:gd name="T25" fmla="*/ 788008638 h 135"/>
                  <a:gd name="T26" fmla="*/ 784128616 w 112"/>
                  <a:gd name="T27" fmla="*/ 0 h 135"/>
                  <a:gd name="T28" fmla="*/ 1162190494 w 112"/>
                  <a:gd name="T29" fmla="*/ 1308653719 h 135"/>
                  <a:gd name="T30" fmla="*/ 1148188063 w 112"/>
                  <a:gd name="T31" fmla="*/ 1322724498 h 135"/>
                  <a:gd name="T32" fmla="*/ 952157780 w 112"/>
                  <a:gd name="T33" fmla="*/ 1702658037 h 135"/>
                  <a:gd name="T34" fmla="*/ 602097021 w 112"/>
                  <a:gd name="T35" fmla="*/ 1702658037 h 135"/>
                  <a:gd name="T36" fmla="*/ 406066738 w 112"/>
                  <a:gd name="T37" fmla="*/ 1308653719 h 135"/>
                  <a:gd name="T38" fmla="*/ 392064308 w 112"/>
                  <a:gd name="T39" fmla="*/ 1308653719 h 135"/>
                  <a:gd name="T40" fmla="*/ 196034025 w 112"/>
                  <a:gd name="T41" fmla="*/ 788008638 h 135"/>
                  <a:gd name="T42" fmla="*/ 784128616 w 112"/>
                  <a:gd name="T43" fmla="*/ 197002159 h 135"/>
                  <a:gd name="T44" fmla="*/ 1372226949 w 112"/>
                  <a:gd name="T45" fmla="*/ 788008638 h 135"/>
                  <a:gd name="T46" fmla="*/ 1162190494 w 112"/>
                  <a:gd name="T47" fmla="*/ 1308653719 h 13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12"/>
                  <a:gd name="T73" fmla="*/ 0 h 135"/>
                  <a:gd name="T74" fmla="*/ 112 w 112"/>
                  <a:gd name="T75" fmla="*/ 135 h 13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12" h="135">
                    <a:moveTo>
                      <a:pt x="56" y="0"/>
                    </a:moveTo>
                    <a:cubicBezTo>
                      <a:pt x="25" y="0"/>
                      <a:pt x="0" y="25"/>
                      <a:pt x="0" y="56"/>
                    </a:cubicBezTo>
                    <a:cubicBezTo>
                      <a:pt x="0" y="71"/>
                      <a:pt x="6" y="88"/>
                      <a:pt x="17" y="101"/>
                    </a:cubicBezTo>
                    <a:cubicBezTo>
                      <a:pt x="17" y="101"/>
                      <a:pt x="17" y="101"/>
                      <a:pt x="18" y="101"/>
                    </a:cubicBezTo>
                    <a:cubicBezTo>
                      <a:pt x="21" y="106"/>
                      <a:pt x="30" y="119"/>
                      <a:pt x="30" y="128"/>
                    </a:cubicBezTo>
                    <a:cubicBezTo>
                      <a:pt x="30" y="132"/>
                      <a:pt x="33" y="135"/>
                      <a:pt x="37" y="135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5" y="135"/>
                      <a:pt x="76" y="135"/>
                      <a:pt x="77" y="134"/>
                    </a:cubicBezTo>
                    <a:cubicBezTo>
                      <a:pt x="80" y="133"/>
                      <a:pt x="81" y="131"/>
                      <a:pt x="81" y="128"/>
                    </a:cubicBezTo>
                    <a:cubicBezTo>
                      <a:pt x="81" y="120"/>
                      <a:pt x="89" y="108"/>
                      <a:pt x="94" y="101"/>
                    </a:cubicBezTo>
                    <a:cubicBezTo>
                      <a:pt x="94" y="101"/>
                      <a:pt x="95" y="101"/>
                      <a:pt x="95" y="100"/>
                    </a:cubicBezTo>
                    <a:cubicBezTo>
                      <a:pt x="105" y="87"/>
                      <a:pt x="112" y="71"/>
                      <a:pt x="112" y="56"/>
                    </a:cubicBezTo>
                    <a:cubicBezTo>
                      <a:pt x="112" y="25"/>
                      <a:pt x="87" y="0"/>
                      <a:pt x="56" y="0"/>
                    </a:cubicBezTo>
                    <a:close/>
                    <a:moveTo>
                      <a:pt x="83" y="93"/>
                    </a:moveTo>
                    <a:cubicBezTo>
                      <a:pt x="83" y="93"/>
                      <a:pt x="83" y="94"/>
                      <a:pt x="82" y="94"/>
                    </a:cubicBezTo>
                    <a:cubicBezTo>
                      <a:pt x="79" y="98"/>
                      <a:pt x="71" y="110"/>
                      <a:pt x="68" y="121"/>
                    </a:cubicBezTo>
                    <a:cubicBezTo>
                      <a:pt x="43" y="121"/>
                      <a:pt x="43" y="121"/>
                      <a:pt x="43" y="121"/>
                    </a:cubicBezTo>
                    <a:cubicBezTo>
                      <a:pt x="40" y="109"/>
                      <a:pt x="31" y="97"/>
                      <a:pt x="29" y="93"/>
                    </a:cubicBezTo>
                    <a:cubicBezTo>
                      <a:pt x="29" y="93"/>
                      <a:pt x="28" y="93"/>
                      <a:pt x="28" y="93"/>
                    </a:cubicBezTo>
                    <a:cubicBezTo>
                      <a:pt x="19" y="82"/>
                      <a:pt x="14" y="68"/>
                      <a:pt x="14" y="56"/>
                    </a:cubicBezTo>
                    <a:cubicBezTo>
                      <a:pt x="14" y="33"/>
                      <a:pt x="32" y="14"/>
                      <a:pt x="56" y="14"/>
                    </a:cubicBezTo>
                    <a:cubicBezTo>
                      <a:pt x="79" y="14"/>
                      <a:pt x="98" y="33"/>
                      <a:pt x="98" y="56"/>
                    </a:cubicBezTo>
                    <a:cubicBezTo>
                      <a:pt x="98" y="68"/>
                      <a:pt x="92" y="82"/>
                      <a:pt x="83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8" name="Freeform 883"/>
              <p:cNvSpPr>
                <a:spLocks noChangeArrowheads="1"/>
              </p:cNvSpPr>
              <p:nvPr/>
            </p:nvSpPr>
            <p:spPr bwMode="auto">
              <a:xfrm>
                <a:off x="288925" y="547687"/>
                <a:ext cx="158750" cy="142875"/>
              </a:xfrm>
              <a:custGeom>
                <a:avLst/>
                <a:gdLst>
                  <a:gd name="T0" fmla="*/ 514315982 w 42"/>
                  <a:gd name="T1" fmla="*/ 0 h 38"/>
                  <a:gd name="T2" fmla="*/ 71433720 w 42"/>
                  <a:gd name="T3" fmla="*/ 0 h 38"/>
                  <a:gd name="T4" fmla="*/ 0 w 42"/>
                  <a:gd name="T5" fmla="*/ 84818872 h 38"/>
                  <a:gd name="T6" fmla="*/ 0 w 42"/>
                  <a:gd name="T7" fmla="*/ 381686803 h 38"/>
                  <a:gd name="T8" fmla="*/ 71433720 w 42"/>
                  <a:gd name="T9" fmla="*/ 466509434 h 38"/>
                  <a:gd name="T10" fmla="*/ 142867440 w 42"/>
                  <a:gd name="T11" fmla="*/ 466509434 h 38"/>
                  <a:gd name="T12" fmla="*/ 185726161 w 42"/>
                  <a:gd name="T13" fmla="*/ 508916990 h 38"/>
                  <a:gd name="T14" fmla="*/ 242872381 w 42"/>
                  <a:gd name="T15" fmla="*/ 537191201 h 38"/>
                  <a:gd name="T16" fmla="*/ 342877321 w 42"/>
                  <a:gd name="T17" fmla="*/ 537191201 h 38"/>
                  <a:gd name="T18" fmla="*/ 400023542 w 42"/>
                  <a:gd name="T19" fmla="*/ 508916990 h 38"/>
                  <a:gd name="T20" fmla="*/ 442886042 w 42"/>
                  <a:gd name="T21" fmla="*/ 466509434 h 38"/>
                  <a:gd name="T22" fmla="*/ 514315982 w 42"/>
                  <a:gd name="T23" fmla="*/ 466509434 h 38"/>
                  <a:gd name="T24" fmla="*/ 600037202 w 42"/>
                  <a:gd name="T25" fmla="*/ 381686803 h 38"/>
                  <a:gd name="T26" fmla="*/ 600037202 w 42"/>
                  <a:gd name="T27" fmla="*/ 84818872 h 38"/>
                  <a:gd name="T28" fmla="*/ 514315982 w 42"/>
                  <a:gd name="T29" fmla="*/ 0 h 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2"/>
                  <a:gd name="T46" fmla="*/ 0 h 38"/>
                  <a:gd name="T47" fmla="*/ 42 w 42"/>
                  <a:gd name="T48" fmla="*/ 38 h 3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2" h="38">
                    <a:moveTo>
                      <a:pt x="3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2" y="33"/>
                      <a:pt x="5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4" y="37"/>
                      <a:pt x="16" y="38"/>
                      <a:pt x="17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6" y="38"/>
                      <a:pt x="27" y="37"/>
                      <a:pt x="28" y="36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9" y="33"/>
                      <a:pt x="42" y="30"/>
                      <a:pt x="42" y="27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3"/>
                      <a:pt x="39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</p:grpSp>
        <p:sp>
          <p:nvSpPr>
            <p:cNvPr id="4107" name="文本框 29"/>
            <p:cNvSpPr txBox="1">
              <a:spLocks noChangeArrowheads="1"/>
            </p:cNvSpPr>
            <p:nvPr/>
          </p:nvSpPr>
          <p:spPr bwMode="auto">
            <a:xfrm>
              <a:off x="1717" y="1974"/>
              <a:ext cx="1865" cy="1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</a:t>
              </a:r>
              <a:endPara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2292" name="图片 1" descr="图形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7538" y="4016375"/>
            <a:ext cx="157003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655638" y="3952875"/>
            <a:ext cx="68738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可以用什么方法计算？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73" name="Group 29"/>
          <p:cNvGrpSpPr/>
          <p:nvPr/>
        </p:nvGrpSpPr>
        <p:grpSpPr bwMode="auto">
          <a:xfrm>
            <a:off x="588963" y="927100"/>
            <a:ext cx="3706812" cy="1581150"/>
            <a:chOff x="204" y="1458"/>
            <a:chExt cx="2335" cy="996"/>
          </a:xfrm>
        </p:grpSpPr>
        <p:pic>
          <p:nvPicPr>
            <p:cNvPr id="5131" name="Picture 27" descr="11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04" y="1458"/>
              <a:ext cx="701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2" name="AutoShape 27"/>
            <p:cNvSpPr>
              <a:spLocks noChangeArrowheads="1"/>
            </p:cNvSpPr>
            <p:nvPr/>
          </p:nvSpPr>
          <p:spPr bwMode="auto">
            <a:xfrm>
              <a:off x="994" y="1570"/>
              <a:ext cx="1545" cy="704"/>
            </a:xfrm>
            <a:prstGeom prst="wedgeRoundRectCallout">
              <a:avLst>
                <a:gd name="adj1" fmla="val -60528"/>
                <a:gd name="adj2" fmla="val -237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>
                  <a:ea typeface="楷体_GB2312" panose="02010609030101010101" pitchFamily="49" charset="-122"/>
                </a:rPr>
                <a:t>可以用加法计算。</a:t>
              </a:r>
              <a:endParaRPr lang="zh-CN" altLang="en-US" sz="3200" b="1">
                <a:ea typeface="楷体_GB2312" panose="02010609030101010101" pitchFamily="49" charset="-122"/>
              </a:endParaRPr>
            </a:p>
          </p:txBody>
        </p:sp>
      </p:grp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1125538" y="2932113"/>
            <a:ext cx="295116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cs typeface="Times New Roman" panose="02020603050405020304" pitchFamily="18" charset="0"/>
              </a:rPr>
              <a:t>3</a:t>
            </a:r>
            <a:r>
              <a:rPr lang="en-US" altLang="zh-CN" sz="3200"/>
              <a:t>+</a:t>
            </a:r>
            <a:r>
              <a:rPr lang="en-US" altLang="zh-CN" sz="3200">
                <a:cs typeface="Times New Roman" panose="02020603050405020304" pitchFamily="18" charset="0"/>
              </a:rPr>
              <a:t>3</a:t>
            </a:r>
            <a:r>
              <a:rPr lang="en-US" altLang="zh-CN" sz="3200"/>
              <a:t>+</a:t>
            </a:r>
            <a:r>
              <a:rPr lang="en-US" altLang="zh-CN" sz="3200">
                <a:cs typeface="Times New Roman" panose="02020603050405020304" pitchFamily="18" charset="0"/>
              </a:rPr>
              <a:t>3</a:t>
            </a:r>
            <a:r>
              <a:rPr lang="en-US" altLang="zh-CN" sz="3200"/>
              <a:t>+</a:t>
            </a:r>
            <a:r>
              <a:rPr lang="en-US" altLang="zh-CN" sz="3200">
                <a:cs typeface="Times New Roman" panose="02020603050405020304" pitchFamily="18" charset="0"/>
              </a:rPr>
              <a:t>3=12</a:t>
            </a:r>
            <a:endParaRPr lang="en-US" altLang="zh-CN" sz="3200">
              <a:cs typeface="Times New Roman" panose="02020603050405020304" pitchFamily="18" charset="0"/>
            </a:endParaRPr>
          </a:p>
        </p:txBody>
      </p:sp>
      <p:grpSp>
        <p:nvGrpSpPr>
          <p:cNvPr id="6179" name="Group 35"/>
          <p:cNvGrpSpPr/>
          <p:nvPr/>
        </p:nvGrpSpPr>
        <p:grpSpPr bwMode="auto">
          <a:xfrm>
            <a:off x="4832350" y="1314450"/>
            <a:ext cx="3789363" cy="1492250"/>
            <a:chOff x="2571" y="1525"/>
            <a:chExt cx="2387" cy="940"/>
          </a:xfrm>
        </p:grpSpPr>
        <p:sp>
          <p:nvSpPr>
            <p:cNvPr id="5129" name="AutoShape 27"/>
            <p:cNvSpPr>
              <a:spLocks noChangeArrowheads="1"/>
            </p:cNvSpPr>
            <p:nvPr/>
          </p:nvSpPr>
          <p:spPr bwMode="auto">
            <a:xfrm>
              <a:off x="2571" y="1575"/>
              <a:ext cx="1592" cy="714"/>
            </a:xfrm>
            <a:prstGeom prst="wedgeRoundRectCallout">
              <a:avLst>
                <a:gd name="adj1" fmla="val 62236"/>
                <a:gd name="adj2" fmla="val -531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indent="-342900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3200" b="1">
                  <a:ea typeface="楷体_GB2312" panose="02010609030101010101" pitchFamily="49" charset="-122"/>
                </a:rPr>
                <a:t>还可以用乘法计算。</a:t>
              </a:r>
              <a:endParaRPr lang="zh-CN" altLang="en-US" sz="3200" b="1">
                <a:ea typeface="楷体_GB2312" panose="02010609030101010101" pitchFamily="49" charset="-122"/>
              </a:endParaRPr>
            </a:p>
          </p:txBody>
        </p:sp>
        <p:pic>
          <p:nvPicPr>
            <p:cNvPr id="5130" name="Picture 34" descr="8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226" y="1525"/>
              <a:ext cx="732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098925" y="2936875"/>
            <a:ext cx="8191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5181600" y="2936875"/>
            <a:ext cx="206851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cs typeface="Times New Roman" panose="02020603050405020304" pitchFamily="18" charset="0"/>
              </a:rPr>
              <a:t>3</a:t>
            </a:r>
            <a:r>
              <a:rPr lang="zh-CN" altLang="en-US" sz="3200"/>
              <a:t>×</a:t>
            </a:r>
            <a:r>
              <a:rPr lang="en-US" altLang="zh-CN" sz="3200">
                <a:cs typeface="Times New Roman" panose="02020603050405020304" pitchFamily="18" charset="0"/>
              </a:rPr>
              <a:t>4=12</a:t>
            </a:r>
            <a:endParaRPr lang="en-US" altLang="zh-CN" sz="3200">
              <a:cs typeface="Times New Roman" panose="02020603050405020304" pitchFamily="18" charset="0"/>
            </a:endParaRPr>
          </a:p>
        </p:txBody>
      </p:sp>
      <p:pic>
        <p:nvPicPr>
          <p:cNvPr id="12292" name="图片 1" descr="图形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8025" y="3905250"/>
            <a:ext cx="157003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1498600" y="3841750"/>
            <a:ext cx="686276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ea typeface="楷体_GB2312" panose="02010609030101010101" pitchFamily="49" charset="-122"/>
              </a:rPr>
              <a:t>        </a:t>
            </a:r>
            <a:r>
              <a:rPr lang="zh-CN" altLang="en-US" sz="3200" b="1">
                <a:ea typeface="楷体_GB2312" panose="02010609030101010101" pitchFamily="49" charset="-122"/>
              </a:rPr>
              <a:t>算式中的</a:t>
            </a:r>
            <a:r>
              <a:rPr lang="en-US" altLang="zh-CN" sz="3200" b="1">
                <a:ea typeface="楷体_GB2312" panose="02010609030101010101" pitchFamily="49" charset="-122"/>
              </a:rPr>
              <a:t>3</a:t>
            </a:r>
            <a:r>
              <a:rPr lang="zh-CN" altLang="en-US" sz="3200" b="1">
                <a:ea typeface="楷体_GB2312" panose="02010609030101010101" pitchFamily="49" charset="-122"/>
              </a:rPr>
              <a:t>和</a:t>
            </a:r>
            <a:r>
              <a:rPr lang="en-US" altLang="zh-CN" sz="3200" b="1">
                <a:ea typeface="楷体_GB2312" panose="02010609030101010101" pitchFamily="49" charset="-122"/>
              </a:rPr>
              <a:t>4</a:t>
            </a:r>
            <a:r>
              <a:rPr lang="zh-CN" altLang="en-US" sz="3200" b="1">
                <a:ea typeface="楷体_GB2312" panose="02010609030101010101" pitchFamily="49" charset="-122"/>
              </a:rPr>
              <a:t>各表示什么意思？</a:t>
            </a:r>
            <a:endParaRPr lang="zh-CN" altLang="en-US" sz="3200" b="1">
              <a:ea typeface="楷体_GB2312" panose="0201060903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2" grpId="0"/>
      <p:bldP spid="3" grpId="0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19275" y="2168525"/>
            <a:ext cx="671512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观察上面的式子，说说什么是乘法。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147" name="Rectangle 9"/>
          <p:cNvSpPr>
            <a:spLocks noChangeArrowheads="1"/>
          </p:cNvSpPr>
          <p:nvPr/>
        </p:nvSpPr>
        <p:spPr bwMode="auto">
          <a:xfrm>
            <a:off x="3170238" y="447675"/>
            <a:ext cx="329882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/>
              <a:t>3</a:t>
            </a:r>
            <a:r>
              <a:rPr lang="en-US" altLang="zh-CN" sz="3200">
                <a:solidFill>
                  <a:srgbClr val="1C1C1C"/>
                </a:solidFill>
              </a:rPr>
              <a:t>+</a:t>
            </a:r>
            <a:r>
              <a:rPr lang="en-US" altLang="zh-CN" sz="3200"/>
              <a:t>3</a:t>
            </a:r>
            <a:r>
              <a:rPr lang="en-US" altLang="zh-CN" sz="3200">
                <a:solidFill>
                  <a:srgbClr val="1C1C1C"/>
                </a:solidFill>
              </a:rPr>
              <a:t>+</a:t>
            </a:r>
            <a:r>
              <a:rPr lang="en-US" altLang="zh-CN" sz="3200"/>
              <a:t>3</a:t>
            </a:r>
            <a:r>
              <a:rPr lang="en-US" altLang="zh-CN" sz="3200">
                <a:solidFill>
                  <a:srgbClr val="1C1C1C"/>
                </a:solidFill>
              </a:rPr>
              <a:t>+</a:t>
            </a:r>
            <a:r>
              <a:rPr lang="en-US" altLang="zh-CN" sz="3200"/>
              <a:t>3 =  12</a:t>
            </a:r>
            <a:endParaRPr lang="en-US" altLang="zh-CN" sz="3200"/>
          </a:p>
        </p:txBody>
      </p:sp>
      <p:sp>
        <p:nvSpPr>
          <p:cNvPr id="6148" name="矩形 11"/>
          <p:cNvSpPr>
            <a:spLocks noChangeArrowheads="1"/>
          </p:cNvSpPr>
          <p:nvPr/>
        </p:nvSpPr>
        <p:spPr bwMode="auto">
          <a:xfrm>
            <a:off x="2921000" y="1003300"/>
            <a:ext cx="36226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dirty="0"/>
              <a:t>  3  </a:t>
            </a:r>
            <a:r>
              <a:rPr lang="en-US" altLang="zh-CN" sz="3200" dirty="0">
                <a:solidFill>
                  <a:srgbClr val="1C1C1C"/>
                </a:solidFill>
              </a:rPr>
              <a:t>×   </a:t>
            </a:r>
            <a:r>
              <a:rPr lang="en-US" altLang="zh-CN" sz="3200" dirty="0"/>
              <a:t>4   =  12</a:t>
            </a:r>
            <a:endParaRPr lang="zh-CN" altLang="en-US" sz="3200" dirty="0"/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544513" y="3375025"/>
            <a:ext cx="843915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求几个相同加数的和的简便运算，叫做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乘法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1206500" y="4057650"/>
            <a:ext cx="463391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相乘的两个数叫做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因数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2892425" y="1577975"/>
            <a:ext cx="26924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因数</a:t>
            </a:r>
            <a:r>
              <a:rPr lang="zh-CN" altLang="zh-CN" sz="3200" b="1" dirty="0">
                <a:solidFill>
                  <a:srgbClr val="FF0000"/>
                </a:solidFill>
                <a:latin typeface="楷体_GB2312" panose="02010609030101010101" pitchFamily="49" charset="-122"/>
                <a:cs typeface="+mn-lt"/>
              </a:rPr>
              <a:t>×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因数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5584825" y="4057650"/>
            <a:ext cx="364331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乘得的数叫做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积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4837113" y="1565275"/>
            <a:ext cx="3008312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＝ 积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 bwMode="auto">
          <a:xfrm>
            <a:off x="-6350" y="2943225"/>
            <a:ext cx="9163050" cy="1062038"/>
            <a:chOff x="-10" y="5103"/>
            <a:chExt cx="14430" cy="1673"/>
          </a:xfrm>
        </p:grpSpPr>
        <p:sp>
          <p:nvSpPr>
            <p:cNvPr id="80" name="椭圆 79"/>
            <p:cNvSpPr/>
            <p:nvPr/>
          </p:nvSpPr>
          <p:spPr>
            <a:xfrm>
              <a:off x="588" y="5103"/>
              <a:ext cx="220" cy="638"/>
            </a:xfrm>
            <a:prstGeom prst="ellipse">
              <a:avLst/>
            </a:prstGeom>
            <a:noFill/>
            <a:ln>
              <a:solidFill>
                <a:srgbClr val="BDDF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1" name="椭圆 80"/>
            <p:cNvSpPr/>
            <p:nvPr/>
          </p:nvSpPr>
          <p:spPr>
            <a:xfrm>
              <a:off x="1443" y="5156"/>
              <a:ext cx="272" cy="663"/>
            </a:xfrm>
            <a:prstGeom prst="ellipse">
              <a:avLst/>
            </a:prstGeom>
            <a:noFill/>
            <a:ln>
              <a:solidFill>
                <a:srgbClr val="BDDF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-10" y="5108"/>
              <a:ext cx="14430" cy="370"/>
            </a:xfrm>
            <a:custGeom>
              <a:avLst/>
              <a:gdLst>
                <a:gd name="connsiteX0" fmla="*/ 0 w 9130748"/>
                <a:gd name="connsiteY0" fmla="*/ 0 h 736290"/>
                <a:gd name="connsiteX1" fmla="*/ 2835965 w 9130748"/>
                <a:gd name="connsiteY1" fmla="*/ 675861 h 736290"/>
                <a:gd name="connsiteX2" fmla="*/ 6228522 w 9130748"/>
                <a:gd name="connsiteY2" fmla="*/ 636105 h 736290"/>
                <a:gd name="connsiteX3" fmla="*/ 9130748 w 9130748"/>
                <a:gd name="connsiteY3" fmla="*/ 79513 h 7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30748" h="736290">
                  <a:moveTo>
                    <a:pt x="0" y="0"/>
                  </a:moveTo>
                  <a:cubicBezTo>
                    <a:pt x="898939" y="284922"/>
                    <a:pt x="1797878" y="569844"/>
                    <a:pt x="2835965" y="675861"/>
                  </a:cubicBezTo>
                  <a:cubicBezTo>
                    <a:pt x="3874052" y="781878"/>
                    <a:pt x="5179391" y="735496"/>
                    <a:pt x="6228522" y="636105"/>
                  </a:cubicBezTo>
                  <a:cubicBezTo>
                    <a:pt x="7277653" y="536714"/>
                    <a:pt x="8204200" y="308113"/>
                    <a:pt x="9130748" y="79513"/>
                  </a:cubicBezTo>
                </a:path>
              </a:pathLst>
            </a:custGeom>
            <a:noFill/>
            <a:ln>
              <a:solidFill>
                <a:srgbClr val="BDDF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161" name="矩形 26"/>
            <p:cNvSpPr>
              <a:spLocks noChangeArrowheads="1"/>
            </p:cNvSpPr>
            <p:nvPr/>
          </p:nvSpPr>
          <p:spPr bwMode="auto">
            <a:xfrm rot="300000">
              <a:off x="166" y="5742"/>
              <a:ext cx="954" cy="954"/>
            </a:xfrm>
            <a:prstGeom prst="rect">
              <a:avLst/>
            </a:prstGeom>
            <a:solidFill>
              <a:srgbClr val="FB6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</a:t>
              </a:r>
              <a:endPara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62" name="矩形 27"/>
            <p:cNvSpPr>
              <a:spLocks noChangeArrowheads="1"/>
            </p:cNvSpPr>
            <p:nvPr/>
          </p:nvSpPr>
          <p:spPr bwMode="auto">
            <a:xfrm rot="-180000">
              <a:off x="1130" y="5822"/>
              <a:ext cx="954" cy="954"/>
            </a:xfrm>
            <a:prstGeom prst="rect">
              <a:avLst/>
            </a:prstGeom>
            <a:solidFill>
              <a:srgbClr val="FECC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</a:t>
              </a:r>
              <a:endParaRPr lang="zh-CN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450850" y="2170113"/>
            <a:ext cx="1535113" cy="676275"/>
            <a:chOff x="1163" y="1974"/>
            <a:chExt cx="2418" cy="1064"/>
          </a:xfrm>
        </p:grpSpPr>
        <p:grpSp>
          <p:nvGrpSpPr>
            <p:cNvPr id="6" name="Group 36"/>
            <p:cNvGrpSpPr/>
            <p:nvPr/>
          </p:nvGrpSpPr>
          <p:grpSpPr bwMode="auto">
            <a:xfrm>
              <a:off x="1163" y="2234"/>
              <a:ext cx="626" cy="585"/>
              <a:chOff x="0" y="0"/>
              <a:chExt cx="739775" cy="690562"/>
            </a:xfrm>
            <a:solidFill>
              <a:srgbClr val="FFC000"/>
            </a:solidFill>
          </p:grpSpPr>
          <p:sp>
            <p:nvSpPr>
              <p:cNvPr id="7" name="Freeform 876"/>
              <p:cNvSpPr>
                <a:spLocks noChangeArrowheads="1"/>
              </p:cNvSpPr>
              <p:nvPr/>
            </p:nvSpPr>
            <p:spPr bwMode="auto">
              <a:xfrm>
                <a:off x="608013" y="71437"/>
                <a:ext cx="115888" cy="101600"/>
              </a:xfrm>
              <a:custGeom>
                <a:avLst/>
                <a:gdLst>
                  <a:gd name="T0" fmla="*/ 27951438 w 31"/>
                  <a:gd name="T1" fmla="*/ 353996978 h 27"/>
                  <a:gd name="T2" fmla="*/ 27951438 w 31"/>
                  <a:gd name="T3" fmla="*/ 382317037 h 27"/>
                  <a:gd name="T4" fmla="*/ 55899138 w 31"/>
                  <a:gd name="T5" fmla="*/ 382317037 h 27"/>
                  <a:gd name="T6" fmla="*/ 391301439 w 31"/>
                  <a:gd name="T7" fmla="*/ 127440267 h 27"/>
                  <a:gd name="T8" fmla="*/ 419252877 w 31"/>
                  <a:gd name="T9" fmla="*/ 84960178 h 27"/>
                  <a:gd name="T10" fmla="*/ 419252877 w 31"/>
                  <a:gd name="T11" fmla="*/ 42480089 h 27"/>
                  <a:gd name="T12" fmla="*/ 321424714 w 31"/>
                  <a:gd name="T13" fmla="*/ 14160030 h 27"/>
                  <a:gd name="T14" fmla="*/ 0 w 31"/>
                  <a:gd name="T15" fmla="*/ 254876770 h 27"/>
                  <a:gd name="T16" fmla="*/ 13973850 w 31"/>
                  <a:gd name="T17" fmla="*/ 283196830 h 27"/>
                  <a:gd name="T18" fmla="*/ 27951438 w 31"/>
                  <a:gd name="T19" fmla="*/ 353996978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"/>
                  <a:gd name="T31" fmla="*/ 0 h 27"/>
                  <a:gd name="T32" fmla="*/ 31 w 31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" h="27">
                    <a:moveTo>
                      <a:pt x="2" y="25"/>
                    </a:moveTo>
                    <a:cubicBezTo>
                      <a:pt x="2" y="26"/>
                      <a:pt x="2" y="26"/>
                      <a:pt x="2" y="27"/>
                    </a:cubicBezTo>
                    <a:cubicBezTo>
                      <a:pt x="3" y="27"/>
                      <a:pt x="3" y="27"/>
                      <a:pt x="4" y="27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30" y="7"/>
                      <a:pt x="30" y="6"/>
                    </a:cubicBezTo>
                    <a:cubicBezTo>
                      <a:pt x="31" y="5"/>
                      <a:pt x="30" y="4"/>
                      <a:pt x="30" y="3"/>
                    </a:cubicBezTo>
                    <a:cubicBezTo>
                      <a:pt x="28" y="0"/>
                      <a:pt x="25" y="0"/>
                      <a:pt x="23" y="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20"/>
                    </a:cubicBezTo>
                    <a:cubicBezTo>
                      <a:pt x="1" y="22"/>
                      <a:pt x="1" y="23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" name="Freeform 877"/>
              <p:cNvSpPr>
                <a:spLocks noChangeArrowheads="1"/>
              </p:cNvSpPr>
              <p:nvPr/>
            </p:nvSpPr>
            <p:spPr bwMode="auto">
              <a:xfrm>
                <a:off x="612775" y="225425"/>
                <a:ext cx="127000" cy="55563"/>
              </a:xfrm>
              <a:custGeom>
                <a:avLst/>
                <a:gdLst>
                  <a:gd name="T0" fmla="*/ 460431029 w 34"/>
                  <a:gd name="T1" fmla="*/ 96046202 h 15"/>
                  <a:gd name="T2" fmla="*/ 418573324 w 34"/>
                  <a:gd name="T3" fmla="*/ 68605488 h 15"/>
                  <a:gd name="T4" fmla="*/ 13951324 w 34"/>
                  <a:gd name="T5" fmla="*/ 0 h 15"/>
                  <a:gd name="T6" fmla="*/ 13951324 w 34"/>
                  <a:gd name="T7" fmla="*/ 41164775 h 15"/>
                  <a:gd name="T8" fmla="*/ 13951324 w 34"/>
                  <a:gd name="T9" fmla="*/ 96046202 h 15"/>
                  <a:gd name="T10" fmla="*/ 0 w 34"/>
                  <a:gd name="T11" fmla="*/ 137210976 h 15"/>
                  <a:gd name="T12" fmla="*/ 390666941 w 34"/>
                  <a:gd name="T13" fmla="*/ 205816465 h 15"/>
                  <a:gd name="T14" fmla="*/ 404622000 w 34"/>
                  <a:gd name="T15" fmla="*/ 205816465 h 15"/>
                  <a:gd name="T16" fmla="*/ 474382353 w 34"/>
                  <a:gd name="T17" fmla="*/ 150931333 h 15"/>
                  <a:gd name="T18" fmla="*/ 460431029 w 34"/>
                  <a:gd name="T19" fmla="*/ 96046202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4"/>
                  <a:gd name="T31" fmla="*/ 0 h 15"/>
                  <a:gd name="T32" fmla="*/ 34 w 34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4" h="15">
                    <a:moveTo>
                      <a:pt x="33" y="7"/>
                    </a:moveTo>
                    <a:cubicBezTo>
                      <a:pt x="32" y="6"/>
                      <a:pt x="31" y="5"/>
                      <a:pt x="30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4"/>
                      <a:pt x="1" y="6"/>
                      <a:pt x="1" y="7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9" y="15"/>
                    </a:cubicBezTo>
                    <a:cubicBezTo>
                      <a:pt x="31" y="15"/>
                      <a:pt x="33" y="13"/>
                      <a:pt x="34" y="11"/>
                    </a:cubicBezTo>
                    <a:cubicBezTo>
                      <a:pt x="34" y="10"/>
                      <a:pt x="33" y="8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" name="Freeform 878"/>
              <p:cNvSpPr>
                <a:spLocks noChangeArrowheads="1"/>
              </p:cNvSpPr>
              <p:nvPr/>
            </p:nvSpPr>
            <p:spPr bwMode="auto">
              <a:xfrm>
                <a:off x="585788" y="304800"/>
                <a:ext cx="93663" cy="127000"/>
              </a:xfrm>
              <a:custGeom>
                <a:avLst/>
                <a:gdLst>
                  <a:gd name="T0" fmla="*/ 84218023 w 25"/>
                  <a:gd name="T1" fmla="*/ 27906382 h 34"/>
                  <a:gd name="T2" fmla="*/ 56145349 w 25"/>
                  <a:gd name="T3" fmla="*/ 0 h 34"/>
                  <a:gd name="T4" fmla="*/ 42110885 w 25"/>
                  <a:gd name="T5" fmla="*/ 41857706 h 34"/>
                  <a:gd name="T6" fmla="*/ 14038210 w 25"/>
                  <a:gd name="T7" fmla="*/ 97666735 h 34"/>
                  <a:gd name="T8" fmla="*/ 0 w 25"/>
                  <a:gd name="T9" fmla="*/ 139524441 h 34"/>
                  <a:gd name="T10" fmla="*/ 224581395 w 25"/>
                  <a:gd name="T11" fmla="*/ 446475971 h 34"/>
                  <a:gd name="T12" fmla="*/ 266692280 w 25"/>
                  <a:gd name="T13" fmla="*/ 474382353 h 34"/>
                  <a:gd name="T14" fmla="*/ 280726744 w 25"/>
                  <a:gd name="T15" fmla="*/ 474382353 h 34"/>
                  <a:gd name="T16" fmla="*/ 308799418 w 25"/>
                  <a:gd name="T17" fmla="*/ 460431029 h 34"/>
                  <a:gd name="T18" fmla="*/ 336872092 w 25"/>
                  <a:gd name="T19" fmla="*/ 418573324 h 34"/>
                  <a:gd name="T20" fmla="*/ 336872092 w 25"/>
                  <a:gd name="T21" fmla="*/ 376715618 h 34"/>
                  <a:gd name="T22" fmla="*/ 84218023 w 25"/>
                  <a:gd name="T23" fmla="*/ 27906382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"/>
                  <a:gd name="T37" fmla="*/ 0 h 34"/>
                  <a:gd name="T38" fmla="*/ 25 w 25"/>
                  <a:gd name="T39" fmla="*/ 34 h 3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" h="34">
                    <a:moveTo>
                      <a:pt x="6" y="2"/>
                    </a:moveTo>
                    <a:cubicBezTo>
                      <a:pt x="6" y="1"/>
                      <a:pt x="5" y="1"/>
                      <a:pt x="4" y="0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4"/>
                      <a:pt x="2" y="6"/>
                      <a:pt x="1" y="7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8" y="34"/>
                      <a:pt x="19" y="34"/>
                    </a:cubicBezTo>
                    <a:cubicBezTo>
                      <a:pt x="19" y="34"/>
                      <a:pt x="19" y="34"/>
                      <a:pt x="20" y="34"/>
                    </a:cubicBezTo>
                    <a:cubicBezTo>
                      <a:pt x="21" y="34"/>
                      <a:pt x="22" y="34"/>
                      <a:pt x="22" y="33"/>
                    </a:cubicBezTo>
                    <a:cubicBezTo>
                      <a:pt x="24" y="33"/>
                      <a:pt x="24" y="32"/>
                      <a:pt x="24" y="30"/>
                    </a:cubicBezTo>
                    <a:cubicBezTo>
                      <a:pt x="25" y="29"/>
                      <a:pt x="24" y="28"/>
                      <a:pt x="24" y="27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4" name="Freeform 879"/>
              <p:cNvSpPr>
                <a:spLocks noChangeArrowheads="1"/>
              </p:cNvSpPr>
              <p:nvPr/>
            </p:nvSpPr>
            <p:spPr bwMode="auto">
              <a:xfrm>
                <a:off x="15875" y="71437"/>
                <a:ext cx="112713" cy="101600"/>
              </a:xfrm>
              <a:custGeom>
                <a:avLst/>
                <a:gdLst>
                  <a:gd name="T0" fmla="*/ 28230849 w 30"/>
                  <a:gd name="T1" fmla="*/ 127440267 h 27"/>
                  <a:gd name="T2" fmla="*/ 381127738 w 30"/>
                  <a:gd name="T3" fmla="*/ 382317037 h 27"/>
                  <a:gd name="T4" fmla="*/ 395243163 w 30"/>
                  <a:gd name="T5" fmla="*/ 382317037 h 27"/>
                  <a:gd name="T6" fmla="*/ 395243163 w 30"/>
                  <a:gd name="T7" fmla="*/ 339836948 h 27"/>
                  <a:gd name="T8" fmla="*/ 409358588 w 30"/>
                  <a:gd name="T9" fmla="*/ 283196830 h 27"/>
                  <a:gd name="T10" fmla="*/ 423474012 w 30"/>
                  <a:gd name="T11" fmla="*/ 240716741 h 27"/>
                  <a:gd name="T12" fmla="*/ 112927155 w 30"/>
                  <a:gd name="T13" fmla="*/ 14160030 h 27"/>
                  <a:gd name="T14" fmla="*/ 14115425 w 30"/>
                  <a:gd name="T15" fmla="*/ 42480089 h 27"/>
                  <a:gd name="T16" fmla="*/ 0 w 30"/>
                  <a:gd name="T17" fmla="*/ 84960178 h 27"/>
                  <a:gd name="T18" fmla="*/ 28230849 w 30"/>
                  <a:gd name="T19" fmla="*/ 127440267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0"/>
                  <a:gd name="T31" fmla="*/ 0 h 27"/>
                  <a:gd name="T32" fmla="*/ 30 w 30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0" h="27">
                    <a:moveTo>
                      <a:pt x="2" y="9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8" y="27"/>
                    </a:cubicBezTo>
                    <a:cubicBezTo>
                      <a:pt x="28" y="26"/>
                      <a:pt x="28" y="25"/>
                      <a:pt x="28" y="24"/>
                    </a:cubicBezTo>
                    <a:cubicBezTo>
                      <a:pt x="28" y="23"/>
                      <a:pt x="29" y="21"/>
                      <a:pt x="29" y="20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2" y="0"/>
                      <a:pt x="1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9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5" name="Freeform 880"/>
              <p:cNvSpPr>
                <a:spLocks noChangeArrowheads="1"/>
              </p:cNvSpPr>
              <p:nvPr/>
            </p:nvSpPr>
            <p:spPr bwMode="auto">
              <a:xfrm>
                <a:off x="0" y="225425"/>
                <a:ext cx="120650" cy="55563"/>
              </a:xfrm>
              <a:custGeom>
                <a:avLst/>
                <a:gdLst>
                  <a:gd name="T0" fmla="*/ 454888203 w 32"/>
                  <a:gd name="T1" fmla="*/ 96046202 h 15"/>
                  <a:gd name="T2" fmla="*/ 440674125 w 32"/>
                  <a:gd name="T3" fmla="*/ 41164775 h 15"/>
                  <a:gd name="T4" fmla="*/ 440674125 w 32"/>
                  <a:gd name="T5" fmla="*/ 0 h 15"/>
                  <a:gd name="T6" fmla="*/ 56860083 w 32"/>
                  <a:gd name="T7" fmla="*/ 68605488 h 15"/>
                  <a:gd name="T8" fmla="*/ 14214078 w 32"/>
                  <a:gd name="T9" fmla="*/ 96046202 h 15"/>
                  <a:gd name="T10" fmla="*/ 0 w 32"/>
                  <a:gd name="T11" fmla="*/ 150931333 h 15"/>
                  <a:gd name="T12" fmla="*/ 71077931 w 32"/>
                  <a:gd name="T13" fmla="*/ 205816465 h 15"/>
                  <a:gd name="T14" fmla="*/ 71077931 w 32"/>
                  <a:gd name="T15" fmla="*/ 205816465 h 15"/>
                  <a:gd name="T16" fmla="*/ 454888203 w 32"/>
                  <a:gd name="T17" fmla="*/ 137210976 h 15"/>
                  <a:gd name="T18" fmla="*/ 454888203 w 32"/>
                  <a:gd name="T19" fmla="*/ 96046202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"/>
                  <a:gd name="T31" fmla="*/ 0 h 15"/>
                  <a:gd name="T32" fmla="*/ 32 w 32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" h="15">
                    <a:moveTo>
                      <a:pt x="32" y="7"/>
                    </a:moveTo>
                    <a:cubicBezTo>
                      <a:pt x="32" y="6"/>
                      <a:pt x="31" y="5"/>
                      <a:pt x="31" y="3"/>
                    </a:cubicBezTo>
                    <a:cubicBezTo>
                      <a:pt x="31" y="2"/>
                      <a:pt x="31" y="1"/>
                      <a:pt x="31" y="0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1" y="6"/>
                      <a:pt x="1" y="7"/>
                    </a:cubicBezTo>
                    <a:cubicBezTo>
                      <a:pt x="0" y="8"/>
                      <a:pt x="0" y="10"/>
                      <a:pt x="0" y="11"/>
                    </a:cubicBezTo>
                    <a:cubicBezTo>
                      <a:pt x="0" y="13"/>
                      <a:pt x="2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2" y="8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6" name="Freeform 881"/>
              <p:cNvSpPr>
                <a:spLocks noChangeArrowheads="1"/>
              </p:cNvSpPr>
              <p:nvPr/>
            </p:nvSpPr>
            <p:spPr bwMode="auto">
              <a:xfrm>
                <a:off x="60325" y="307975"/>
                <a:ext cx="90488" cy="123825"/>
              </a:xfrm>
              <a:custGeom>
                <a:avLst/>
                <a:gdLst>
                  <a:gd name="T0" fmla="*/ 298523682 w 24"/>
                  <a:gd name="T1" fmla="*/ 28160807 h 33"/>
                  <a:gd name="T2" fmla="*/ 284309526 w 24"/>
                  <a:gd name="T3" fmla="*/ 0 h 33"/>
                  <a:gd name="T4" fmla="*/ 255877442 w 24"/>
                  <a:gd name="T5" fmla="*/ 14078527 h 33"/>
                  <a:gd name="T6" fmla="*/ 14214157 w 24"/>
                  <a:gd name="T7" fmla="*/ 366067975 h 33"/>
                  <a:gd name="T8" fmla="*/ 0 w 24"/>
                  <a:gd name="T9" fmla="*/ 408307309 h 33"/>
                  <a:gd name="T10" fmla="*/ 28432084 w 24"/>
                  <a:gd name="T11" fmla="*/ 450546643 h 33"/>
                  <a:gd name="T12" fmla="*/ 71078324 w 24"/>
                  <a:gd name="T13" fmla="*/ 464625170 h 33"/>
                  <a:gd name="T14" fmla="*/ 85292481 w 24"/>
                  <a:gd name="T15" fmla="*/ 464625170 h 33"/>
                  <a:gd name="T16" fmla="*/ 127938721 w 24"/>
                  <a:gd name="T17" fmla="*/ 436464364 h 33"/>
                  <a:gd name="T18" fmla="*/ 341169923 w 24"/>
                  <a:gd name="T19" fmla="*/ 140796530 h 33"/>
                  <a:gd name="T20" fmla="*/ 326955766 w 24"/>
                  <a:gd name="T21" fmla="*/ 98557195 h 33"/>
                  <a:gd name="T22" fmla="*/ 298523682 w 24"/>
                  <a:gd name="T23" fmla="*/ 28160807 h 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"/>
                  <a:gd name="T37" fmla="*/ 0 h 33"/>
                  <a:gd name="T38" fmla="*/ 24 w 24"/>
                  <a:gd name="T39" fmla="*/ 33 h 3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" h="33">
                    <a:moveTo>
                      <a:pt x="21" y="2"/>
                    </a:moveTo>
                    <a:cubicBezTo>
                      <a:pt x="20" y="1"/>
                      <a:pt x="20" y="1"/>
                      <a:pt x="20" y="0"/>
                    </a:cubicBezTo>
                    <a:cubicBezTo>
                      <a:pt x="19" y="0"/>
                      <a:pt x="18" y="0"/>
                      <a:pt x="18" y="1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3" y="33"/>
                      <a:pt x="4" y="33"/>
                      <a:pt x="5" y="33"/>
                    </a:cubicBezTo>
                    <a:cubicBezTo>
                      <a:pt x="5" y="33"/>
                      <a:pt x="5" y="33"/>
                      <a:pt x="6" y="33"/>
                    </a:cubicBezTo>
                    <a:cubicBezTo>
                      <a:pt x="7" y="33"/>
                      <a:pt x="8" y="32"/>
                      <a:pt x="9" y="31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3" y="9"/>
                      <a:pt x="23" y="8"/>
                      <a:pt x="23" y="7"/>
                    </a:cubicBezTo>
                    <a:cubicBezTo>
                      <a:pt x="22" y="5"/>
                      <a:pt x="21" y="4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7" name="Freeform 882"/>
              <p:cNvSpPr>
                <a:spLocks noEditPoints="1" noChangeArrowheads="1"/>
              </p:cNvSpPr>
              <p:nvPr/>
            </p:nvSpPr>
            <p:spPr bwMode="auto">
              <a:xfrm>
                <a:off x="158750" y="0"/>
                <a:ext cx="419100" cy="506413"/>
              </a:xfrm>
              <a:custGeom>
                <a:avLst/>
                <a:gdLst>
                  <a:gd name="T0" fmla="*/ 784128616 w 112"/>
                  <a:gd name="T1" fmla="*/ 0 h 135"/>
                  <a:gd name="T2" fmla="*/ 0 w 112"/>
                  <a:gd name="T3" fmla="*/ 788008638 h 135"/>
                  <a:gd name="T4" fmla="*/ 238037574 w 112"/>
                  <a:gd name="T5" fmla="*/ 1421227453 h 135"/>
                  <a:gd name="T6" fmla="*/ 252040004 w 112"/>
                  <a:gd name="T7" fmla="*/ 1421227453 h 135"/>
                  <a:gd name="T8" fmla="*/ 420069169 w 112"/>
                  <a:gd name="T9" fmla="*/ 1801160993 h 135"/>
                  <a:gd name="T10" fmla="*/ 518086181 w 112"/>
                  <a:gd name="T11" fmla="*/ 1899660197 h 135"/>
                  <a:gd name="T12" fmla="*/ 1036168621 w 112"/>
                  <a:gd name="T13" fmla="*/ 1899660197 h 135"/>
                  <a:gd name="T14" fmla="*/ 1036168621 w 112"/>
                  <a:gd name="T15" fmla="*/ 1899660197 h 135"/>
                  <a:gd name="T16" fmla="*/ 1078175912 w 112"/>
                  <a:gd name="T17" fmla="*/ 1885589418 h 135"/>
                  <a:gd name="T18" fmla="*/ 1134185633 w 112"/>
                  <a:gd name="T19" fmla="*/ 1801160993 h 135"/>
                  <a:gd name="T20" fmla="*/ 1316217228 w 112"/>
                  <a:gd name="T21" fmla="*/ 1421227453 h 135"/>
                  <a:gd name="T22" fmla="*/ 1330219658 w 112"/>
                  <a:gd name="T23" fmla="*/ 1407156674 h 135"/>
                  <a:gd name="T24" fmla="*/ 1568257232 w 112"/>
                  <a:gd name="T25" fmla="*/ 788008638 h 135"/>
                  <a:gd name="T26" fmla="*/ 784128616 w 112"/>
                  <a:gd name="T27" fmla="*/ 0 h 135"/>
                  <a:gd name="T28" fmla="*/ 1162190494 w 112"/>
                  <a:gd name="T29" fmla="*/ 1308653719 h 135"/>
                  <a:gd name="T30" fmla="*/ 1148188063 w 112"/>
                  <a:gd name="T31" fmla="*/ 1322724498 h 135"/>
                  <a:gd name="T32" fmla="*/ 952157780 w 112"/>
                  <a:gd name="T33" fmla="*/ 1702658037 h 135"/>
                  <a:gd name="T34" fmla="*/ 602097021 w 112"/>
                  <a:gd name="T35" fmla="*/ 1702658037 h 135"/>
                  <a:gd name="T36" fmla="*/ 406066738 w 112"/>
                  <a:gd name="T37" fmla="*/ 1308653719 h 135"/>
                  <a:gd name="T38" fmla="*/ 392064308 w 112"/>
                  <a:gd name="T39" fmla="*/ 1308653719 h 135"/>
                  <a:gd name="T40" fmla="*/ 196034025 w 112"/>
                  <a:gd name="T41" fmla="*/ 788008638 h 135"/>
                  <a:gd name="T42" fmla="*/ 784128616 w 112"/>
                  <a:gd name="T43" fmla="*/ 197002159 h 135"/>
                  <a:gd name="T44" fmla="*/ 1372226949 w 112"/>
                  <a:gd name="T45" fmla="*/ 788008638 h 135"/>
                  <a:gd name="T46" fmla="*/ 1162190494 w 112"/>
                  <a:gd name="T47" fmla="*/ 1308653719 h 13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12"/>
                  <a:gd name="T73" fmla="*/ 0 h 135"/>
                  <a:gd name="T74" fmla="*/ 112 w 112"/>
                  <a:gd name="T75" fmla="*/ 135 h 13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12" h="135">
                    <a:moveTo>
                      <a:pt x="56" y="0"/>
                    </a:moveTo>
                    <a:cubicBezTo>
                      <a:pt x="25" y="0"/>
                      <a:pt x="0" y="25"/>
                      <a:pt x="0" y="56"/>
                    </a:cubicBezTo>
                    <a:cubicBezTo>
                      <a:pt x="0" y="71"/>
                      <a:pt x="6" y="88"/>
                      <a:pt x="17" y="101"/>
                    </a:cubicBezTo>
                    <a:cubicBezTo>
                      <a:pt x="17" y="101"/>
                      <a:pt x="17" y="101"/>
                      <a:pt x="18" y="101"/>
                    </a:cubicBezTo>
                    <a:cubicBezTo>
                      <a:pt x="21" y="106"/>
                      <a:pt x="30" y="119"/>
                      <a:pt x="30" y="128"/>
                    </a:cubicBezTo>
                    <a:cubicBezTo>
                      <a:pt x="30" y="132"/>
                      <a:pt x="33" y="135"/>
                      <a:pt x="37" y="135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5" y="135"/>
                      <a:pt x="76" y="135"/>
                      <a:pt x="77" y="134"/>
                    </a:cubicBezTo>
                    <a:cubicBezTo>
                      <a:pt x="80" y="133"/>
                      <a:pt x="81" y="131"/>
                      <a:pt x="81" y="128"/>
                    </a:cubicBezTo>
                    <a:cubicBezTo>
                      <a:pt x="81" y="120"/>
                      <a:pt x="89" y="108"/>
                      <a:pt x="94" y="101"/>
                    </a:cubicBezTo>
                    <a:cubicBezTo>
                      <a:pt x="94" y="101"/>
                      <a:pt x="95" y="101"/>
                      <a:pt x="95" y="100"/>
                    </a:cubicBezTo>
                    <a:cubicBezTo>
                      <a:pt x="105" y="87"/>
                      <a:pt x="112" y="71"/>
                      <a:pt x="112" y="56"/>
                    </a:cubicBezTo>
                    <a:cubicBezTo>
                      <a:pt x="112" y="25"/>
                      <a:pt x="87" y="0"/>
                      <a:pt x="56" y="0"/>
                    </a:cubicBezTo>
                    <a:close/>
                    <a:moveTo>
                      <a:pt x="83" y="93"/>
                    </a:moveTo>
                    <a:cubicBezTo>
                      <a:pt x="83" y="93"/>
                      <a:pt x="83" y="94"/>
                      <a:pt x="82" y="94"/>
                    </a:cubicBezTo>
                    <a:cubicBezTo>
                      <a:pt x="79" y="98"/>
                      <a:pt x="71" y="110"/>
                      <a:pt x="68" y="121"/>
                    </a:cubicBezTo>
                    <a:cubicBezTo>
                      <a:pt x="43" y="121"/>
                      <a:pt x="43" y="121"/>
                      <a:pt x="43" y="121"/>
                    </a:cubicBezTo>
                    <a:cubicBezTo>
                      <a:pt x="40" y="109"/>
                      <a:pt x="31" y="97"/>
                      <a:pt x="29" y="93"/>
                    </a:cubicBezTo>
                    <a:cubicBezTo>
                      <a:pt x="29" y="93"/>
                      <a:pt x="28" y="93"/>
                      <a:pt x="28" y="93"/>
                    </a:cubicBezTo>
                    <a:cubicBezTo>
                      <a:pt x="19" y="82"/>
                      <a:pt x="14" y="68"/>
                      <a:pt x="14" y="56"/>
                    </a:cubicBezTo>
                    <a:cubicBezTo>
                      <a:pt x="14" y="33"/>
                      <a:pt x="32" y="14"/>
                      <a:pt x="56" y="14"/>
                    </a:cubicBezTo>
                    <a:cubicBezTo>
                      <a:pt x="79" y="14"/>
                      <a:pt x="98" y="33"/>
                      <a:pt x="98" y="56"/>
                    </a:cubicBezTo>
                    <a:cubicBezTo>
                      <a:pt x="98" y="68"/>
                      <a:pt x="92" y="82"/>
                      <a:pt x="83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8" name="Freeform 883"/>
              <p:cNvSpPr>
                <a:spLocks noChangeArrowheads="1"/>
              </p:cNvSpPr>
              <p:nvPr/>
            </p:nvSpPr>
            <p:spPr bwMode="auto">
              <a:xfrm>
                <a:off x="288925" y="547687"/>
                <a:ext cx="158750" cy="142875"/>
              </a:xfrm>
              <a:custGeom>
                <a:avLst/>
                <a:gdLst>
                  <a:gd name="T0" fmla="*/ 514315982 w 42"/>
                  <a:gd name="T1" fmla="*/ 0 h 38"/>
                  <a:gd name="T2" fmla="*/ 71433720 w 42"/>
                  <a:gd name="T3" fmla="*/ 0 h 38"/>
                  <a:gd name="T4" fmla="*/ 0 w 42"/>
                  <a:gd name="T5" fmla="*/ 84818872 h 38"/>
                  <a:gd name="T6" fmla="*/ 0 w 42"/>
                  <a:gd name="T7" fmla="*/ 381686803 h 38"/>
                  <a:gd name="T8" fmla="*/ 71433720 w 42"/>
                  <a:gd name="T9" fmla="*/ 466509434 h 38"/>
                  <a:gd name="T10" fmla="*/ 142867440 w 42"/>
                  <a:gd name="T11" fmla="*/ 466509434 h 38"/>
                  <a:gd name="T12" fmla="*/ 185726161 w 42"/>
                  <a:gd name="T13" fmla="*/ 508916990 h 38"/>
                  <a:gd name="T14" fmla="*/ 242872381 w 42"/>
                  <a:gd name="T15" fmla="*/ 537191201 h 38"/>
                  <a:gd name="T16" fmla="*/ 342877321 w 42"/>
                  <a:gd name="T17" fmla="*/ 537191201 h 38"/>
                  <a:gd name="T18" fmla="*/ 400023542 w 42"/>
                  <a:gd name="T19" fmla="*/ 508916990 h 38"/>
                  <a:gd name="T20" fmla="*/ 442886042 w 42"/>
                  <a:gd name="T21" fmla="*/ 466509434 h 38"/>
                  <a:gd name="T22" fmla="*/ 514315982 w 42"/>
                  <a:gd name="T23" fmla="*/ 466509434 h 38"/>
                  <a:gd name="T24" fmla="*/ 600037202 w 42"/>
                  <a:gd name="T25" fmla="*/ 381686803 h 38"/>
                  <a:gd name="T26" fmla="*/ 600037202 w 42"/>
                  <a:gd name="T27" fmla="*/ 84818872 h 38"/>
                  <a:gd name="T28" fmla="*/ 514315982 w 42"/>
                  <a:gd name="T29" fmla="*/ 0 h 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2"/>
                  <a:gd name="T46" fmla="*/ 0 h 38"/>
                  <a:gd name="T47" fmla="*/ 42 w 42"/>
                  <a:gd name="T48" fmla="*/ 38 h 3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2" h="38">
                    <a:moveTo>
                      <a:pt x="3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2" y="33"/>
                      <a:pt x="5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4" y="37"/>
                      <a:pt x="16" y="38"/>
                      <a:pt x="17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6" y="38"/>
                      <a:pt x="27" y="37"/>
                      <a:pt x="28" y="36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9" y="33"/>
                      <a:pt x="42" y="30"/>
                      <a:pt x="42" y="27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3"/>
                      <a:pt x="39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</p:grpSp>
        <p:sp>
          <p:nvSpPr>
            <p:cNvPr id="6157" name="文本框 29"/>
            <p:cNvSpPr txBox="1">
              <a:spLocks noChangeArrowheads="1"/>
            </p:cNvSpPr>
            <p:nvPr/>
          </p:nvSpPr>
          <p:spPr bwMode="auto">
            <a:xfrm>
              <a:off x="1717" y="1974"/>
              <a:ext cx="1865" cy="1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</a:t>
              </a:r>
              <a:endPara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52463" y="766763"/>
            <a:ext cx="78517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200" b="1"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200" b="1"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200" b="1">
                <a:ea typeface="黑体" panose="02010609060101010101" pitchFamily="49" charset="-122"/>
              </a:rPr>
              <a:t>有</a:t>
            </a:r>
            <a:r>
              <a:rPr lang="en-US" altLang="zh-CN" sz="3200" b="1">
                <a:ea typeface="黑体" panose="02010609060101010101" pitchFamily="49" charset="-122"/>
              </a:rPr>
              <a:t>12</a:t>
            </a:r>
            <a:r>
              <a:rPr lang="zh-CN" altLang="en-US" sz="3200" b="1">
                <a:ea typeface="黑体" panose="02010609060101010101" pitchFamily="49" charset="-122"/>
              </a:rPr>
              <a:t>枝花，每</a:t>
            </a:r>
            <a:r>
              <a:rPr lang="en-US" altLang="zh-CN" sz="3200" b="1">
                <a:ea typeface="黑体" panose="02010609060101010101" pitchFamily="49" charset="-122"/>
              </a:rPr>
              <a:t>3</a:t>
            </a:r>
            <a:r>
              <a:rPr lang="zh-CN" altLang="en-US" sz="3200" b="1">
                <a:ea typeface="黑体" panose="02010609060101010101" pitchFamily="49" charset="-122"/>
              </a:rPr>
              <a:t>枝插一瓶，可以插几瓶？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1458913" y="1763713"/>
            <a:ext cx="5183187" cy="1246187"/>
            <a:chOff x="555" y="2862"/>
            <a:chExt cx="8163" cy="1961"/>
          </a:xfrm>
        </p:grpSpPr>
        <p:pic>
          <p:nvPicPr>
            <p:cNvPr id="7177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55" y="2862"/>
              <a:ext cx="2142" cy="1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圆角矩形标注 4"/>
            <p:cNvSpPr/>
            <p:nvPr/>
          </p:nvSpPr>
          <p:spPr>
            <a:xfrm>
              <a:off x="3140" y="3576"/>
              <a:ext cx="5578" cy="1042"/>
            </a:xfrm>
            <a:prstGeom prst="wedgeRoundRectCallout">
              <a:avLst>
                <a:gd name="adj1" fmla="val -60234"/>
                <a:gd name="adj2" fmla="val 11744"/>
                <a:gd name="adj3" fmla="val 16667"/>
              </a:avLst>
            </a:prstGeom>
            <a:noFill/>
            <a:ln w="19050">
              <a:solidFill>
                <a:srgbClr val="3399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200" b="1" noProof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已知条件有哪些？</a:t>
              </a:r>
              <a:endParaRPr lang="zh-CN" altLang="en-US" sz="3200" b="1" noProof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27200" y="766763"/>
            <a:ext cx="1765300" cy="571500"/>
          </a:xfrm>
          <a:prstGeom prst="rect">
            <a:avLst/>
          </a:prstGeom>
          <a:solidFill>
            <a:srgbClr val="E96678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/>
        </p:nvSpPr>
        <p:spPr>
          <a:xfrm>
            <a:off x="3760788" y="757238"/>
            <a:ext cx="2368550" cy="571500"/>
          </a:xfrm>
          <a:prstGeom prst="rect">
            <a:avLst/>
          </a:prstGeom>
          <a:solidFill>
            <a:srgbClr val="E96678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pic>
        <p:nvPicPr>
          <p:cNvPr id="12292" name="图片 1" descr="图形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1363" y="3351213"/>
            <a:ext cx="157003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779463" y="3317875"/>
            <a:ext cx="79232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用什么方法计算呢？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51" name="矩形 13"/>
          <p:cNvSpPr>
            <a:spLocks noChangeArrowheads="1"/>
          </p:cNvSpPr>
          <p:nvPr/>
        </p:nvSpPr>
        <p:spPr bwMode="auto">
          <a:xfrm>
            <a:off x="4056063" y="3995738"/>
            <a:ext cx="17970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12÷3=4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bldLvl="0" animBg="1"/>
      <p:bldP spid="3" grpId="0" bldLvl="0" animBg="1"/>
      <p:bldP spid="10" grpId="0" bldLvl="0" animBg="1"/>
      <p:bldP spid="61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52463" y="766763"/>
            <a:ext cx="78517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200" b="1"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3200" b="1"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200" b="1">
                <a:ea typeface="黑体" panose="02010609060101010101" pitchFamily="49" charset="-122"/>
              </a:rPr>
              <a:t>有</a:t>
            </a:r>
            <a:r>
              <a:rPr lang="en-US" altLang="zh-CN" sz="3200" b="1">
                <a:ea typeface="黑体" panose="02010609060101010101" pitchFamily="49" charset="-122"/>
              </a:rPr>
              <a:t>12</a:t>
            </a:r>
            <a:r>
              <a:rPr lang="zh-CN" altLang="en-US" sz="3200" b="1">
                <a:ea typeface="黑体" panose="02010609060101010101" pitchFamily="49" charset="-122"/>
              </a:rPr>
              <a:t>枝花，平均插到</a:t>
            </a:r>
            <a:r>
              <a:rPr lang="en-US" altLang="zh-CN" sz="3200" b="1">
                <a:ea typeface="黑体" panose="02010609060101010101" pitchFamily="49" charset="-122"/>
              </a:rPr>
              <a:t>4</a:t>
            </a:r>
            <a:r>
              <a:rPr lang="zh-CN" altLang="en-US" sz="3200" b="1">
                <a:ea typeface="黑体" panose="02010609060101010101" pitchFamily="49" charset="-122"/>
              </a:rPr>
              <a:t>个花瓶里，每个花瓶插几枝？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1671638" y="2170113"/>
            <a:ext cx="5576887" cy="1246187"/>
            <a:chOff x="555" y="2862"/>
            <a:chExt cx="8781" cy="1961"/>
          </a:xfrm>
        </p:grpSpPr>
        <p:pic>
          <p:nvPicPr>
            <p:cNvPr id="8202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55" y="2862"/>
              <a:ext cx="2142" cy="1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圆角矩形标注 4"/>
            <p:cNvSpPr/>
            <p:nvPr/>
          </p:nvSpPr>
          <p:spPr>
            <a:xfrm>
              <a:off x="3140" y="3576"/>
              <a:ext cx="6196" cy="1042"/>
            </a:xfrm>
            <a:prstGeom prst="wedgeRoundRectCallout">
              <a:avLst>
                <a:gd name="adj1" fmla="val -60234"/>
                <a:gd name="adj2" fmla="val 11744"/>
                <a:gd name="adj3" fmla="val 16667"/>
              </a:avLst>
            </a:prstGeom>
            <a:noFill/>
            <a:ln w="19050">
              <a:solidFill>
                <a:srgbClr val="3399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200" b="1" noProof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已知什么？求什么？</a:t>
              </a:r>
              <a:endParaRPr lang="zh-CN" altLang="en-US" sz="3200" b="1" noProof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944688" y="1457325"/>
            <a:ext cx="1217612" cy="571500"/>
          </a:xfrm>
          <a:prstGeom prst="rect">
            <a:avLst/>
          </a:prstGeom>
          <a:solidFill>
            <a:srgbClr val="E96678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pic>
        <p:nvPicPr>
          <p:cNvPr id="12292" name="图片 1" descr="图形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1363" y="3554413"/>
            <a:ext cx="157003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779463" y="3521075"/>
            <a:ext cx="818832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用什么方法计算？你是怎么想的？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781175" y="1381125"/>
            <a:ext cx="1741488" cy="95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937000" y="1400175"/>
            <a:ext cx="35036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矩形 15"/>
          <p:cNvSpPr>
            <a:spLocks noChangeArrowheads="1"/>
          </p:cNvSpPr>
          <p:nvPr/>
        </p:nvSpPr>
        <p:spPr bwMode="auto">
          <a:xfrm>
            <a:off x="3841750" y="4152900"/>
            <a:ext cx="17970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12÷4=3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bldLvl="0" animBg="1"/>
      <p:bldP spid="10" grpId="0" bldLvl="0" animBg="1"/>
      <p:bldP spid="61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411163" y="877888"/>
            <a:ext cx="577850" cy="577850"/>
            <a:chOff x="1026" y="2635"/>
            <a:chExt cx="910" cy="910"/>
          </a:xfrm>
        </p:grpSpPr>
        <p:sp>
          <p:nvSpPr>
            <p:cNvPr id="9224" name="椭圆 10"/>
            <p:cNvSpPr>
              <a:spLocks noChangeArrowheads="1"/>
            </p:cNvSpPr>
            <p:nvPr/>
          </p:nvSpPr>
          <p:spPr bwMode="auto">
            <a:xfrm>
              <a:off x="1026" y="2635"/>
              <a:ext cx="910" cy="910"/>
            </a:xfrm>
            <a:prstGeom prst="ellipse">
              <a:avLst/>
            </a:prstGeom>
            <a:solidFill>
              <a:srgbClr val="FBCF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b="1">
                <a:latin typeface="Calibri" panose="020F0502020204030204" pitchFamily="34" charset="0"/>
              </a:endParaRPr>
            </a:p>
          </p:txBody>
        </p:sp>
        <p:sp>
          <p:nvSpPr>
            <p:cNvPr id="54" name="Freeform 771"/>
            <p:cNvSpPr>
              <a:spLocks noEditPoints="1"/>
            </p:cNvSpPr>
            <p:nvPr/>
          </p:nvSpPr>
          <p:spPr bwMode="auto">
            <a:xfrm rot="11025144">
              <a:off x="1131" y="2695"/>
              <a:ext cx="700" cy="790"/>
            </a:xfrm>
            <a:custGeom>
              <a:avLst/>
              <a:gdLst>
                <a:gd name="T0" fmla="*/ 33 w 62"/>
                <a:gd name="T1" fmla="*/ 0 h 69"/>
                <a:gd name="T2" fmla="*/ 29 w 62"/>
                <a:gd name="T3" fmla="*/ 10 h 69"/>
                <a:gd name="T4" fmla="*/ 62 w 62"/>
                <a:gd name="T5" fmla="*/ 29 h 69"/>
                <a:gd name="T6" fmla="*/ 52 w 62"/>
                <a:gd name="T7" fmla="*/ 33 h 69"/>
                <a:gd name="T8" fmla="*/ 62 w 62"/>
                <a:gd name="T9" fmla="*/ 29 h 69"/>
                <a:gd name="T10" fmla="*/ 59 w 62"/>
                <a:gd name="T11" fmla="*/ 17 h 69"/>
                <a:gd name="T12" fmla="*/ 48 w 62"/>
                <a:gd name="T13" fmla="*/ 19 h 69"/>
                <a:gd name="T14" fmla="*/ 45 w 62"/>
                <a:gd name="T15" fmla="*/ 3 h 69"/>
                <a:gd name="T16" fmla="*/ 43 w 62"/>
                <a:gd name="T17" fmla="*/ 14 h 69"/>
                <a:gd name="T18" fmla="*/ 45 w 62"/>
                <a:gd name="T19" fmla="*/ 3 h 69"/>
                <a:gd name="T20" fmla="*/ 0 w 62"/>
                <a:gd name="T21" fmla="*/ 29 h 69"/>
                <a:gd name="T22" fmla="*/ 11 w 62"/>
                <a:gd name="T23" fmla="*/ 33 h 69"/>
                <a:gd name="T24" fmla="*/ 3 w 62"/>
                <a:gd name="T25" fmla="*/ 17 h 69"/>
                <a:gd name="T26" fmla="*/ 14 w 62"/>
                <a:gd name="T27" fmla="*/ 19 h 69"/>
                <a:gd name="T28" fmla="*/ 3 w 62"/>
                <a:gd name="T29" fmla="*/ 17 h 69"/>
                <a:gd name="T30" fmla="*/ 19 w 62"/>
                <a:gd name="T31" fmla="*/ 14 h 69"/>
                <a:gd name="T32" fmla="*/ 17 w 62"/>
                <a:gd name="T33" fmla="*/ 3 h 69"/>
                <a:gd name="T34" fmla="*/ 31 w 62"/>
                <a:gd name="T35" fmla="*/ 15 h 69"/>
                <a:gd name="T36" fmla="*/ 48 w 62"/>
                <a:gd name="T37" fmla="*/ 31 h 69"/>
                <a:gd name="T38" fmla="*/ 40 w 62"/>
                <a:gd name="T39" fmla="*/ 45 h 69"/>
                <a:gd name="T40" fmla="*/ 41 w 62"/>
                <a:gd name="T41" fmla="*/ 47 h 69"/>
                <a:gd name="T42" fmla="*/ 43 w 62"/>
                <a:gd name="T43" fmla="*/ 48 h 69"/>
                <a:gd name="T44" fmla="*/ 43 w 62"/>
                <a:gd name="T45" fmla="*/ 54 h 69"/>
                <a:gd name="T46" fmla="*/ 43 w 62"/>
                <a:gd name="T47" fmla="*/ 54 h 69"/>
                <a:gd name="T48" fmla="*/ 43 w 62"/>
                <a:gd name="T49" fmla="*/ 60 h 69"/>
                <a:gd name="T50" fmla="*/ 41 w 62"/>
                <a:gd name="T51" fmla="*/ 61 h 69"/>
                <a:gd name="T52" fmla="*/ 21 w 62"/>
                <a:gd name="T53" fmla="*/ 63 h 69"/>
                <a:gd name="T54" fmla="*/ 20 w 62"/>
                <a:gd name="T55" fmla="*/ 59 h 69"/>
                <a:gd name="T56" fmla="*/ 21 w 62"/>
                <a:gd name="T57" fmla="*/ 56 h 69"/>
                <a:gd name="T58" fmla="*/ 20 w 62"/>
                <a:gd name="T59" fmla="*/ 53 h 69"/>
                <a:gd name="T60" fmla="*/ 21 w 62"/>
                <a:gd name="T61" fmla="*/ 49 h 69"/>
                <a:gd name="T62" fmla="*/ 23 w 62"/>
                <a:gd name="T63" fmla="*/ 49 h 69"/>
                <a:gd name="T64" fmla="*/ 17 w 62"/>
                <a:gd name="T65" fmla="*/ 40 h 69"/>
                <a:gd name="T66" fmla="*/ 20 w 62"/>
                <a:gd name="T67" fmla="*/ 20 h 69"/>
                <a:gd name="T68" fmla="*/ 36 w 62"/>
                <a:gd name="T69" fmla="*/ 64 h 69"/>
                <a:gd name="T70" fmla="*/ 32 w 62"/>
                <a:gd name="T71" fmla="*/ 69 h 69"/>
                <a:gd name="T72" fmla="*/ 36 w 62"/>
                <a:gd name="T73" fmla="*/ 64 h 69"/>
                <a:gd name="T74" fmla="*/ 24 w 62"/>
                <a:gd name="T75" fmla="*/ 58 h 69"/>
                <a:gd name="T76" fmla="*/ 24 w 62"/>
                <a:gd name="T77" fmla="*/ 59 h 69"/>
                <a:gd name="T78" fmla="*/ 40 w 62"/>
                <a:gd name="T79" fmla="*/ 57 h 69"/>
                <a:gd name="T80" fmla="*/ 40 w 62"/>
                <a:gd name="T81" fmla="*/ 51 h 69"/>
                <a:gd name="T82" fmla="*/ 24 w 62"/>
                <a:gd name="T83" fmla="*/ 53 h 69"/>
                <a:gd name="T84" fmla="*/ 40 w 62"/>
                <a:gd name="T85" fmla="*/ 51 h 69"/>
                <a:gd name="T86" fmla="*/ 40 w 62"/>
                <a:gd name="T8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" h="69">
                  <a:moveTo>
                    <a:pt x="29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lose/>
                  <a:moveTo>
                    <a:pt x="62" y="29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57" y="14"/>
                  </a:moveTo>
                  <a:cubicBezTo>
                    <a:pt x="59" y="17"/>
                    <a:pt x="59" y="17"/>
                    <a:pt x="59" y="17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7" y="14"/>
                    <a:pt x="57" y="14"/>
                    <a:pt x="57" y="14"/>
                  </a:cubicBezTo>
                  <a:close/>
                  <a:moveTo>
                    <a:pt x="45" y="3"/>
                  </a:moveTo>
                  <a:cubicBezTo>
                    <a:pt x="40" y="12"/>
                    <a:pt x="40" y="12"/>
                    <a:pt x="40" y="12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5" y="3"/>
                    <a:pt x="45" y="3"/>
                    <a:pt x="45" y="3"/>
                  </a:cubicBezTo>
                  <a:close/>
                  <a:moveTo>
                    <a:pt x="0" y="3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0" y="33"/>
                    <a:pt x="0" y="33"/>
                    <a:pt x="0" y="33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1" y="15"/>
                  </a:moveTo>
                  <a:cubicBezTo>
                    <a:pt x="35" y="15"/>
                    <a:pt x="40" y="17"/>
                    <a:pt x="43" y="20"/>
                  </a:cubicBezTo>
                  <a:cubicBezTo>
                    <a:pt x="46" y="23"/>
                    <a:pt x="48" y="27"/>
                    <a:pt x="48" y="31"/>
                  </a:cubicBezTo>
                  <a:cubicBezTo>
                    <a:pt x="48" y="34"/>
                    <a:pt x="47" y="37"/>
                    <a:pt x="46" y="40"/>
                  </a:cubicBezTo>
                  <a:cubicBezTo>
                    <a:pt x="44" y="42"/>
                    <a:pt x="42" y="44"/>
                    <a:pt x="40" y="45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50"/>
                    <a:pt x="43" y="51"/>
                  </a:cubicBezTo>
                  <a:cubicBezTo>
                    <a:pt x="43" y="52"/>
                    <a:pt x="43" y="53"/>
                    <a:pt x="43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5"/>
                    <a:pt x="43" y="56"/>
                    <a:pt x="43" y="57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0"/>
                    <a:pt x="20" y="59"/>
                  </a:cubicBezTo>
                  <a:cubicBezTo>
                    <a:pt x="20" y="58"/>
                    <a:pt x="20" y="57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0" y="54"/>
                    <a:pt x="20" y="54"/>
                    <a:pt x="20" y="53"/>
                  </a:cubicBezTo>
                  <a:cubicBezTo>
                    <a:pt x="20" y="52"/>
                    <a:pt x="20" y="51"/>
                    <a:pt x="21" y="50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1" y="44"/>
                    <a:pt x="19" y="42"/>
                    <a:pt x="17" y="40"/>
                  </a:cubicBezTo>
                  <a:cubicBezTo>
                    <a:pt x="16" y="37"/>
                    <a:pt x="15" y="35"/>
                    <a:pt x="15" y="31"/>
                  </a:cubicBezTo>
                  <a:cubicBezTo>
                    <a:pt x="15" y="27"/>
                    <a:pt x="17" y="23"/>
                    <a:pt x="20" y="20"/>
                  </a:cubicBezTo>
                  <a:cubicBezTo>
                    <a:pt x="23" y="17"/>
                    <a:pt x="27" y="15"/>
                    <a:pt x="31" y="15"/>
                  </a:cubicBezTo>
                  <a:close/>
                  <a:moveTo>
                    <a:pt x="36" y="64"/>
                  </a:moveTo>
                  <a:cubicBezTo>
                    <a:pt x="36" y="64"/>
                    <a:pt x="36" y="64"/>
                    <a:pt x="36" y="64"/>
                  </a:cubicBezTo>
                  <a:cubicBezTo>
                    <a:pt x="36" y="67"/>
                    <a:pt x="34" y="69"/>
                    <a:pt x="32" y="69"/>
                  </a:cubicBezTo>
                  <a:cubicBezTo>
                    <a:pt x="29" y="69"/>
                    <a:pt x="27" y="67"/>
                    <a:pt x="27" y="65"/>
                  </a:cubicBezTo>
                  <a:cubicBezTo>
                    <a:pt x="36" y="64"/>
                    <a:pt x="36" y="64"/>
                    <a:pt x="36" y="64"/>
                  </a:cubicBezTo>
                  <a:close/>
                  <a:moveTo>
                    <a:pt x="40" y="57"/>
                  </a:moveTo>
                  <a:cubicBezTo>
                    <a:pt x="24" y="58"/>
                    <a:pt x="24" y="58"/>
                    <a:pt x="24" y="58"/>
                  </a:cubicBezTo>
                  <a:cubicBezTo>
                    <a:pt x="24" y="58"/>
                    <a:pt x="24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lose/>
                  <a:moveTo>
                    <a:pt x="40" y="51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FFC000">
                  <a:alpha val="40000"/>
                </a:srgb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b="1" noProof="1"/>
            </a:p>
          </p:txBody>
        </p:sp>
      </p:grpSp>
      <p:sp>
        <p:nvSpPr>
          <p:cNvPr id="8194" name="TextBox 6"/>
          <p:cNvSpPr txBox="1">
            <a:spLocks noChangeArrowheads="1"/>
          </p:cNvSpPr>
          <p:nvPr/>
        </p:nvSpPr>
        <p:spPr bwMode="auto">
          <a:xfrm>
            <a:off x="358775" y="825500"/>
            <a:ext cx="8231188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ea typeface="楷体_GB2312" panose="02010609030101010101" pitchFamily="49" charset="-122"/>
              </a:rPr>
              <a:t>      </a:t>
            </a:r>
            <a:r>
              <a:rPr lang="zh-CN" altLang="en-US" sz="3200" b="1">
                <a:ea typeface="楷体_GB2312" panose="02010609030101010101" pitchFamily="49" charset="-122"/>
              </a:rPr>
              <a:t>思考：与第（</a:t>
            </a:r>
            <a:r>
              <a:rPr lang="en-US" altLang="zh-CN" sz="3200" b="1">
                <a:ea typeface="楷体_GB2312" panose="02010609030101010101" pitchFamily="49" charset="-122"/>
              </a:rPr>
              <a:t>1</a:t>
            </a:r>
            <a:r>
              <a:rPr lang="zh-CN" altLang="en-US" sz="3200" b="1">
                <a:ea typeface="楷体_GB2312" panose="02010609030101010101" pitchFamily="49" charset="-122"/>
              </a:rPr>
              <a:t>）题相比，第</a:t>
            </a:r>
            <a:r>
              <a:rPr lang="zh-CN" altLang="en-US" sz="3200" b="1">
                <a:ea typeface="楷体_GB2312" panose="0201060903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3200" b="1">
                <a:ea typeface="楷体_GB2312" panose="0201060903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3200" b="1">
                <a:ea typeface="楷体_GB2312" panose="02010609030101010101" pitchFamily="49" charset="-122"/>
                <a:sym typeface="Wingdings" panose="05000000000000000000" pitchFamily="2" charset="2"/>
              </a:rPr>
              <a:t>）、（</a:t>
            </a:r>
            <a:r>
              <a:rPr lang="en-US" altLang="zh-CN" sz="3200" b="1">
                <a:ea typeface="楷体_GB2312" panose="0201060903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3200" b="1">
                <a:ea typeface="楷体_GB2312" panose="02010609030101010101" pitchFamily="49" charset="-122"/>
                <a:sym typeface="Wingdings" panose="05000000000000000000" pitchFamily="2" charset="2"/>
              </a:rPr>
              <a:t>）题分别是已知什么？求什么？</a:t>
            </a:r>
            <a:endParaRPr lang="zh-CN" altLang="en-US" sz="3200" b="1">
              <a:ea typeface="楷体_GB2312" panose="0201060903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269875" y="2127250"/>
            <a:ext cx="84915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ea typeface="黑体" panose="02010609060101010101" pitchFamily="49" charset="-122"/>
              </a:rPr>
              <a:t>2</a:t>
            </a:r>
            <a:r>
              <a:rPr lang="zh-CN" altLang="en-US" sz="3200" b="1">
                <a:ea typeface="黑体" panose="02010609060101010101" pitchFamily="49" charset="-122"/>
              </a:rPr>
              <a:t>）有</a:t>
            </a:r>
            <a:r>
              <a:rPr lang="en-US" altLang="zh-CN" sz="3200" b="1">
                <a:ea typeface="黑体" panose="02010609060101010101" pitchFamily="49" charset="-122"/>
              </a:rPr>
              <a:t>12</a:t>
            </a:r>
            <a:r>
              <a:rPr lang="zh-CN" altLang="en-US" sz="3200" b="1">
                <a:ea typeface="黑体" panose="02010609060101010101" pitchFamily="49" charset="-122"/>
              </a:rPr>
              <a:t>枝花，每</a:t>
            </a:r>
            <a:r>
              <a:rPr lang="en-US" altLang="zh-CN" sz="3200" b="1">
                <a:ea typeface="黑体" panose="02010609060101010101" pitchFamily="49" charset="-122"/>
              </a:rPr>
              <a:t>3</a:t>
            </a:r>
            <a:r>
              <a:rPr lang="zh-CN" altLang="en-US" sz="3200" b="1">
                <a:ea typeface="黑体" panose="02010609060101010101" pitchFamily="49" charset="-122"/>
              </a:rPr>
              <a:t>枝插一瓶，可以插几瓶？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69875" y="2711450"/>
            <a:ext cx="8532813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ea typeface="黑体" panose="02010609060101010101" pitchFamily="49" charset="-122"/>
              </a:rPr>
              <a:t>3</a:t>
            </a:r>
            <a:r>
              <a:rPr lang="zh-CN" altLang="en-US" sz="3200" b="1">
                <a:ea typeface="黑体" panose="02010609060101010101" pitchFamily="49" charset="-122"/>
              </a:rPr>
              <a:t>）有</a:t>
            </a:r>
            <a:r>
              <a:rPr lang="en-US" altLang="zh-CN" sz="3200" b="1">
                <a:ea typeface="黑体" panose="02010609060101010101" pitchFamily="49" charset="-122"/>
              </a:rPr>
              <a:t>12</a:t>
            </a:r>
            <a:r>
              <a:rPr lang="zh-CN" altLang="en-US" sz="3200" b="1">
                <a:ea typeface="黑体" panose="02010609060101010101" pitchFamily="49" charset="-122"/>
              </a:rPr>
              <a:t>枝花，平均插到</a:t>
            </a:r>
            <a:r>
              <a:rPr lang="en-US" altLang="zh-CN" sz="3200" b="1">
                <a:ea typeface="黑体" panose="02010609060101010101" pitchFamily="49" charset="-122"/>
              </a:rPr>
              <a:t>4</a:t>
            </a:r>
            <a:r>
              <a:rPr lang="zh-CN" altLang="en-US" sz="3200" b="1">
                <a:ea typeface="黑体" panose="02010609060101010101" pitchFamily="49" charset="-122"/>
              </a:rPr>
              <a:t>个花瓶里，每个花瓶插几枝？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pic>
        <p:nvPicPr>
          <p:cNvPr id="12292" name="图片 1" descr="图形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7688" y="4062413"/>
            <a:ext cx="157003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585788" y="4029075"/>
            <a:ext cx="79232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    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它们都是用什么方法计算的？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3" grpId="0"/>
      <p:bldP spid="5" grpId="0"/>
      <p:bldP spid="10" grpId="0" bldLvl="0" animBg="1"/>
    </p:bldLst>
  </p:timing>
</p:sld>
</file>

<file path=ppt/tags/tag1.xml><?xml version="1.0" encoding="utf-8"?>
<p:tagLst xmlns:p="http://schemas.openxmlformats.org/presentationml/2006/main">
  <p:tag name="KSO_WPP_MARK_KEY" val="c78f9311-51ce-47f0-9087-5737f645e8a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1390</Words>
  <Application>WPS 演示</Application>
  <PresentationFormat>全屏显示(16:9)</PresentationFormat>
  <Paragraphs>226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黑体</vt:lpstr>
      <vt:lpstr>Calibri</vt:lpstr>
      <vt:lpstr>微软雅黑</vt:lpstr>
      <vt:lpstr>楷体_GB2312</vt:lpstr>
      <vt:lpstr>Arial Unicode MS</vt:lpstr>
      <vt:lpstr>Calibri</vt:lpstr>
      <vt:lpstr>Arial</vt:lpstr>
      <vt:lpstr>第一PPT模板网-WWW.1PPT.COM​</vt:lpstr>
      <vt:lpstr>乘、除法的意义和各部分间的关系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69</cp:revision>
  <dcterms:created xsi:type="dcterms:W3CDTF">2016-01-14T07:05:00Z</dcterms:created>
  <dcterms:modified xsi:type="dcterms:W3CDTF">2023-02-05T09:20:12Z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D04C80871C7E4B849C9C9B1D08DBBA28</vt:lpwstr>
  </property>
</Properties>
</file>