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5"/>
  </p:handoutMasterIdLst>
  <p:sldIdLst>
    <p:sldId id="316" r:id="rId3"/>
    <p:sldId id="262" r:id="rId4"/>
    <p:sldId id="291" r:id="rId5"/>
    <p:sldId id="283" r:id="rId6"/>
    <p:sldId id="288" r:id="rId7"/>
    <p:sldId id="359" r:id="rId8"/>
    <p:sldId id="352" r:id="rId9"/>
    <p:sldId id="342" r:id="rId10"/>
    <p:sldId id="343" r:id="rId11"/>
    <p:sldId id="280" r:id="rId12"/>
    <p:sldId id="278" r:id="rId14"/>
  </p:sldIdLst>
  <p:sldSz cx="9144000" cy="6858000" type="screen4x3"/>
  <p:notesSz cx="6797675" cy="9872345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29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33CCFF"/>
    <a:srgbClr val="FF33CC"/>
    <a:srgbClr val="0066FF"/>
    <a:srgbClr val="3333FF"/>
    <a:srgbClr val="FFFF99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6" autoAdjust="0"/>
    <p:restoredTop sz="92760" autoAdjust="0"/>
  </p:normalViewPr>
  <p:slideViewPr>
    <p:cSldViewPr>
      <p:cViewPr>
        <p:scale>
          <a:sx n="100" d="100"/>
          <a:sy n="100" d="100"/>
        </p:scale>
        <p:origin x="-1944" y="-246"/>
      </p:cViewPr>
      <p:guideLst>
        <p:guide orient="horz" pos="2191"/>
        <p:guide pos="292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lnSpc>
                <a:spcPct val="100000"/>
              </a:lnSpc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lnSpc>
                <a:spcPct val="100000"/>
              </a:lnSpc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7363"/>
            <a:ext cx="2946400" cy="493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lnSpc>
                <a:spcPct val="100000"/>
              </a:lnSpc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7363"/>
            <a:ext cx="2946400" cy="493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07FF6DE7-7BFA-4069-A8F2-22B1ED8785A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46C3EB7-AF4E-469A-9861-DB852BA713E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699956E-0AEA-4994-9343-D1EF192FA8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/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59E60F6-BE74-4A3F-BED1-CEFD844DDD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385C786-069D-44BE-B710-169F2DDA9F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/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A570268-3F37-4377-B770-74D525E328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D3EAC0A-5528-47A8-A16B-328A5212AE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/>
          <a:lstStyle/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F368C7E-8E7C-440D-9A31-556DACBE0D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FE0CB29-A37A-4018-9DBA-A0BF546157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/>
          <a:lstStyle/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C77F365-D74A-45D1-BE7D-707EA70C87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/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/>
          <a:lstStyle/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anchor="t" anchorCtr="0"/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/>
          <a:lstStyle/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F6D5F11-8D42-4270-858E-DCF3031401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D919FFE-21B0-4ACB-B6EC-969433EE0A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7E4324-C0E0-4142-8E3D-77F0D0740E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924808" cy="4608000"/>
          </a:xfrm>
        </p:spPr>
        <p:txBody>
          <a:bodyPr/>
          <a:lstStyle>
            <a:lvl1pPr>
              <a:buNone/>
              <a:defRPr sz="1200"/>
            </a:lvl1pPr>
          </a:lstStyle>
          <a:p>
            <a:pPr lvl="0"/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/>
          <a:lstStyle>
            <a:lvl1pPr>
              <a:buNone/>
              <a:defRPr sz="1200"/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8CEDC0B-D0F6-485A-89E5-FEF945E5A4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2CD062C-FD74-40B0-8928-2ED7FC1722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42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4"/>
            </p:custDataLst>
          </p:nvPr>
        </p:nvSpPr>
        <p:spPr bwMode="auto">
          <a:xfrm>
            <a:off x="455613" y="608013"/>
            <a:ext cx="822801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5613" y="1490663"/>
            <a:ext cx="8228012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 noProof="1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5CFAF72-FC57-422B-883B-DD69939E6C22}" type="slidenum">
              <a:rPr lang="zh-CN" altLang="en-US"/>
            </a:fld>
            <a:endParaRPr lang="zh-CN" altLang="en-US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fontAlgn="base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2pPr>
      <a:lvl3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3pPr>
      <a:lvl4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4pPr>
      <a:lvl5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  <a:tab pos="1206500" algn="l"/>
          <a:tab pos="1206500" algn="l"/>
          <a:tab pos="1206500" algn="l"/>
        </a:tabLst>
        <a:defRPr sz="12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  <a:tab pos="1206500" algn="l"/>
          <a:tab pos="1206500" algn="l"/>
          <a:tab pos="1206500" algn="l"/>
        </a:tabLst>
        <a:defRPr sz="12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tabLst>
          <a:tab pos="1206500" algn="l"/>
          <a:tab pos="1206500" algn="l"/>
          <a:tab pos="1206500" algn="l"/>
          <a:tab pos="1206500" algn="l"/>
        </a:tabLst>
        <a:defRPr sz="10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tabLst>
          <a:tab pos="1206500" algn="l"/>
          <a:tab pos="1206500" algn="l"/>
          <a:tab pos="1206500" algn="l"/>
          <a:tab pos="1206500" algn="l"/>
        </a:tabLst>
        <a:defRPr sz="10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44.xml"/><Relationship Id="rId2" Type="http://schemas.openxmlformats.org/officeDocument/2006/relationships/image" Target="../media/image2.jpeg"/><Relationship Id="rId1" Type="http://schemas.openxmlformats.org/officeDocument/2006/relationships/tags" Target="../tags/tag4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5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1.xml"/><Relationship Id="rId2" Type="http://schemas.openxmlformats.org/officeDocument/2006/relationships/image" Target="../media/image3.jpeg"/><Relationship Id="rId1" Type="http://schemas.openxmlformats.org/officeDocument/2006/relationships/tags" Target="../tags/tag5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266950" y="2027238"/>
            <a:ext cx="4610100" cy="698500"/>
          </a:xfrm>
        </p:spPr>
        <p:txBody>
          <a:bodyPr lIns="90000" tIns="46800" rIns="90000" bIns="46800" anchor="b">
            <a:normAutofit fontScale="90000"/>
          </a:bodyPr>
          <a:lstStyle/>
          <a:p>
            <a:pPr algn="ctr" defTabSz="914400" fontAlgn="auto"/>
            <a:r>
              <a:rPr lang="zh-CN" altLang="en-US" sz="6000" spc="200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加法运算定律</a:t>
            </a:r>
            <a:endParaRPr lang="zh-CN" altLang="en-US" sz="6000" spc="200" noProof="1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5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-7155" y="2132910"/>
            <a:ext cx="9144000" cy="1800125"/>
          </a:xfrm>
        </p:spPr>
        <p:txBody>
          <a:bodyPr anchor="ctr">
            <a:noAutofit/>
          </a:bodyPr>
          <a:lstStyle/>
          <a:p>
            <a:pPr marL="0" indent="0" algn="ctr" defTabSz="914400" fontAlgn="auto">
              <a:buNone/>
            </a:pPr>
            <a:r>
              <a:rPr lang="zh-CN" altLang="en-US" sz="6000" b="1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加法运算定</a:t>
            </a:r>
            <a:r>
              <a:rPr lang="zh-CN" altLang="en-US" sz="6000" b="1" noProof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律</a:t>
            </a:r>
            <a:endParaRPr lang="zh-CN" altLang="en-US" sz="6000" b="1" noProof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749470" y="980830"/>
            <a:ext cx="5570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人教版 四年级数学下册  第三单元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" name="图片 20" descr="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4429125"/>
            <a:ext cx="17621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圆角矩形 38"/>
          <p:cNvSpPr>
            <a:spLocks noChangeArrowheads="1"/>
          </p:cNvSpPr>
          <p:nvPr/>
        </p:nvSpPr>
        <p:spPr bwMode="auto">
          <a:xfrm>
            <a:off x="357188" y="71438"/>
            <a:ext cx="2160587" cy="503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dbl">
            <a:solidFill>
              <a:srgbClr val="7030A0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15" name="矩形 39"/>
          <p:cNvSpPr>
            <a:spLocks noChangeArrowheads="1"/>
          </p:cNvSpPr>
          <p:nvPr/>
        </p:nvSpPr>
        <p:spPr bwMode="auto">
          <a:xfrm>
            <a:off x="536575" y="47625"/>
            <a:ext cx="20351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主题训练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683730" y="1988900"/>
            <a:ext cx="80010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计算下面各题，怎样简便就怎样计算：</a:t>
            </a:r>
            <a:endParaRPr lang="zh-CN" altLang="en-US" sz="3200" dirty="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 dirty="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endParaRPr lang="zh-CN" altLang="en-US" sz="3200" dirty="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 dirty="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         </a:t>
            </a:r>
            <a:r>
              <a:rPr lang="en-US" altLang="zh-CN" sz="3200" dirty="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188+51+49 </a:t>
            </a:r>
            <a:endParaRPr lang="en-US" altLang="zh-CN" sz="3200" dirty="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3200" dirty="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</a:t>
            </a:r>
            <a:endParaRPr lang="en-US" altLang="zh-CN" sz="3200" dirty="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3200" dirty="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    </a:t>
            </a:r>
            <a:endParaRPr lang="en-US" altLang="zh-CN" sz="3200" dirty="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3200" dirty="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         75+168+25</a:t>
            </a:r>
            <a:endParaRPr lang="en-US" altLang="zh-CN" sz="3200" dirty="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3200" dirty="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</a:t>
            </a:r>
            <a:endParaRPr lang="en-US" altLang="zh-CN" sz="3200" dirty="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17" name="Rectangle 3"/>
          <p:cNvSpPr>
            <a:spLocks noChangeArrowheads="1"/>
          </p:cNvSpPr>
          <p:nvPr/>
        </p:nvSpPr>
        <p:spPr bwMode="auto">
          <a:xfrm>
            <a:off x="0" y="9144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能力提高：</a:t>
            </a:r>
            <a:endParaRPr lang="zh-CN" altLang="en-US" sz="320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圆角矩形 46"/>
          <p:cNvSpPr>
            <a:spLocks noChangeArrowheads="1"/>
          </p:cNvSpPr>
          <p:nvPr/>
        </p:nvSpPr>
        <p:spPr bwMode="auto">
          <a:xfrm>
            <a:off x="357188" y="71438"/>
            <a:ext cx="2160587" cy="503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dbl">
            <a:solidFill>
              <a:srgbClr val="7030A0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3" name="矩形 47"/>
          <p:cNvSpPr>
            <a:spLocks noChangeArrowheads="1"/>
          </p:cNvSpPr>
          <p:nvPr/>
        </p:nvSpPr>
        <p:spPr bwMode="auto">
          <a:xfrm>
            <a:off x="536575" y="47625"/>
            <a:ext cx="20351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主题训练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4" name="Text Box 2"/>
          <p:cNvSpPr txBox="1">
            <a:spLocks noChangeArrowheads="1"/>
          </p:cNvSpPr>
          <p:nvPr/>
        </p:nvSpPr>
        <p:spPr bwMode="auto">
          <a:xfrm>
            <a:off x="1089025" y="1287463"/>
            <a:ext cx="860043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拓展延伸：</a:t>
            </a:r>
            <a:endParaRPr lang="zh-CN" altLang="en-US" sz="320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</a:t>
            </a:r>
            <a:endParaRPr lang="zh-CN" altLang="en-US" sz="320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en-US" altLang="zh-CN" sz="36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1+3+5+7+9+11+13+15+17+19 =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32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4" name="AutoShape 4"/>
          <p:cNvSpPr/>
          <p:nvPr/>
        </p:nvSpPr>
        <p:spPr bwMode="auto">
          <a:xfrm rot="5400000">
            <a:off x="4114800" y="457200"/>
            <a:ext cx="990600" cy="5867400"/>
          </a:xfrm>
          <a:prstGeom prst="rightBracket">
            <a:avLst>
              <a:gd name="adj" fmla="val 49332"/>
            </a:avLst>
          </a:prstGeom>
          <a:noFill/>
          <a:ln w="25400">
            <a:solidFill>
              <a:schemeClr val="hlink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5" name="AutoShape 5"/>
          <p:cNvSpPr/>
          <p:nvPr/>
        </p:nvSpPr>
        <p:spPr bwMode="auto">
          <a:xfrm rot="5400000">
            <a:off x="3962400" y="990600"/>
            <a:ext cx="914400" cy="4572000"/>
          </a:xfrm>
          <a:prstGeom prst="rightBracket">
            <a:avLst>
              <a:gd name="adj" fmla="val 41620"/>
            </a:avLst>
          </a:prstGeom>
          <a:noFill/>
          <a:ln w="25400">
            <a:solidFill>
              <a:schemeClr val="hlink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6" name="AutoShape 6"/>
          <p:cNvSpPr/>
          <p:nvPr/>
        </p:nvSpPr>
        <p:spPr bwMode="auto">
          <a:xfrm rot="5400000">
            <a:off x="3962400" y="1447800"/>
            <a:ext cx="762000" cy="3352800"/>
          </a:xfrm>
          <a:prstGeom prst="rightBracket">
            <a:avLst>
              <a:gd name="adj" fmla="val 36646"/>
            </a:avLst>
          </a:prstGeom>
          <a:noFill/>
          <a:ln w="25400">
            <a:solidFill>
              <a:schemeClr val="hlink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7" name="AutoShape 7"/>
          <p:cNvSpPr/>
          <p:nvPr/>
        </p:nvSpPr>
        <p:spPr bwMode="auto">
          <a:xfrm rot="5400000">
            <a:off x="4000500" y="2019300"/>
            <a:ext cx="457200" cy="2057400"/>
          </a:xfrm>
          <a:prstGeom prst="rightBracket">
            <a:avLst>
              <a:gd name="adj" fmla="val 37500"/>
            </a:avLst>
          </a:prstGeom>
          <a:noFill/>
          <a:ln w="25400">
            <a:solidFill>
              <a:schemeClr val="hlink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8" name="AutoShape 8"/>
          <p:cNvSpPr/>
          <p:nvPr/>
        </p:nvSpPr>
        <p:spPr bwMode="auto">
          <a:xfrm rot="5400000">
            <a:off x="3924300" y="2552700"/>
            <a:ext cx="304800" cy="685800"/>
          </a:xfrm>
          <a:prstGeom prst="rightBracket">
            <a:avLst>
              <a:gd name="adj" fmla="val 18750"/>
            </a:avLst>
          </a:prstGeom>
          <a:noFill/>
          <a:ln w="25400">
            <a:solidFill>
              <a:schemeClr val="hlink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  <p:bldP spid="20485" grpId="0" bldLvl="0" animBg="1"/>
      <p:bldP spid="20486" grpId="0" bldLvl="0" animBg="1"/>
      <p:bldP spid="20487" grpId="0" bldLvl="0" animBg="1"/>
      <p:bldP spid="2048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圆角矩形 11"/>
          <p:cNvSpPr>
            <a:spLocks noChangeArrowheads="1"/>
          </p:cNvSpPr>
          <p:nvPr/>
        </p:nvSpPr>
        <p:spPr bwMode="auto">
          <a:xfrm>
            <a:off x="357188" y="71438"/>
            <a:ext cx="2039937" cy="503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dbl">
            <a:solidFill>
              <a:srgbClr val="7030A0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合作解疑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123" name="图片 20" descr="1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375" y="4429125"/>
            <a:ext cx="17621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905000" y="1423610"/>
            <a:ext cx="5715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四年级十班：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有男生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24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人，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女生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18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905000" y="4198938"/>
            <a:ext cx="5334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四年级有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520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人，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五年级有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430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2"/>
          <p:cNvSpPr>
            <a:spLocks noChangeArrowheads="1"/>
          </p:cNvSpPr>
          <p:nvPr/>
        </p:nvSpPr>
        <p:spPr bwMode="auto">
          <a:xfrm>
            <a:off x="3497263" y="61913"/>
            <a:ext cx="2463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合作解疑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47" name="Text Box 8"/>
          <p:cNvSpPr txBox="1">
            <a:spLocks noChangeArrowheads="1"/>
          </p:cNvSpPr>
          <p:nvPr/>
        </p:nvSpPr>
        <p:spPr bwMode="auto">
          <a:xfrm>
            <a:off x="1298575" y="2228850"/>
            <a:ext cx="7239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 sz="18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1919604" y="1581785"/>
            <a:ext cx="5022215" cy="1384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800" noProof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          3+4            </a:t>
            </a:r>
            <a:r>
              <a:rPr lang="en-US" altLang="zh-CN" sz="2800" noProof="1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4+3</a:t>
            </a:r>
            <a:endParaRPr lang="en-US" altLang="zh-CN" sz="2800" noProof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800" noProof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      24+</a:t>
            </a:r>
            <a:r>
              <a:rPr lang="en-US" altLang="zh-CN" sz="2800" noProof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18</a:t>
            </a:r>
            <a:r>
              <a:rPr lang="en-US" altLang="zh-CN" sz="2800" noProof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           </a:t>
            </a:r>
            <a:r>
              <a:rPr lang="en-US" altLang="zh-CN" sz="2800" noProof="1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18</a:t>
            </a:r>
            <a:r>
              <a:rPr lang="en-US" altLang="zh-CN" sz="2800" noProof="1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+24</a:t>
            </a:r>
            <a:endParaRPr lang="en-US" altLang="zh-CN" sz="2800" noProof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800" noProof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   </a:t>
            </a:r>
            <a:r>
              <a:rPr lang="en-US" altLang="zh-CN" sz="2800" noProof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520</a:t>
            </a:r>
            <a:r>
              <a:rPr lang="en-US" altLang="zh-CN" sz="2800" noProof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+430          430  +</a:t>
            </a:r>
            <a:r>
              <a:rPr lang="en-US" altLang="zh-CN" sz="2800" noProof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520</a:t>
            </a:r>
            <a:r>
              <a:rPr lang="en-US" altLang="zh-CN" sz="2800" noProof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               </a:t>
            </a:r>
            <a:endParaRPr lang="en-US" altLang="zh-CN" sz="2800" noProof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462088" y="1114425"/>
            <a:ext cx="54800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9900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观察着三组等式，你发现了什么？</a:t>
            </a:r>
            <a:endParaRPr lang="zh-CN" altLang="en-US" sz="2800">
              <a:solidFill>
                <a:srgbClr val="9900CC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047750" y="3868738"/>
            <a:ext cx="7321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631EE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800">
                <a:solidFill>
                  <a:srgbClr val="631EE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任意两数相加，交换加数的位置和不变 </a:t>
            </a:r>
            <a:endParaRPr lang="zh-CN" altLang="en-US" sz="2800">
              <a:solidFill>
                <a:srgbClr val="631EEE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462088" y="5689600"/>
            <a:ext cx="607060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631EE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两数相加，交换加数的位置和不变。</a:t>
            </a:r>
            <a:endParaRPr lang="zh-CN" altLang="en-US" sz="2400">
              <a:solidFill>
                <a:srgbClr val="631EE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786188" y="1928813"/>
            <a:ext cx="8509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=</a:t>
            </a:r>
            <a:endParaRPr lang="en-US" altLang="zh-CN" sz="440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776663" y="2333625"/>
            <a:ext cx="850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=</a:t>
            </a:r>
            <a:endParaRPr lang="en-US" altLang="zh-CN" sz="440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434975"/>
            <a:ext cx="2536825" cy="67945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noProof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观察发现</a:t>
            </a:r>
            <a:endParaRPr lang="zh-CN" altLang="en-US" sz="3200" noProof="1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2938463"/>
            <a:ext cx="2536825" cy="68103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noProof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举例验证</a:t>
            </a:r>
            <a:endParaRPr lang="zh-CN" altLang="en-US" sz="3200" noProof="1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0" y="4641850"/>
            <a:ext cx="2536825" cy="67945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noProof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总结规律</a:t>
            </a:r>
            <a:endParaRPr lang="zh-CN" altLang="en-US" sz="3200" noProof="1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2725" y="3868738"/>
            <a:ext cx="11620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是否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32688" y="3868738"/>
            <a:ext cx="4968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?</a:t>
            </a:r>
            <a:endParaRPr lang="en-US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786188" y="1465263"/>
            <a:ext cx="8509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=</a:t>
            </a:r>
            <a:endParaRPr lang="en-US" altLang="zh-CN" sz="440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6" grpId="0"/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圆角矩形 12"/>
          <p:cNvSpPr>
            <a:spLocks noChangeArrowheads="1"/>
          </p:cNvSpPr>
          <p:nvPr/>
        </p:nvSpPr>
        <p:spPr bwMode="auto">
          <a:xfrm>
            <a:off x="357188" y="71438"/>
            <a:ext cx="2160587" cy="503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dbl">
            <a:solidFill>
              <a:srgbClr val="7030A0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536575" y="47625"/>
            <a:ext cx="2463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合作解疑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1643063" y="1143000"/>
            <a:ext cx="4357687" cy="1368425"/>
          </a:xfrm>
          <a:prstGeom prst="wedgeRectCallout">
            <a:avLst>
              <a:gd name="adj1" fmla="val 48773"/>
              <a:gd name="adj2" fmla="val 83644"/>
            </a:avLst>
          </a:prstGeom>
          <a:noFill/>
          <a:ln w="9525">
            <a:solidFill>
              <a:srgbClr val="631EE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两个加数交换位置，和不变，这叫做加法交换律。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pic>
        <p:nvPicPr>
          <p:cNvPr id="7173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15063" y="2571750"/>
            <a:ext cx="220345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858963" y="3424238"/>
            <a:ext cx="374332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pt-BR" sz="4400">
                <a:solidFill>
                  <a:srgbClr val="631EE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用字母表示是：</a:t>
            </a:r>
            <a:endParaRPr lang="zh-CN" altLang="pt-BR" sz="4400">
              <a:solidFill>
                <a:srgbClr val="631EE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/>
            <a:r>
              <a:rPr lang="pt-BR" altLang="zh-CN" sz="4400">
                <a:solidFill>
                  <a:srgbClr val="631EE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a+b=b+a</a:t>
            </a:r>
            <a:endParaRPr lang="en-US" altLang="zh-CN" sz="4400">
              <a:solidFill>
                <a:srgbClr val="631EEE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allAtOnce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圆角矩形 14"/>
          <p:cNvSpPr>
            <a:spLocks noChangeArrowheads="1"/>
          </p:cNvSpPr>
          <p:nvPr/>
        </p:nvSpPr>
        <p:spPr bwMode="auto">
          <a:xfrm>
            <a:off x="357188" y="71438"/>
            <a:ext cx="2160587" cy="503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dbl">
            <a:solidFill>
              <a:srgbClr val="7030A0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536575" y="47625"/>
            <a:ext cx="2463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合作解疑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2187575" y="2169667"/>
            <a:ext cx="5370381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48+83=83+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  ）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159+47=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  ）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  ）       </a:t>
            </a:r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zh-CN" altLang="en-US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  ）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+137=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  ）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+63</a:t>
            </a:r>
            <a:endParaRPr lang="en-US" altLang="zh-CN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102+a=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  ）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+102</a:t>
            </a:r>
            <a:endParaRPr lang="en-US" altLang="zh-CN" sz="32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197" name="Rectangle 3"/>
          <p:cNvSpPr>
            <a:spLocks noChangeArrowheads="1"/>
          </p:cNvSpPr>
          <p:nvPr/>
        </p:nvSpPr>
        <p:spPr bwMode="auto">
          <a:xfrm>
            <a:off x="358775" y="892175"/>
            <a:ext cx="69342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</a:t>
            </a:r>
            <a:r>
              <a:rPr lang="zh-CN" altLang="en-US" sz="32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巩固练习一</a:t>
            </a:r>
            <a:endParaRPr lang="zh-CN" altLang="en-US" sz="32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 根据加法交换律填一填。</a:t>
            </a:r>
            <a:endParaRPr lang="zh-CN" altLang="en-US" sz="32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2"/>
          <p:cNvSpPr>
            <a:spLocks noChangeArrowheads="1"/>
          </p:cNvSpPr>
          <p:nvPr/>
        </p:nvSpPr>
        <p:spPr bwMode="auto">
          <a:xfrm>
            <a:off x="3497263" y="61913"/>
            <a:ext cx="2463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合作解疑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219" name="Text Box 8"/>
          <p:cNvSpPr txBox="1">
            <a:spLocks noChangeArrowheads="1"/>
          </p:cNvSpPr>
          <p:nvPr/>
        </p:nvSpPr>
        <p:spPr bwMode="auto">
          <a:xfrm>
            <a:off x="1298575" y="2228850"/>
            <a:ext cx="7239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 sz="18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374775" y="2022475"/>
            <a:ext cx="6259513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88+104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+96          88+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104+96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155+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145+207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155+145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+207                     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18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298575" y="1501775"/>
            <a:ext cx="54800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9900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观察这两组等式，你发现了什么？</a:t>
            </a:r>
            <a:endParaRPr lang="zh-CN" altLang="en-US" sz="2800">
              <a:solidFill>
                <a:srgbClr val="9900CC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047750" y="3868738"/>
            <a:ext cx="7321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631EE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en-US" altLang="zh-CN" sz="2800">
                <a:solidFill>
                  <a:srgbClr val="631EE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800">
                <a:solidFill>
                  <a:srgbClr val="631EE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你能再举几组这样的例子吗？</a:t>
            </a:r>
            <a:endParaRPr lang="zh-CN" altLang="en-US" sz="2800">
              <a:solidFill>
                <a:srgbClr val="631EEE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470025" y="5700713"/>
            <a:ext cx="606901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631EE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你能用符号表示这个运算定律吗？</a:t>
            </a:r>
            <a:endParaRPr lang="zh-CN" altLang="en-US" sz="2400">
              <a:solidFill>
                <a:srgbClr val="631EE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906838" y="1928813"/>
            <a:ext cx="850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=</a:t>
            </a:r>
            <a:endParaRPr lang="en-US" altLang="zh-CN" sz="440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079875" y="2300288"/>
            <a:ext cx="8509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=</a:t>
            </a:r>
            <a:endParaRPr lang="en-US" altLang="zh-CN" sz="440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96838" y="673100"/>
            <a:ext cx="2538412" cy="67945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noProof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观察发现</a:t>
            </a:r>
            <a:endParaRPr lang="zh-CN" altLang="en-US" sz="3200" noProof="1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2938463"/>
            <a:ext cx="2536825" cy="68103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noProof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举例验证</a:t>
            </a:r>
            <a:endParaRPr lang="zh-CN" altLang="en-US" sz="3200" noProof="1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0" y="4641850"/>
            <a:ext cx="2536825" cy="67945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noProof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总结规律</a:t>
            </a:r>
            <a:endParaRPr lang="zh-CN" altLang="en-US" sz="3200" noProof="1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圆角矩形 14"/>
          <p:cNvSpPr>
            <a:spLocks noChangeArrowheads="1"/>
          </p:cNvSpPr>
          <p:nvPr/>
        </p:nvSpPr>
        <p:spPr bwMode="auto">
          <a:xfrm>
            <a:off x="357188" y="71438"/>
            <a:ext cx="2160587" cy="503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dbl">
            <a:solidFill>
              <a:srgbClr val="7030A0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536575" y="47625"/>
            <a:ext cx="2463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合作解疑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64275" y="2708275"/>
            <a:ext cx="67088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440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a+b</a:t>
            </a:r>
            <a:r>
              <a:rPr lang="zh-CN" altLang="en-US" sz="440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lang="en-US" altLang="zh-CN" sz="440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+c</a:t>
            </a:r>
            <a:r>
              <a:rPr lang="zh-CN" altLang="en-US" sz="440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＝</a:t>
            </a:r>
            <a:r>
              <a:rPr lang="en-US" altLang="zh-CN" sz="440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a+</a:t>
            </a:r>
            <a:r>
              <a:rPr lang="zh-CN" altLang="en-US" sz="440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440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b+c</a:t>
            </a:r>
            <a:r>
              <a:rPr lang="zh-CN" altLang="en-US" sz="440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en-US" altLang="zh-CN" sz="440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0245" name="AutoShape 11"/>
          <p:cNvSpPr>
            <a:spLocks noChangeArrowheads="1"/>
          </p:cNvSpPr>
          <p:nvPr/>
        </p:nvSpPr>
        <p:spPr bwMode="auto">
          <a:xfrm>
            <a:off x="1428750" y="3786188"/>
            <a:ext cx="4176713" cy="1368425"/>
          </a:xfrm>
          <a:prstGeom prst="wedgeRectCallout">
            <a:avLst>
              <a:gd name="adj1" fmla="val 64671"/>
              <a:gd name="adj2" fmla="val -4176"/>
            </a:avLst>
          </a:prstGeom>
          <a:noFill/>
          <a:ln w="9525">
            <a:solidFill>
              <a:srgbClr val="631EE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先把前两个数相加，或者先把后两个数相加，和不变。这叫做加法结合律。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1357313" y="1628775"/>
            <a:ext cx="55435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如果用字母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表示三个加数，则可以写成：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pic>
        <p:nvPicPr>
          <p:cNvPr id="10247" name="图片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15063" y="2571750"/>
            <a:ext cx="220345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圆角矩形 14"/>
          <p:cNvSpPr>
            <a:spLocks noChangeArrowheads="1"/>
          </p:cNvSpPr>
          <p:nvPr/>
        </p:nvSpPr>
        <p:spPr bwMode="auto">
          <a:xfrm>
            <a:off x="357188" y="71438"/>
            <a:ext cx="2160587" cy="503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dbl">
            <a:solidFill>
              <a:srgbClr val="7030A0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67" name="矩形 12"/>
          <p:cNvSpPr>
            <a:spLocks noChangeArrowheads="1"/>
          </p:cNvSpPr>
          <p:nvPr/>
        </p:nvSpPr>
        <p:spPr bwMode="auto">
          <a:xfrm>
            <a:off x="536575" y="47625"/>
            <a:ext cx="2463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合作解疑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1968500" y="1981686"/>
            <a:ext cx="7772400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en-US" altLang="zh-CN" sz="28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75+60 +40=75+(□+□)</a:t>
            </a:r>
            <a:endParaRPr lang="en-US" altLang="zh-CN" sz="32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□+137+63=154+(□+63)</a:t>
            </a:r>
            <a:endParaRPr lang="en-US" altLang="zh-CN" sz="32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82+49+51= □</a:t>
            </a:r>
            <a:r>
              <a:rPr lang="en-US" altLang="zh-CN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32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+(□+□)    </a:t>
            </a:r>
            <a:r>
              <a:rPr lang="en-US" altLang="zh-CN" sz="3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endParaRPr lang="en-US" altLang="zh-CN" sz="32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69" name="Rectangle 3"/>
          <p:cNvSpPr>
            <a:spLocks noChangeArrowheads="1"/>
          </p:cNvSpPr>
          <p:nvPr/>
        </p:nvSpPr>
        <p:spPr bwMode="auto">
          <a:xfrm>
            <a:off x="215900" y="892175"/>
            <a:ext cx="914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                    </a:t>
            </a:r>
            <a:r>
              <a:rPr lang="zh-CN" altLang="en-US" sz="32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巩固练习二</a:t>
            </a:r>
            <a:endParaRPr lang="zh-CN" altLang="en-US" sz="32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根据加法结合律，在下面的□里填上适当的数。</a:t>
            </a:r>
            <a:endParaRPr lang="zh-CN" altLang="en-US" sz="32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圆角矩形 14"/>
          <p:cNvSpPr>
            <a:spLocks noChangeArrowheads="1"/>
          </p:cNvSpPr>
          <p:nvPr/>
        </p:nvSpPr>
        <p:spPr bwMode="auto">
          <a:xfrm>
            <a:off x="357188" y="71438"/>
            <a:ext cx="2160587" cy="503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dbl">
            <a:solidFill>
              <a:srgbClr val="7030A0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291" name="矩形 12"/>
          <p:cNvSpPr>
            <a:spLocks noChangeArrowheads="1"/>
          </p:cNvSpPr>
          <p:nvPr/>
        </p:nvSpPr>
        <p:spPr bwMode="auto">
          <a:xfrm>
            <a:off x="357188" y="52388"/>
            <a:ext cx="26685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主题训练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292" name="Text Box 2"/>
          <p:cNvSpPr txBox="1">
            <a:spLocks noChangeArrowheads="1"/>
          </p:cNvSpPr>
          <p:nvPr/>
        </p:nvSpPr>
        <p:spPr bwMode="auto">
          <a:xfrm>
            <a:off x="-968375" y="1878013"/>
            <a:ext cx="790733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800100" indent="-342900"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714500" indent="-342900"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lvl="3">
              <a:buFontTx/>
              <a:buNone/>
            </a:pP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      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3  2                      4  7</a:t>
            </a:r>
            <a:endParaRPr lang="en-US" altLang="zh-CN" sz="320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lvl="1">
              <a:buFontTx/>
              <a:buNone/>
            </a:pP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      </a:t>
            </a:r>
            <a:r>
              <a:rPr lang="en-US" altLang="zh-CN" sz="3200" u="sng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  4  7 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验算：</a:t>
            </a:r>
            <a:r>
              <a:rPr lang="en-US" altLang="zh-CN" sz="3200" u="sng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  3  2</a:t>
            </a:r>
            <a:endParaRPr lang="en-US" altLang="zh-CN" sz="3200" u="sng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              7  9                      7  9</a:t>
            </a:r>
            <a:endParaRPr lang="en-US" altLang="zh-CN" sz="320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406400" y="3636963"/>
            <a:ext cx="83312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56+72+28=56+</a:t>
            </a: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72+28</a:t>
            </a: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zh-CN" altLang="en-US" sz="320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zh-CN" altLang="en-US" sz="320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81+67+19=81+19+67</a:t>
            </a:r>
            <a:endParaRPr lang="en-US" altLang="zh-CN" sz="320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24+42+76+58=</a:t>
            </a: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24+42</a:t>
            </a: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</a:t>
            </a: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76+58</a:t>
            </a:r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zh-CN" altLang="en-US" sz="320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3509963" y="417513"/>
            <a:ext cx="3429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基础练习：</a:t>
            </a:r>
            <a:endParaRPr lang="zh-CN" altLang="en-US" sz="320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295" name="文本框 2"/>
          <p:cNvSpPr txBox="1">
            <a:spLocks noChangeArrowheads="1"/>
          </p:cNvSpPr>
          <p:nvPr/>
        </p:nvSpPr>
        <p:spPr bwMode="auto">
          <a:xfrm>
            <a:off x="992188" y="1196975"/>
            <a:ext cx="53895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下列算式运用了什么运算定律？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3.xml><?xml version="1.0" encoding="utf-8"?>
<p:tagLst xmlns:p="http://schemas.openxmlformats.org/presentationml/2006/main">
  <p:tag name="KSO_WM_UNIT_ISCONTENTSTITLE" val="0"/>
  <p:tag name="KSO_WM_UNIT_PRESET_TEXT" val="单击此处添加标题"/>
  <p:tag name="KSO_WM_UNIT_VALUE" val="11"/>
  <p:tag name="KSO_WM_UNIT_HIGHLIGHT" val="0"/>
  <p:tag name="KSO_WM_UNIT_COMPATIBLE" val="0"/>
  <p:tag name="KSO_WM_UNIT_TYPE" val="a"/>
  <p:tag name="KSO_WM_UNIT_INDEX" val="1"/>
  <p:tag name="KSO_WM_UNIT_ID" val="custom20190947_1*a*1"/>
  <p:tag name="KSO_WM_TEMPLATE_CATEGORY" val="custom"/>
  <p:tag name="KSO_WM_TEMPLATE_INDEX" val="20190947"/>
  <p:tag name="KSO_WM_UNIT_LAYERLEVEL" val="1"/>
  <p:tag name="KSO_WM_TAG_VERSION" val="1.0"/>
  <p:tag name="KSO_WM_BEAUTIFY_FLAG" val="#wm#"/>
  <p:tag name="KSO_WM_UNIT_NOCLEAR" val="0"/>
  <p:tag name="KSO_WM_UNIT_DIAGRAM_ISNUMVISUAL" val="0"/>
  <p:tag name="KSO_WM_UNIT_DIAGRAM_ISREFERUNIT" val="0"/>
</p:tagLst>
</file>

<file path=ppt/tags/tag44.xml><?xml version="1.0" encoding="utf-8"?>
<p:tagLst xmlns:p="http://schemas.openxmlformats.org/presentationml/2006/main">
  <p:tag name="KSO_WM_SLIDE_ID" val="custom20190947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90947"/>
  <p:tag name="KSO_WM_SLIDE_LAYOUT" val="a_b"/>
  <p:tag name="KSO_WM_SLIDE_LAYOUT_CNT" val="1_3"/>
  <p:tag name="KSO_WM_TEMPLATE_THUMBS_INDEX" val="1、2、3、4、14、15"/>
  <p:tag name="KSO_WM_TEMPLATE_SUBCATEGORY" val="0"/>
  <p:tag name="KSO_WM_SLIDE_MODEL_TYPE" val="cover"/>
</p:tagLst>
</file>

<file path=ppt/tags/tag45.xml><?xml version="1.0" encoding="utf-8"?>
<p:tagLst xmlns:p="http://schemas.openxmlformats.org/presentationml/2006/main">
  <p:tag name="KSO_WM_TEMPLATE_CATEGORY" val="custom"/>
  <p:tag name="KSO_WM_TEMPLATE_INDEX" val="20190947"/>
</p:tagLst>
</file>

<file path=ppt/tags/tag46.xml><?xml version="1.0" encoding="utf-8"?>
<p:tagLst xmlns:p="http://schemas.openxmlformats.org/presentationml/2006/main">
  <p:tag name="KSO_WM_TEMPLATE_CATEGORY" val="custom"/>
  <p:tag name="KSO_WM_TEMPLATE_INDEX" val="20190947"/>
</p:tagLst>
</file>

<file path=ppt/tags/tag47.xml><?xml version="1.0" encoding="utf-8"?>
<p:tagLst xmlns:p="http://schemas.openxmlformats.org/presentationml/2006/main">
  <p:tag name="KSO_WM_TEMPLATE_CATEGORY" val="custom"/>
  <p:tag name="KSO_WM_TEMPLATE_INDEX" val="20190947"/>
</p:tagLst>
</file>

<file path=ppt/tags/tag48.xml><?xml version="1.0" encoding="utf-8"?>
<p:tagLst xmlns:p="http://schemas.openxmlformats.org/presentationml/2006/main">
  <p:tag name="KSO_WM_TEMPLATE_CATEGORY" val="custom"/>
  <p:tag name="KSO_WM_TEMPLATE_INDEX" val="20190947"/>
</p:tagLst>
</file>

<file path=ppt/tags/tag49.xml><?xml version="1.0" encoding="utf-8"?>
<p:tagLst xmlns:p="http://schemas.openxmlformats.org/presentationml/2006/main">
  <p:tag name="KSO_WM_TEMPLATE_CATEGORY" val="custom"/>
  <p:tag name="KSO_WM_TEMPLATE_INDEX" val="20190947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PLACING_PICTURE_USER_VIEWPORT" val="{&quot;height&quot;:4162.5007874015746,&quot;width&quot;:3470}"/>
</p:tagLst>
</file>

<file path=ppt/tags/tag51.xml><?xml version="1.0" encoding="utf-8"?>
<p:tagLst xmlns:p="http://schemas.openxmlformats.org/presentationml/2006/main">
  <p:tag name="KSO_WM_TEMPLATE_CATEGORY" val="custom"/>
  <p:tag name="KSO_WM_TEMPLATE_INDEX" val="20190947"/>
</p:tagLst>
</file>

<file path=ppt/tags/tag52.xml><?xml version="1.0" encoding="utf-8"?>
<p:tagLst xmlns:p="http://schemas.openxmlformats.org/presentationml/2006/main">
  <p:tag name="KSO_WM_TEMPLATE_CATEGORY" val="custom"/>
  <p:tag name="KSO_WM_TEMPLATE_INDEX" val="20190947"/>
</p:tagLst>
</file>

<file path=ppt/tags/tag53.xml><?xml version="1.0" encoding="utf-8"?>
<p:tagLst xmlns:p="http://schemas.openxmlformats.org/presentationml/2006/main">
  <p:tag name="KSO_WM_TEMPLATE_CATEGORY" val="custom"/>
  <p:tag name="KSO_WM_TEMPLATE_INDEX" val="20190947"/>
</p:tagLst>
</file>

<file path=ppt/tags/tag54.xml><?xml version="1.0" encoding="utf-8"?>
<p:tagLst xmlns:p="http://schemas.openxmlformats.org/presentationml/2006/main">
  <p:tag name="KSO_WM_TEMPLATE_CATEGORY" val="custom"/>
  <p:tag name="KSO_WM_TEMPLATE_INDEX" val="20190947"/>
</p:tagLst>
</file>

<file path=ppt/tags/tag55.xml><?xml version="1.0" encoding="utf-8"?>
<p:tagLst xmlns:p="http://schemas.openxmlformats.org/presentationml/2006/main">
  <p:tag name="KSO_WM_TEMPLATE_CATEGORY" val="custom"/>
  <p:tag name="KSO_WM_TEMPLATE_INDEX" val="20190947"/>
</p:tagLst>
</file>

<file path=ppt/tags/tag56.xml><?xml version="1.0" encoding="utf-8"?>
<p:tagLst xmlns:p="http://schemas.openxmlformats.org/presentationml/2006/main">
  <p:tag name="KSO_WPP_MARK_KEY" val="a5a01e53-ad62-4e6f-a61e-53920d73b462"/>
  <p:tag name="COMMONDATA" val="eyJoZGlkIjoiNTEwZDYwYjA4ODUyYzA2MmI0M2EzZjhhMWY0NWI4YWEifQ==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1172</Words>
  <Application>WPS 演示</Application>
  <PresentationFormat>全屏显示(4:3)</PresentationFormat>
  <Paragraphs>144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楷体_GB2312</vt:lpstr>
      <vt:lpstr>新宋体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加法运算定律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2012-03-15T05:58:00Z</dcterms:created>
  <dcterms:modified xsi:type="dcterms:W3CDTF">2023-02-05T09:27:41Z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192F1F76CF0B4D4D944D8A2874EF6518</vt:lpwstr>
  </property>
</Properties>
</file>