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95" r:id="rId5"/>
    <p:sldId id="321" r:id="rId6"/>
    <p:sldId id="260" r:id="rId7"/>
    <p:sldId id="309" r:id="rId8"/>
    <p:sldId id="327" r:id="rId9"/>
    <p:sldId id="328" r:id="rId10"/>
    <p:sldId id="268" r:id="rId11"/>
    <p:sldId id="319" r:id="rId12"/>
    <p:sldId id="270" r:id="rId13"/>
    <p:sldId id="323" r:id="rId14"/>
    <p:sldId id="273" r:id="rId15"/>
    <p:sldId id="274" r:id="rId16"/>
    <p:sldId id="275" r:id="rId17"/>
    <p:sldId id="325" r:id="rId18"/>
    <p:sldId id="276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A1C450"/>
    <a:srgbClr val="F44236"/>
    <a:srgbClr val="82A3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954" y="-2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1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更多资源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PT封面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123461" y="351065"/>
            <a:ext cx="11953078" cy="6391473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矩形 313" hidden="1"/>
          <p:cNvSpPr/>
          <p:nvPr userDrawn="1"/>
        </p:nvSpPr>
        <p:spPr>
          <a:xfrm>
            <a:off x="123461" y="346497"/>
            <a:ext cx="11953078" cy="6396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矩形 323"/>
          <p:cNvSpPr/>
          <p:nvPr userDrawn="1"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学习目标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导入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矩形 315"/>
          <p:cNvSpPr/>
          <p:nvPr userDrawn="1"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课堂导入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10" name="圆角矩形 309"/>
          <p:cNvSpPr/>
          <p:nvPr userDrawn="1"/>
        </p:nvSpPr>
        <p:spPr>
          <a:xfrm>
            <a:off x="123461" y="351065"/>
            <a:ext cx="11953078" cy="6391473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新知探究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新知探究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11" name="圆角矩形 310"/>
          <p:cNvSpPr/>
          <p:nvPr userDrawn="1"/>
        </p:nvSpPr>
        <p:spPr>
          <a:xfrm>
            <a:off x="123461" y="351065"/>
            <a:ext cx="11953078" cy="6391473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练习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课堂练习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10" name="圆角矩形 309"/>
          <p:cNvSpPr/>
          <p:nvPr userDrawn="1"/>
        </p:nvSpPr>
        <p:spPr>
          <a:xfrm>
            <a:off x="123461" y="351065"/>
            <a:ext cx="11953078" cy="6391473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小结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课堂小结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10" name="圆角矩形 309"/>
          <p:cNvSpPr/>
          <p:nvPr userDrawn="1"/>
        </p:nvSpPr>
        <p:spPr>
          <a:xfrm>
            <a:off x="123461" y="351065"/>
            <a:ext cx="11953078" cy="6391473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作业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课堂作业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10" name="圆角矩形 309"/>
          <p:cNvSpPr/>
          <p:nvPr userDrawn="1"/>
        </p:nvSpPr>
        <p:spPr>
          <a:xfrm>
            <a:off x="123461" y="351065"/>
            <a:ext cx="11953078" cy="6391473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-1" y="838108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运算定律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3" y="1685399"/>
            <a:ext cx="1219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 smtClean="0">
                <a:solidFill>
                  <a:srgbClr val="FF0000"/>
                </a:solidFill>
                <a:latin typeface="+mn-ea"/>
              </a:rPr>
              <a:t>乘</a:t>
            </a:r>
            <a:r>
              <a:rPr lang="zh-CN" altLang="en-US" sz="6000" b="1" dirty="0">
                <a:solidFill>
                  <a:srgbClr val="FF0000"/>
                </a:solidFill>
                <a:latin typeface="+mn-ea"/>
              </a:rPr>
              <a:t>法运算定</a:t>
            </a:r>
            <a:r>
              <a:rPr lang="zh-CN" altLang="en-US" sz="6000" b="1" dirty="0" smtClean="0">
                <a:solidFill>
                  <a:srgbClr val="FF0000"/>
                </a:solidFill>
                <a:latin typeface="+mn-ea"/>
              </a:rPr>
              <a:t>律</a:t>
            </a:r>
            <a:endParaRPr lang="en-US" altLang="zh-CN" sz="6000" b="1" dirty="0" smtClean="0">
              <a:solidFill>
                <a:srgbClr val="FF0000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第</a:t>
            </a:r>
            <a:r>
              <a:rPr lang="en-US" altLang="zh-CN" sz="3600" b="1" dirty="0" smtClean="0">
                <a:solidFill>
                  <a:srgbClr val="FF0000"/>
                </a:solidFill>
                <a:latin typeface="+mn-ea"/>
              </a:rPr>
              <a:t>1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课时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95000" y="4941324"/>
            <a:ext cx="26019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</a:rPr>
              <a:t>人教版  数学  四年级  下册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 Box 18"/>
          <p:cNvSpPr txBox="1">
            <a:spLocks noChangeArrowheads="1"/>
          </p:cNvSpPr>
          <p:nvPr/>
        </p:nvSpPr>
        <p:spPr bwMode="auto">
          <a:xfrm>
            <a:off x="6492732" y="3902876"/>
            <a:ext cx="49396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latin typeface="+mn-ea"/>
                <a:ea typeface="+mn-ea"/>
              </a:rPr>
              <a:t>a×</a:t>
            </a:r>
            <a:r>
              <a:rPr lang="en-US" altLang="en-US" sz="2800" b="0" dirty="0">
                <a:latin typeface="+mn-ea"/>
                <a:ea typeface="+mn-ea"/>
              </a:rPr>
              <a:t>12</a:t>
            </a:r>
            <a:r>
              <a:rPr lang="zh-CN" altLang="en-US" sz="2800" b="0" dirty="0">
                <a:latin typeface="+mn-ea"/>
                <a:ea typeface="+mn-ea"/>
              </a:rPr>
              <a:t>＝</a:t>
            </a:r>
            <a:r>
              <a:rPr lang="en-US" altLang="en-US" sz="2800" b="0" dirty="0">
                <a:latin typeface="+mn-ea"/>
                <a:ea typeface="+mn-ea"/>
              </a:rPr>
              <a:t>12</a:t>
            </a:r>
            <a:r>
              <a:rPr lang="en-US" altLang="zh-CN" sz="2800" b="0" dirty="0">
                <a:latin typeface="+mn-ea"/>
                <a:ea typeface="+mn-ea"/>
              </a:rPr>
              <a:t>×</a:t>
            </a:r>
            <a:r>
              <a:rPr lang="zh-CN" altLang="en-US" sz="2800" b="0" dirty="0">
                <a:latin typeface="+mn-ea"/>
                <a:ea typeface="+mn-ea"/>
              </a:rPr>
              <a:t> 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2</a:t>
            </a:r>
            <a:endParaRPr lang="zh-CN" altLang="en-US" sz="2800" b="1" dirty="0"/>
          </a:p>
        </p:txBody>
      </p:sp>
      <p:sp>
        <p:nvSpPr>
          <p:cNvPr id="34" name="矩形 33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课堂练习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6" name="Text Box 16"/>
          <p:cNvSpPr txBox="1">
            <a:spLocks noChangeArrowheads="1"/>
          </p:cNvSpPr>
          <p:nvPr/>
        </p:nvSpPr>
        <p:spPr bwMode="auto">
          <a:xfrm>
            <a:off x="6902559" y="2794120"/>
            <a:ext cx="33604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latin typeface="+mn-ea"/>
                <a:ea typeface="+mn-ea"/>
              </a:rPr>
              <a:t>    ×</a:t>
            </a:r>
            <a:r>
              <a:rPr lang="en-US" altLang="en-US" sz="2800" b="0" dirty="0">
                <a:latin typeface="+mn-ea"/>
                <a:ea typeface="+mn-ea"/>
              </a:rPr>
              <a:t>65</a:t>
            </a:r>
            <a:r>
              <a:rPr lang="zh-CN" altLang="en-US" sz="2800" b="0" dirty="0">
                <a:latin typeface="+mn-ea"/>
                <a:ea typeface="+mn-ea"/>
              </a:rPr>
              <a:t>＝</a:t>
            </a:r>
            <a:r>
              <a:rPr lang="en-US" altLang="en-US" sz="2800" b="0" dirty="0">
                <a:latin typeface="+mn-ea"/>
                <a:ea typeface="+mn-ea"/>
              </a:rPr>
              <a:t>65</a:t>
            </a:r>
            <a:r>
              <a:rPr lang="en-US" altLang="zh-CN" sz="2800" b="0" dirty="0">
                <a:latin typeface="+mn-ea"/>
                <a:ea typeface="+mn-ea"/>
              </a:rPr>
              <a:t>×</a:t>
            </a:r>
            <a:r>
              <a:rPr lang="en-US" altLang="en-US" sz="2800" b="0" dirty="0">
                <a:latin typeface="+mn-ea"/>
                <a:ea typeface="+mn-ea"/>
              </a:rPr>
              <a:t>35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37" name="Text Box 15"/>
          <p:cNvSpPr txBox="1">
            <a:spLocks noChangeArrowheads="1"/>
          </p:cNvSpPr>
          <p:nvPr/>
        </p:nvSpPr>
        <p:spPr bwMode="auto">
          <a:xfrm>
            <a:off x="1711231" y="2813578"/>
            <a:ext cx="603763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latin typeface="+mn-ea"/>
                <a:ea typeface="+mn-ea"/>
              </a:rPr>
              <a:t>30×60</a:t>
            </a:r>
            <a:r>
              <a:rPr lang="zh-CN" altLang="en-US" sz="2800" b="0" dirty="0">
                <a:latin typeface="+mn-ea"/>
                <a:ea typeface="+mn-ea"/>
              </a:rPr>
              <a:t>＝</a:t>
            </a:r>
            <a:r>
              <a:rPr lang="en-US" altLang="zh-CN" sz="2800" b="0" dirty="0">
                <a:latin typeface="+mn-ea"/>
                <a:ea typeface="+mn-ea"/>
              </a:rPr>
              <a:t>60×</a:t>
            </a:r>
            <a:r>
              <a:rPr lang="zh-CN" altLang="en-US" sz="2800" b="0" dirty="0">
                <a:latin typeface="+mn-ea"/>
                <a:ea typeface="+mn-ea"/>
              </a:rPr>
              <a:t> 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18534" y="716617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>
                <a:solidFill>
                  <a:prstClr val="black"/>
                </a:solidFill>
              </a:rPr>
              <a:t>根据乘法交换律</a:t>
            </a:r>
            <a:r>
              <a:rPr lang="zh-CN" altLang="en-US" sz="3200" b="1" dirty="0">
                <a:solidFill>
                  <a:prstClr val="black"/>
                </a:solidFill>
              </a:rPr>
              <a:t>填空。</a:t>
            </a:r>
            <a:endParaRPr lang="zh-CN" altLang="en-US" sz="3200" b="1" dirty="0">
              <a:solidFill>
                <a:prstClr val="black"/>
              </a:solidFill>
            </a:endParaRPr>
          </a:p>
        </p:txBody>
      </p:sp>
      <p:sp>
        <p:nvSpPr>
          <p:cNvPr id="39" name="Text Box 5"/>
          <p:cNvSpPr txBox="1">
            <a:spLocks noChangeArrowheads="1"/>
          </p:cNvSpPr>
          <p:nvPr/>
        </p:nvSpPr>
        <p:spPr bwMode="auto">
          <a:xfrm>
            <a:off x="6751856" y="2768529"/>
            <a:ext cx="10980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</a:rPr>
              <a:t>35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2" name="Text Box 17"/>
          <p:cNvSpPr txBox="1">
            <a:spLocks noChangeArrowheads="1"/>
          </p:cNvSpPr>
          <p:nvPr/>
        </p:nvSpPr>
        <p:spPr bwMode="auto">
          <a:xfrm>
            <a:off x="1711232" y="3929143"/>
            <a:ext cx="558390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en-US" sz="2800" dirty="0">
                <a:latin typeface="+mn-ea"/>
              </a:rPr>
              <a:t>15</a:t>
            </a:r>
            <a:r>
              <a:rPr lang="en-US" altLang="zh-CN" sz="2800" dirty="0">
                <a:latin typeface="+mn-ea"/>
              </a:rPr>
              <a:t>×</a:t>
            </a:r>
            <a:r>
              <a:rPr lang="zh-CN" altLang="en-US" sz="2800" dirty="0">
                <a:latin typeface="+mn-ea"/>
              </a:rPr>
              <a:t>  </a:t>
            </a:r>
            <a:r>
              <a:rPr lang="en-US" altLang="zh-CN" sz="2800" dirty="0">
                <a:latin typeface="+mn-ea"/>
              </a:rPr>
              <a:t>      </a:t>
            </a:r>
            <a:r>
              <a:rPr lang="zh-CN" altLang="en-US" sz="2800" dirty="0">
                <a:latin typeface="+mn-ea"/>
              </a:rPr>
              <a:t>＝</a:t>
            </a:r>
            <a:r>
              <a:rPr lang="en-US" altLang="en-US" sz="2800" dirty="0">
                <a:latin typeface="+mn-ea"/>
              </a:rPr>
              <a:t>43</a:t>
            </a:r>
            <a:r>
              <a:rPr lang="en-US" altLang="zh-CN" sz="2800" dirty="0">
                <a:latin typeface="+mn-ea"/>
              </a:rPr>
              <a:t>×</a:t>
            </a:r>
            <a:r>
              <a:rPr lang="zh-CN" altLang="en-US" sz="2800" dirty="0">
                <a:latin typeface="+mn-ea"/>
              </a:rPr>
              <a:t>               </a:t>
            </a:r>
            <a:endParaRPr lang="zh-CN" altLang="en-US" sz="2800" dirty="0">
              <a:latin typeface="+mn-ea"/>
            </a:endParaRPr>
          </a:p>
        </p:txBody>
      </p: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4095495" y="2787312"/>
            <a:ext cx="10757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</a:rPr>
              <a:t>30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6" name="Text Box 6"/>
          <p:cNvSpPr txBox="1">
            <a:spLocks noChangeArrowheads="1"/>
          </p:cNvSpPr>
          <p:nvPr/>
        </p:nvSpPr>
        <p:spPr bwMode="auto">
          <a:xfrm>
            <a:off x="2667453" y="3923968"/>
            <a:ext cx="10980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</a:rPr>
              <a:t>43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0" name="Text Box 7"/>
          <p:cNvSpPr txBox="1">
            <a:spLocks noChangeArrowheads="1"/>
          </p:cNvSpPr>
          <p:nvPr/>
        </p:nvSpPr>
        <p:spPr bwMode="auto">
          <a:xfrm>
            <a:off x="4589675" y="3923968"/>
            <a:ext cx="10103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+mn-ea"/>
                <a:ea typeface="+mn-ea"/>
              </a:rPr>
              <a:t>15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1" name="Text Box 19"/>
          <p:cNvSpPr txBox="1">
            <a:spLocks noChangeArrowheads="1"/>
          </p:cNvSpPr>
          <p:nvPr/>
        </p:nvSpPr>
        <p:spPr bwMode="auto">
          <a:xfrm>
            <a:off x="8696674" y="3865855"/>
            <a:ext cx="68664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0" dirty="0">
                <a:solidFill>
                  <a:srgbClr val="FF0000"/>
                </a:solidFill>
                <a:latin typeface="+mn-ea"/>
                <a:ea typeface="+mn-ea"/>
              </a:rPr>
              <a:t>a</a:t>
            </a:r>
            <a:endParaRPr lang="zh-CN" altLang="en-US" sz="28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4" name="Line 20"/>
          <p:cNvSpPr>
            <a:spLocks noChangeShapeType="1"/>
          </p:cNvSpPr>
          <p:nvPr/>
        </p:nvSpPr>
        <p:spPr bwMode="auto">
          <a:xfrm>
            <a:off x="4000931" y="3230270"/>
            <a:ext cx="958884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800">
              <a:latin typeface="+mn-ea"/>
            </a:endParaRPr>
          </a:p>
        </p:txBody>
      </p:sp>
      <p:sp>
        <p:nvSpPr>
          <p:cNvPr id="55" name="Line 21"/>
          <p:cNvSpPr>
            <a:spLocks noChangeShapeType="1"/>
          </p:cNvSpPr>
          <p:nvPr/>
        </p:nvSpPr>
        <p:spPr bwMode="auto">
          <a:xfrm>
            <a:off x="6533891" y="3207457"/>
            <a:ext cx="958884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800">
              <a:latin typeface="+mn-ea"/>
            </a:endParaRPr>
          </a:p>
        </p:txBody>
      </p:sp>
      <p:sp>
        <p:nvSpPr>
          <p:cNvPr id="56" name="Line 22"/>
          <p:cNvSpPr>
            <a:spLocks noChangeShapeType="1"/>
          </p:cNvSpPr>
          <p:nvPr/>
        </p:nvSpPr>
        <p:spPr bwMode="auto">
          <a:xfrm>
            <a:off x="2507849" y="4426096"/>
            <a:ext cx="958884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800">
              <a:latin typeface="+mn-ea"/>
            </a:endParaRPr>
          </a:p>
        </p:txBody>
      </p:sp>
      <p:sp>
        <p:nvSpPr>
          <p:cNvPr id="57" name="Line 23"/>
          <p:cNvSpPr>
            <a:spLocks noChangeShapeType="1"/>
          </p:cNvSpPr>
          <p:nvPr/>
        </p:nvSpPr>
        <p:spPr bwMode="auto">
          <a:xfrm>
            <a:off x="4480373" y="4426096"/>
            <a:ext cx="96190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800">
              <a:latin typeface="+mn-ea"/>
            </a:endParaRPr>
          </a:p>
        </p:txBody>
      </p:sp>
      <p:sp>
        <p:nvSpPr>
          <p:cNvPr id="59" name="Line 24"/>
          <p:cNvSpPr>
            <a:spLocks noChangeShapeType="1"/>
          </p:cNvSpPr>
          <p:nvPr/>
        </p:nvSpPr>
        <p:spPr bwMode="auto">
          <a:xfrm>
            <a:off x="8559042" y="4415342"/>
            <a:ext cx="96190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80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3" grpId="0"/>
      <p:bldP spid="46" grpId="0"/>
      <p:bldP spid="50" grpId="0"/>
      <p:bldP spid="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3</a:t>
            </a:r>
            <a:endParaRPr lang="zh-CN" altLang="en-US" sz="2800" b="1" dirty="0"/>
          </a:p>
        </p:txBody>
      </p:sp>
      <p:sp>
        <p:nvSpPr>
          <p:cNvPr id="32" name="矩形 31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课堂练习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55711" y="720929"/>
            <a:ext cx="51090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solidFill>
                  <a:prstClr val="black"/>
                </a:solidFill>
              </a:rPr>
              <a:t>用简便方法计算下列各题。</a:t>
            </a:r>
            <a:endParaRPr lang="zh-CN" altLang="en-US" sz="3200" b="1" dirty="0">
              <a:solidFill>
                <a:prstClr val="black"/>
              </a:solidFill>
            </a:endParaRP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3495675" y="1692910"/>
            <a:ext cx="78486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latin typeface="+mn-ea"/>
                <a:ea typeface="+mn-ea"/>
              </a:rPr>
              <a:t> 125×21×8                   20×11×5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30" name="Text Box 15"/>
          <p:cNvSpPr txBox="1">
            <a:spLocks noChangeArrowheads="1"/>
          </p:cNvSpPr>
          <p:nvPr/>
        </p:nvSpPr>
        <p:spPr bwMode="auto">
          <a:xfrm>
            <a:off x="3495675" y="3833495"/>
            <a:ext cx="78486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latin typeface="+mn-ea"/>
                <a:ea typeface="+mn-ea"/>
              </a:rPr>
              <a:t>4×4×25                        5×65×2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129915" y="2222500"/>
            <a:ext cx="37763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125×8×21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129915" y="2787015"/>
            <a:ext cx="31267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1000×21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035800" y="2222500"/>
            <a:ext cx="31267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20×5×11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35800" y="3308985"/>
            <a:ext cx="31267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1100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129915" y="4352925"/>
            <a:ext cx="37763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4×25×4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129915" y="4876165"/>
            <a:ext cx="31267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100×4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129915" y="5440680"/>
            <a:ext cx="31267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400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035800" y="4373245"/>
            <a:ext cx="31267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5×2×65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035800" y="5490210"/>
            <a:ext cx="31267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650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35800" y="2745740"/>
            <a:ext cx="31267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100×11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35800" y="4912360"/>
            <a:ext cx="31267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10×65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129915" y="3326765"/>
            <a:ext cx="31267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21000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4" grpId="0"/>
      <p:bldP spid="37" grpId="0"/>
      <p:bldP spid="38" grpId="0"/>
      <p:bldP spid="40" grpId="0"/>
      <p:bldP spid="41" grpId="0"/>
      <p:bldP spid="42" grpId="0"/>
      <p:bldP spid="44" grpId="0"/>
      <p:bldP spid="45" grpId="0"/>
      <p:bldP spid="20" grpId="0"/>
      <p:bldP spid="21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4</a:t>
            </a:r>
            <a:endParaRPr lang="zh-CN" altLang="en-US" sz="2800" b="1" dirty="0"/>
          </a:p>
        </p:txBody>
      </p:sp>
      <p:sp>
        <p:nvSpPr>
          <p:cNvPr id="32" name="矩形 31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课堂练习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1480268" y="992019"/>
            <a:ext cx="9454718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0" dirty="0">
                <a:latin typeface="+mn-ea"/>
                <a:ea typeface="+mn-ea"/>
              </a:rPr>
              <a:t>学校图书室买回</a:t>
            </a:r>
            <a:r>
              <a:rPr lang="en-US" altLang="zh-CN" sz="2800" b="0" dirty="0">
                <a:latin typeface="+mn-ea"/>
                <a:ea typeface="+mn-ea"/>
              </a:rPr>
              <a:t>13</a:t>
            </a:r>
            <a:r>
              <a:rPr lang="zh-CN" altLang="en-US" sz="2800" b="0" dirty="0">
                <a:latin typeface="+mn-ea"/>
                <a:ea typeface="+mn-ea"/>
              </a:rPr>
              <a:t>包书，每包</a:t>
            </a:r>
            <a:r>
              <a:rPr lang="en-US" altLang="zh-CN" sz="2800" b="0" dirty="0">
                <a:latin typeface="+mn-ea"/>
                <a:ea typeface="+mn-ea"/>
              </a:rPr>
              <a:t>8</a:t>
            </a:r>
            <a:r>
              <a:rPr lang="zh-CN" altLang="en-US" sz="2800" b="0" dirty="0">
                <a:latin typeface="+mn-ea"/>
                <a:ea typeface="+mn-ea"/>
              </a:rPr>
              <a:t>本，每本</a:t>
            </a:r>
            <a:r>
              <a:rPr lang="en-US" altLang="zh-CN" sz="2800" b="0" dirty="0">
                <a:latin typeface="+mn-ea"/>
                <a:ea typeface="+mn-ea"/>
              </a:rPr>
              <a:t>25</a:t>
            </a:r>
            <a:r>
              <a:rPr lang="zh-CN" altLang="en-US" sz="2800" b="0" dirty="0">
                <a:latin typeface="+mn-ea"/>
                <a:ea typeface="+mn-ea"/>
              </a:rPr>
              <a:t>元，买这些书一共花了多少钱？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4685251" y="2741269"/>
            <a:ext cx="304441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solidFill>
                  <a:srgbClr val="FF0000"/>
                </a:solidFill>
                <a:latin typeface="+mn-ea"/>
                <a:ea typeface="+mn-ea"/>
              </a:rPr>
              <a:t>25×8×13</a:t>
            </a:r>
            <a:endParaRPr lang="zh-CN" altLang="en-US" sz="28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19619" y="3270459"/>
            <a:ext cx="4229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200×13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19619" y="3843946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2600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（元）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326800" y="5132449"/>
            <a:ext cx="66605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答：买这些书一共花了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2600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元。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49705" y="2823210"/>
            <a:ext cx="9333230" cy="251777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</a:rPr>
              <a:t>       两个数相乘，交换两个因数的位置，积不变。这叫做乘法交换律。</a:t>
            </a:r>
            <a:endParaRPr lang="zh-CN" altLang="en-US" sz="32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</a:rPr>
              <a:t>       用字母表示为：</a:t>
            </a:r>
            <a:r>
              <a:rPr lang="en-US" altLang="zh-CN" sz="3200" dirty="0">
                <a:solidFill>
                  <a:srgbClr val="7030A0"/>
                </a:solidFill>
              </a:rPr>
              <a:t>a×b</a:t>
            </a:r>
            <a:r>
              <a:rPr lang="zh-CN" altLang="en-US" sz="3200" dirty="0">
                <a:solidFill>
                  <a:srgbClr val="7030A0"/>
                </a:solidFill>
              </a:rPr>
              <a:t>＝</a:t>
            </a:r>
            <a:r>
              <a:rPr lang="en-US" altLang="zh-CN" sz="3200" dirty="0" err="1">
                <a:solidFill>
                  <a:srgbClr val="7030A0"/>
                </a:solidFill>
              </a:rPr>
              <a:t>b×a</a:t>
            </a:r>
            <a:r>
              <a:rPr lang="en-US" altLang="zh-CN" sz="3200" dirty="0">
                <a:solidFill>
                  <a:srgbClr val="7030A0"/>
                </a:solidFill>
              </a:rPr>
              <a:t> </a:t>
            </a:r>
            <a:endParaRPr lang="en-US" altLang="zh-CN" sz="3200" dirty="0">
              <a:solidFill>
                <a:srgbClr val="7030A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课堂小结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4" name="Text Box 15"/>
          <p:cNvSpPr txBox="1">
            <a:spLocks noChangeArrowheads="1"/>
          </p:cNvSpPr>
          <p:nvPr/>
        </p:nvSpPr>
        <p:spPr bwMode="auto">
          <a:xfrm>
            <a:off x="3729355" y="1298575"/>
            <a:ext cx="7673340" cy="744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这节课你学习了哪些知识？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</a:t>
            </a:r>
            <a:endParaRPr lang="zh-CN" altLang="en-US" sz="2800" b="1" dirty="0"/>
          </a:p>
        </p:txBody>
      </p:sp>
      <p:sp>
        <p:nvSpPr>
          <p:cNvPr id="14" name="矩形 13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课堂作业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06370" y="72092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solidFill>
                  <a:prstClr val="black"/>
                </a:solidFill>
              </a:rPr>
              <a:t>口算。</a:t>
            </a:r>
            <a:endParaRPr lang="zh-CN" altLang="en-US" sz="3200" b="1" dirty="0">
              <a:solidFill>
                <a:prstClr val="black"/>
              </a:solidFill>
            </a:endParaRP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2012409" y="2208131"/>
            <a:ext cx="879105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latin typeface="+mn-ea"/>
                <a:ea typeface="+mn-ea"/>
              </a:rPr>
              <a:t>15×6</a:t>
            </a:r>
            <a:r>
              <a:rPr lang="zh-CN" altLang="en-US" sz="2800" b="0" dirty="0">
                <a:latin typeface="+mn-ea"/>
                <a:ea typeface="+mn-ea"/>
              </a:rPr>
              <a:t>＝           </a:t>
            </a:r>
            <a:r>
              <a:rPr lang="en-US" altLang="zh-CN" sz="2800" b="0" dirty="0">
                <a:latin typeface="+mn-ea"/>
                <a:ea typeface="+mn-ea"/>
              </a:rPr>
              <a:t>25×4</a:t>
            </a:r>
            <a:r>
              <a:rPr lang="zh-CN" altLang="en-US" sz="2800" b="0" dirty="0">
                <a:latin typeface="+mn-ea"/>
                <a:ea typeface="+mn-ea"/>
              </a:rPr>
              <a:t>＝             </a:t>
            </a:r>
            <a:r>
              <a:rPr lang="en-US" altLang="zh-CN" sz="2800" b="0" dirty="0">
                <a:latin typeface="+mn-ea"/>
                <a:ea typeface="+mn-ea"/>
              </a:rPr>
              <a:t>16×5</a:t>
            </a:r>
            <a:r>
              <a:rPr lang="zh-CN" altLang="en-US" sz="2800" b="0" dirty="0">
                <a:latin typeface="+mn-ea"/>
                <a:ea typeface="+mn-ea"/>
              </a:rPr>
              <a:t>＝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638990" y="2208131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277527" y="2208131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90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2012409" y="3203910"/>
            <a:ext cx="879105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latin typeface="+mn-ea"/>
                <a:ea typeface="+mn-ea"/>
              </a:rPr>
              <a:t>45×2</a:t>
            </a:r>
            <a:r>
              <a:rPr lang="zh-CN" altLang="en-US" sz="2800" b="0" dirty="0">
                <a:latin typeface="+mn-ea"/>
                <a:ea typeface="+mn-ea"/>
              </a:rPr>
              <a:t>＝           </a:t>
            </a:r>
            <a:r>
              <a:rPr lang="en-US" altLang="zh-CN" sz="2800" b="0" dirty="0">
                <a:latin typeface="+mn-ea"/>
                <a:ea typeface="+mn-ea"/>
              </a:rPr>
              <a:t>18×5</a:t>
            </a:r>
            <a:r>
              <a:rPr lang="zh-CN" altLang="en-US" sz="2800" b="0" dirty="0">
                <a:latin typeface="+mn-ea"/>
                <a:ea typeface="+mn-ea"/>
              </a:rPr>
              <a:t>＝             </a:t>
            </a:r>
            <a:r>
              <a:rPr lang="en-US" altLang="zh-CN" sz="2800" b="0" dirty="0">
                <a:latin typeface="+mn-ea"/>
                <a:ea typeface="+mn-ea"/>
              </a:rPr>
              <a:t>125×8</a:t>
            </a:r>
            <a:r>
              <a:rPr lang="zh-CN" altLang="en-US" sz="2800" b="0" dirty="0">
                <a:latin typeface="+mn-ea"/>
                <a:ea typeface="+mn-ea"/>
              </a:rPr>
              <a:t>＝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2012409" y="4269230"/>
            <a:ext cx="879105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latin typeface="+mn-ea"/>
                <a:ea typeface="+mn-ea"/>
              </a:rPr>
              <a:t>20×5</a:t>
            </a:r>
            <a:r>
              <a:rPr lang="zh-CN" altLang="en-US" sz="2800" b="0" dirty="0">
                <a:latin typeface="+mn-ea"/>
                <a:ea typeface="+mn-ea"/>
              </a:rPr>
              <a:t>＝           </a:t>
            </a:r>
            <a:r>
              <a:rPr lang="en-US" altLang="zh-CN" sz="2800" b="0" dirty="0">
                <a:latin typeface="+mn-ea"/>
                <a:ea typeface="+mn-ea"/>
              </a:rPr>
              <a:t>52×5</a:t>
            </a:r>
            <a:r>
              <a:rPr lang="zh-CN" altLang="en-US" sz="2800" b="0" dirty="0">
                <a:latin typeface="+mn-ea"/>
                <a:ea typeface="+mn-ea"/>
              </a:rPr>
              <a:t>＝             </a:t>
            </a:r>
            <a:r>
              <a:rPr lang="en-US" altLang="zh-CN" sz="2800" b="0" dirty="0">
                <a:latin typeface="+mn-ea"/>
                <a:ea typeface="+mn-ea"/>
              </a:rPr>
              <a:t>25×8</a:t>
            </a:r>
            <a:r>
              <a:rPr lang="zh-CN" altLang="en-US" sz="2800" b="0" dirty="0">
                <a:latin typeface="+mn-ea"/>
                <a:ea typeface="+mn-ea"/>
              </a:rPr>
              <a:t>＝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281035" y="2209165"/>
            <a:ext cx="1864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80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622808" y="3203910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90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215626" y="3203910"/>
            <a:ext cx="2094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90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56298" y="3219150"/>
            <a:ext cx="1845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638990" y="4269230"/>
            <a:ext cx="25126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260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277527" y="4269230"/>
            <a:ext cx="21488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377555" y="4269105"/>
            <a:ext cx="1864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200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48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2</a:t>
            </a:r>
            <a:endParaRPr lang="zh-CN" altLang="en-US" sz="2800" b="1" dirty="0"/>
          </a:p>
        </p:txBody>
      </p:sp>
      <p:sp>
        <p:nvSpPr>
          <p:cNvPr id="18" name="矩形 17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课堂作业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6700" y="561718"/>
            <a:ext cx="839204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说一说下面的算式分别运用了什么运算定律。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Rectangle 2"/>
          <p:cNvSpPr>
            <a:spLocks noChangeArrowheads="1"/>
          </p:cNvSpPr>
          <p:nvPr/>
        </p:nvSpPr>
        <p:spPr bwMode="auto">
          <a:xfrm>
            <a:off x="1815849" y="2264950"/>
            <a:ext cx="4096876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23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＋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18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＝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18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＋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23</a:t>
            </a:r>
            <a:endParaRPr lang="zh-CN" altLang="en-US" dirty="0">
              <a:solidFill>
                <a:schemeClr val="tx1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sp>
        <p:nvSpPr>
          <p:cNvPr id="35" name="Rectangle 2"/>
          <p:cNvSpPr>
            <a:spLocks noChangeArrowheads="1"/>
          </p:cNvSpPr>
          <p:nvPr/>
        </p:nvSpPr>
        <p:spPr bwMode="auto">
          <a:xfrm>
            <a:off x="1815849" y="3057907"/>
            <a:ext cx="6392007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4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</a:rPr>
              <a:t>×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7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5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</a:rPr>
              <a:t>×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2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5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＝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4×25×75</a:t>
            </a:r>
            <a:endParaRPr lang="zh-CN" altLang="en-US" dirty="0">
              <a:solidFill>
                <a:schemeClr val="tx1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1815849" y="3850863"/>
            <a:ext cx="6193771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36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＋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86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＋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64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＝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36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＋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64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＋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86</a:t>
            </a:r>
            <a:endParaRPr lang="en-US" altLang="zh-CN" dirty="0">
              <a:solidFill>
                <a:schemeClr val="tx1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sp>
        <p:nvSpPr>
          <p:cNvPr id="37" name="Rectangle 2"/>
          <p:cNvSpPr>
            <a:spLocks noChangeArrowheads="1"/>
          </p:cNvSpPr>
          <p:nvPr/>
        </p:nvSpPr>
        <p:spPr bwMode="auto">
          <a:xfrm>
            <a:off x="1816100" y="4643755"/>
            <a:ext cx="8029575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18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＋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125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＋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75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＝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18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＋（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125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＋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75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）</a:t>
            </a:r>
            <a:endParaRPr lang="zh-CN" altLang="en-US" dirty="0">
              <a:solidFill>
                <a:schemeClr val="tx1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079788" y="2273886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加法交换律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023037" y="3059184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乘法交换律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597026" y="3912846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加法交换律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451285" y="4652760"/>
            <a:ext cx="2205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加法结合律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5" grpId="0" bldLvl="0" animBg="1"/>
      <p:bldP spid="36" grpId="0" bldLvl="0" animBg="1"/>
      <p:bldP spid="37" grpId="0" bldLvl="0" animBg="1"/>
      <p:bldP spid="38" grpId="0"/>
      <p:bldP spid="39" grpId="0"/>
      <p:bldP spid="40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3</a:t>
            </a:r>
            <a:endParaRPr lang="zh-CN" altLang="en-US" sz="2800" b="1" dirty="0"/>
          </a:p>
        </p:txBody>
      </p:sp>
      <p:sp>
        <p:nvSpPr>
          <p:cNvPr id="18" name="矩形 17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课堂作业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5711" y="720929"/>
            <a:ext cx="51090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solidFill>
                  <a:prstClr val="black"/>
                </a:solidFill>
              </a:rPr>
              <a:t>用简便方法计算下列各题。</a:t>
            </a:r>
            <a:endParaRPr lang="zh-CN" altLang="en-US" sz="3200" b="1" dirty="0">
              <a:solidFill>
                <a:prstClr val="black"/>
              </a:solidFill>
            </a:endParaRP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2687775" y="1693165"/>
            <a:ext cx="879105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latin typeface="+mn-ea"/>
                <a:ea typeface="+mn-ea"/>
              </a:rPr>
              <a:t> 25×15×8                     20×36×5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2687955" y="4092575"/>
            <a:ext cx="733869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latin typeface="+mn-ea"/>
                <a:ea typeface="+mn-ea"/>
              </a:rPr>
              <a:t>4×125×25                        5×650×20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22143" y="2222355"/>
            <a:ext cx="4229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25×8×15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22143" y="2787288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200×15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28320" y="2222355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20×5×36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28320" y="3308844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3600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22143" y="4611722"/>
            <a:ext cx="4229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4×25×125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322143" y="5134942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100×125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22143" y="5699875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12500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28319" y="4632578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5×20×650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228319" y="5749344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65000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228320" y="2745575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100×36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228319" y="5171364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100×650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322142" y="3326566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3000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9" grpId="0"/>
      <p:bldP spid="20" grpId="0"/>
      <p:bldP spid="21" grpId="0"/>
      <p:bldP spid="22" grpId="0"/>
      <p:bldP spid="23" grpId="0"/>
      <p:bldP spid="24" grpId="0"/>
      <p:bldP spid="26" grpId="0"/>
      <p:bldP spid="27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4</a:t>
            </a:r>
            <a:endParaRPr lang="zh-CN" altLang="en-US" sz="2800" b="1" dirty="0"/>
          </a:p>
        </p:txBody>
      </p:sp>
      <p:sp>
        <p:nvSpPr>
          <p:cNvPr id="28" name="矩形 27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课堂作业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1583163" y="634237"/>
            <a:ext cx="9454718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0" dirty="0">
                <a:latin typeface="+mn-ea"/>
                <a:ea typeface="+mn-ea"/>
              </a:rPr>
              <a:t>新才小学有</a:t>
            </a:r>
            <a:r>
              <a:rPr lang="en-US" altLang="zh-CN" sz="2800" b="0" dirty="0">
                <a:latin typeface="+mn-ea"/>
                <a:ea typeface="+mn-ea"/>
              </a:rPr>
              <a:t>24</a:t>
            </a:r>
            <a:r>
              <a:rPr lang="zh-CN" altLang="en-US" sz="2800" b="0" dirty="0">
                <a:latin typeface="+mn-ea"/>
                <a:ea typeface="+mn-ea"/>
              </a:rPr>
              <a:t>个班，开学初，学校每个班级购买了</a:t>
            </a:r>
            <a:r>
              <a:rPr lang="en-US" altLang="zh-CN" sz="2800" b="0" dirty="0">
                <a:latin typeface="+mn-ea"/>
                <a:ea typeface="+mn-ea"/>
              </a:rPr>
              <a:t>25</a:t>
            </a:r>
            <a:r>
              <a:rPr lang="zh-CN" altLang="en-US" sz="2800" b="0" dirty="0">
                <a:latin typeface="+mn-ea"/>
                <a:ea typeface="+mn-ea"/>
              </a:rPr>
              <a:t>本图书。学校一共购买了多少本图书？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4889438" y="2253911"/>
            <a:ext cx="42811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solidFill>
                  <a:srgbClr val="FF0000"/>
                </a:solidFill>
                <a:latin typeface="+mn-ea"/>
                <a:ea typeface="+mn-ea"/>
              </a:rPr>
              <a:t>24×25</a:t>
            </a:r>
            <a:endParaRPr lang="zh-CN" altLang="en-US" sz="28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23806" y="2777131"/>
            <a:ext cx="5623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4×6×25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23806" y="3306321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4×25×6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23804" y="4343919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600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（本）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17922" y="5209141"/>
            <a:ext cx="66605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答：学校一共购买了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600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本图书。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23805" y="3820699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100×6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3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81573" y="616614"/>
            <a:ext cx="1130974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通过探究活动，发现乘法交换律，并用字母表示。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经历发现归纳的过程，提高类比、分析、概括的能力。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感受数学与现实生活的联系，能用所学知识解决简单的实际问题。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41833" y="3835153"/>
            <a:ext cx="11528276" cy="270238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658019" y="4225802"/>
            <a:ext cx="108958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3200" b="1" dirty="0">
                <a:solidFill>
                  <a:schemeClr val="bg1"/>
                </a:solidFill>
              </a:rPr>
              <a:t>重点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理解并掌握乘法交换律。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658019" y="5134955"/>
            <a:ext cx="113712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3200" b="1" dirty="0">
                <a:solidFill>
                  <a:schemeClr val="bg1"/>
                </a:solidFill>
              </a:rPr>
              <a:t>难点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能正确运用乘法交换律进行简便运算并解决简单的实际问题。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课堂导入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课堂导入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4431030" y="1276985"/>
            <a:ext cx="5387975" cy="75946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在下面横线上填上适当的数。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6519109" y="4245666"/>
            <a:ext cx="49396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latin typeface="+mn-ea"/>
                <a:ea typeface="+mn-ea"/>
              </a:rPr>
              <a:t>125</a:t>
            </a:r>
            <a:r>
              <a:rPr lang="zh-CN" altLang="en-US" sz="2800" b="0" dirty="0">
                <a:latin typeface="+mn-ea"/>
                <a:ea typeface="+mn-ea"/>
              </a:rPr>
              <a:t>＋</a:t>
            </a:r>
            <a:r>
              <a:rPr lang="en-US" altLang="zh-CN" sz="2800" b="0" dirty="0">
                <a:latin typeface="+mn-ea"/>
                <a:ea typeface="+mn-ea"/>
              </a:rPr>
              <a:t>670</a:t>
            </a:r>
            <a:r>
              <a:rPr lang="zh-CN" altLang="en-US" sz="2800" b="0" dirty="0">
                <a:latin typeface="+mn-ea"/>
                <a:ea typeface="+mn-ea"/>
              </a:rPr>
              <a:t>＝</a:t>
            </a:r>
            <a:r>
              <a:rPr lang="en-US" altLang="zh-CN" sz="2800" b="0" dirty="0">
                <a:latin typeface="+mn-ea"/>
                <a:ea typeface="+mn-ea"/>
              </a:rPr>
              <a:t>670</a:t>
            </a:r>
            <a:r>
              <a:rPr lang="zh-CN" altLang="en-US" sz="2800" b="0" dirty="0">
                <a:latin typeface="+mn-ea"/>
                <a:ea typeface="+mn-ea"/>
              </a:rPr>
              <a:t>＋ 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6928936" y="3110643"/>
            <a:ext cx="33604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latin typeface="+mn-ea"/>
                <a:ea typeface="+mn-ea"/>
              </a:rPr>
              <a:t>    </a:t>
            </a:r>
            <a:r>
              <a:rPr lang="zh-CN" altLang="en-US" sz="2800" b="0" dirty="0">
                <a:latin typeface="+mn-ea"/>
                <a:ea typeface="+mn-ea"/>
              </a:rPr>
              <a:t>＋</a:t>
            </a:r>
            <a:r>
              <a:rPr lang="en-US" altLang="zh-CN" sz="2800" b="0" dirty="0">
                <a:latin typeface="+mn-ea"/>
                <a:ea typeface="+mn-ea"/>
              </a:rPr>
              <a:t>58</a:t>
            </a:r>
            <a:r>
              <a:rPr lang="zh-CN" altLang="en-US" sz="2800" b="0" dirty="0">
                <a:latin typeface="+mn-ea"/>
                <a:ea typeface="+mn-ea"/>
              </a:rPr>
              <a:t>＝</a:t>
            </a:r>
            <a:r>
              <a:rPr lang="en-US" altLang="zh-CN" sz="2800" b="0" dirty="0">
                <a:latin typeface="+mn-ea"/>
                <a:ea typeface="+mn-ea"/>
              </a:rPr>
              <a:t>58</a:t>
            </a:r>
            <a:r>
              <a:rPr lang="zh-CN" altLang="en-US" sz="2800" b="0" dirty="0">
                <a:latin typeface="+mn-ea"/>
                <a:ea typeface="+mn-ea"/>
              </a:rPr>
              <a:t>＋</a:t>
            </a:r>
            <a:r>
              <a:rPr lang="en-US" altLang="zh-CN" sz="2800" b="0" dirty="0">
                <a:latin typeface="+mn-ea"/>
                <a:ea typeface="+mn-ea"/>
              </a:rPr>
              <a:t>128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1737608" y="3130101"/>
            <a:ext cx="603763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latin typeface="+mn-ea"/>
                <a:ea typeface="+mn-ea"/>
              </a:rPr>
              <a:t>65</a:t>
            </a:r>
            <a:r>
              <a:rPr lang="zh-CN" altLang="en-US" sz="2800" b="0" dirty="0">
                <a:latin typeface="+mn-ea"/>
                <a:ea typeface="+mn-ea"/>
              </a:rPr>
              <a:t>＋</a:t>
            </a:r>
            <a:r>
              <a:rPr lang="en-US" altLang="zh-CN" sz="2800" b="0" dirty="0">
                <a:latin typeface="+mn-ea"/>
                <a:ea typeface="+mn-ea"/>
              </a:rPr>
              <a:t>12</a:t>
            </a:r>
            <a:r>
              <a:rPr lang="zh-CN" altLang="en-US" sz="2800" b="0" dirty="0">
                <a:latin typeface="+mn-ea"/>
                <a:ea typeface="+mn-ea"/>
              </a:rPr>
              <a:t>＝</a:t>
            </a:r>
            <a:r>
              <a:rPr lang="en-US" altLang="zh-CN" sz="2800" b="0" dirty="0">
                <a:latin typeface="+mn-ea"/>
                <a:ea typeface="+mn-ea"/>
              </a:rPr>
              <a:t>12</a:t>
            </a:r>
            <a:r>
              <a:rPr lang="zh-CN" altLang="en-US" sz="2800" b="0" dirty="0">
                <a:latin typeface="+mn-ea"/>
                <a:ea typeface="+mn-ea"/>
              </a:rPr>
              <a:t>＋ 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6576341" y="3110643"/>
            <a:ext cx="10980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+mn-ea"/>
                <a:ea typeface="+mn-ea"/>
              </a:rPr>
              <a:t>128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1737609" y="4245666"/>
            <a:ext cx="469836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latin typeface="+mn-ea"/>
              </a:rPr>
              <a:t>a</a:t>
            </a:r>
            <a:r>
              <a:rPr lang="zh-CN" altLang="en-US" sz="2800" dirty="0">
                <a:latin typeface="+mn-ea"/>
              </a:rPr>
              <a:t>＋  </a:t>
            </a:r>
            <a:r>
              <a:rPr lang="en-US" altLang="zh-CN" sz="2800" dirty="0">
                <a:latin typeface="+mn-ea"/>
              </a:rPr>
              <a:t>      </a:t>
            </a:r>
            <a:r>
              <a:rPr lang="zh-CN" altLang="en-US" sz="2800" dirty="0">
                <a:latin typeface="+mn-ea"/>
              </a:rPr>
              <a:t>＝</a:t>
            </a:r>
            <a:r>
              <a:rPr lang="en-US" altLang="zh-CN" sz="2800" dirty="0">
                <a:latin typeface="+mn-ea"/>
              </a:rPr>
              <a:t>53</a:t>
            </a:r>
            <a:r>
              <a:rPr lang="zh-CN" altLang="en-US" sz="2800" dirty="0">
                <a:latin typeface="+mn-ea"/>
              </a:rPr>
              <a:t>＋               </a:t>
            </a:r>
            <a:endParaRPr lang="zh-CN" altLang="en-US" sz="2800" dirty="0">
              <a:latin typeface="+mn-ea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4248174" y="3140636"/>
            <a:ext cx="10757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+mn-ea"/>
                <a:ea typeface="+mn-ea"/>
              </a:rPr>
              <a:t>65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2474163" y="4247434"/>
            <a:ext cx="10980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+mn-ea"/>
                <a:ea typeface="+mn-ea"/>
              </a:rPr>
              <a:t>53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4421233" y="4226796"/>
            <a:ext cx="10103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+mn-ea"/>
                <a:ea typeface="+mn-ea"/>
              </a:rPr>
              <a:t>a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1" name="Text Box 19"/>
          <p:cNvSpPr txBox="1">
            <a:spLocks noChangeArrowheads="1"/>
          </p:cNvSpPr>
          <p:nvPr/>
        </p:nvSpPr>
        <p:spPr bwMode="auto">
          <a:xfrm>
            <a:off x="9485999" y="4251295"/>
            <a:ext cx="111368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solidFill>
                  <a:srgbClr val="FF0000"/>
                </a:solidFill>
                <a:latin typeface="+mn-ea"/>
                <a:ea typeface="+mn-ea"/>
              </a:rPr>
              <a:t>125</a:t>
            </a:r>
            <a:endParaRPr lang="zh-CN" altLang="en-US" sz="28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2" name="Line 20"/>
          <p:cNvSpPr>
            <a:spLocks noChangeShapeType="1"/>
          </p:cNvSpPr>
          <p:nvPr/>
        </p:nvSpPr>
        <p:spPr bwMode="auto">
          <a:xfrm>
            <a:off x="4147103" y="3588760"/>
            <a:ext cx="958884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800">
              <a:latin typeface="+mn-ea"/>
            </a:endParaRPr>
          </a:p>
        </p:txBody>
      </p:sp>
      <p:sp>
        <p:nvSpPr>
          <p:cNvPr id="33" name="Line 21"/>
          <p:cNvSpPr>
            <a:spLocks noChangeShapeType="1"/>
          </p:cNvSpPr>
          <p:nvPr/>
        </p:nvSpPr>
        <p:spPr bwMode="auto">
          <a:xfrm>
            <a:off x="6538462" y="3608767"/>
            <a:ext cx="958884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800">
              <a:latin typeface="+mn-ea"/>
            </a:endParaRPr>
          </a:p>
        </p:txBody>
      </p:sp>
      <p:sp>
        <p:nvSpPr>
          <p:cNvPr id="34" name="Line 22"/>
          <p:cNvSpPr>
            <a:spLocks noChangeShapeType="1"/>
          </p:cNvSpPr>
          <p:nvPr/>
        </p:nvSpPr>
        <p:spPr bwMode="auto">
          <a:xfrm>
            <a:off x="2295698" y="4744387"/>
            <a:ext cx="958884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800">
              <a:latin typeface="+mn-ea"/>
            </a:endParaRPr>
          </a:p>
        </p:txBody>
      </p:sp>
      <p:sp>
        <p:nvSpPr>
          <p:cNvPr id="35" name="Line 23"/>
          <p:cNvSpPr>
            <a:spLocks noChangeShapeType="1"/>
          </p:cNvSpPr>
          <p:nvPr/>
        </p:nvSpPr>
        <p:spPr bwMode="auto">
          <a:xfrm>
            <a:off x="4268222" y="4744387"/>
            <a:ext cx="96190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800">
              <a:latin typeface="+mn-ea"/>
            </a:endParaRPr>
          </a:p>
        </p:txBody>
      </p:sp>
      <p:sp>
        <p:nvSpPr>
          <p:cNvPr id="36" name="Line 24"/>
          <p:cNvSpPr>
            <a:spLocks noChangeShapeType="1"/>
          </p:cNvSpPr>
          <p:nvPr/>
        </p:nvSpPr>
        <p:spPr bwMode="auto">
          <a:xfrm>
            <a:off x="9419389" y="4765025"/>
            <a:ext cx="96190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80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31" grpId="0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课堂导入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课堂导入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557020" y="904240"/>
            <a:ext cx="4961890" cy="7454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用简便方法计算下列各题。</a:t>
            </a:r>
            <a:endParaRPr lang="en-US" altLang="zh-CN" sz="2800" dirty="0"/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3078259" y="2031542"/>
            <a:ext cx="879105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latin typeface="+mn-ea"/>
                <a:ea typeface="+mn-ea"/>
              </a:rPr>
              <a:t>36</a:t>
            </a:r>
            <a:r>
              <a:rPr lang="zh-CN" altLang="en-US" sz="2800" b="0" dirty="0">
                <a:latin typeface="+mn-ea"/>
                <a:ea typeface="+mn-ea"/>
              </a:rPr>
              <a:t>＋</a:t>
            </a:r>
            <a:r>
              <a:rPr lang="en-US" altLang="zh-CN" sz="2800" b="0" dirty="0">
                <a:latin typeface="+mn-ea"/>
                <a:ea typeface="+mn-ea"/>
              </a:rPr>
              <a:t>26</a:t>
            </a:r>
            <a:r>
              <a:rPr lang="zh-CN" altLang="en-US" sz="2800" b="0" dirty="0">
                <a:latin typeface="+mn-ea"/>
                <a:ea typeface="+mn-ea"/>
              </a:rPr>
              <a:t>＋</a:t>
            </a:r>
            <a:r>
              <a:rPr lang="en-US" altLang="zh-CN" sz="2800" b="0" dirty="0">
                <a:latin typeface="+mn-ea"/>
                <a:ea typeface="+mn-ea"/>
              </a:rPr>
              <a:t>64</a:t>
            </a:r>
            <a:r>
              <a:rPr lang="zh-CN" altLang="en-US" sz="2800" b="0" dirty="0">
                <a:latin typeface="+mn-ea"/>
                <a:ea typeface="+mn-ea"/>
              </a:rPr>
              <a:t>    </a:t>
            </a:r>
            <a:r>
              <a:rPr lang="en-US" altLang="zh-CN" sz="2800" b="0" dirty="0">
                <a:latin typeface="+mn-ea"/>
                <a:ea typeface="+mn-ea"/>
              </a:rPr>
              <a:t>               342</a:t>
            </a:r>
            <a:r>
              <a:rPr lang="zh-CN" altLang="en-US" sz="2800" b="0" dirty="0">
                <a:latin typeface="+mn-ea"/>
                <a:ea typeface="+mn-ea"/>
              </a:rPr>
              <a:t>＋</a:t>
            </a:r>
            <a:r>
              <a:rPr lang="en-US" altLang="zh-CN" sz="2800" b="0" dirty="0">
                <a:latin typeface="+mn-ea"/>
                <a:ea typeface="+mn-ea"/>
              </a:rPr>
              <a:t>86</a:t>
            </a:r>
            <a:r>
              <a:rPr lang="zh-CN" altLang="en-US" sz="2800" b="0" dirty="0">
                <a:latin typeface="+mn-ea"/>
                <a:ea typeface="+mn-ea"/>
              </a:rPr>
              <a:t>＋</a:t>
            </a:r>
            <a:r>
              <a:rPr lang="en-US" altLang="zh-CN" sz="2800" b="0" dirty="0">
                <a:latin typeface="+mn-ea"/>
                <a:ea typeface="+mn-ea"/>
              </a:rPr>
              <a:t>158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712627" y="2560732"/>
            <a:ext cx="4229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36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64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26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712627" y="3083952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26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712627" y="3648885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126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18804" y="2566702"/>
            <a:ext cx="5250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342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158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86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618804" y="3085616"/>
            <a:ext cx="350223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86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618804" y="3647221"/>
            <a:ext cx="350223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586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1910358" y="4401662"/>
            <a:ext cx="8424909" cy="188206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2387312" y="4563322"/>
            <a:ext cx="7183776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       两个数相加，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交换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加数的位置，和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不变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。这叫做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加法交换律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       用字母表示为：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23" grpId="0"/>
      <p:bldP spid="24" grpId="0"/>
      <p:bldP spid="25" grpId="0"/>
      <p:bldP spid="26" grpId="0"/>
      <p:bldP spid="27" grpId="0"/>
      <p:bldP spid="35" grpId="0" animBg="1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新知探究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4594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新知探究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4589780" y="5625465"/>
            <a:ext cx="5433060" cy="75946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从题中你得到了哪些数学信息？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23678" y="475293"/>
            <a:ext cx="6174337" cy="4211913"/>
            <a:chOff x="2623678" y="353373"/>
            <a:chExt cx="6174337" cy="4211913"/>
          </a:xfrm>
        </p:grpSpPr>
        <p:pic>
          <p:nvPicPr>
            <p:cNvPr id="15" name="Picture 4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303686" y="353373"/>
              <a:ext cx="5211426" cy="4101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AutoShape 27"/>
            <p:cNvSpPr>
              <a:spLocks noChangeArrowheads="1"/>
            </p:cNvSpPr>
            <p:nvPr/>
          </p:nvSpPr>
          <p:spPr bwMode="auto">
            <a:xfrm>
              <a:off x="2623678" y="3480436"/>
              <a:ext cx="3112436" cy="1084850"/>
            </a:xfrm>
            <a:prstGeom prst="wedgeRoundRectCallout">
              <a:avLst>
                <a:gd name="adj1" fmla="val 57715"/>
                <a:gd name="adj2" fmla="val -39689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 anchorCtr="0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一共有</a:t>
              </a:r>
              <a:r>
                <a:rPr lang="en-US" altLang="zh-CN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25</a:t>
              </a: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个小组，每组里</a:t>
              </a:r>
              <a:r>
                <a:rPr lang="en-US" altLang="zh-CN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人负责挖坑、种树，</a:t>
              </a:r>
              <a:r>
                <a:rPr lang="en-US" altLang="zh-CN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人负责抬水、浇树。</a:t>
              </a:r>
              <a:endPara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AutoShape 27"/>
            <p:cNvSpPr>
              <a:spLocks noChangeArrowheads="1"/>
            </p:cNvSpPr>
            <p:nvPr/>
          </p:nvSpPr>
          <p:spPr bwMode="auto">
            <a:xfrm>
              <a:off x="6381589" y="3503832"/>
              <a:ext cx="2416426" cy="801272"/>
            </a:xfrm>
            <a:prstGeom prst="wedgeRoundRectCallout">
              <a:avLst>
                <a:gd name="adj1" fmla="val 10778"/>
                <a:gd name="adj2" fmla="val -69316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 anchorCtr="0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每组要种</a:t>
              </a:r>
              <a:r>
                <a:rPr lang="en-US" altLang="zh-CN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5</a:t>
              </a: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棵树，每棵树要浇</a:t>
              </a:r>
              <a:r>
                <a:rPr lang="en-US" altLang="zh-CN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桶水。</a:t>
              </a:r>
              <a:endPara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3392462" y="4517216"/>
            <a:ext cx="7699840" cy="824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kern="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负责挖坑、种树的一共有多少人？</a:t>
            </a:r>
            <a:endParaRPr lang="zh-CN" altLang="en-US" sz="2800" kern="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新知探究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4594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新知探究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1941830" y="2730500"/>
            <a:ext cx="5956935" cy="7454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求</a:t>
            </a:r>
            <a:r>
              <a:rPr lang="en-US" altLang="zh-CN" sz="2800" dirty="0"/>
              <a:t>25</a:t>
            </a:r>
            <a:r>
              <a:rPr lang="zh-CN" altLang="en-US" sz="2800" dirty="0"/>
              <a:t>个</a:t>
            </a:r>
            <a:r>
              <a:rPr lang="en-US" altLang="zh-CN" sz="2800" dirty="0"/>
              <a:t>4</a:t>
            </a:r>
            <a:r>
              <a:rPr lang="zh-CN" altLang="en-US" sz="2800" dirty="0"/>
              <a:t>是多少，用乘法计算。</a:t>
            </a:r>
            <a:endParaRPr lang="en-US" altLang="zh-CN" sz="2800" dirty="0"/>
          </a:p>
        </p:txBody>
      </p:sp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1895588" y="1075477"/>
            <a:ext cx="3340297" cy="1082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0" dirty="0">
                <a:latin typeface="+mn-ea"/>
                <a:ea typeface="+mn-ea"/>
              </a:rPr>
              <a:t>求负责挖坑、种树的一共有多少人？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4999530" y="1075477"/>
            <a:ext cx="472710" cy="1149052"/>
          </a:xfrm>
          <a:prstGeom prst="leftBrace">
            <a:avLst>
              <a:gd name="adj1" fmla="val 28991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5440789" y="770778"/>
            <a:ext cx="4596835" cy="60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0" dirty="0">
                <a:latin typeface="+mn-ea"/>
                <a:ea typeface="+mn-ea"/>
              </a:rPr>
              <a:t>每组里</a:t>
            </a:r>
            <a:r>
              <a:rPr lang="en-US" altLang="zh-CN" sz="2800" b="0" dirty="0">
                <a:latin typeface="+mn-ea"/>
                <a:ea typeface="+mn-ea"/>
              </a:rPr>
              <a:t>4</a:t>
            </a:r>
            <a:r>
              <a:rPr lang="zh-CN" altLang="en-US" sz="2800" b="0" dirty="0">
                <a:latin typeface="+mn-ea"/>
                <a:ea typeface="+mn-ea"/>
              </a:rPr>
              <a:t>人负责挖坑、种树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29" name="Text Box 15"/>
          <p:cNvSpPr txBox="1">
            <a:spLocks noChangeArrowheads="1"/>
          </p:cNvSpPr>
          <p:nvPr/>
        </p:nvSpPr>
        <p:spPr bwMode="auto">
          <a:xfrm>
            <a:off x="5472240" y="1826416"/>
            <a:ext cx="4596835" cy="565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0" dirty="0">
                <a:latin typeface="+mn-ea"/>
                <a:ea typeface="+mn-ea"/>
              </a:rPr>
              <a:t>一共有</a:t>
            </a:r>
            <a:r>
              <a:rPr lang="en-US" altLang="zh-CN" sz="2800" b="0" dirty="0">
                <a:latin typeface="+mn-ea"/>
                <a:ea typeface="+mn-ea"/>
              </a:rPr>
              <a:t>25</a:t>
            </a:r>
            <a:r>
              <a:rPr lang="zh-CN" altLang="en-US" sz="2800" b="0" dirty="0">
                <a:latin typeface="+mn-ea"/>
                <a:ea typeface="+mn-ea"/>
              </a:rPr>
              <a:t>个小组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462290" y="4232518"/>
            <a:ext cx="2725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25×4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 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87733" y="4232518"/>
            <a:ext cx="2725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4×25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 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749554" y="4063279"/>
            <a:ext cx="807868" cy="781235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474997" y="4038125"/>
            <a:ext cx="800471" cy="781235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4682392" y="5615564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25×4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4×25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右大括号 34"/>
          <p:cNvSpPr/>
          <p:nvPr/>
        </p:nvSpPr>
        <p:spPr>
          <a:xfrm rot="5400000">
            <a:off x="5608145" y="3869356"/>
            <a:ext cx="425210" cy="2764313"/>
          </a:xfrm>
          <a:prstGeom prst="rightBrace">
            <a:avLst>
              <a:gd name="adj1" fmla="val 64583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" grpId="0" animBg="1"/>
      <p:bldP spid="28" grpId="0"/>
      <p:bldP spid="29" grpId="0"/>
      <p:bldP spid="30" grpId="0"/>
      <p:bldP spid="31" grpId="0"/>
      <p:bldP spid="32" grpId="0" animBg="1"/>
      <p:bldP spid="33" grpId="0" animBg="1"/>
      <p:bldP spid="34" grpId="0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新知探究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4594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新知探究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4683125" y="748030"/>
            <a:ext cx="5464810" cy="1002030"/>
          </a:xfrm>
          <a:prstGeom prst="roundRect">
            <a:avLst>
              <a:gd name="adj" fmla="val 49187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你还能举出像这样的等式吗？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2542540" y="3310890"/>
            <a:ext cx="5855335" cy="71056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观察上面的算式，你发现了什么？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130115" y="2338988"/>
            <a:ext cx="2928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32×15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15×32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2092061" y="4331296"/>
            <a:ext cx="8424909" cy="188206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2712627" y="4623695"/>
            <a:ext cx="71837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       两个数相乘，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交换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两个因数的位置，积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不变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。这叫做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乘法交换律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522864" y="2338988"/>
            <a:ext cx="2928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30×60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60×30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908612" y="2338988"/>
            <a:ext cx="3975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201×15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15×201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788271" y="1081224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25×4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4×25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 animBg="1"/>
      <p:bldP spid="39" grpId="0"/>
      <p:bldP spid="40" grpId="0"/>
      <p:bldP spid="42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新知探究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4594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新知探究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23870" y="845820"/>
            <a:ext cx="7403465" cy="824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kern="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你能用自己喜欢的方式表示加法交换律吗？ </a:t>
            </a:r>
            <a:endParaRPr lang="zh-CN" altLang="en-US" sz="2800" kern="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308628" y="2282382"/>
            <a:ext cx="538614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甲数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乙数＝乙数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甲数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714703" y="1973377"/>
            <a:ext cx="5127598" cy="962070"/>
            <a:chOff x="1868693" y="1976337"/>
            <a:chExt cx="5127598" cy="962070"/>
          </a:xfrm>
        </p:grpSpPr>
        <p:sp>
          <p:nvSpPr>
            <p:cNvPr id="33" name="矩形 32"/>
            <p:cNvSpPr/>
            <p:nvPr/>
          </p:nvSpPr>
          <p:spPr>
            <a:xfrm>
              <a:off x="2604193" y="1976337"/>
              <a:ext cx="4392098" cy="71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400" kern="0" dirty="0">
                  <a:latin typeface="微软雅黑" panose="020B0503020204020204" charset="-122"/>
                  <a:ea typeface="微软雅黑" panose="020B0503020204020204" charset="-122"/>
                </a:rPr>
                <a:t>用甲数、乙数表示：</a:t>
              </a:r>
              <a:endParaRPr lang="zh-CN" altLang="en-US" sz="2400" kern="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68693" y="2155497"/>
              <a:ext cx="3767204" cy="782910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1714703" y="3250044"/>
            <a:ext cx="5127598" cy="962070"/>
            <a:chOff x="1868693" y="1976337"/>
            <a:chExt cx="5127598" cy="962070"/>
          </a:xfrm>
        </p:grpSpPr>
        <p:sp>
          <p:nvSpPr>
            <p:cNvPr id="39" name="矩形 38"/>
            <p:cNvSpPr/>
            <p:nvPr/>
          </p:nvSpPr>
          <p:spPr>
            <a:xfrm>
              <a:off x="2604193" y="1976337"/>
              <a:ext cx="43920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400" kern="0" dirty="0">
                  <a:latin typeface="微软雅黑" panose="020B0503020204020204" charset="-122"/>
                  <a:ea typeface="微软雅黑" panose="020B0503020204020204" charset="-122"/>
                </a:rPr>
                <a:t>用图形表示：</a:t>
              </a:r>
              <a:endParaRPr lang="zh-CN" altLang="en-US" sz="2400" kern="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68693" y="2155497"/>
              <a:ext cx="3767204" cy="782910"/>
            </a:xfrm>
            <a:prstGeom prst="rect">
              <a:avLst/>
            </a:prstGeom>
          </p:spPr>
        </p:pic>
      </p:grpSp>
      <p:grpSp>
        <p:nvGrpSpPr>
          <p:cNvPr id="42" name="组合 41"/>
          <p:cNvGrpSpPr/>
          <p:nvPr/>
        </p:nvGrpSpPr>
        <p:grpSpPr>
          <a:xfrm>
            <a:off x="6443232" y="3606878"/>
            <a:ext cx="3528796" cy="523220"/>
            <a:chOff x="6621610" y="3846141"/>
            <a:chExt cx="3528796" cy="523220"/>
          </a:xfrm>
        </p:grpSpPr>
        <p:sp>
          <p:nvSpPr>
            <p:cNvPr id="43" name="文本框 42"/>
            <p:cNvSpPr txBox="1"/>
            <p:nvPr/>
          </p:nvSpPr>
          <p:spPr>
            <a:xfrm>
              <a:off x="7011801" y="3846141"/>
              <a:ext cx="31386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×</a:t>
              </a:r>
              <a:r>
                <a:rPr lang="zh-CN" altLang="en-US" sz="28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＝      </a:t>
              </a:r>
              <a:r>
                <a:rPr lang="en-US" altLang="zh-CN" sz="28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×</a:t>
              </a:r>
              <a:r>
                <a:rPr lang="zh-CN" altLang="en-US" sz="28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endPara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等腰三角形 43"/>
            <p:cNvSpPr/>
            <p:nvPr/>
          </p:nvSpPr>
          <p:spPr>
            <a:xfrm>
              <a:off x="6621610" y="3915010"/>
              <a:ext cx="447159" cy="38548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五角星 44"/>
            <p:cNvSpPr/>
            <p:nvPr/>
          </p:nvSpPr>
          <p:spPr>
            <a:xfrm>
              <a:off x="7404847" y="3879528"/>
              <a:ext cx="456718" cy="456718"/>
            </a:xfrm>
            <a:prstGeom prst="star5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五角星 45"/>
            <p:cNvSpPr/>
            <p:nvPr/>
          </p:nvSpPr>
          <p:spPr>
            <a:xfrm>
              <a:off x="8310758" y="3879528"/>
              <a:ext cx="456718" cy="456718"/>
            </a:xfrm>
            <a:prstGeom prst="star5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>
              <a:off x="9207288" y="3915010"/>
              <a:ext cx="447159" cy="38548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714703" y="4638152"/>
            <a:ext cx="5118720" cy="984974"/>
            <a:chOff x="1877571" y="1976337"/>
            <a:chExt cx="5118720" cy="984974"/>
          </a:xfrm>
        </p:grpSpPr>
        <p:sp>
          <p:nvSpPr>
            <p:cNvPr id="49" name="矩形 48"/>
            <p:cNvSpPr/>
            <p:nvPr/>
          </p:nvSpPr>
          <p:spPr>
            <a:xfrm>
              <a:off x="2604193" y="1976337"/>
              <a:ext cx="43920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400" kern="0" dirty="0">
                  <a:latin typeface="微软雅黑" panose="020B0503020204020204" charset="-122"/>
                  <a:ea typeface="微软雅黑" panose="020B0503020204020204" charset="-122"/>
                </a:rPr>
                <a:t>用字母表示：</a:t>
              </a:r>
              <a:endParaRPr lang="zh-CN" altLang="en-US" sz="2400" kern="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77571" y="2178401"/>
              <a:ext cx="3767204" cy="782910"/>
            </a:xfrm>
            <a:prstGeom prst="rect">
              <a:avLst/>
            </a:prstGeom>
          </p:spPr>
        </p:pic>
      </p:grpSp>
      <p:sp>
        <p:nvSpPr>
          <p:cNvPr id="51" name="文本框 50"/>
          <p:cNvSpPr txBox="1"/>
          <p:nvPr/>
        </p:nvSpPr>
        <p:spPr>
          <a:xfrm>
            <a:off x="6443232" y="4980150"/>
            <a:ext cx="3138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a×b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b×a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</a:t>
            </a:r>
            <a:endParaRPr lang="zh-CN" altLang="en-US" sz="2800" b="1" dirty="0"/>
          </a:p>
        </p:txBody>
      </p:sp>
      <p:sp>
        <p:nvSpPr>
          <p:cNvPr id="34" name="矩形 33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课堂练习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01370" y="741178"/>
            <a:ext cx="88024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solidFill>
                  <a:prstClr val="black"/>
                </a:solidFill>
              </a:rPr>
              <a:t>想一想，不改变运算顺序，谁会计算得快一些？</a:t>
            </a:r>
            <a:endParaRPr lang="zh-CN" altLang="en-US" sz="3200" b="1" dirty="0">
              <a:solidFill>
                <a:prstClr val="black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533857" y="2041531"/>
            <a:ext cx="81928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125×21×8                     125×8×21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33857" y="3144190"/>
            <a:ext cx="94658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20×11×5                       20×5×11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33856" y="4246849"/>
            <a:ext cx="94658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4×25×4                         4×4×25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61454" y="2380633"/>
            <a:ext cx="1142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461454" y="3502215"/>
            <a:ext cx="1142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73343" y="4576765"/>
            <a:ext cx="1142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tags/tag1.xml><?xml version="1.0" encoding="utf-8"?>
<p:tagLst xmlns:p="http://schemas.openxmlformats.org/presentationml/2006/main">
  <p:tag name="KSO_WPP_MARK_KEY" val="1bc08edb-3196-4817-b681-f4e70e0e5eb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1866</Words>
  <Application>WPS 演示</Application>
  <PresentationFormat>自定义</PresentationFormat>
  <Paragraphs>329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华文楷体</vt:lpstr>
      <vt:lpstr>微软雅黑</vt:lpstr>
      <vt:lpstr>楷体</vt:lpstr>
      <vt:lpstr>楷体_GB2312</vt:lpstr>
      <vt:lpstr>新宋体</vt:lpstr>
      <vt:lpstr>Times New Roman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269</cp:revision>
  <dcterms:created xsi:type="dcterms:W3CDTF">2019-05-20T10:58:00Z</dcterms:created>
  <dcterms:modified xsi:type="dcterms:W3CDTF">2023-02-05T09:29:22Z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A98D5D673A1840648CCED178840B6AB3</vt:lpwstr>
  </property>
</Properties>
</file>