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95" r:id="rId5"/>
    <p:sldId id="321" r:id="rId6"/>
    <p:sldId id="260" r:id="rId7"/>
    <p:sldId id="309" r:id="rId8"/>
    <p:sldId id="329" r:id="rId9"/>
    <p:sldId id="330" r:id="rId10"/>
    <p:sldId id="327" r:id="rId11"/>
    <p:sldId id="268" r:id="rId12"/>
    <p:sldId id="319" r:id="rId13"/>
    <p:sldId id="270" r:id="rId14"/>
    <p:sldId id="323" r:id="rId15"/>
    <p:sldId id="273" r:id="rId16"/>
    <p:sldId id="274" r:id="rId17"/>
    <p:sldId id="275" r:id="rId18"/>
    <p:sldId id="325" r:id="rId19"/>
    <p:sldId id="276" r:id="rId20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A1C450"/>
    <a:srgbClr val="F44236"/>
    <a:srgbClr val="82A3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-594" y="-90"/>
      </p:cViewPr>
      <p:guideLst>
        <p:guide orient="horz" pos="2136"/>
        <p:guide pos="384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1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更多资源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封面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123461" y="351065"/>
            <a:ext cx="11953078" cy="6391473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矩形 313" hidden="1"/>
          <p:cNvSpPr/>
          <p:nvPr userDrawn="1"/>
        </p:nvSpPr>
        <p:spPr>
          <a:xfrm>
            <a:off x="123461" y="346497"/>
            <a:ext cx="11953078" cy="6396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矩形 323"/>
          <p:cNvSpPr/>
          <p:nvPr userDrawn="1"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学习目标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导入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矩形 315"/>
          <p:cNvSpPr/>
          <p:nvPr userDrawn="1"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课堂导入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10" name="圆角矩形 309"/>
          <p:cNvSpPr/>
          <p:nvPr userDrawn="1"/>
        </p:nvSpPr>
        <p:spPr>
          <a:xfrm>
            <a:off x="123461" y="351065"/>
            <a:ext cx="11953078" cy="6391473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新知探究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新知探究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11" name="圆角矩形 310"/>
          <p:cNvSpPr/>
          <p:nvPr userDrawn="1"/>
        </p:nvSpPr>
        <p:spPr>
          <a:xfrm>
            <a:off x="123461" y="351065"/>
            <a:ext cx="11953078" cy="6391473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练习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课堂练习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10" name="圆角矩形 309"/>
          <p:cNvSpPr/>
          <p:nvPr userDrawn="1"/>
        </p:nvSpPr>
        <p:spPr>
          <a:xfrm>
            <a:off x="123461" y="351065"/>
            <a:ext cx="11953078" cy="6391473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课堂小结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10" name="圆角矩形 309"/>
          <p:cNvSpPr/>
          <p:nvPr userDrawn="1"/>
        </p:nvSpPr>
        <p:spPr>
          <a:xfrm>
            <a:off x="123461" y="351065"/>
            <a:ext cx="11953078" cy="6391473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作业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课堂作业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10" name="圆角矩形 309"/>
          <p:cNvSpPr/>
          <p:nvPr userDrawn="1"/>
        </p:nvSpPr>
        <p:spPr>
          <a:xfrm>
            <a:off x="123461" y="351065"/>
            <a:ext cx="11953078" cy="6391473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/>
          <p:nvPr/>
        </p:nvSpPr>
        <p:spPr>
          <a:xfrm>
            <a:off x="-1" y="838108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运算定律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3" y="1685399"/>
            <a:ext cx="1219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乘</a:t>
            </a:r>
            <a:r>
              <a:rPr lang="zh-CN" altLang="en-US" sz="6000" b="1" dirty="0">
                <a:solidFill>
                  <a:srgbClr val="FF0000"/>
                </a:solidFill>
                <a:latin typeface="+mn-ea"/>
              </a:rPr>
              <a:t>法运算定</a:t>
            </a:r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律</a:t>
            </a:r>
            <a:endParaRPr lang="en-US" altLang="zh-CN" sz="6000" b="1" dirty="0" smtClean="0">
              <a:solidFill>
                <a:srgbClr val="FF0000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第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课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时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5000" y="4941324"/>
            <a:ext cx="26019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rgbClr val="FF0000"/>
                </a:solidFill>
              </a:rPr>
              <a:t>人教版  数学  四年级  下册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zh-CN" altLang="en-US" sz="2800" b="1" dirty="0"/>
          </a:p>
        </p:txBody>
      </p:sp>
      <p:sp>
        <p:nvSpPr>
          <p:cNvPr id="34" name="矩形 33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课堂练习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01370" y="741178"/>
            <a:ext cx="88024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solidFill>
                  <a:prstClr val="black"/>
                </a:solidFill>
              </a:rPr>
              <a:t>想一想，不改变运算顺序，谁会计算得快一些？</a:t>
            </a:r>
            <a:endParaRPr lang="zh-CN" altLang="en-US" sz="3200" b="1" dirty="0">
              <a:solidFill>
                <a:prstClr val="black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533857" y="2041531"/>
            <a:ext cx="10390054" cy="8241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）（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21×125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×8                     21×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125×8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33857" y="3144190"/>
            <a:ext cx="9465837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15×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20×5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                      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15×20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×5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33856" y="4246849"/>
            <a:ext cx="9465837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24×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4×25 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                     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24×4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×25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603780" y="2396475"/>
            <a:ext cx="1142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796308" y="3530103"/>
            <a:ext cx="1142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52232" y="4626415"/>
            <a:ext cx="1142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sp>
        <p:nvSpPr>
          <p:cNvPr id="34" name="矩形 33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课堂练习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18532" y="716617"/>
            <a:ext cx="42883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solidFill>
                  <a:prstClr val="black"/>
                </a:solidFill>
              </a:rPr>
              <a:t>根据乘法结合律填空。</a:t>
            </a:r>
            <a:endParaRPr lang="zh-CN" altLang="en-US" sz="3200" b="1" dirty="0">
              <a:solidFill>
                <a:prstClr val="black"/>
              </a:solidFill>
            </a:endParaRPr>
          </a:p>
        </p:txBody>
      </p:sp>
      <p:sp>
        <p:nvSpPr>
          <p:cNvPr id="60" name="Text Box 31"/>
          <p:cNvSpPr txBox="1">
            <a:spLocks noChangeArrowheads="1"/>
          </p:cNvSpPr>
          <p:nvPr/>
        </p:nvSpPr>
        <p:spPr bwMode="auto">
          <a:xfrm>
            <a:off x="2607295" y="2956541"/>
            <a:ext cx="63946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b="0" dirty="0">
                <a:latin typeface="+mn-ea"/>
                <a:ea typeface="+mn-ea"/>
              </a:rPr>
              <a:t>25×</a:t>
            </a:r>
            <a:r>
              <a:rPr lang="zh-CN" altLang="en-US" sz="2800" b="0" dirty="0">
                <a:latin typeface="+mn-ea"/>
                <a:ea typeface="+mn-ea"/>
              </a:rPr>
              <a:t>（</a:t>
            </a:r>
            <a:r>
              <a:rPr lang="en-US" altLang="zh-CN" sz="2800" b="0" dirty="0">
                <a:latin typeface="+mn-ea"/>
                <a:ea typeface="+mn-ea"/>
              </a:rPr>
              <a:t>70×4</a:t>
            </a:r>
            <a:r>
              <a:rPr lang="zh-CN" altLang="en-US" sz="2800" b="0" dirty="0">
                <a:latin typeface="+mn-ea"/>
                <a:ea typeface="+mn-ea"/>
              </a:rPr>
              <a:t>）＝（</a:t>
            </a:r>
            <a:r>
              <a:rPr lang="en-US" altLang="zh-CN" sz="2800" b="0" dirty="0">
                <a:latin typeface="+mn-ea"/>
                <a:ea typeface="+mn-ea"/>
              </a:rPr>
              <a:t>25×4</a:t>
            </a:r>
            <a:r>
              <a:rPr lang="zh-CN" altLang="en-US" sz="2800" b="0" dirty="0">
                <a:latin typeface="+mn-ea"/>
                <a:ea typeface="+mn-ea"/>
              </a:rPr>
              <a:t>）</a:t>
            </a:r>
            <a:r>
              <a:rPr lang="en-US" altLang="zh-CN" sz="2800" b="0" dirty="0">
                <a:latin typeface="+mn-ea"/>
                <a:ea typeface="+mn-ea"/>
              </a:rPr>
              <a:t>×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61" name="Text Box 30"/>
          <p:cNvSpPr txBox="1">
            <a:spLocks noChangeArrowheads="1"/>
          </p:cNvSpPr>
          <p:nvPr/>
        </p:nvSpPr>
        <p:spPr bwMode="auto">
          <a:xfrm>
            <a:off x="2481676" y="1902118"/>
            <a:ext cx="595216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800" b="0" dirty="0">
                <a:latin typeface="+mn-ea"/>
                <a:ea typeface="+mn-ea"/>
              </a:rPr>
              <a:t>（</a:t>
            </a:r>
            <a:r>
              <a:rPr lang="en-US" altLang="zh-CN" sz="2800" b="0" dirty="0">
                <a:latin typeface="+mn-ea"/>
                <a:ea typeface="+mn-ea"/>
              </a:rPr>
              <a:t>16×8</a:t>
            </a:r>
            <a:r>
              <a:rPr lang="zh-CN" altLang="en-US" sz="2800" b="0" dirty="0">
                <a:latin typeface="+mn-ea"/>
                <a:ea typeface="+mn-ea"/>
              </a:rPr>
              <a:t>）</a:t>
            </a:r>
            <a:r>
              <a:rPr lang="en-US" altLang="zh-CN" sz="2800" b="0" dirty="0">
                <a:latin typeface="+mn-ea"/>
                <a:ea typeface="+mn-ea"/>
              </a:rPr>
              <a:t>×125</a:t>
            </a:r>
            <a:r>
              <a:rPr lang="zh-CN" altLang="en-US" sz="2800" b="0" dirty="0">
                <a:latin typeface="+mn-ea"/>
                <a:ea typeface="+mn-ea"/>
              </a:rPr>
              <a:t>＝</a:t>
            </a:r>
            <a:r>
              <a:rPr lang="en-US" altLang="zh-CN" sz="2800" b="0" dirty="0">
                <a:latin typeface="+mn-ea"/>
                <a:ea typeface="+mn-ea"/>
              </a:rPr>
              <a:t>16×</a:t>
            </a:r>
            <a:r>
              <a:rPr lang="zh-CN" altLang="en-US" sz="2800" b="0" dirty="0">
                <a:latin typeface="+mn-ea"/>
                <a:ea typeface="+mn-ea"/>
              </a:rPr>
              <a:t>（     ×       ）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62" name="Text Box 9"/>
          <p:cNvSpPr txBox="1">
            <a:spLocks noChangeArrowheads="1"/>
          </p:cNvSpPr>
          <p:nvPr/>
        </p:nvSpPr>
        <p:spPr bwMode="auto">
          <a:xfrm>
            <a:off x="6642318" y="1902976"/>
            <a:ext cx="225726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</a:rPr>
              <a:t>   </a:t>
            </a:r>
            <a:r>
              <a:rPr lang="en-US" altLang="zh-CN" dirty="0">
                <a:solidFill>
                  <a:srgbClr val="FF0000"/>
                </a:solidFill>
                <a:latin typeface="+mn-ea"/>
                <a:ea typeface="+mn-ea"/>
              </a:rPr>
              <a:t>125</a:t>
            </a: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</a:rPr>
              <a:t>          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3" name="Text Box 10"/>
          <p:cNvSpPr txBox="1">
            <a:spLocks noChangeArrowheads="1"/>
          </p:cNvSpPr>
          <p:nvPr/>
        </p:nvSpPr>
        <p:spPr bwMode="auto">
          <a:xfrm>
            <a:off x="7174917" y="2943078"/>
            <a:ext cx="2257263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</a:rPr>
              <a:t>70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Line 42"/>
          <p:cNvSpPr>
            <a:spLocks noChangeShapeType="1"/>
          </p:cNvSpPr>
          <p:nvPr/>
        </p:nvSpPr>
        <p:spPr bwMode="auto">
          <a:xfrm>
            <a:off x="7243282" y="3390514"/>
            <a:ext cx="620669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66" name="Line 37"/>
          <p:cNvSpPr>
            <a:spLocks noChangeShapeType="1"/>
          </p:cNvSpPr>
          <p:nvPr/>
        </p:nvSpPr>
        <p:spPr bwMode="auto">
          <a:xfrm>
            <a:off x="6435412" y="2425338"/>
            <a:ext cx="620669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67" name="Line 44"/>
          <p:cNvSpPr>
            <a:spLocks noChangeShapeType="1"/>
          </p:cNvSpPr>
          <p:nvPr/>
        </p:nvSpPr>
        <p:spPr bwMode="auto">
          <a:xfrm>
            <a:off x="7261005" y="2425338"/>
            <a:ext cx="620669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68" name="Text Box 31"/>
          <p:cNvSpPr txBox="1">
            <a:spLocks noChangeArrowheads="1"/>
          </p:cNvSpPr>
          <p:nvPr/>
        </p:nvSpPr>
        <p:spPr bwMode="auto">
          <a:xfrm>
            <a:off x="2668255" y="5091732"/>
            <a:ext cx="63946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b="0" dirty="0">
                <a:latin typeface="+mn-ea"/>
                <a:ea typeface="+mn-ea"/>
              </a:rPr>
              <a:t>57×</a:t>
            </a:r>
            <a:r>
              <a:rPr lang="zh-CN" altLang="en-US" sz="2800" b="0" dirty="0">
                <a:latin typeface="+mn-ea"/>
                <a:ea typeface="+mn-ea"/>
              </a:rPr>
              <a:t>（</a:t>
            </a:r>
            <a:r>
              <a:rPr lang="en-US" altLang="zh-CN" sz="2800" b="0" dirty="0" err="1">
                <a:latin typeface="+mn-ea"/>
                <a:ea typeface="+mn-ea"/>
              </a:rPr>
              <a:t>b×c</a:t>
            </a:r>
            <a:r>
              <a:rPr lang="zh-CN" altLang="en-US" sz="2800" b="0" dirty="0">
                <a:latin typeface="+mn-ea"/>
                <a:ea typeface="+mn-ea"/>
              </a:rPr>
              <a:t>）＝（</a:t>
            </a:r>
            <a:r>
              <a:rPr lang="en-US" altLang="zh-CN" sz="2800" b="0" dirty="0">
                <a:latin typeface="+mn-ea"/>
                <a:ea typeface="+mn-ea"/>
              </a:rPr>
              <a:t>57×</a:t>
            </a:r>
            <a:r>
              <a:rPr lang="zh-CN" altLang="en-US" sz="2800" b="0" dirty="0">
                <a:latin typeface="+mn-ea"/>
                <a:ea typeface="+mn-ea"/>
              </a:rPr>
              <a:t>    ）</a:t>
            </a:r>
            <a:r>
              <a:rPr lang="en-US" altLang="zh-CN" sz="2800" b="0" dirty="0">
                <a:latin typeface="+mn-ea"/>
                <a:ea typeface="+mn-ea"/>
              </a:rPr>
              <a:t>×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69" name="Text Box 30"/>
          <p:cNvSpPr txBox="1">
            <a:spLocks noChangeArrowheads="1"/>
          </p:cNvSpPr>
          <p:nvPr/>
        </p:nvSpPr>
        <p:spPr bwMode="auto">
          <a:xfrm>
            <a:off x="2527396" y="4029898"/>
            <a:ext cx="595216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800" b="0" dirty="0">
                <a:latin typeface="+mn-ea"/>
                <a:ea typeface="+mn-ea"/>
              </a:rPr>
              <a:t>（</a:t>
            </a:r>
            <a:r>
              <a:rPr lang="en-US" altLang="zh-CN" sz="2800" b="0" dirty="0">
                <a:latin typeface="+mn-ea"/>
                <a:ea typeface="+mn-ea"/>
              </a:rPr>
              <a:t>30×5</a:t>
            </a:r>
            <a:r>
              <a:rPr lang="zh-CN" altLang="en-US" sz="2800" b="0" dirty="0">
                <a:latin typeface="+mn-ea"/>
                <a:ea typeface="+mn-ea"/>
              </a:rPr>
              <a:t>）</a:t>
            </a:r>
            <a:r>
              <a:rPr lang="en-US" altLang="zh-CN" sz="2800" b="0" dirty="0">
                <a:latin typeface="+mn-ea"/>
                <a:ea typeface="+mn-ea"/>
              </a:rPr>
              <a:t>×20</a:t>
            </a:r>
            <a:r>
              <a:rPr lang="zh-CN" altLang="en-US" sz="2800" b="0" dirty="0">
                <a:latin typeface="+mn-ea"/>
                <a:ea typeface="+mn-ea"/>
              </a:rPr>
              <a:t>＝</a:t>
            </a:r>
            <a:r>
              <a:rPr lang="en-US" altLang="zh-CN" sz="2800" b="0" dirty="0">
                <a:latin typeface="+mn-ea"/>
                <a:ea typeface="+mn-ea"/>
              </a:rPr>
              <a:t>30×</a:t>
            </a:r>
            <a:r>
              <a:rPr lang="zh-CN" altLang="en-US" sz="2800" b="0" dirty="0">
                <a:latin typeface="+mn-ea"/>
                <a:ea typeface="+mn-ea"/>
              </a:rPr>
              <a:t>（     </a:t>
            </a:r>
            <a:r>
              <a:rPr lang="en-US" altLang="zh-CN" sz="2800" b="0" dirty="0">
                <a:latin typeface="+mn-ea"/>
                <a:ea typeface="+mn-ea"/>
              </a:rPr>
              <a:t>×</a:t>
            </a:r>
            <a:r>
              <a:rPr lang="zh-CN" altLang="en-US" sz="2800" b="0" dirty="0">
                <a:latin typeface="+mn-ea"/>
                <a:ea typeface="+mn-ea"/>
              </a:rPr>
              <a:t>     ）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70" name="Text Box 9"/>
          <p:cNvSpPr txBox="1">
            <a:spLocks noChangeArrowheads="1"/>
          </p:cNvSpPr>
          <p:nvPr/>
        </p:nvSpPr>
        <p:spPr bwMode="auto">
          <a:xfrm>
            <a:off x="6338043" y="4046550"/>
            <a:ext cx="225726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+mn-ea"/>
                <a:ea typeface="+mn-ea"/>
              </a:rPr>
              <a:t>5     20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1" name="Text Box 10"/>
          <p:cNvSpPr txBox="1">
            <a:spLocks noChangeArrowheads="1"/>
          </p:cNvSpPr>
          <p:nvPr/>
        </p:nvSpPr>
        <p:spPr bwMode="auto">
          <a:xfrm>
            <a:off x="6279380" y="5098601"/>
            <a:ext cx="2257263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+mn-ea"/>
                <a:ea typeface="+mn-ea"/>
              </a:rPr>
              <a:t>b</a:t>
            </a: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</a:rPr>
              <a:t>        </a:t>
            </a:r>
            <a:r>
              <a:rPr lang="en-US" altLang="zh-CN" dirty="0">
                <a:solidFill>
                  <a:srgbClr val="FF0000"/>
                </a:solidFill>
                <a:latin typeface="+mn-ea"/>
                <a:ea typeface="+mn-ea"/>
              </a:rPr>
              <a:t>c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2" name="Line 42"/>
          <p:cNvSpPr>
            <a:spLocks noChangeShapeType="1"/>
          </p:cNvSpPr>
          <p:nvPr/>
        </p:nvSpPr>
        <p:spPr bwMode="auto">
          <a:xfrm>
            <a:off x="6165687" y="5614952"/>
            <a:ext cx="620669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73" name="Line 43"/>
          <p:cNvSpPr>
            <a:spLocks noChangeShapeType="1"/>
          </p:cNvSpPr>
          <p:nvPr/>
        </p:nvSpPr>
        <p:spPr bwMode="auto">
          <a:xfrm>
            <a:off x="7353270" y="5597198"/>
            <a:ext cx="620669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74" name="Line 37"/>
          <p:cNvSpPr>
            <a:spLocks noChangeShapeType="1"/>
          </p:cNvSpPr>
          <p:nvPr/>
        </p:nvSpPr>
        <p:spPr bwMode="auto">
          <a:xfrm>
            <a:off x="6273790" y="4565453"/>
            <a:ext cx="620669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75" name="Line 44"/>
          <p:cNvSpPr>
            <a:spLocks noChangeShapeType="1"/>
          </p:cNvSpPr>
          <p:nvPr/>
        </p:nvSpPr>
        <p:spPr bwMode="auto">
          <a:xfrm>
            <a:off x="7099383" y="4565453"/>
            <a:ext cx="620669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70" grpId="0"/>
      <p:bldP spid="7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sp>
        <p:nvSpPr>
          <p:cNvPr id="32" name="矩形 31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课堂练习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55711" y="720929"/>
            <a:ext cx="51090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solidFill>
                  <a:prstClr val="black"/>
                </a:solidFill>
              </a:rPr>
              <a:t>用简便方法计算下列各题。</a:t>
            </a:r>
            <a:endParaRPr lang="zh-CN" altLang="en-US" sz="3200" b="1" dirty="0">
              <a:solidFill>
                <a:prstClr val="black"/>
              </a:solidFill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3267075" y="1692910"/>
            <a:ext cx="573341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+mn-ea"/>
                <a:ea typeface="+mn-ea"/>
              </a:rPr>
              <a:t> 26×125×8                   25×32×4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30" name="Text Box 15"/>
          <p:cNvSpPr txBox="1">
            <a:spLocks noChangeArrowheads="1"/>
          </p:cNvSpPr>
          <p:nvPr/>
        </p:nvSpPr>
        <p:spPr bwMode="auto">
          <a:xfrm>
            <a:off x="3267075" y="4031615"/>
            <a:ext cx="704596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+mn-ea"/>
                <a:ea typeface="+mn-ea"/>
              </a:rPr>
              <a:t>25×76×4                      125×31×8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901315" y="2222500"/>
            <a:ext cx="3390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26×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125×8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901315" y="2787015"/>
            <a:ext cx="2806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26×1000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807200" y="2222500"/>
            <a:ext cx="2806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25×4×32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807200" y="3308985"/>
            <a:ext cx="2806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3200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901315" y="4551045"/>
            <a:ext cx="3390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25×4×76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901315" y="5074285"/>
            <a:ext cx="2806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100×76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901315" y="5638800"/>
            <a:ext cx="2806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7600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807200" y="4571365"/>
            <a:ext cx="2806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31×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125×8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807200" y="5688330"/>
            <a:ext cx="2806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31000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07200" y="2745740"/>
            <a:ext cx="2806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100×32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07200" y="5110480"/>
            <a:ext cx="2806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31×1000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901315" y="3326765"/>
            <a:ext cx="2806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26000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4" grpId="0"/>
      <p:bldP spid="37" grpId="0"/>
      <p:bldP spid="38" grpId="0"/>
      <p:bldP spid="40" grpId="0"/>
      <p:bldP spid="41" grpId="0"/>
      <p:bldP spid="42" grpId="0"/>
      <p:bldP spid="44" grpId="0"/>
      <p:bldP spid="45" grpId="0"/>
      <p:bldP spid="20" grpId="0"/>
      <p:bldP spid="21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4</a:t>
            </a:r>
            <a:endParaRPr lang="zh-CN" altLang="en-US" sz="2800" b="1" dirty="0"/>
          </a:p>
        </p:txBody>
      </p:sp>
      <p:sp>
        <p:nvSpPr>
          <p:cNvPr id="32" name="矩形 31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课堂练习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1600918" y="1002814"/>
            <a:ext cx="9454718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0" dirty="0">
                <a:latin typeface="+mn-ea"/>
                <a:ea typeface="+mn-ea"/>
              </a:rPr>
              <a:t>王琳从家到学校有</a:t>
            </a:r>
            <a:r>
              <a:rPr lang="en-US" altLang="zh-CN" sz="2800" b="0" dirty="0">
                <a:latin typeface="+mn-ea"/>
                <a:ea typeface="+mn-ea"/>
              </a:rPr>
              <a:t>750</a:t>
            </a:r>
            <a:r>
              <a:rPr lang="zh-CN" altLang="en-US" sz="2800" b="0" dirty="0">
                <a:latin typeface="+mn-ea"/>
                <a:ea typeface="+mn-ea"/>
              </a:rPr>
              <a:t>米，她每天从家去学校往返</a:t>
            </a:r>
            <a:r>
              <a:rPr lang="en-US" altLang="zh-CN" sz="2800" b="0" dirty="0">
                <a:latin typeface="+mn-ea"/>
                <a:ea typeface="+mn-ea"/>
              </a:rPr>
              <a:t>2</a:t>
            </a:r>
            <a:r>
              <a:rPr lang="zh-CN" altLang="en-US" sz="2800" b="0" dirty="0">
                <a:latin typeface="+mn-ea"/>
                <a:ea typeface="+mn-ea"/>
              </a:rPr>
              <a:t>次，她一个星期（按</a:t>
            </a:r>
            <a:r>
              <a:rPr lang="en-US" altLang="zh-CN" sz="2800" b="0" dirty="0">
                <a:latin typeface="+mn-ea"/>
                <a:ea typeface="+mn-ea"/>
              </a:rPr>
              <a:t>5</a:t>
            </a:r>
            <a:r>
              <a:rPr lang="zh-CN" altLang="en-US" sz="2800" b="0" dirty="0">
                <a:latin typeface="+mn-ea"/>
                <a:ea typeface="+mn-ea"/>
              </a:rPr>
              <a:t>天计算）一共要走多少米？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4685251" y="2741269"/>
            <a:ext cx="304441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solidFill>
                  <a:srgbClr val="FF0000"/>
                </a:solidFill>
                <a:latin typeface="+mn-ea"/>
                <a:ea typeface="+mn-ea"/>
              </a:rPr>
              <a:t>750×2×2×5</a:t>
            </a:r>
            <a:endParaRPr lang="zh-CN" altLang="en-US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19619" y="3270459"/>
            <a:ext cx="4229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750×2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2×5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19619" y="4341649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15000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（米）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734933" y="5354390"/>
            <a:ext cx="8320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答：她一个星期（按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天计算）一共要走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15000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米。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19619" y="3806054"/>
            <a:ext cx="4229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1500×10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3" grpId="0"/>
      <p:bldP spid="24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49705" y="2823210"/>
            <a:ext cx="9333230" cy="2517775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</a:rPr>
              <a:t>       三个数相乘，先乘前两个数，或者先乘后两个数，积不变。这叫做乘法结合律。</a:t>
            </a:r>
            <a:endParaRPr lang="zh-CN" altLang="en-US" sz="32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</a:rPr>
              <a:t>      用字母表示为：</a:t>
            </a:r>
            <a:r>
              <a:rPr lang="zh-CN" altLang="en-US" sz="3200" dirty="0">
                <a:solidFill>
                  <a:srgbClr val="7030A0"/>
                </a:solidFill>
                <a:sym typeface="Wingdings" panose="05000000000000000000" pitchFamily="2" charset="2"/>
              </a:rPr>
              <a:t>（</a:t>
            </a:r>
            <a:r>
              <a:rPr lang="en-US" altLang="zh-CN" sz="3200" dirty="0">
                <a:solidFill>
                  <a:srgbClr val="7030A0"/>
                </a:solidFill>
              </a:rPr>
              <a:t>a×b</a:t>
            </a:r>
            <a:r>
              <a:rPr lang="zh-CN" altLang="en-US" sz="3200" dirty="0">
                <a:solidFill>
                  <a:srgbClr val="7030A0"/>
                </a:solidFill>
              </a:rPr>
              <a:t>）</a:t>
            </a:r>
            <a:r>
              <a:rPr lang="en-US" altLang="zh-CN" sz="3200" dirty="0">
                <a:solidFill>
                  <a:srgbClr val="7030A0"/>
                </a:solidFill>
              </a:rPr>
              <a:t>×c</a:t>
            </a:r>
            <a:r>
              <a:rPr lang="zh-CN" altLang="en-US" sz="3200" dirty="0">
                <a:solidFill>
                  <a:srgbClr val="7030A0"/>
                </a:solidFill>
              </a:rPr>
              <a:t>＝</a:t>
            </a:r>
            <a:r>
              <a:rPr lang="en-US" altLang="zh-CN" sz="3200" dirty="0">
                <a:solidFill>
                  <a:srgbClr val="7030A0"/>
                </a:solidFill>
              </a:rPr>
              <a:t>a×</a:t>
            </a:r>
            <a:r>
              <a:rPr lang="zh-CN" altLang="en-US" sz="3200" dirty="0">
                <a:solidFill>
                  <a:srgbClr val="7030A0"/>
                </a:solidFill>
              </a:rPr>
              <a:t>（</a:t>
            </a:r>
            <a:r>
              <a:rPr lang="en-US" altLang="zh-CN" sz="3200" dirty="0" err="1">
                <a:solidFill>
                  <a:srgbClr val="7030A0"/>
                </a:solidFill>
              </a:rPr>
              <a:t>b×c</a:t>
            </a:r>
            <a:r>
              <a:rPr lang="zh-CN" altLang="en-US" sz="3200" dirty="0">
                <a:solidFill>
                  <a:srgbClr val="7030A0"/>
                </a:solidFill>
              </a:rPr>
              <a:t>）</a:t>
            </a:r>
            <a:r>
              <a:rPr lang="en-US" altLang="zh-CN" sz="3200" dirty="0">
                <a:solidFill>
                  <a:srgbClr val="7030A0"/>
                </a:solidFill>
              </a:rPr>
              <a:t> </a:t>
            </a:r>
            <a:endParaRPr lang="en-US" altLang="zh-CN" sz="3200" dirty="0">
              <a:solidFill>
                <a:srgbClr val="7030A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课堂小结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4" name="Text Box 15"/>
          <p:cNvSpPr txBox="1">
            <a:spLocks noChangeArrowheads="1"/>
          </p:cNvSpPr>
          <p:nvPr/>
        </p:nvSpPr>
        <p:spPr bwMode="auto">
          <a:xfrm>
            <a:off x="3729355" y="1298575"/>
            <a:ext cx="7673340" cy="744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这节课你学习了哪些知识？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1</a:t>
            </a:r>
            <a:endParaRPr lang="zh-CN" altLang="en-US" sz="2800" b="1" dirty="0"/>
          </a:p>
        </p:txBody>
      </p:sp>
      <p:sp>
        <p:nvSpPr>
          <p:cNvPr id="14" name="矩形 13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课堂作业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70966" y="726751"/>
            <a:ext cx="46987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solidFill>
                  <a:prstClr val="black"/>
                </a:solidFill>
              </a:rPr>
              <a:t>根据乘法运算定律填空。</a:t>
            </a:r>
            <a:endParaRPr lang="zh-CN" altLang="en-US" sz="3200" b="1" dirty="0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36340" y="1951214"/>
            <a:ext cx="9067145" cy="3291554"/>
            <a:chOff x="2022195" y="1617728"/>
            <a:chExt cx="9067145" cy="3291554"/>
          </a:xfrm>
        </p:grpSpPr>
        <p:sp>
          <p:nvSpPr>
            <p:cNvPr id="51" name="Text Box 18"/>
            <p:cNvSpPr txBox="1">
              <a:spLocks noChangeArrowheads="1"/>
            </p:cNvSpPr>
            <p:nvPr/>
          </p:nvSpPr>
          <p:spPr bwMode="auto">
            <a:xfrm>
              <a:off x="2158595" y="3664833"/>
              <a:ext cx="893074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+mn-ea"/>
                  <a:ea typeface="+mn-ea"/>
                  <a:cs typeface="Arial" panose="020B0604020202020204" pitchFamily="34" charset="0"/>
                </a:rPr>
                <a:t>125</a:t>
              </a:r>
              <a:r>
                <a:rPr lang="zh-CN" altLang="en-US" dirty="0">
                  <a:solidFill>
                    <a:schemeClr val="tx1"/>
                  </a:solidFill>
                  <a:latin typeface="+mn-ea"/>
                  <a:ea typeface="+mn-ea"/>
                  <a:cs typeface="Arial" panose="020B0604020202020204" pitchFamily="34" charset="0"/>
                  <a:sym typeface="Arial" panose="020B0604020202020204" pitchFamily="34" charset="0"/>
                </a:rPr>
                <a:t>×（8×          ）</a:t>
              </a:r>
              <a:r>
                <a:rPr lang="zh-CN" altLang="en-US" dirty="0">
                  <a:solidFill>
                    <a:schemeClr val="tx1"/>
                  </a:solidFill>
                  <a:latin typeface="+mn-ea"/>
                  <a:ea typeface="+mn-ea"/>
                  <a:sym typeface="Arial" panose="020B0604020202020204" pitchFamily="34" charset="0"/>
                </a:rPr>
                <a:t>＝</a:t>
              </a:r>
              <a:r>
                <a:rPr lang="zh-CN" altLang="en-US" dirty="0">
                  <a:solidFill>
                    <a:schemeClr val="tx1"/>
                  </a:solidFill>
                  <a:latin typeface="+mn-ea"/>
                  <a:ea typeface="+mn-ea"/>
                  <a:cs typeface="Arial" panose="020B0604020202020204" pitchFamily="34" charset="0"/>
                  <a:sym typeface="Arial" panose="020B0604020202020204" pitchFamily="34" charset="0"/>
                </a:rPr>
                <a:t>（125×          ）×14</a:t>
              </a:r>
              <a:endParaRPr lang="zh-CN" altLang="en-US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022195" y="1617728"/>
              <a:ext cx="9067145" cy="3291554"/>
              <a:chOff x="2022195" y="1617728"/>
              <a:chExt cx="9067145" cy="3291554"/>
            </a:xfrm>
          </p:grpSpPr>
          <p:sp>
            <p:nvSpPr>
              <p:cNvPr id="44" name="Text Box 10"/>
              <p:cNvSpPr txBox="1">
                <a:spLocks noChangeArrowheads="1"/>
              </p:cNvSpPr>
              <p:nvPr/>
            </p:nvSpPr>
            <p:spPr bwMode="auto">
              <a:xfrm>
                <a:off x="2154735" y="2283522"/>
                <a:ext cx="7411398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</a:rPr>
                  <a:t>25</a:t>
                </a:r>
                <a:r>
                  <a:rPr lang="zh-CN" altLang="en-US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  <a:sym typeface="Arial" panose="020B0604020202020204" pitchFamily="34" charset="0"/>
                  </a:rPr>
                  <a:t>×7×4</a:t>
                </a:r>
                <a:r>
                  <a:rPr lang="zh-CN" altLang="en-US" dirty="0">
                    <a:solidFill>
                      <a:schemeClr val="tx1"/>
                    </a:solidFill>
                    <a:latin typeface="+mn-ea"/>
                    <a:ea typeface="+mn-ea"/>
                    <a:sym typeface="Arial" panose="020B0604020202020204" pitchFamily="34" charset="0"/>
                  </a:rPr>
                  <a:t>＝</a:t>
                </a:r>
                <a:r>
                  <a:rPr lang="zh-CN" altLang="en-US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  <a:sym typeface="Arial" panose="020B0604020202020204" pitchFamily="34" charset="0"/>
                  </a:rPr>
                  <a:t>          ×          ×7</a:t>
                </a:r>
                <a:endParaRPr lang="zh-CN" altLang="en-US" dirty="0">
                  <a:solidFill>
                    <a:schemeClr val="tx1"/>
                  </a:solidFill>
                  <a:latin typeface="+mn-ea"/>
                  <a:ea typeface="+mn-ea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45" name="Text Box 7"/>
              <p:cNvSpPr txBox="1">
                <a:spLocks noChangeArrowheads="1"/>
              </p:cNvSpPr>
              <p:nvPr/>
            </p:nvSpPr>
            <p:spPr bwMode="auto">
              <a:xfrm>
                <a:off x="2156665" y="1617728"/>
                <a:ext cx="5320969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</a:rPr>
                  <a:t>15</a:t>
                </a:r>
                <a:r>
                  <a:rPr lang="zh-CN" altLang="en-US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  <a:sym typeface="Arial" panose="020B0604020202020204" pitchFamily="34" charset="0"/>
                  </a:rPr>
                  <a:t>×16</a:t>
                </a:r>
                <a:r>
                  <a:rPr lang="zh-CN" altLang="en-US" dirty="0">
                    <a:solidFill>
                      <a:schemeClr val="tx1"/>
                    </a:solidFill>
                    <a:latin typeface="+mn-ea"/>
                    <a:ea typeface="+mn-ea"/>
                    <a:sym typeface="Arial" panose="020B0604020202020204" pitchFamily="34" charset="0"/>
                  </a:rPr>
                  <a:t>＝</a:t>
                </a:r>
                <a:r>
                  <a:rPr lang="zh-CN" altLang="en-US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  <a:sym typeface="Arial" panose="020B0604020202020204" pitchFamily="34" charset="0"/>
                  </a:rPr>
                  <a:t>16×</a:t>
                </a:r>
                <a:endParaRPr lang="zh-CN" altLang="en-US" dirty="0">
                  <a:solidFill>
                    <a:schemeClr val="tx1"/>
                  </a:solidFill>
                  <a:latin typeface="+mn-ea"/>
                  <a:ea typeface="+mn-ea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46" name="Rectangle 8"/>
              <p:cNvSpPr>
                <a:spLocks noChangeArrowheads="1"/>
              </p:cNvSpPr>
              <p:nvPr/>
            </p:nvSpPr>
            <p:spPr bwMode="auto">
              <a:xfrm>
                <a:off x="4475115" y="1659715"/>
                <a:ext cx="815347" cy="477183"/>
              </a:xfrm>
              <a:prstGeom prst="rect">
                <a:avLst/>
              </a:prstGeom>
              <a:noFill/>
              <a:ln w="19050">
                <a:solidFill>
                  <a:srgbClr val="7030A0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>
                  <a:solidFill>
                    <a:schemeClr val="tx1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7" name="Text Box 14"/>
              <p:cNvSpPr txBox="1">
                <a:spLocks noChangeArrowheads="1"/>
              </p:cNvSpPr>
              <p:nvPr/>
            </p:nvSpPr>
            <p:spPr bwMode="auto">
              <a:xfrm>
                <a:off x="2022195" y="2964213"/>
                <a:ext cx="7409468" cy="9541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</a:rPr>
                  <a:t>（</a:t>
                </a:r>
                <a:r>
                  <a:rPr lang="en-US" altLang="zh-CN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</a:rPr>
                  <a:t>60</a:t>
                </a:r>
                <a:r>
                  <a:rPr lang="en-US" altLang="zh-CN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  <a:sym typeface="Arial" panose="020B0604020202020204" pitchFamily="34" charset="0"/>
                  </a:rPr>
                  <a:t>×25</a:t>
                </a:r>
                <a:r>
                  <a:rPr lang="zh-CN" altLang="en-US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  <a:sym typeface="Arial" panose="020B0604020202020204" pitchFamily="34" charset="0"/>
                  </a:rPr>
                  <a:t>）</a:t>
                </a:r>
                <a:r>
                  <a:rPr lang="en-US" altLang="zh-CN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  <a:sym typeface="Arial" panose="020B0604020202020204" pitchFamily="34" charset="0"/>
                  </a:rPr>
                  <a:t>×          </a:t>
                </a:r>
                <a:r>
                  <a:rPr lang="zh-CN" altLang="en-US" dirty="0">
                    <a:solidFill>
                      <a:schemeClr val="tx1"/>
                    </a:solidFill>
                    <a:latin typeface="+mn-ea"/>
                    <a:ea typeface="+mn-ea"/>
                    <a:sym typeface="Arial" panose="020B0604020202020204" pitchFamily="34" charset="0"/>
                  </a:rPr>
                  <a:t>＝</a:t>
                </a:r>
                <a:r>
                  <a:rPr lang="en-US" altLang="zh-CN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  <a:sym typeface="Arial" panose="020B0604020202020204" pitchFamily="34" charset="0"/>
                  </a:rPr>
                  <a:t>60×</a:t>
                </a:r>
                <a:r>
                  <a:rPr lang="zh-CN" altLang="en-US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  <a:sym typeface="Arial" panose="020B0604020202020204" pitchFamily="34" charset="0"/>
                  </a:rPr>
                  <a:t>（          </a:t>
                </a:r>
                <a:r>
                  <a:rPr lang="en-US" altLang="zh-CN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  <a:sym typeface="Arial" panose="020B0604020202020204" pitchFamily="34" charset="0"/>
                  </a:rPr>
                  <a:t>×8</a:t>
                </a:r>
                <a:r>
                  <a:rPr lang="zh-CN" altLang="en-US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  <a:sym typeface="Arial" panose="020B0604020202020204" pitchFamily="34" charset="0"/>
                  </a:rPr>
                  <a:t>）</a:t>
                </a:r>
                <a:endParaRPr lang="zh-CN" altLang="en-US" dirty="0">
                  <a:solidFill>
                    <a:schemeClr val="tx1"/>
                  </a:solidFill>
                  <a:latin typeface="+mn-ea"/>
                  <a:ea typeface="+mn-ea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49" name="Rectangle 15"/>
              <p:cNvSpPr>
                <a:spLocks noChangeArrowheads="1"/>
              </p:cNvSpPr>
              <p:nvPr/>
            </p:nvSpPr>
            <p:spPr bwMode="auto">
              <a:xfrm>
                <a:off x="4319307" y="2973794"/>
                <a:ext cx="815347" cy="477183"/>
              </a:xfrm>
              <a:prstGeom prst="rect">
                <a:avLst/>
              </a:prstGeom>
              <a:noFill/>
              <a:ln w="19050">
                <a:solidFill>
                  <a:srgbClr val="7030A0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>
                  <a:solidFill>
                    <a:schemeClr val="tx1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0" name="Rectangle 16"/>
              <p:cNvSpPr>
                <a:spLocks noChangeArrowheads="1"/>
              </p:cNvSpPr>
              <p:nvPr/>
            </p:nvSpPr>
            <p:spPr bwMode="auto">
              <a:xfrm>
                <a:off x="6737219" y="2993371"/>
                <a:ext cx="815347" cy="477183"/>
              </a:xfrm>
              <a:prstGeom prst="rect">
                <a:avLst/>
              </a:prstGeom>
              <a:noFill/>
              <a:ln w="19050">
                <a:solidFill>
                  <a:srgbClr val="7030A0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>
                  <a:solidFill>
                    <a:schemeClr val="tx1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2" name="Rectangle 19"/>
              <p:cNvSpPr>
                <a:spLocks noChangeArrowheads="1"/>
              </p:cNvSpPr>
              <p:nvPr/>
            </p:nvSpPr>
            <p:spPr bwMode="auto">
              <a:xfrm>
                <a:off x="4174401" y="3679728"/>
                <a:ext cx="815347" cy="477183"/>
              </a:xfrm>
              <a:prstGeom prst="rect">
                <a:avLst/>
              </a:prstGeom>
              <a:noFill/>
              <a:ln w="19050">
                <a:solidFill>
                  <a:srgbClr val="7030A0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>
                  <a:solidFill>
                    <a:schemeClr val="tx1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3" name="Rectangle 20"/>
              <p:cNvSpPr>
                <a:spLocks noChangeArrowheads="1"/>
              </p:cNvSpPr>
              <p:nvPr/>
            </p:nvSpPr>
            <p:spPr bwMode="auto">
              <a:xfrm>
                <a:off x="7153147" y="3705875"/>
                <a:ext cx="815347" cy="477183"/>
              </a:xfrm>
              <a:prstGeom prst="rect">
                <a:avLst/>
              </a:prstGeom>
              <a:noFill/>
              <a:ln w="19050">
                <a:solidFill>
                  <a:srgbClr val="7030A0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>
                  <a:solidFill>
                    <a:schemeClr val="tx1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4" name="Text Box 22"/>
              <p:cNvSpPr txBox="1">
                <a:spLocks noChangeArrowheads="1"/>
              </p:cNvSpPr>
              <p:nvPr/>
            </p:nvSpPr>
            <p:spPr bwMode="auto">
              <a:xfrm>
                <a:off x="2156665" y="4384197"/>
                <a:ext cx="8932675" cy="5232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</a:rPr>
                  <a:t>3</a:t>
                </a:r>
                <a:r>
                  <a:rPr lang="zh-CN" altLang="en-US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  <a:sym typeface="Arial" panose="020B0604020202020204" pitchFamily="34" charset="0"/>
                  </a:rPr>
                  <a:t>×4×8×5</a:t>
                </a:r>
                <a:r>
                  <a:rPr lang="zh-CN" altLang="en-US" dirty="0">
                    <a:solidFill>
                      <a:schemeClr val="tx1"/>
                    </a:solidFill>
                    <a:latin typeface="+mn-ea"/>
                    <a:ea typeface="+mn-ea"/>
                    <a:sym typeface="Arial" panose="020B0604020202020204" pitchFamily="34" charset="0"/>
                  </a:rPr>
                  <a:t>＝</a:t>
                </a:r>
                <a:r>
                  <a:rPr lang="zh-CN" altLang="en-US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  <a:sym typeface="Arial" panose="020B0604020202020204" pitchFamily="34" charset="0"/>
                  </a:rPr>
                  <a:t>（</a:t>
                </a:r>
                <a:r>
                  <a:rPr lang="en-US" altLang="zh-CN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  <a:sym typeface="Arial" panose="020B0604020202020204" pitchFamily="34" charset="0"/>
                  </a:rPr>
                  <a:t>3×4</a:t>
                </a:r>
                <a:r>
                  <a:rPr lang="zh-CN" altLang="en-US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  <a:sym typeface="Arial" panose="020B0604020202020204" pitchFamily="34" charset="0"/>
                  </a:rPr>
                  <a:t>）</a:t>
                </a:r>
                <a:r>
                  <a:rPr lang="en-US" altLang="zh-CN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  <a:sym typeface="Arial" panose="020B0604020202020204" pitchFamily="34" charset="0"/>
                  </a:rPr>
                  <a:t>×</a:t>
                </a:r>
                <a:r>
                  <a:rPr lang="zh-CN" altLang="en-US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  <a:sym typeface="Arial" panose="020B0604020202020204" pitchFamily="34" charset="0"/>
                  </a:rPr>
                  <a:t>（           </a:t>
                </a:r>
                <a:r>
                  <a:rPr lang="en-US" altLang="zh-CN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  <a:sym typeface="Arial" panose="020B0604020202020204" pitchFamily="34" charset="0"/>
                  </a:rPr>
                  <a:t>×          </a:t>
                </a:r>
                <a:r>
                  <a:rPr lang="zh-CN" altLang="en-US" dirty="0">
                    <a:solidFill>
                      <a:schemeClr val="tx1"/>
                    </a:solidFill>
                    <a:latin typeface="+mn-ea"/>
                    <a:ea typeface="+mn-ea"/>
                    <a:cs typeface="Arial" panose="020B0604020202020204" pitchFamily="34" charset="0"/>
                    <a:sym typeface="Arial" panose="020B0604020202020204" pitchFamily="34" charset="0"/>
                  </a:rPr>
                  <a:t>）</a:t>
                </a:r>
                <a:endParaRPr lang="zh-CN" altLang="en-US" dirty="0">
                  <a:solidFill>
                    <a:schemeClr val="tx1"/>
                  </a:solidFill>
                  <a:latin typeface="+mn-ea"/>
                  <a:ea typeface="+mn-ea"/>
                  <a:cs typeface="Arial" panose="020B0604020202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55" name="Rectangle 23"/>
              <p:cNvSpPr>
                <a:spLocks noChangeArrowheads="1"/>
              </p:cNvSpPr>
              <p:nvPr/>
            </p:nvSpPr>
            <p:spPr bwMode="auto">
              <a:xfrm>
                <a:off x="6297216" y="4432099"/>
                <a:ext cx="815347" cy="477183"/>
              </a:xfrm>
              <a:prstGeom prst="rect">
                <a:avLst/>
              </a:prstGeom>
              <a:noFill/>
              <a:ln w="19050">
                <a:solidFill>
                  <a:srgbClr val="7030A0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>
                  <a:solidFill>
                    <a:schemeClr val="tx1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6" name="Rectangle 24"/>
              <p:cNvSpPr>
                <a:spLocks noChangeArrowheads="1"/>
              </p:cNvSpPr>
              <p:nvPr/>
            </p:nvSpPr>
            <p:spPr bwMode="auto">
              <a:xfrm>
                <a:off x="7816996" y="4430234"/>
                <a:ext cx="815347" cy="477183"/>
              </a:xfrm>
              <a:prstGeom prst="rect">
                <a:avLst/>
              </a:prstGeom>
              <a:noFill/>
              <a:ln w="19050">
                <a:solidFill>
                  <a:srgbClr val="7030A0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>
                  <a:solidFill>
                    <a:schemeClr val="tx1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7" name="Rectangle 11"/>
              <p:cNvSpPr>
                <a:spLocks noChangeArrowheads="1"/>
              </p:cNvSpPr>
              <p:nvPr/>
            </p:nvSpPr>
            <p:spPr bwMode="auto">
              <a:xfrm>
                <a:off x="4000120" y="2306540"/>
                <a:ext cx="815347" cy="477183"/>
              </a:xfrm>
              <a:prstGeom prst="rect">
                <a:avLst/>
              </a:prstGeom>
              <a:noFill/>
              <a:ln w="19050">
                <a:solidFill>
                  <a:srgbClr val="7030A0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>
                  <a:solidFill>
                    <a:schemeClr val="tx1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8" name="Rectangle 11"/>
              <p:cNvSpPr>
                <a:spLocks noChangeArrowheads="1"/>
              </p:cNvSpPr>
              <p:nvPr/>
            </p:nvSpPr>
            <p:spPr bwMode="auto">
              <a:xfrm>
                <a:off x="5397588" y="2306540"/>
                <a:ext cx="815347" cy="477183"/>
              </a:xfrm>
              <a:prstGeom prst="rect">
                <a:avLst/>
              </a:prstGeom>
              <a:noFill/>
              <a:ln w="19050">
                <a:solidFill>
                  <a:srgbClr val="7030A0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>
                  <a:solidFill>
                    <a:schemeClr val="tx1"/>
                  </a:solidFill>
                  <a:latin typeface="+mn-ea"/>
                  <a:ea typeface="+mn-ea"/>
                </a:endParaRPr>
              </a:p>
            </p:txBody>
          </p:sp>
        </p:grpSp>
      </p:grpSp>
      <p:sp>
        <p:nvSpPr>
          <p:cNvPr id="59" name="Text Box 25"/>
          <p:cNvSpPr txBox="1">
            <a:spLocks noChangeArrowheads="1"/>
          </p:cNvSpPr>
          <p:nvPr/>
        </p:nvSpPr>
        <p:spPr bwMode="auto">
          <a:xfrm>
            <a:off x="4333452" y="1951214"/>
            <a:ext cx="1001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  <a:cs typeface="Arial" panose="020B0604020202020204" pitchFamily="34" charset="0"/>
              </a:rPr>
              <a:t>15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60" name="Text Box 27"/>
          <p:cNvSpPr txBox="1">
            <a:spLocks noChangeArrowheads="1"/>
          </p:cNvSpPr>
          <p:nvPr/>
        </p:nvSpPr>
        <p:spPr bwMode="auto">
          <a:xfrm>
            <a:off x="3930612" y="2612929"/>
            <a:ext cx="9826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  <a:cs typeface="Arial" panose="020B0604020202020204" pitchFamily="34" charset="0"/>
              </a:rPr>
              <a:t>25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61" name="Text Box 28"/>
          <p:cNvSpPr txBox="1">
            <a:spLocks noChangeArrowheads="1"/>
          </p:cNvSpPr>
          <p:nvPr/>
        </p:nvSpPr>
        <p:spPr bwMode="auto">
          <a:xfrm>
            <a:off x="5304607" y="2631905"/>
            <a:ext cx="98265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  <a:cs typeface="Arial" panose="020B0604020202020204" pitchFamily="34" charset="0"/>
              </a:rPr>
              <a:t>4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62" name="Text Box 30"/>
          <p:cNvSpPr txBox="1">
            <a:spLocks noChangeArrowheads="1"/>
          </p:cNvSpPr>
          <p:nvPr/>
        </p:nvSpPr>
        <p:spPr bwMode="auto">
          <a:xfrm>
            <a:off x="4249799" y="3313549"/>
            <a:ext cx="9826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  <a:cs typeface="Arial" panose="020B0604020202020204" pitchFamily="34" charset="0"/>
              </a:rPr>
              <a:t>8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Text Box 31"/>
          <p:cNvSpPr txBox="1">
            <a:spLocks noChangeArrowheads="1"/>
          </p:cNvSpPr>
          <p:nvPr/>
        </p:nvSpPr>
        <p:spPr bwMode="auto">
          <a:xfrm>
            <a:off x="6675966" y="3295834"/>
            <a:ext cx="9826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  <a:cs typeface="Arial" panose="020B0604020202020204" pitchFamily="34" charset="0"/>
              </a:rPr>
              <a:t>25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64" name="Text Box 33"/>
          <p:cNvSpPr txBox="1">
            <a:spLocks noChangeArrowheads="1"/>
          </p:cNvSpPr>
          <p:nvPr/>
        </p:nvSpPr>
        <p:spPr bwMode="auto">
          <a:xfrm>
            <a:off x="4104892" y="4006046"/>
            <a:ext cx="98265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  <a:cs typeface="Arial" panose="020B0604020202020204" pitchFamily="34" charset="0"/>
              </a:rPr>
              <a:t>14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65" name="Text Box 36"/>
          <p:cNvSpPr txBox="1">
            <a:spLocks noChangeArrowheads="1"/>
          </p:cNvSpPr>
          <p:nvPr/>
        </p:nvSpPr>
        <p:spPr bwMode="auto">
          <a:xfrm>
            <a:off x="6184640" y="4746841"/>
            <a:ext cx="9826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  <a:cs typeface="Arial" panose="020B0604020202020204" pitchFamily="34" charset="0"/>
              </a:rPr>
              <a:t>8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66" name="Text Box 37"/>
          <p:cNvSpPr txBox="1">
            <a:spLocks noChangeArrowheads="1"/>
          </p:cNvSpPr>
          <p:nvPr/>
        </p:nvSpPr>
        <p:spPr bwMode="auto">
          <a:xfrm>
            <a:off x="7747488" y="4746841"/>
            <a:ext cx="9826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FF0000"/>
                </a:solidFill>
                <a:latin typeface="+mn-ea"/>
                <a:ea typeface="+mn-ea"/>
                <a:cs typeface="Arial" panose="020B0604020202020204" pitchFamily="34" charset="0"/>
              </a:rPr>
              <a:t>5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67" name="Text Box 33"/>
          <p:cNvSpPr txBox="1">
            <a:spLocks noChangeArrowheads="1"/>
          </p:cNvSpPr>
          <p:nvPr/>
        </p:nvSpPr>
        <p:spPr bwMode="auto">
          <a:xfrm>
            <a:off x="7091926" y="4006046"/>
            <a:ext cx="98265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+mn-ea"/>
                <a:ea typeface="+mn-ea"/>
                <a:cs typeface="Arial" panose="020B0604020202020204" pitchFamily="34" charset="0"/>
              </a:rPr>
              <a:t>8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  <p:sp>
        <p:nvSpPr>
          <p:cNvPr id="18" name="矩形 17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课堂作业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060" y="515998"/>
            <a:ext cx="839204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  <a:t>说一说下面的算式分别运用了什么运算定律。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Rectangle 2"/>
          <p:cNvSpPr>
            <a:spLocks noChangeArrowheads="1"/>
          </p:cNvSpPr>
          <p:nvPr/>
        </p:nvSpPr>
        <p:spPr bwMode="auto">
          <a:xfrm>
            <a:off x="2124496" y="2395007"/>
            <a:ext cx="4096876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24×5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＝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5×24</a:t>
            </a:r>
            <a:endParaRPr lang="zh-CN" altLang="en-US" dirty="0">
              <a:solidFill>
                <a:schemeClr val="tx1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35" name="Rectangle 2"/>
          <p:cNvSpPr>
            <a:spLocks noChangeArrowheads="1"/>
          </p:cNvSpPr>
          <p:nvPr/>
        </p:nvSpPr>
        <p:spPr bwMode="auto">
          <a:xfrm>
            <a:off x="2124496" y="3187964"/>
            <a:ext cx="6392007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8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</a:rPr>
              <a:t>×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6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</a:rPr>
              <a:t>×1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2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5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＝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8×125×6</a:t>
            </a:r>
            <a:endParaRPr lang="zh-CN" altLang="en-US" dirty="0">
              <a:solidFill>
                <a:schemeClr val="tx1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2124496" y="3980920"/>
            <a:ext cx="6193771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26×25×4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＝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26×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25×4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）</a:t>
            </a:r>
            <a:endParaRPr lang="en-US" altLang="zh-CN" dirty="0">
              <a:solidFill>
                <a:schemeClr val="tx1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37" name="Rectangle 2"/>
          <p:cNvSpPr>
            <a:spLocks noChangeArrowheads="1"/>
          </p:cNvSpPr>
          <p:nvPr/>
        </p:nvSpPr>
        <p:spPr bwMode="auto">
          <a:xfrm>
            <a:off x="2124496" y="4773876"/>
            <a:ext cx="8539562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8×13×125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＝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13×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（</a:t>
            </a:r>
            <a:r>
              <a:rPr lang="en-US" altLang="zh-CN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8×125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  <a:cs typeface="Arial" panose="020B0604020202020204" pitchFamily="34" charset="0"/>
              </a:rPr>
              <a:t>）</a:t>
            </a:r>
            <a:endParaRPr lang="zh-CN" altLang="en-US" dirty="0">
              <a:solidFill>
                <a:schemeClr val="tx1"/>
              </a:solidFill>
              <a:latin typeface="+mn-ea"/>
              <a:ea typeface="+mn-ea"/>
              <a:cs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388435" y="2403943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乘法交换律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31684" y="3189241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乘法交换律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924389" y="3980920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乘法结合律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924389" y="4799603"/>
            <a:ext cx="4748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乘法结合律和乘法交换律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  <p:sp>
        <p:nvSpPr>
          <p:cNvPr id="18" name="矩形 17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课堂作业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5711" y="720929"/>
            <a:ext cx="51090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>
                <a:solidFill>
                  <a:prstClr val="black"/>
                </a:solidFill>
              </a:rPr>
              <a:t>用简便方法计算下列各题。</a:t>
            </a:r>
            <a:endParaRPr lang="zh-CN" altLang="en-US" sz="3200" b="1" dirty="0">
              <a:solidFill>
                <a:prstClr val="black"/>
              </a:solidFill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2687775" y="1693165"/>
            <a:ext cx="87910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+mn-ea"/>
                <a:ea typeface="+mn-ea"/>
              </a:rPr>
              <a:t> 25×47×4                     125×9×8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2687955" y="4077335"/>
            <a:ext cx="721550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+mn-ea"/>
                <a:ea typeface="+mn-ea"/>
              </a:rPr>
              <a:t>25×42×8                      97×50×6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22143" y="2222355"/>
            <a:ext cx="4229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25×4×47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22143" y="2787288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100×47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28320" y="2222355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125×8×9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28320" y="3308844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9000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22143" y="4596482"/>
            <a:ext cx="4229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25×8×42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322143" y="5119702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200×42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22143" y="5684635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8400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28319" y="4617338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97×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50×6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28319" y="5734104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29100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228320" y="2745575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1000×9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228319" y="5156124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97×300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322142" y="3326566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4700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9" grpId="0"/>
      <p:bldP spid="20" grpId="0"/>
      <p:bldP spid="21" grpId="0"/>
      <p:bldP spid="22" grpId="0"/>
      <p:bldP spid="23" grpId="0"/>
      <p:bldP spid="24" grpId="0"/>
      <p:bldP spid="26" grpId="0"/>
      <p:bldP spid="27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19641" y="712306"/>
            <a:ext cx="538386" cy="59339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4</a:t>
            </a:r>
            <a:endParaRPr lang="zh-CN" altLang="en-US" sz="2800" b="1" dirty="0"/>
          </a:p>
        </p:txBody>
      </p:sp>
      <p:sp>
        <p:nvSpPr>
          <p:cNvPr id="28" name="矩形 27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课堂作业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1583163" y="634237"/>
            <a:ext cx="9454718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0" dirty="0">
                <a:latin typeface="+mn-ea"/>
                <a:ea typeface="+mn-ea"/>
              </a:rPr>
              <a:t>某部队把士兵分成</a:t>
            </a:r>
            <a:r>
              <a:rPr lang="en-US" altLang="zh-CN" sz="2800" b="0" dirty="0">
                <a:latin typeface="+mn-ea"/>
                <a:ea typeface="+mn-ea"/>
              </a:rPr>
              <a:t>25</a:t>
            </a:r>
            <a:r>
              <a:rPr lang="zh-CN" altLang="en-US" sz="2800" b="0" dirty="0">
                <a:latin typeface="+mn-ea"/>
                <a:ea typeface="+mn-ea"/>
              </a:rPr>
              <a:t>个方阵进行演练，每个方阵有</a:t>
            </a:r>
            <a:r>
              <a:rPr lang="en-US" altLang="zh-CN" sz="2800" b="0" dirty="0">
                <a:latin typeface="+mn-ea"/>
                <a:ea typeface="+mn-ea"/>
              </a:rPr>
              <a:t>4</a:t>
            </a:r>
            <a:r>
              <a:rPr lang="zh-CN" altLang="en-US" sz="2800" b="0" dirty="0">
                <a:latin typeface="+mn-ea"/>
                <a:ea typeface="+mn-ea"/>
              </a:rPr>
              <a:t>列，每列有</a:t>
            </a:r>
            <a:r>
              <a:rPr lang="en-US" altLang="zh-CN" sz="2800" b="0" dirty="0">
                <a:latin typeface="+mn-ea"/>
                <a:ea typeface="+mn-ea"/>
              </a:rPr>
              <a:t>24</a:t>
            </a:r>
            <a:r>
              <a:rPr lang="zh-CN" altLang="en-US" sz="2800" b="0" dirty="0">
                <a:latin typeface="+mn-ea"/>
                <a:ea typeface="+mn-ea"/>
              </a:rPr>
              <a:t>名士兵。参加演练的士兵共有多少人？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4889438" y="2652681"/>
            <a:ext cx="428119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solidFill>
                  <a:srgbClr val="FF0000"/>
                </a:solidFill>
                <a:latin typeface="+mn-ea"/>
                <a:ea typeface="+mn-ea"/>
              </a:rPr>
              <a:t>25×4×24</a:t>
            </a:r>
            <a:endParaRPr lang="zh-CN" altLang="en-US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23802" y="4068053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2400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（人）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17922" y="5121592"/>
            <a:ext cx="6660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答：参加演练的士兵共有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2400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人。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23803" y="3360367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100×24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/>
      <p:bldP spid="23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1091" y="970488"/>
            <a:ext cx="1130974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通过探究活动，发现乘法结合律，并用字母表示。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经历发现并归纳乘法结合律的全过程，学习“猜测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验证”的科学思维方式，提高类比、分析、概括的能力。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41833" y="3835153"/>
            <a:ext cx="11528276" cy="270238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658019" y="4225802"/>
            <a:ext cx="108958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3200" b="1" dirty="0">
                <a:solidFill>
                  <a:schemeClr val="bg1"/>
                </a:solidFill>
              </a:rPr>
              <a:t>重点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理解并掌握乘法结合律。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658019" y="5134955"/>
            <a:ext cx="113712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bg1"/>
                </a:solidFill>
              </a:rPr>
              <a:t>【</a:t>
            </a:r>
            <a:r>
              <a:rPr lang="zh-CN" altLang="en-US" sz="3200" b="1" dirty="0">
                <a:solidFill>
                  <a:schemeClr val="bg1"/>
                </a:solidFill>
              </a:rPr>
              <a:t>难点</a:t>
            </a:r>
            <a:r>
              <a:rPr lang="en-US" altLang="zh-CN" sz="2800" dirty="0">
                <a:solidFill>
                  <a:schemeClr val="bg1"/>
                </a:solidFill>
              </a:rPr>
              <a:t>】</a:t>
            </a:r>
            <a:r>
              <a:rPr lang="zh-CN" altLang="en-US" sz="2800" dirty="0"/>
              <a:t>能正确运用乘法结合律进行简便运算并解决简单的实际问题。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课堂导入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课堂导入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4431030" y="1276985"/>
            <a:ext cx="5387975" cy="75946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在下面横线上填上适当的数。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6519109" y="4245666"/>
            <a:ext cx="49396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+mn-ea"/>
                <a:ea typeface="+mn-ea"/>
              </a:rPr>
              <a:t>125×4</a:t>
            </a:r>
            <a:r>
              <a:rPr lang="zh-CN" altLang="en-US" sz="2800" b="0" dirty="0">
                <a:latin typeface="+mn-ea"/>
                <a:ea typeface="+mn-ea"/>
              </a:rPr>
              <a:t>＝</a:t>
            </a:r>
            <a:r>
              <a:rPr lang="en-US" altLang="zh-CN" sz="2800" b="0" dirty="0">
                <a:latin typeface="+mn-ea"/>
                <a:ea typeface="+mn-ea"/>
              </a:rPr>
              <a:t>4×</a:t>
            </a:r>
            <a:r>
              <a:rPr lang="zh-CN" altLang="en-US" sz="2800" b="0" dirty="0">
                <a:latin typeface="+mn-ea"/>
                <a:ea typeface="+mn-ea"/>
              </a:rPr>
              <a:t> 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6928936" y="3110643"/>
            <a:ext cx="33604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+mn-ea"/>
                <a:ea typeface="+mn-ea"/>
              </a:rPr>
              <a:t>    ×16</a:t>
            </a:r>
            <a:r>
              <a:rPr lang="zh-CN" altLang="en-US" sz="2800" b="0" dirty="0">
                <a:latin typeface="+mn-ea"/>
                <a:ea typeface="+mn-ea"/>
              </a:rPr>
              <a:t>＝</a:t>
            </a:r>
            <a:r>
              <a:rPr lang="en-US" altLang="zh-CN" sz="2800" b="0" dirty="0">
                <a:latin typeface="+mn-ea"/>
                <a:ea typeface="+mn-ea"/>
              </a:rPr>
              <a:t>16×128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1737608" y="3130101"/>
            <a:ext cx="603763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+mn-ea"/>
                <a:ea typeface="+mn-ea"/>
              </a:rPr>
              <a:t>15×23</a:t>
            </a:r>
            <a:r>
              <a:rPr lang="zh-CN" altLang="en-US" sz="2800" b="0" dirty="0">
                <a:latin typeface="+mn-ea"/>
                <a:ea typeface="+mn-ea"/>
              </a:rPr>
              <a:t>＝</a:t>
            </a:r>
            <a:r>
              <a:rPr lang="en-US" altLang="zh-CN" sz="2800" b="0" dirty="0">
                <a:latin typeface="+mn-ea"/>
                <a:ea typeface="+mn-ea"/>
              </a:rPr>
              <a:t>23×</a:t>
            </a:r>
            <a:r>
              <a:rPr lang="zh-CN" altLang="en-US" sz="2800" b="0" dirty="0">
                <a:latin typeface="+mn-ea"/>
                <a:ea typeface="+mn-ea"/>
              </a:rPr>
              <a:t> 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6576341" y="3110643"/>
            <a:ext cx="10980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+mn-ea"/>
                <a:ea typeface="+mn-ea"/>
              </a:rPr>
              <a:t>128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1737608" y="4245666"/>
            <a:ext cx="469836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800" dirty="0">
                <a:latin typeface="+mn-ea"/>
              </a:rPr>
              <a:t>a×</a:t>
            </a:r>
            <a:r>
              <a:rPr lang="zh-CN" altLang="en-US" sz="2800" dirty="0">
                <a:latin typeface="+mn-ea"/>
              </a:rPr>
              <a:t>  </a:t>
            </a:r>
            <a:r>
              <a:rPr lang="en-US" altLang="zh-CN" sz="2800" dirty="0">
                <a:latin typeface="+mn-ea"/>
              </a:rPr>
              <a:t>      </a:t>
            </a:r>
            <a:r>
              <a:rPr lang="zh-CN" altLang="en-US" sz="2800" dirty="0">
                <a:latin typeface="+mn-ea"/>
              </a:rPr>
              <a:t>＝</a:t>
            </a:r>
            <a:r>
              <a:rPr lang="en-US" altLang="zh-CN" sz="2800" dirty="0">
                <a:latin typeface="+mn-ea"/>
              </a:rPr>
              <a:t>b×</a:t>
            </a:r>
            <a:r>
              <a:rPr lang="zh-CN" altLang="en-US" sz="2800" dirty="0">
                <a:latin typeface="+mn-ea"/>
              </a:rPr>
              <a:t>               </a:t>
            </a:r>
            <a:endParaRPr lang="zh-CN" altLang="en-US" sz="2800" dirty="0">
              <a:latin typeface="+mn-ea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248174" y="3140636"/>
            <a:ext cx="10757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+mn-ea"/>
                <a:ea typeface="+mn-ea"/>
              </a:rPr>
              <a:t>15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2474163" y="4247434"/>
            <a:ext cx="10980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+mn-ea"/>
                <a:ea typeface="+mn-ea"/>
              </a:rPr>
              <a:t>b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4421233" y="4226796"/>
            <a:ext cx="10103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rgbClr val="FF0000"/>
                </a:solidFill>
                <a:latin typeface="+mn-ea"/>
                <a:ea typeface="+mn-ea"/>
              </a:rPr>
              <a:t>a</a:t>
            </a:r>
            <a:endParaRPr lang="zh-CN" altLang="en-US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1" name="Text Box 19"/>
          <p:cNvSpPr txBox="1">
            <a:spLocks noChangeArrowheads="1"/>
          </p:cNvSpPr>
          <p:nvPr/>
        </p:nvSpPr>
        <p:spPr bwMode="auto">
          <a:xfrm>
            <a:off x="8705704" y="4231622"/>
            <a:ext cx="111368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solidFill>
                  <a:srgbClr val="FF0000"/>
                </a:solidFill>
                <a:latin typeface="+mn-ea"/>
                <a:ea typeface="+mn-ea"/>
              </a:rPr>
              <a:t>125</a:t>
            </a:r>
            <a:endParaRPr lang="zh-CN" altLang="en-US" sz="28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2" name="Line 20"/>
          <p:cNvSpPr>
            <a:spLocks noChangeShapeType="1"/>
          </p:cNvSpPr>
          <p:nvPr/>
        </p:nvSpPr>
        <p:spPr bwMode="auto">
          <a:xfrm>
            <a:off x="4147103" y="3588760"/>
            <a:ext cx="958884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33" name="Line 21"/>
          <p:cNvSpPr>
            <a:spLocks noChangeShapeType="1"/>
          </p:cNvSpPr>
          <p:nvPr/>
        </p:nvSpPr>
        <p:spPr bwMode="auto">
          <a:xfrm>
            <a:off x="6538462" y="3608767"/>
            <a:ext cx="958884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34" name="Line 22"/>
          <p:cNvSpPr>
            <a:spLocks noChangeShapeType="1"/>
          </p:cNvSpPr>
          <p:nvPr/>
        </p:nvSpPr>
        <p:spPr bwMode="auto">
          <a:xfrm>
            <a:off x="2220567" y="4744387"/>
            <a:ext cx="958884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35" name="Line 23"/>
          <p:cNvSpPr>
            <a:spLocks noChangeShapeType="1"/>
          </p:cNvSpPr>
          <p:nvPr/>
        </p:nvSpPr>
        <p:spPr bwMode="auto">
          <a:xfrm>
            <a:off x="4144079" y="4744387"/>
            <a:ext cx="96190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36" name="Line 24"/>
          <p:cNvSpPr>
            <a:spLocks noChangeShapeType="1"/>
          </p:cNvSpPr>
          <p:nvPr/>
        </p:nvSpPr>
        <p:spPr bwMode="auto">
          <a:xfrm>
            <a:off x="8639094" y="4745352"/>
            <a:ext cx="96190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80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31" grpId="0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课堂导入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课堂导入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716405" y="980440"/>
            <a:ext cx="4961890" cy="7454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用简便方法计算下列各题。</a:t>
            </a:r>
            <a:endParaRPr lang="en-US" altLang="zh-CN" sz="2800" dirty="0"/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3078259" y="2031542"/>
            <a:ext cx="87910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0" dirty="0">
                <a:latin typeface="+mn-ea"/>
                <a:ea typeface="+mn-ea"/>
              </a:rPr>
              <a:t>145</a:t>
            </a:r>
            <a:r>
              <a:rPr lang="zh-CN" altLang="en-US" sz="2800" b="0" dirty="0">
                <a:latin typeface="+mn-ea"/>
                <a:ea typeface="+mn-ea"/>
              </a:rPr>
              <a:t>＋</a:t>
            </a:r>
            <a:r>
              <a:rPr lang="en-US" altLang="zh-CN" sz="2800" b="0" dirty="0">
                <a:latin typeface="+mn-ea"/>
                <a:ea typeface="+mn-ea"/>
              </a:rPr>
              <a:t>76</a:t>
            </a:r>
            <a:r>
              <a:rPr lang="zh-CN" altLang="en-US" sz="2800" b="0" dirty="0">
                <a:latin typeface="+mn-ea"/>
                <a:ea typeface="+mn-ea"/>
              </a:rPr>
              <a:t>＋</a:t>
            </a:r>
            <a:r>
              <a:rPr lang="en-US" altLang="zh-CN" sz="2800" b="0" dirty="0">
                <a:latin typeface="+mn-ea"/>
                <a:ea typeface="+mn-ea"/>
              </a:rPr>
              <a:t>124</a:t>
            </a:r>
            <a:r>
              <a:rPr lang="zh-CN" altLang="en-US" sz="2800" b="0" dirty="0">
                <a:latin typeface="+mn-ea"/>
                <a:ea typeface="+mn-ea"/>
              </a:rPr>
              <a:t>    </a:t>
            </a:r>
            <a:r>
              <a:rPr lang="en-US" altLang="zh-CN" sz="2800" b="0" dirty="0">
                <a:latin typeface="+mn-ea"/>
                <a:ea typeface="+mn-ea"/>
              </a:rPr>
              <a:t>               342</a:t>
            </a:r>
            <a:r>
              <a:rPr lang="zh-CN" altLang="en-US" sz="2800" b="0" dirty="0">
                <a:latin typeface="+mn-ea"/>
                <a:ea typeface="+mn-ea"/>
              </a:rPr>
              <a:t>＋</a:t>
            </a:r>
            <a:r>
              <a:rPr lang="en-US" altLang="zh-CN" sz="2800" b="0" dirty="0">
                <a:latin typeface="+mn-ea"/>
                <a:ea typeface="+mn-ea"/>
              </a:rPr>
              <a:t>86</a:t>
            </a:r>
            <a:r>
              <a:rPr lang="zh-CN" altLang="en-US" sz="2800" b="0" dirty="0">
                <a:latin typeface="+mn-ea"/>
                <a:ea typeface="+mn-ea"/>
              </a:rPr>
              <a:t>＋</a:t>
            </a:r>
            <a:r>
              <a:rPr lang="en-US" altLang="zh-CN" sz="2800" b="0" dirty="0">
                <a:latin typeface="+mn-ea"/>
                <a:ea typeface="+mn-ea"/>
              </a:rPr>
              <a:t>114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712627" y="2560732"/>
            <a:ext cx="4229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145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＋（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76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124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712627" y="3083952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145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712627" y="3648885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345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18804" y="2566702"/>
            <a:ext cx="5250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342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＋（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86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114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18804" y="3085616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342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200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618804" y="3647221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542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1910358" y="4401662"/>
            <a:ext cx="8424909" cy="188206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2016889" y="4381669"/>
            <a:ext cx="8211845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       三个数相加，先把前两个数相加，或者先把后两个数相加，</a:t>
            </a:r>
            <a:r>
              <a:rPr lang="zh-CN" altLang="en-US" sz="2800" dirty="0">
                <a:solidFill>
                  <a:srgbClr val="FF0000"/>
                </a:solidFill>
              </a:rPr>
              <a:t>和不变</a:t>
            </a:r>
            <a:r>
              <a:rPr lang="zh-CN" altLang="en-US" sz="2800" dirty="0"/>
              <a:t>。这叫做</a:t>
            </a:r>
            <a:r>
              <a:rPr lang="zh-CN" altLang="en-US" sz="2800" dirty="0">
                <a:solidFill>
                  <a:srgbClr val="FF0000"/>
                </a:solidFill>
              </a:rPr>
              <a:t>加法结合律</a:t>
            </a:r>
            <a:r>
              <a:rPr lang="zh-CN" altLang="en-US" sz="2800" dirty="0"/>
              <a:t>。</a:t>
            </a:r>
            <a:endParaRPr lang="zh-CN" altLang="en-US" sz="2800" dirty="0"/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       用字母表示为：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）＋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＋（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23" grpId="0"/>
      <p:bldP spid="24" grpId="0"/>
      <p:bldP spid="25" grpId="0"/>
      <p:bldP spid="26" grpId="0"/>
      <p:bldP spid="27" grpId="0"/>
      <p:bldP spid="35" grpId="0" animBg="1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新知探究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4594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新知探究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4589780" y="5625465"/>
            <a:ext cx="5433060" cy="75946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从题中你得到了哪些数学信息？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23678" y="353373"/>
            <a:ext cx="6174337" cy="4211913"/>
            <a:chOff x="2623678" y="353373"/>
            <a:chExt cx="6174337" cy="4211913"/>
          </a:xfrm>
        </p:grpSpPr>
        <p:pic>
          <p:nvPicPr>
            <p:cNvPr id="15" name="Picture 4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303686" y="353373"/>
              <a:ext cx="5211426" cy="4101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AutoShape 27"/>
            <p:cNvSpPr>
              <a:spLocks noChangeArrowheads="1"/>
            </p:cNvSpPr>
            <p:nvPr/>
          </p:nvSpPr>
          <p:spPr bwMode="auto">
            <a:xfrm>
              <a:off x="2623678" y="3480436"/>
              <a:ext cx="3112436" cy="1084850"/>
            </a:xfrm>
            <a:prstGeom prst="wedgeRoundRectCallout">
              <a:avLst>
                <a:gd name="adj1" fmla="val 57715"/>
                <a:gd name="adj2" fmla="val -39689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 anchorCtr="0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一共有</a:t>
              </a:r>
              <a:r>
                <a:rPr lang="en-US" altLang="zh-CN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25</a:t>
              </a: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个小组，每组里</a:t>
              </a:r>
              <a:r>
                <a:rPr lang="en-US" altLang="zh-CN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人负责挖坑、种树，</a:t>
              </a:r>
              <a:r>
                <a:rPr lang="en-US" altLang="zh-CN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人负责抬水、浇树。</a:t>
              </a:r>
              <a:endPara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AutoShape 27"/>
            <p:cNvSpPr>
              <a:spLocks noChangeArrowheads="1"/>
            </p:cNvSpPr>
            <p:nvPr/>
          </p:nvSpPr>
          <p:spPr bwMode="auto">
            <a:xfrm>
              <a:off x="6381589" y="3503832"/>
              <a:ext cx="2416426" cy="801272"/>
            </a:xfrm>
            <a:prstGeom prst="wedgeRoundRectCallout">
              <a:avLst>
                <a:gd name="adj1" fmla="val 10778"/>
                <a:gd name="adj2" fmla="val -6931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 anchorCtr="0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每组要种</a:t>
              </a:r>
              <a:r>
                <a:rPr lang="en-US" altLang="zh-CN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5</a:t>
              </a: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棵树，每棵树要浇</a:t>
              </a:r>
              <a:r>
                <a:rPr lang="en-US" altLang="zh-CN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桶水。</a:t>
              </a:r>
              <a:endPara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3392462" y="4517216"/>
            <a:ext cx="7699840" cy="824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kern="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一共要浇多少桶水？</a:t>
            </a:r>
            <a:endParaRPr lang="zh-CN" altLang="en-US" sz="2800" kern="0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新知探究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4594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新知探究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941830" y="2730500"/>
            <a:ext cx="9030970" cy="7454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可以先算一共种了多少棵树，再算一共浇多少桶水。</a:t>
            </a:r>
            <a:endParaRPr lang="en-US" altLang="zh-CN" sz="2800" dirty="0"/>
          </a:p>
        </p:txBody>
      </p:sp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2903804" y="1064446"/>
            <a:ext cx="2786804" cy="112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0" dirty="0">
                <a:latin typeface="+mn-ea"/>
                <a:ea typeface="+mn-ea"/>
              </a:rPr>
              <a:t>求一共要浇多少桶水？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5488664" y="1064446"/>
            <a:ext cx="472710" cy="1149052"/>
          </a:xfrm>
          <a:prstGeom prst="leftBrace">
            <a:avLst>
              <a:gd name="adj1" fmla="val 28991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5961374" y="1353009"/>
            <a:ext cx="4596835" cy="565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0" dirty="0">
                <a:latin typeface="+mn-ea"/>
                <a:ea typeface="+mn-ea"/>
              </a:rPr>
              <a:t>每组种</a:t>
            </a:r>
            <a:r>
              <a:rPr lang="en-US" altLang="zh-CN" sz="2800" b="0" dirty="0">
                <a:latin typeface="+mn-ea"/>
                <a:ea typeface="+mn-ea"/>
              </a:rPr>
              <a:t>5</a:t>
            </a:r>
            <a:r>
              <a:rPr lang="zh-CN" altLang="en-US" sz="2800" b="0" dirty="0">
                <a:latin typeface="+mn-ea"/>
                <a:ea typeface="+mn-ea"/>
              </a:rPr>
              <a:t>棵树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29" name="Text Box 15"/>
          <p:cNvSpPr txBox="1">
            <a:spLocks noChangeArrowheads="1"/>
          </p:cNvSpPr>
          <p:nvPr/>
        </p:nvSpPr>
        <p:spPr bwMode="auto">
          <a:xfrm>
            <a:off x="5977050" y="718256"/>
            <a:ext cx="4596835" cy="565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0" dirty="0">
                <a:latin typeface="+mn-ea"/>
                <a:ea typeface="+mn-ea"/>
              </a:rPr>
              <a:t>一共有</a:t>
            </a:r>
            <a:r>
              <a:rPr lang="en-US" altLang="zh-CN" sz="2800" b="0" dirty="0">
                <a:latin typeface="+mn-ea"/>
                <a:ea typeface="+mn-ea"/>
              </a:rPr>
              <a:t>25</a:t>
            </a:r>
            <a:r>
              <a:rPr lang="zh-CN" altLang="en-US" sz="2800" b="0" dirty="0">
                <a:latin typeface="+mn-ea"/>
                <a:ea typeface="+mn-ea"/>
              </a:rPr>
              <a:t>个小组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210144" y="4199278"/>
            <a:ext cx="2725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25×5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×2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956120" y="4855194"/>
            <a:ext cx="2725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125×2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956120" y="5508417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250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（桶）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Text Box 15"/>
          <p:cNvSpPr txBox="1">
            <a:spLocks noChangeArrowheads="1"/>
          </p:cNvSpPr>
          <p:nvPr/>
        </p:nvSpPr>
        <p:spPr bwMode="auto">
          <a:xfrm>
            <a:off x="5977050" y="1992202"/>
            <a:ext cx="4596835" cy="565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0" dirty="0">
                <a:latin typeface="+mn-ea"/>
                <a:ea typeface="+mn-ea"/>
              </a:rPr>
              <a:t>每棵树浇</a:t>
            </a:r>
            <a:r>
              <a:rPr lang="en-US" altLang="zh-CN" sz="2800" b="0" dirty="0">
                <a:latin typeface="+mn-ea"/>
                <a:ea typeface="+mn-ea"/>
              </a:rPr>
              <a:t>2</a:t>
            </a:r>
            <a:r>
              <a:rPr lang="zh-CN" altLang="en-US" sz="2800" b="0" dirty="0">
                <a:latin typeface="+mn-ea"/>
                <a:ea typeface="+mn-ea"/>
              </a:rPr>
              <a:t>桶水</a:t>
            </a:r>
            <a:endParaRPr lang="zh-CN" altLang="en-US" sz="2800" b="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" grpId="0" animBg="1"/>
      <p:bldP spid="28" grpId="0"/>
      <p:bldP spid="29" grpId="0"/>
      <p:bldP spid="30" grpId="0"/>
      <p:bldP spid="31" grpId="0"/>
      <p:bldP spid="34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新知探究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4594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新知探究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1941830" y="2730500"/>
            <a:ext cx="9350375" cy="7454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/>
              <a:t>也可以先算每组种的树浇多少桶水，再算一共浇多少桶水。</a:t>
            </a:r>
            <a:endParaRPr lang="en-US" altLang="zh-CN" sz="2800" dirty="0"/>
          </a:p>
        </p:txBody>
      </p:sp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2903804" y="1064446"/>
            <a:ext cx="2786804" cy="112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0" dirty="0">
                <a:latin typeface="+mn-ea"/>
                <a:ea typeface="+mn-ea"/>
              </a:rPr>
              <a:t>求一共要浇多少桶水？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5488664" y="1064446"/>
            <a:ext cx="472710" cy="1149052"/>
          </a:xfrm>
          <a:prstGeom prst="leftBrace">
            <a:avLst>
              <a:gd name="adj1" fmla="val 28991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5961374" y="1353009"/>
            <a:ext cx="4596835" cy="565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0" dirty="0">
                <a:latin typeface="+mn-ea"/>
                <a:ea typeface="+mn-ea"/>
              </a:rPr>
              <a:t>每组种</a:t>
            </a:r>
            <a:r>
              <a:rPr lang="en-US" altLang="zh-CN" sz="2800" b="0" dirty="0">
                <a:latin typeface="+mn-ea"/>
                <a:ea typeface="+mn-ea"/>
              </a:rPr>
              <a:t>5</a:t>
            </a:r>
            <a:r>
              <a:rPr lang="zh-CN" altLang="en-US" sz="2800" b="0" dirty="0">
                <a:latin typeface="+mn-ea"/>
                <a:ea typeface="+mn-ea"/>
              </a:rPr>
              <a:t>棵树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29" name="Text Box 15"/>
          <p:cNvSpPr txBox="1">
            <a:spLocks noChangeArrowheads="1"/>
          </p:cNvSpPr>
          <p:nvPr/>
        </p:nvSpPr>
        <p:spPr bwMode="auto">
          <a:xfrm>
            <a:off x="5977050" y="718256"/>
            <a:ext cx="4596835" cy="565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0" dirty="0">
                <a:latin typeface="+mn-ea"/>
                <a:ea typeface="+mn-ea"/>
              </a:rPr>
              <a:t>一共有</a:t>
            </a:r>
            <a:r>
              <a:rPr lang="en-US" altLang="zh-CN" sz="2800" b="0" dirty="0">
                <a:latin typeface="+mn-ea"/>
                <a:ea typeface="+mn-ea"/>
              </a:rPr>
              <a:t>25</a:t>
            </a:r>
            <a:r>
              <a:rPr lang="zh-CN" altLang="en-US" sz="2800" b="0" dirty="0">
                <a:latin typeface="+mn-ea"/>
                <a:ea typeface="+mn-ea"/>
              </a:rPr>
              <a:t>个小组</a:t>
            </a:r>
            <a:endParaRPr lang="zh-CN" altLang="en-US" sz="2800" b="0" dirty="0">
              <a:latin typeface="+mn-ea"/>
              <a:ea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210144" y="4199278"/>
            <a:ext cx="2725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25×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5×2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956120" y="4855194"/>
            <a:ext cx="2725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25×10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956120" y="5508417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250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（桶）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Text Box 15"/>
          <p:cNvSpPr txBox="1">
            <a:spLocks noChangeArrowheads="1"/>
          </p:cNvSpPr>
          <p:nvPr/>
        </p:nvSpPr>
        <p:spPr bwMode="auto">
          <a:xfrm>
            <a:off x="5977050" y="1992202"/>
            <a:ext cx="4596835" cy="565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0" dirty="0">
                <a:latin typeface="+mn-ea"/>
                <a:ea typeface="+mn-ea"/>
              </a:rPr>
              <a:t>每棵树浇</a:t>
            </a:r>
            <a:r>
              <a:rPr lang="en-US" altLang="zh-CN" sz="2800" b="0" dirty="0">
                <a:latin typeface="+mn-ea"/>
                <a:ea typeface="+mn-ea"/>
              </a:rPr>
              <a:t>2</a:t>
            </a:r>
            <a:r>
              <a:rPr lang="zh-CN" altLang="en-US" sz="2800" b="0" dirty="0">
                <a:latin typeface="+mn-ea"/>
                <a:ea typeface="+mn-ea"/>
              </a:rPr>
              <a:t>桶水</a:t>
            </a:r>
            <a:endParaRPr lang="zh-CN" altLang="en-US" sz="2800" b="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新知探究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4594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新知探究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96900" y="1109849"/>
            <a:ext cx="2725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25×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5×2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642876" y="1765765"/>
            <a:ext cx="2725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25×10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642876" y="2418988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250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（桶）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475740" y="5193665"/>
            <a:ext cx="8550910" cy="745490"/>
          </a:xfrm>
          <a:prstGeom prst="roundRect">
            <a:avLst>
              <a:gd name="adj" fmla="val 49187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对比上面两个算式的数据和结果，你发现了什么？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左大括号 24"/>
          <p:cNvSpPr/>
          <p:nvPr/>
        </p:nvSpPr>
        <p:spPr>
          <a:xfrm rot="16200000">
            <a:off x="5588118" y="1444977"/>
            <a:ext cx="472710" cy="3727177"/>
          </a:xfrm>
          <a:prstGeom prst="leftBrace">
            <a:avLst>
              <a:gd name="adj1" fmla="val 28991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604494" y="4056362"/>
            <a:ext cx="50778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25×5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×2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25×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5×2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981849" y="1109849"/>
            <a:ext cx="2725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25×5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×2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727825" y="1765765"/>
            <a:ext cx="2725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125×2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727825" y="2418988"/>
            <a:ext cx="3502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250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（桶）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4" grpId="0"/>
      <p:bldP spid="25" grpId="0" animBg="1"/>
      <p:bldP spid="26" grpId="0"/>
      <p:bldP spid="32" grpId="0"/>
      <p:bldP spid="33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44595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新知探究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4594" y="14819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新知探究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4683125" y="748030"/>
            <a:ext cx="5464810" cy="1002030"/>
          </a:xfrm>
          <a:prstGeom prst="roundRect">
            <a:avLst>
              <a:gd name="adj" fmla="val 49187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你还能举出像这样的等式吗？</a:t>
            </a:r>
            <a:endParaRPr lang="zh-CN" altLang="en-US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2542540" y="3310890"/>
            <a:ext cx="5855335" cy="710565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bg1"/>
                </a:solidFill>
                <a:latin typeface="+mn-ea"/>
                <a:sym typeface="+mn-ea"/>
              </a:rPr>
              <a:t>观察上面的算式，你发现了什么？</a:t>
            </a:r>
            <a:endParaRPr lang="zh-CN" altLang="en-US" sz="2800" dirty="0">
              <a:solidFill>
                <a:schemeClr val="bg1"/>
              </a:solidFill>
              <a:latin typeface="+mn-ea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6911" y="2338988"/>
            <a:ext cx="590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13×25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×4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13×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25×4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2092061" y="4331296"/>
            <a:ext cx="8424909" cy="188206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2712627" y="4623695"/>
            <a:ext cx="7183776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       三个数相乘，先乘前两个数，或者先乘后两个数，积不变。这叫做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乘法结合律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161104" y="2338988"/>
            <a:ext cx="59006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24×125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×8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24×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125×8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 animBg="1"/>
      <p:bldP spid="39" grpId="0"/>
      <p:bldP spid="42" grpId="0"/>
    </p:bldLst>
  </p:timing>
</p:sld>
</file>

<file path=ppt/tags/tag1.xml><?xml version="1.0" encoding="utf-8"?>
<p:tagLst xmlns:p="http://schemas.openxmlformats.org/presentationml/2006/main">
  <p:tag name="KSO_WPP_MARK_KEY" val="e9cb5700-d036-4018-b010-210424d1fa4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2123</Words>
  <Application>WPS 演示</Application>
  <PresentationFormat>自定义</PresentationFormat>
  <Paragraphs>349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华文楷体</vt:lpstr>
      <vt:lpstr>微软雅黑</vt:lpstr>
      <vt:lpstr>楷体</vt:lpstr>
      <vt:lpstr>楷体_GB2312</vt:lpstr>
      <vt:lpstr>新宋体</vt:lpstr>
      <vt:lpstr>Times New Roman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279</cp:revision>
  <dcterms:created xsi:type="dcterms:W3CDTF">2019-05-20T10:58:00Z</dcterms:created>
  <dcterms:modified xsi:type="dcterms:W3CDTF">2023-02-05T09:30:20Z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B9D757286D504CF280A8C7EC40E77EF8</vt:lpwstr>
  </property>
</Properties>
</file>