
<file path=[Content_Types].xml><?xml version="1.0" encoding="utf-8"?>
<Types xmlns="http://schemas.openxmlformats.org/package/2006/content-types">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1"/>
  </p:handoutMasterIdLst>
  <p:sldIdLst>
    <p:sldId id="257" r:id="rId3"/>
    <p:sldId id="307" r:id="rId5"/>
    <p:sldId id="310" r:id="rId6"/>
    <p:sldId id="261" r:id="rId7"/>
    <p:sldId id="311" r:id="rId8"/>
    <p:sldId id="302" r:id="rId9"/>
    <p:sldId id="300" r:id="rId10"/>
    <p:sldId id="301" r:id="rId11"/>
    <p:sldId id="260" r:id="rId12"/>
    <p:sldId id="303" r:id="rId13"/>
    <p:sldId id="284" r:id="rId14"/>
    <p:sldId id="305" r:id="rId15"/>
    <p:sldId id="286" r:id="rId16"/>
    <p:sldId id="282" r:id="rId17"/>
    <p:sldId id="309" r:id="rId18"/>
    <p:sldId id="295" r:id="rId19"/>
    <p:sldId id="298" r:id="rId20"/>
  </p:sldIdLst>
  <p:sldSz cx="9144000" cy="5143500" type="screen16x9"/>
  <p:notesSz cx="6858000" cy="9144000"/>
  <p:custDataLst>
    <p:tags r:id="rId26"/>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60" userDrawn="1">
          <p15:clr>
            <a:srgbClr val="A4A3A4"/>
          </p15:clr>
        </p15:guide>
        <p15:guide id="2" pos="45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ao Tao" initials="TT" lastIdx="14"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80A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56" autoAdjust="0"/>
    <p:restoredTop sz="86322" autoAdjust="0"/>
  </p:normalViewPr>
  <p:slideViewPr>
    <p:cSldViewPr snapToGrid="0">
      <p:cViewPr varScale="1">
        <p:scale>
          <a:sx n="107" d="100"/>
          <a:sy n="107" d="100"/>
        </p:scale>
        <p:origin x="-84" y="-642"/>
      </p:cViewPr>
      <p:guideLst>
        <p:guide orient="horz" pos="2060"/>
        <p:guide pos="458"/>
      </p:guideLst>
    </p:cSldViewPr>
  </p:slideViewPr>
  <p:outlineViewPr>
    <p:cViewPr>
      <p:scale>
        <a:sx n="33" d="100"/>
        <a:sy n="33" d="100"/>
      </p:scale>
      <p:origin x="0" y="0"/>
    </p:cViewPr>
  </p:outlineViewPr>
  <p:notesTextViewPr>
    <p:cViewPr>
      <p:scale>
        <a:sx n="1" d="1"/>
        <a:sy n="1" d="1"/>
      </p:scale>
      <p:origin x="0" y="0"/>
    </p:cViewPr>
  </p:notesTextViewPr>
  <p:sorterViewPr>
    <p:cViewPr>
      <p:scale>
        <a:sx n="168" d="100"/>
        <a:sy n="168" d="100"/>
      </p:scale>
      <p:origin x="0" y="0"/>
    </p:cViewPr>
  </p:sorterViewPr>
  <p:notesViewPr>
    <p:cSldViewPr snapToGrid="0" showGuides="1">
      <p:cViewPr varScale="1">
        <p:scale>
          <a:sx n="51" d="100"/>
          <a:sy n="51" d="100"/>
        </p:scale>
        <p:origin x="-2892"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6" Type="http://schemas.openxmlformats.org/officeDocument/2006/relationships/tags" Target="tags/tag1.xml"/><Relationship Id="rId25" Type="http://schemas.openxmlformats.org/officeDocument/2006/relationships/commentAuthors" Target="commentAuthors.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handoutMaster" Target="handoutMasters/handoutMaster1.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D238F6B-816E-4329-9F67-446CB3C1AEFB}"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E02CDEA-5E85-48CA-8537-79FF0D2D6416}"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8715EE-3B03-4D2D-B87F-C1C933DDB61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56DF3B-9234-45E1-9B81-8D140CFA6B0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273844"/>
            <a:ext cx="7886700" cy="4358879"/>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7" name="矩形 6"/>
          <p:cNvSpPr/>
          <p:nvPr userDrawn="1"/>
        </p:nvSpPr>
        <p:spPr>
          <a:xfrm>
            <a:off x="350174" y="1916832"/>
            <a:ext cx="735006" cy="2412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00" dirty="0">
                <a:solidFill>
                  <a:schemeClr val="bg1"/>
                </a:solidFill>
              </a:rPr>
              <a:t>PPT</a:t>
            </a:r>
            <a:r>
              <a:rPr lang="zh-CN" altLang="en-US" sz="100" dirty="0">
                <a:solidFill>
                  <a:schemeClr val="bg1"/>
                </a:solidFill>
              </a:rPr>
              <a:t>模板：</a:t>
            </a:r>
            <a:r>
              <a:rPr lang="en-US" altLang="zh-CN" sz="100" dirty="0">
                <a:solidFill>
                  <a:schemeClr val="bg1"/>
                </a:solidFill>
              </a:rPr>
              <a:t>www.1ppt.com/moban/                  PPT</a:t>
            </a:r>
            <a:r>
              <a:rPr lang="zh-CN" altLang="en-US" sz="100" dirty="0">
                <a:solidFill>
                  <a:schemeClr val="bg1"/>
                </a:solidFill>
              </a:rPr>
              <a:t>素材：</a:t>
            </a:r>
            <a:r>
              <a:rPr lang="en-US" altLang="zh-CN" sz="100" dirty="0">
                <a:solidFill>
                  <a:schemeClr val="bg1"/>
                </a:solidFill>
              </a:rPr>
              <a:t>www.1ppt.com/sucai/</a:t>
            </a:r>
            <a:endParaRPr lang="en-US" altLang="zh-CN" sz="100" dirty="0">
              <a:solidFill>
                <a:schemeClr val="bg1"/>
              </a:solidFill>
            </a:endParaRPr>
          </a:p>
          <a:p>
            <a:r>
              <a:rPr lang="en-US" altLang="zh-CN" sz="100" dirty="0">
                <a:solidFill>
                  <a:schemeClr val="bg1"/>
                </a:solidFill>
              </a:rPr>
              <a:t>PPT</a:t>
            </a:r>
            <a:r>
              <a:rPr lang="zh-CN" altLang="en-US" sz="100" dirty="0">
                <a:solidFill>
                  <a:schemeClr val="bg1"/>
                </a:solidFill>
              </a:rPr>
              <a:t>背景：</a:t>
            </a:r>
            <a:r>
              <a:rPr lang="en-US" altLang="zh-CN" sz="100" dirty="0">
                <a:solidFill>
                  <a:schemeClr val="bg1"/>
                </a:solidFill>
              </a:rPr>
              <a:t>www.1ppt.com/beijing/                   PPT</a:t>
            </a:r>
            <a:r>
              <a:rPr lang="zh-CN" altLang="en-US" sz="100" dirty="0">
                <a:solidFill>
                  <a:schemeClr val="bg1"/>
                </a:solidFill>
              </a:rPr>
              <a:t>图表：</a:t>
            </a:r>
            <a:r>
              <a:rPr lang="en-US" altLang="zh-CN" sz="100" dirty="0">
                <a:solidFill>
                  <a:schemeClr val="bg1"/>
                </a:solidFill>
              </a:rPr>
              <a:t>www.1ppt.com/tubiao/      </a:t>
            </a:r>
            <a:endParaRPr lang="en-US" altLang="zh-CN" sz="100" dirty="0">
              <a:solidFill>
                <a:schemeClr val="bg1"/>
              </a:solidFill>
            </a:endParaRPr>
          </a:p>
          <a:p>
            <a:r>
              <a:rPr lang="en-US" altLang="zh-CN" sz="100" dirty="0">
                <a:solidFill>
                  <a:schemeClr val="bg1"/>
                </a:solidFill>
              </a:rPr>
              <a:t>PPT</a:t>
            </a:r>
            <a:r>
              <a:rPr lang="zh-CN" altLang="en-US" sz="100" dirty="0">
                <a:solidFill>
                  <a:schemeClr val="bg1"/>
                </a:solidFill>
              </a:rPr>
              <a:t>下载：</a:t>
            </a:r>
            <a:r>
              <a:rPr lang="en-US" altLang="zh-CN" sz="100" dirty="0">
                <a:solidFill>
                  <a:schemeClr val="bg1"/>
                </a:solidFill>
              </a:rPr>
              <a:t>www.1ppt.com/xiazai/                     PPT</a:t>
            </a:r>
            <a:r>
              <a:rPr lang="zh-CN" altLang="en-US" sz="100" dirty="0">
                <a:solidFill>
                  <a:schemeClr val="bg1"/>
                </a:solidFill>
              </a:rPr>
              <a:t>教程： </a:t>
            </a:r>
            <a:r>
              <a:rPr lang="en-US" altLang="zh-CN" sz="100" dirty="0">
                <a:solidFill>
                  <a:schemeClr val="bg1"/>
                </a:solidFill>
              </a:rPr>
              <a:t>www.1ppt.com/powerpoint/      </a:t>
            </a:r>
            <a:endParaRPr lang="en-US" altLang="zh-CN" sz="100" dirty="0">
              <a:solidFill>
                <a:schemeClr val="bg1"/>
              </a:solidFill>
            </a:endParaRPr>
          </a:p>
          <a:p>
            <a:r>
              <a:rPr lang="zh-CN" altLang="en-US" sz="100" dirty="0">
                <a:solidFill>
                  <a:schemeClr val="bg1"/>
                </a:solidFill>
              </a:rPr>
              <a:t>资料下载：</a:t>
            </a:r>
            <a:r>
              <a:rPr lang="en-US" altLang="zh-CN" sz="100" dirty="0">
                <a:solidFill>
                  <a:schemeClr val="bg1"/>
                </a:solidFill>
              </a:rPr>
              <a:t>www.1ppt.com/ziliao/                   </a:t>
            </a:r>
            <a:r>
              <a:rPr lang="zh-CN" altLang="en-US" sz="100" dirty="0">
                <a:solidFill>
                  <a:schemeClr val="bg1"/>
                </a:solidFill>
              </a:rPr>
              <a:t>个人简历：</a:t>
            </a:r>
            <a:r>
              <a:rPr lang="en-US" altLang="zh-CN" sz="100" dirty="0">
                <a:solidFill>
                  <a:schemeClr val="bg1"/>
                </a:solidFill>
              </a:rPr>
              <a:t>www.1ppt.com/jianli/             </a:t>
            </a:r>
            <a:endParaRPr lang="en-US" altLang="zh-CN" sz="100" dirty="0">
              <a:solidFill>
                <a:schemeClr val="bg1"/>
              </a:solidFill>
            </a:endParaRPr>
          </a:p>
          <a:p>
            <a:r>
              <a:rPr lang="zh-CN" altLang="en-US" sz="100" dirty="0">
                <a:solidFill>
                  <a:schemeClr val="bg1"/>
                </a:solidFill>
              </a:rPr>
              <a:t>试卷下载：</a:t>
            </a:r>
            <a:r>
              <a:rPr lang="en-US" altLang="zh-CN" sz="100" dirty="0">
                <a:solidFill>
                  <a:schemeClr val="bg1"/>
                </a:solidFill>
              </a:rPr>
              <a:t>www.1ppt.com/shiti/                     </a:t>
            </a:r>
            <a:r>
              <a:rPr lang="zh-CN" altLang="en-US" sz="100" dirty="0">
                <a:solidFill>
                  <a:schemeClr val="bg1"/>
                </a:solidFill>
              </a:rPr>
              <a:t>教案下载：</a:t>
            </a:r>
            <a:r>
              <a:rPr lang="en-US" altLang="zh-CN" sz="100" dirty="0">
                <a:solidFill>
                  <a:schemeClr val="bg1"/>
                </a:solidFill>
              </a:rPr>
              <a:t>www.1ppt.com/jiaoan/               </a:t>
            </a:r>
            <a:endParaRPr lang="en-US" altLang="zh-CN" sz="100" dirty="0">
              <a:solidFill>
                <a:schemeClr val="bg1"/>
              </a:solidFill>
            </a:endParaRPr>
          </a:p>
          <a:p>
            <a:r>
              <a:rPr lang="zh-CN" altLang="en-US" sz="100" dirty="0">
                <a:solidFill>
                  <a:schemeClr val="bg1"/>
                </a:solidFill>
              </a:rPr>
              <a:t>手抄报：</a:t>
            </a:r>
            <a:r>
              <a:rPr lang="en-US" altLang="zh-CN" sz="100" dirty="0">
                <a:solidFill>
                  <a:schemeClr val="bg1"/>
                </a:solidFill>
              </a:rPr>
              <a:t>www.1ppt.com/shouchaobao/          PPT</a:t>
            </a:r>
            <a:r>
              <a:rPr lang="zh-CN" altLang="en-US" sz="100" dirty="0">
                <a:solidFill>
                  <a:schemeClr val="bg1"/>
                </a:solidFill>
              </a:rPr>
              <a:t>课件：</a:t>
            </a:r>
            <a:r>
              <a:rPr lang="en-US" altLang="zh-CN" sz="100" dirty="0">
                <a:solidFill>
                  <a:schemeClr val="bg1"/>
                </a:solidFill>
              </a:rPr>
              <a:t>www.1ppt.com/kejian/ </a:t>
            </a:r>
            <a:endParaRPr lang="en-US" altLang="zh-CN" sz="100" dirty="0">
              <a:solidFill>
                <a:schemeClr val="bg1"/>
              </a:solidFill>
            </a:endParaRPr>
          </a:p>
          <a:p>
            <a:r>
              <a:rPr lang="zh-CN" altLang="en-US" sz="100" dirty="0">
                <a:solidFill>
                  <a:schemeClr val="bg1"/>
                </a:solidFill>
              </a:rPr>
              <a:t>语文课件：</a:t>
            </a:r>
            <a:r>
              <a:rPr lang="en-US" altLang="zh-CN" sz="100" dirty="0">
                <a:solidFill>
                  <a:schemeClr val="bg1"/>
                </a:solidFill>
              </a:rPr>
              <a:t>www.1ppt.com/kejian/yuwen/    </a:t>
            </a:r>
            <a:r>
              <a:rPr lang="zh-CN" altLang="en-US" sz="100" dirty="0">
                <a:solidFill>
                  <a:schemeClr val="bg1"/>
                </a:solidFill>
              </a:rPr>
              <a:t>数学课件：</a:t>
            </a:r>
            <a:r>
              <a:rPr lang="en-US" altLang="zh-CN" sz="100" dirty="0">
                <a:solidFill>
                  <a:schemeClr val="bg1"/>
                </a:solidFill>
              </a:rPr>
              <a:t>www.1ppt.com/kejian/shuxue/ </a:t>
            </a:r>
            <a:endParaRPr lang="en-US" altLang="zh-CN" sz="100" dirty="0">
              <a:solidFill>
                <a:schemeClr val="bg1"/>
              </a:solidFill>
            </a:endParaRPr>
          </a:p>
          <a:p>
            <a:r>
              <a:rPr lang="zh-CN" altLang="en-US" sz="100" dirty="0">
                <a:solidFill>
                  <a:schemeClr val="bg1"/>
                </a:solidFill>
              </a:rPr>
              <a:t>英语课件：</a:t>
            </a:r>
            <a:r>
              <a:rPr lang="en-US" altLang="zh-CN" sz="100" dirty="0">
                <a:solidFill>
                  <a:schemeClr val="bg1"/>
                </a:solidFill>
              </a:rPr>
              <a:t>www.1ppt.com/kejian/yingyu/    </a:t>
            </a:r>
            <a:r>
              <a:rPr lang="zh-CN" altLang="en-US" sz="100" dirty="0">
                <a:solidFill>
                  <a:schemeClr val="bg1"/>
                </a:solidFill>
              </a:rPr>
              <a:t>美术课件：</a:t>
            </a:r>
            <a:r>
              <a:rPr lang="en-US" altLang="zh-CN" sz="100" dirty="0">
                <a:solidFill>
                  <a:schemeClr val="bg1"/>
                </a:solidFill>
              </a:rPr>
              <a:t>www.1ppt.com/kejian/meishu/ </a:t>
            </a:r>
            <a:endParaRPr lang="en-US" altLang="zh-CN" sz="100" dirty="0">
              <a:solidFill>
                <a:schemeClr val="bg1"/>
              </a:solidFill>
            </a:endParaRPr>
          </a:p>
          <a:p>
            <a:r>
              <a:rPr lang="zh-CN" altLang="en-US" sz="100" dirty="0">
                <a:solidFill>
                  <a:schemeClr val="bg1"/>
                </a:solidFill>
              </a:rPr>
              <a:t>科学课件：</a:t>
            </a:r>
            <a:r>
              <a:rPr lang="en-US" altLang="zh-CN" sz="100" dirty="0">
                <a:solidFill>
                  <a:schemeClr val="bg1"/>
                </a:solidFill>
              </a:rPr>
              <a:t>www.1ppt.com/kejian/kexue/     </a:t>
            </a:r>
            <a:r>
              <a:rPr lang="zh-CN" altLang="en-US" sz="100" dirty="0">
                <a:solidFill>
                  <a:schemeClr val="bg1"/>
                </a:solidFill>
              </a:rPr>
              <a:t>物理课件：</a:t>
            </a:r>
            <a:r>
              <a:rPr lang="en-US" altLang="zh-CN" sz="100" dirty="0">
                <a:solidFill>
                  <a:schemeClr val="bg1"/>
                </a:solidFill>
              </a:rPr>
              <a:t>www.1ppt.com/kejian/wuli/ </a:t>
            </a:r>
            <a:endParaRPr lang="en-US" altLang="zh-CN" sz="100" dirty="0">
              <a:solidFill>
                <a:schemeClr val="bg1"/>
              </a:solidFill>
            </a:endParaRPr>
          </a:p>
          <a:p>
            <a:r>
              <a:rPr lang="zh-CN" altLang="en-US" sz="100" dirty="0">
                <a:solidFill>
                  <a:schemeClr val="bg1"/>
                </a:solidFill>
              </a:rPr>
              <a:t>化学课件：</a:t>
            </a:r>
            <a:r>
              <a:rPr lang="en-US" altLang="zh-CN" sz="100" dirty="0">
                <a:solidFill>
                  <a:schemeClr val="bg1"/>
                </a:solidFill>
              </a:rPr>
              <a:t>www.1ppt.com/kejian/huaxue/  </a:t>
            </a:r>
            <a:r>
              <a:rPr lang="zh-CN" altLang="en-US" sz="100" dirty="0">
                <a:solidFill>
                  <a:schemeClr val="bg1"/>
                </a:solidFill>
              </a:rPr>
              <a:t>生物课件：</a:t>
            </a:r>
            <a:r>
              <a:rPr lang="en-US" altLang="zh-CN" sz="100" dirty="0">
                <a:solidFill>
                  <a:schemeClr val="bg1"/>
                </a:solidFill>
              </a:rPr>
              <a:t>www.1ppt.com/kejian/shengwu/ </a:t>
            </a:r>
            <a:endParaRPr lang="en-US" altLang="zh-CN" sz="100" dirty="0">
              <a:solidFill>
                <a:schemeClr val="bg1"/>
              </a:solidFill>
            </a:endParaRPr>
          </a:p>
          <a:p>
            <a:r>
              <a:rPr lang="zh-CN" altLang="en-US" sz="100" dirty="0">
                <a:solidFill>
                  <a:schemeClr val="bg1"/>
                </a:solidFill>
              </a:rPr>
              <a:t>地理课件：</a:t>
            </a:r>
            <a:r>
              <a:rPr lang="en-US" altLang="zh-CN" sz="100" dirty="0">
                <a:solidFill>
                  <a:schemeClr val="bg1"/>
                </a:solidFill>
              </a:rPr>
              <a:t>www.1ppt.com/kejian/dili/          </a:t>
            </a:r>
            <a:r>
              <a:rPr lang="zh-CN" altLang="en-US" sz="100" dirty="0">
                <a:solidFill>
                  <a:schemeClr val="bg1"/>
                </a:solidFill>
              </a:rPr>
              <a:t>历史课件：</a:t>
            </a:r>
            <a:r>
              <a:rPr lang="en-US" altLang="zh-CN" sz="100" dirty="0">
                <a:solidFill>
                  <a:schemeClr val="bg1"/>
                </a:solidFill>
              </a:rPr>
              <a:t>www.1ppt.com/kejian/lishi/ </a:t>
            </a:r>
            <a:endParaRPr lang="en-US" altLang="zh-CN" sz="100" dirty="0">
              <a:solidFill>
                <a:schemeClr val="bg1"/>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0" y="1333829"/>
            <a:ext cx="3655181" cy="617934"/>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400"/>
            </a:lvl4pPr>
            <a:lvl5pPr marL="1371600" indent="0">
              <a:buNone/>
              <a:defRPr sz="1400"/>
            </a:lvl5pPr>
            <a:lvl6pPr marL="1714500" indent="0">
              <a:buNone/>
              <a:defRPr sz="1400"/>
            </a:lvl6pPr>
            <a:lvl7pPr marL="2057400" indent="0">
              <a:buNone/>
              <a:defRPr sz="1400"/>
            </a:lvl7pPr>
            <a:lvl8pPr marL="2400300" indent="0">
              <a:buNone/>
              <a:defRPr sz="1400"/>
            </a:lvl8pPr>
            <a:lvl9pPr marL="2743200" indent="0">
              <a:buNone/>
              <a:defRPr sz="14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0" y="1999034"/>
            <a:ext cx="3655181" cy="264321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333829"/>
            <a:ext cx="3673182" cy="617934"/>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400"/>
            </a:lvl4pPr>
            <a:lvl5pPr marL="1371600" indent="0">
              <a:buNone/>
              <a:defRPr sz="1400"/>
            </a:lvl5pPr>
            <a:lvl6pPr marL="1714500" indent="0">
              <a:buNone/>
              <a:defRPr sz="1400"/>
            </a:lvl6pPr>
            <a:lvl7pPr marL="2057400" indent="0">
              <a:buNone/>
              <a:defRPr sz="1400"/>
            </a:lvl7pPr>
            <a:lvl8pPr marL="2400300" indent="0">
              <a:buNone/>
              <a:defRPr sz="1400"/>
            </a:lvl8pPr>
            <a:lvl9pPr marL="2743200" indent="0">
              <a:buNone/>
              <a:defRPr sz="14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1999034"/>
            <a:ext cx="3673182" cy="264321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3124012"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342901"/>
            <a:ext cx="4629150" cy="4052888"/>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3124012" cy="2858691"/>
          </a:xfrm>
        </p:spPr>
        <p:txBody>
          <a:bodyPr/>
          <a:lstStyle>
            <a:lvl1pPr marL="0" indent="0">
              <a:buNone/>
              <a:defRPr sz="1500"/>
            </a:lvl1pPr>
            <a:lvl2pPr marL="342900" indent="0">
              <a:buNone/>
              <a:defRPr sz="1400"/>
            </a:lvl2pPr>
            <a:lvl3pPr marL="685800" indent="0">
              <a:buNone/>
              <a:defRPr sz="1200"/>
            </a:lvl3pPr>
            <a:lvl4pPr marL="1028700" indent="0">
              <a:buNone/>
              <a:defRPr sz="1100"/>
            </a:lvl4pPr>
            <a:lvl5pPr marL="1371600" indent="0">
              <a:buNone/>
              <a:defRPr sz="1100"/>
            </a:lvl5pPr>
            <a:lvl6pPr marL="1714500" indent="0">
              <a:buNone/>
              <a:defRPr sz="1100"/>
            </a:lvl6pPr>
            <a:lvl7pPr marL="2057400" indent="0">
              <a:buNone/>
              <a:defRPr sz="1100"/>
            </a:lvl7pPr>
            <a:lvl8pPr marL="2400300" indent="0">
              <a:buNone/>
              <a:defRPr sz="1100"/>
            </a:lvl8pPr>
            <a:lvl9pPr marL="2743200" indent="0">
              <a:buNone/>
              <a:defRPr sz="11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68580" tIns="34290" rIns="68580" bIns="3429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68580" tIns="34290" rIns="68580" bIns="3429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hdphoto" Target="../media/image8.wdp"/><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hdphoto" Target="../media/image2.wdp"/><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hdphoto" Target="../media/image2.wdp"/><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hdphoto" Target="../media/image2.wdp"/><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7.xml"/><Relationship Id="rId3" Type="http://schemas.openxmlformats.org/officeDocument/2006/relationships/image" Target="../media/image5.png"/><Relationship Id="rId2" Type="http://schemas.microsoft.com/office/2007/relationships/hdphoto" Target="../media/image4.wdp"/><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hdphoto" Target="../media/image8.wdp"/><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7"/>
          <p:cNvSpPr>
            <a:spLocks noChangeArrowheads="1"/>
          </p:cNvSpPr>
          <p:nvPr/>
        </p:nvSpPr>
        <p:spPr bwMode="auto">
          <a:xfrm>
            <a:off x="-7571" y="367331"/>
            <a:ext cx="3002903"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zh-CN" altLang="zh-CN" sz="2400" dirty="0">
                <a:solidFill>
                  <a:schemeClr val="bg1"/>
                </a:solidFill>
              </a:rPr>
              <a:t>第</a:t>
            </a:r>
            <a:r>
              <a:rPr lang="zh-CN" altLang="en-US" sz="2400" dirty="0">
                <a:solidFill>
                  <a:schemeClr val="bg1"/>
                </a:solidFill>
              </a:rPr>
              <a:t>三</a:t>
            </a:r>
            <a:r>
              <a:rPr lang="zh-CN" altLang="zh-CN" sz="2400" dirty="0">
                <a:solidFill>
                  <a:schemeClr val="bg1"/>
                </a:solidFill>
              </a:rPr>
              <a:t>单元</a:t>
            </a:r>
            <a:r>
              <a:rPr lang="en-US" altLang="zh-CN" sz="2400" dirty="0">
                <a:solidFill>
                  <a:schemeClr val="bg1"/>
                </a:solidFill>
              </a:rPr>
              <a:t>  </a:t>
            </a:r>
            <a:r>
              <a:rPr lang="zh-CN" altLang="zh-CN" sz="2400" dirty="0">
                <a:solidFill>
                  <a:schemeClr val="bg1"/>
                </a:solidFill>
              </a:rPr>
              <a:t>运算</a:t>
            </a:r>
            <a:r>
              <a:rPr lang="zh-CN" altLang="en-US" sz="2400" dirty="0">
                <a:solidFill>
                  <a:schemeClr val="bg1"/>
                </a:solidFill>
              </a:rPr>
              <a:t>定律</a:t>
            </a:r>
            <a:endParaRPr lang="zh-CN" altLang="zh-CN" sz="2400" dirty="0">
              <a:solidFill>
                <a:schemeClr val="bg1"/>
              </a:solidFill>
            </a:endParaRPr>
          </a:p>
        </p:txBody>
      </p:sp>
      <p:sp>
        <p:nvSpPr>
          <p:cNvPr id="4" name="文本框 3"/>
          <p:cNvSpPr txBox="1"/>
          <p:nvPr/>
        </p:nvSpPr>
        <p:spPr>
          <a:xfrm>
            <a:off x="-7571" y="1509526"/>
            <a:ext cx="9151571" cy="700192"/>
          </a:xfrm>
          <a:prstGeom prst="rect">
            <a:avLst/>
          </a:prstGeom>
          <a:noFill/>
        </p:spPr>
        <p:txBody>
          <a:bodyPr wrap="square" lIns="68580" tIns="34290" rIns="68580" bIns="34290">
            <a:spAutoFit/>
          </a:bodyPr>
          <a:lstStyle/>
          <a:p>
            <a:pPr algn="ctr"/>
            <a:r>
              <a:rPr lang="en-US" altLang="zh-CN" sz="4100" b="1" dirty="0">
                <a:solidFill>
                  <a:schemeClr val="tx1">
                    <a:lumMod val="65000"/>
                    <a:lumOff val="35000"/>
                  </a:schemeClr>
                </a:solidFill>
                <a:latin typeface="微软雅黑" panose="020B0503020204020204" pitchFamily="34" charset="-122"/>
                <a:ea typeface="微软雅黑" panose="020B0503020204020204" pitchFamily="34" charset="-122"/>
              </a:rPr>
              <a:t>3.2</a:t>
            </a:r>
            <a:r>
              <a:rPr lang="zh-CN" altLang="zh-CN" sz="4100" b="1" dirty="0">
                <a:solidFill>
                  <a:schemeClr val="tx1">
                    <a:lumMod val="65000"/>
                    <a:lumOff val="35000"/>
                  </a:schemeClr>
                </a:solidFill>
                <a:latin typeface="微软雅黑" panose="020B0503020204020204" pitchFamily="34" charset="-122"/>
                <a:ea typeface="微软雅黑" panose="020B0503020204020204" pitchFamily="34" charset="-122"/>
              </a:rPr>
              <a:t>乘法交换律和乘法结合律</a:t>
            </a:r>
            <a:endParaRPr lang="zh-CN" altLang="zh-CN" sz="4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矩形 5"/>
          <p:cNvSpPr/>
          <p:nvPr/>
        </p:nvSpPr>
        <p:spPr>
          <a:xfrm>
            <a:off x="755465" y="2888178"/>
            <a:ext cx="793727" cy="1661993"/>
          </a:xfrm>
          <a:prstGeom prst="rect">
            <a:avLst/>
          </a:prstGeom>
          <a:noFill/>
        </p:spPr>
        <p:txBody>
          <a:bodyPr wrap="none" lIns="68580" tIns="34290" rIns="68580" bIns="34290">
            <a:spAutoFit/>
          </a:bodyPr>
          <a:lstStyle/>
          <a:p>
            <a:pPr algn="ctr"/>
            <a:r>
              <a:rPr lang="en-US" altLang="zh-CN" sz="10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a</a:t>
            </a:r>
            <a:endParaRPr lang="zh-CN" altLang="en-US" sz="10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7" name="矩形 6"/>
          <p:cNvSpPr/>
          <p:nvPr/>
        </p:nvSpPr>
        <p:spPr>
          <a:xfrm>
            <a:off x="2995332" y="2460880"/>
            <a:ext cx="850233" cy="1661993"/>
          </a:xfrm>
          <a:prstGeom prst="rect">
            <a:avLst/>
          </a:prstGeom>
          <a:noFill/>
        </p:spPr>
        <p:txBody>
          <a:bodyPr wrap="none" lIns="68580" tIns="34290" rIns="68580" bIns="3429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altLang="zh-CN" sz="10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b</a:t>
            </a:r>
            <a:endParaRPr lang="zh-CN" altLang="en-US" sz="10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9" name="矩形 8"/>
          <p:cNvSpPr/>
          <p:nvPr/>
        </p:nvSpPr>
        <p:spPr>
          <a:xfrm rot="20508564">
            <a:off x="1261396" y="2768720"/>
            <a:ext cx="138548" cy="1661993"/>
          </a:xfrm>
          <a:prstGeom prst="rect">
            <a:avLst/>
          </a:prstGeom>
          <a:noFill/>
        </p:spPr>
        <p:txBody>
          <a:bodyPr wrap="none" lIns="68580" tIns="34290" rIns="68580" bIns="34290">
            <a:spAutoFit/>
          </a:bodyPr>
          <a:lstStyle/>
          <a:p>
            <a:pPr algn="ctr"/>
            <a:endParaRPr lang="zh-CN" altLang="en-US" sz="10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12" name="矩形 11"/>
          <p:cNvSpPr/>
          <p:nvPr/>
        </p:nvSpPr>
        <p:spPr>
          <a:xfrm>
            <a:off x="1625603" y="2667019"/>
            <a:ext cx="1153200" cy="1661993"/>
          </a:xfrm>
          <a:prstGeom prst="rect">
            <a:avLst/>
          </a:prstGeom>
          <a:noFill/>
        </p:spPr>
        <p:txBody>
          <a:bodyPr wrap="none" lIns="68580" tIns="34290" rIns="68580" bIns="3429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altLang="zh-CN" sz="10400" b="1" spc="38"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a:t>
            </a:r>
            <a:endParaRPr lang="zh-CN" altLang="en-US" sz="10400" b="1" spc="38"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5" name="矩形 14"/>
          <p:cNvSpPr/>
          <p:nvPr/>
        </p:nvSpPr>
        <p:spPr>
          <a:xfrm>
            <a:off x="4310353" y="2726337"/>
            <a:ext cx="693940" cy="1396536"/>
          </a:xfrm>
          <a:prstGeom prst="rect">
            <a:avLst/>
          </a:prstGeom>
          <a:noFill/>
        </p:spPr>
        <p:txBody>
          <a:bodyPr wrap="none" lIns="68580" tIns="34290" rIns="68580" bIns="3429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altLang="zh-CN" sz="8600" b="1" spc="38"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endParaRPr lang="zh-CN" altLang="en-US" sz="8600" b="1" spc="38"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7" name="矩形 16"/>
          <p:cNvSpPr/>
          <p:nvPr/>
        </p:nvSpPr>
        <p:spPr>
          <a:xfrm>
            <a:off x="7207136" y="2240702"/>
            <a:ext cx="793727" cy="1661993"/>
          </a:xfrm>
          <a:prstGeom prst="rect">
            <a:avLst/>
          </a:prstGeom>
          <a:noFill/>
        </p:spPr>
        <p:txBody>
          <a:bodyPr wrap="none" lIns="68580" tIns="34290" rIns="68580" bIns="34290">
            <a:spAutoFit/>
          </a:bodyPr>
          <a:lstStyle/>
          <a:p>
            <a:pPr algn="ctr"/>
            <a:r>
              <a:rPr lang="en-US" altLang="zh-CN" sz="10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a</a:t>
            </a:r>
            <a:endParaRPr lang="zh-CN" altLang="en-US" sz="10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18" name="矩形 17"/>
          <p:cNvSpPr/>
          <p:nvPr/>
        </p:nvSpPr>
        <p:spPr>
          <a:xfrm>
            <a:off x="5219347" y="2888178"/>
            <a:ext cx="850233" cy="1661993"/>
          </a:xfrm>
          <a:prstGeom prst="rect">
            <a:avLst/>
          </a:prstGeom>
          <a:noFill/>
        </p:spPr>
        <p:txBody>
          <a:bodyPr wrap="none" lIns="68580" tIns="34290" rIns="68580" bIns="3429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altLang="zh-CN" sz="10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b</a:t>
            </a:r>
            <a:endParaRPr lang="zh-CN" altLang="en-US" sz="10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19" name="矩形 18"/>
          <p:cNvSpPr/>
          <p:nvPr/>
        </p:nvSpPr>
        <p:spPr>
          <a:xfrm rot="20508564">
            <a:off x="5676594" y="2743658"/>
            <a:ext cx="138548" cy="1661993"/>
          </a:xfrm>
          <a:prstGeom prst="rect">
            <a:avLst/>
          </a:prstGeom>
          <a:noFill/>
        </p:spPr>
        <p:txBody>
          <a:bodyPr wrap="none" lIns="68580" tIns="34290" rIns="68580" bIns="34290">
            <a:spAutoFit/>
          </a:bodyPr>
          <a:lstStyle/>
          <a:p>
            <a:pPr algn="ctr"/>
            <a:endParaRPr lang="zh-CN" altLang="en-US" sz="10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20" name="矩形 19"/>
          <p:cNvSpPr/>
          <p:nvPr/>
        </p:nvSpPr>
        <p:spPr>
          <a:xfrm>
            <a:off x="5876460" y="2641957"/>
            <a:ext cx="1481881" cy="1669688"/>
          </a:xfrm>
          <a:prstGeom prst="rect">
            <a:avLst/>
          </a:prstGeom>
          <a:noFill/>
        </p:spPr>
        <p:txBody>
          <a:bodyPr wrap="none" lIns="68580" tIns="34290" rIns="68580" bIns="3429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altLang="zh-CN" sz="10400" b="1" spc="38"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endParaRPr lang="zh-CN" altLang="en-US" sz="10400" b="1" spc="38"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37217" y="1210101"/>
            <a:ext cx="7685224" cy="392415"/>
          </a:xfrm>
          <a:prstGeom prst="rect">
            <a:avLst/>
          </a:prstGeom>
        </p:spPr>
        <p:txBody>
          <a:bodyPr wrap="square" lIns="68580" tIns="34290" rIns="68580" bIns="34290">
            <a:spAutoFit/>
          </a:bodyPr>
          <a:lstStyle/>
          <a:p>
            <a:r>
              <a:rPr lang="en-US" altLang="zh-CN" sz="2100" dirty="0"/>
              <a:t>2.</a:t>
            </a:r>
            <a:r>
              <a:rPr lang="zh-CN" altLang="zh-CN" sz="2100" dirty="0"/>
              <a:t>判断下面两道算式是否相等，为什么</a:t>
            </a:r>
            <a:r>
              <a:rPr lang="zh-CN" altLang="zh-CN" sz="2100" dirty="0"/>
              <a:t>？</a:t>
            </a:r>
            <a:endParaRPr lang="zh-CN" altLang="zh-CN" sz="2100" dirty="0"/>
          </a:p>
        </p:txBody>
      </p:sp>
      <p:sp>
        <p:nvSpPr>
          <p:cNvPr id="11" name="五边形 7"/>
          <p:cNvSpPr>
            <a:spLocks noChangeArrowheads="1"/>
          </p:cNvSpPr>
          <p:nvPr/>
        </p:nvSpPr>
        <p:spPr bwMode="auto">
          <a:xfrm>
            <a:off x="1" y="376238"/>
            <a:ext cx="1977875"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课堂练习</a:t>
            </a:r>
            <a:endParaRPr lang="zh-CN" altLang="en-US" sz="2400" dirty="0">
              <a:solidFill>
                <a:srgbClr val="FFFFFF"/>
              </a:solidFill>
              <a:latin typeface="微软雅黑" panose="020B0503020204020204" pitchFamily="34" charset="-122"/>
            </a:endParaRPr>
          </a:p>
        </p:txBody>
      </p:sp>
      <p:sp>
        <p:nvSpPr>
          <p:cNvPr id="22" name="矩形 21"/>
          <p:cNvSpPr/>
          <p:nvPr/>
        </p:nvSpPr>
        <p:spPr>
          <a:xfrm>
            <a:off x="1153359" y="1818218"/>
            <a:ext cx="5579447" cy="392415"/>
          </a:xfrm>
          <a:prstGeom prst="rect">
            <a:avLst/>
          </a:prstGeom>
        </p:spPr>
        <p:txBody>
          <a:bodyPr wrap="square" lIns="68580" tIns="34290" rIns="68580" bIns="34290">
            <a:spAutoFit/>
          </a:bodyPr>
          <a:lstStyle/>
          <a:p>
            <a:r>
              <a:rPr lang="en-US" altLang="zh-CN" sz="2100" dirty="0"/>
              <a:t>25</a:t>
            </a:r>
            <a:r>
              <a:rPr lang="zh-CN" altLang="zh-CN" sz="2100" dirty="0"/>
              <a:t>×</a:t>
            </a:r>
            <a:r>
              <a:rPr lang="en-US" altLang="zh-CN" sz="2100" dirty="0"/>
              <a:t>13</a:t>
            </a:r>
            <a:r>
              <a:rPr lang="zh-CN" altLang="zh-CN" sz="2100" dirty="0"/>
              <a:t>×</a:t>
            </a:r>
            <a:r>
              <a:rPr lang="en-US" altLang="zh-CN" sz="2100" dirty="0"/>
              <a:t>2        </a:t>
            </a:r>
            <a:r>
              <a:rPr lang="en-US" altLang="zh-CN" sz="2100" dirty="0"/>
              <a:t>           </a:t>
            </a:r>
            <a:r>
              <a:rPr lang="en-US" altLang="zh-CN" sz="2100" dirty="0"/>
              <a:t>13</a:t>
            </a:r>
            <a:r>
              <a:rPr lang="zh-CN" altLang="zh-CN" sz="2100" dirty="0"/>
              <a:t>×（</a:t>
            </a:r>
            <a:r>
              <a:rPr lang="en-US" altLang="zh-CN" sz="2100" dirty="0"/>
              <a:t>25</a:t>
            </a:r>
            <a:r>
              <a:rPr lang="zh-CN" altLang="zh-CN" sz="2100" dirty="0"/>
              <a:t>×</a:t>
            </a:r>
            <a:r>
              <a:rPr lang="en-US" altLang="zh-CN" sz="2100" dirty="0"/>
              <a:t>2 </a:t>
            </a:r>
            <a:r>
              <a:rPr lang="zh-CN" altLang="zh-CN" sz="2100" dirty="0"/>
              <a:t>）</a:t>
            </a:r>
            <a:endParaRPr lang="zh-CN" altLang="zh-CN" sz="2100" dirty="0"/>
          </a:p>
        </p:txBody>
      </p:sp>
      <p:sp>
        <p:nvSpPr>
          <p:cNvPr id="2" name="矩形 1"/>
          <p:cNvSpPr/>
          <p:nvPr/>
        </p:nvSpPr>
        <p:spPr>
          <a:xfrm>
            <a:off x="726280" y="2413619"/>
            <a:ext cx="7964090" cy="2562240"/>
          </a:xfrm>
          <a:prstGeom prst="rect">
            <a:avLst/>
          </a:prstGeom>
        </p:spPr>
        <p:txBody>
          <a:bodyPr wrap="square" lIns="68580" tIns="34290" rIns="68580" bIns="34290">
            <a:spAutoFit/>
          </a:bodyPr>
          <a:lstStyle/>
          <a:p>
            <a:pPr>
              <a:lnSpc>
                <a:spcPct val="150000"/>
              </a:lnSpc>
            </a:pPr>
            <a:r>
              <a:rPr lang="zh-CN" altLang="zh-CN" sz="1800" b="1" dirty="0">
                <a:solidFill>
                  <a:srgbClr val="FF0000"/>
                </a:solidFill>
                <a:latin typeface="楷体" panose="02010609060101010101" pitchFamily="49" charset="-122"/>
                <a:ea typeface="楷体" panose="02010609060101010101" pitchFamily="49" charset="-122"/>
              </a:rPr>
              <a:t>【</a:t>
            </a:r>
            <a:r>
              <a:rPr lang="zh-CN" altLang="en-US" sz="1800" b="1" dirty="0">
                <a:solidFill>
                  <a:srgbClr val="FF0000"/>
                </a:solidFill>
                <a:latin typeface="楷体" panose="02010609060101010101" pitchFamily="49" charset="-122"/>
                <a:ea typeface="楷体" panose="02010609060101010101" pitchFamily="49" charset="-122"/>
              </a:rPr>
              <a:t>解析</a:t>
            </a:r>
            <a:r>
              <a:rPr lang="zh-CN" altLang="zh-CN" sz="1800" b="1" dirty="0">
                <a:solidFill>
                  <a:srgbClr val="FF0000"/>
                </a:solidFill>
                <a:latin typeface="楷体" panose="02010609060101010101" pitchFamily="49" charset="-122"/>
                <a:ea typeface="楷体" panose="02010609060101010101" pitchFamily="49" charset="-122"/>
              </a:rPr>
              <a:t>】</a:t>
            </a:r>
            <a:r>
              <a:rPr lang="zh-CN" altLang="zh-CN" sz="1800" dirty="0">
                <a:solidFill>
                  <a:srgbClr val="FF0000"/>
                </a:solidFill>
                <a:latin typeface="楷体" panose="02010609060101010101" pitchFamily="49" charset="-122"/>
                <a:ea typeface="楷体" panose="02010609060101010101" pitchFamily="49" charset="-122"/>
              </a:rPr>
              <a:t>这</a:t>
            </a:r>
            <a:r>
              <a:rPr lang="zh-CN" altLang="zh-CN" sz="1800" dirty="0">
                <a:solidFill>
                  <a:srgbClr val="FF0000"/>
                </a:solidFill>
                <a:latin typeface="楷体" panose="02010609060101010101" pitchFamily="49" charset="-122"/>
                <a:ea typeface="楷体" panose="02010609060101010101" pitchFamily="49" charset="-122"/>
              </a:rPr>
              <a:t>两个算式结果相等，因为这两题就是乘法的结合律。</a:t>
            </a:r>
            <a:r>
              <a:rPr lang="en-US" altLang="zh-CN" sz="1800" dirty="0">
                <a:solidFill>
                  <a:srgbClr val="FF0000"/>
                </a:solidFill>
                <a:latin typeface="楷体" panose="02010609060101010101" pitchFamily="49" charset="-122"/>
                <a:ea typeface="楷体" panose="02010609060101010101" pitchFamily="49" charset="-122"/>
              </a:rPr>
              <a:t>25</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13</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2</a:t>
            </a:r>
            <a:r>
              <a:rPr lang="zh-CN" altLang="zh-CN" sz="1800" dirty="0">
                <a:solidFill>
                  <a:srgbClr val="FF0000"/>
                </a:solidFill>
                <a:latin typeface="楷体" panose="02010609060101010101" pitchFamily="49" charset="-122"/>
                <a:ea typeface="楷体" panose="02010609060101010101" pitchFamily="49" charset="-122"/>
              </a:rPr>
              <a:t>按原来的顺序从左往右计算，要先列竖式计算</a:t>
            </a:r>
            <a:r>
              <a:rPr lang="en-US" altLang="zh-CN" sz="1800" dirty="0">
                <a:solidFill>
                  <a:srgbClr val="FF0000"/>
                </a:solidFill>
                <a:latin typeface="楷体" panose="02010609060101010101" pitchFamily="49" charset="-122"/>
                <a:ea typeface="楷体" panose="02010609060101010101" pitchFamily="49" charset="-122"/>
              </a:rPr>
              <a:t> 25</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13</a:t>
            </a:r>
            <a:r>
              <a:rPr lang="zh-CN" altLang="zh-CN" sz="1800" dirty="0">
                <a:solidFill>
                  <a:srgbClr val="FF0000"/>
                </a:solidFill>
                <a:latin typeface="楷体" panose="02010609060101010101" pitchFamily="49" charset="-122"/>
                <a:ea typeface="楷体" panose="02010609060101010101" pitchFamily="49" charset="-122"/>
              </a:rPr>
              <a:t>得</a:t>
            </a:r>
            <a:r>
              <a:rPr lang="en-US" altLang="zh-CN" sz="1800" dirty="0">
                <a:solidFill>
                  <a:srgbClr val="FF0000"/>
                </a:solidFill>
                <a:latin typeface="楷体" panose="02010609060101010101" pitchFamily="49" charset="-122"/>
                <a:ea typeface="楷体" panose="02010609060101010101" pitchFamily="49" charset="-122"/>
              </a:rPr>
              <a:t>325</a:t>
            </a:r>
            <a:r>
              <a:rPr lang="zh-CN" altLang="zh-CN" sz="1800" dirty="0">
                <a:solidFill>
                  <a:srgbClr val="FF0000"/>
                </a:solidFill>
                <a:latin typeface="楷体" panose="02010609060101010101" pitchFamily="49" charset="-122"/>
                <a:ea typeface="楷体" panose="02010609060101010101" pitchFamily="49" charset="-122"/>
              </a:rPr>
              <a:t>，再乘</a:t>
            </a:r>
            <a:r>
              <a:rPr lang="en-US" altLang="zh-CN" sz="1800" dirty="0">
                <a:solidFill>
                  <a:srgbClr val="FF0000"/>
                </a:solidFill>
                <a:latin typeface="楷体" panose="02010609060101010101" pitchFamily="49" charset="-122"/>
                <a:ea typeface="楷体" panose="02010609060101010101" pitchFamily="49" charset="-122"/>
              </a:rPr>
              <a:t>2</a:t>
            </a:r>
            <a:r>
              <a:rPr lang="zh-CN" altLang="zh-CN" sz="1800" dirty="0">
                <a:solidFill>
                  <a:srgbClr val="FF0000"/>
                </a:solidFill>
                <a:latin typeface="楷体" panose="02010609060101010101" pitchFamily="49" charset="-122"/>
                <a:ea typeface="楷体" panose="02010609060101010101" pitchFamily="49" charset="-122"/>
              </a:rPr>
              <a:t>，而第二个算式先算</a:t>
            </a:r>
            <a:r>
              <a:rPr lang="en-US" altLang="zh-CN" sz="1800" dirty="0">
                <a:solidFill>
                  <a:srgbClr val="FF0000"/>
                </a:solidFill>
                <a:latin typeface="楷体" panose="02010609060101010101" pitchFamily="49" charset="-122"/>
                <a:ea typeface="楷体" panose="02010609060101010101" pitchFamily="49" charset="-122"/>
              </a:rPr>
              <a:t>25</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2 </a:t>
            </a:r>
            <a:r>
              <a:rPr lang="zh-CN" altLang="zh-CN" sz="1800" dirty="0">
                <a:solidFill>
                  <a:srgbClr val="FF0000"/>
                </a:solidFill>
                <a:latin typeface="楷体" panose="02010609060101010101" pitchFamily="49" charset="-122"/>
                <a:ea typeface="楷体" panose="02010609060101010101" pitchFamily="49" charset="-122"/>
              </a:rPr>
              <a:t>得</a:t>
            </a:r>
            <a:r>
              <a:rPr lang="en-US" altLang="zh-CN" sz="1800" dirty="0">
                <a:solidFill>
                  <a:srgbClr val="FF0000"/>
                </a:solidFill>
                <a:latin typeface="楷体" panose="02010609060101010101" pitchFamily="49" charset="-122"/>
                <a:ea typeface="楷体" panose="02010609060101010101" pitchFamily="49" charset="-122"/>
              </a:rPr>
              <a:t>50</a:t>
            </a:r>
            <a:r>
              <a:rPr lang="zh-CN" altLang="zh-CN" sz="1800" dirty="0">
                <a:solidFill>
                  <a:srgbClr val="FF0000"/>
                </a:solidFill>
                <a:latin typeface="楷体" panose="02010609060101010101" pitchFamily="49" charset="-122"/>
                <a:ea typeface="楷体" panose="02010609060101010101" pitchFamily="49" charset="-122"/>
              </a:rPr>
              <a:t>，再算</a:t>
            </a:r>
            <a:r>
              <a:rPr lang="en-US" altLang="zh-CN" sz="1800" dirty="0">
                <a:solidFill>
                  <a:srgbClr val="FF0000"/>
                </a:solidFill>
                <a:latin typeface="楷体" panose="02010609060101010101" pitchFamily="49" charset="-122"/>
                <a:ea typeface="楷体" panose="02010609060101010101" pitchFamily="49" charset="-122"/>
              </a:rPr>
              <a:t>13×50</a:t>
            </a:r>
            <a:r>
              <a:rPr lang="zh-CN" altLang="zh-CN" sz="1800" dirty="0">
                <a:solidFill>
                  <a:srgbClr val="FF0000"/>
                </a:solidFill>
                <a:latin typeface="楷体" panose="02010609060101010101" pitchFamily="49" charset="-122"/>
                <a:ea typeface="楷体" panose="02010609060101010101" pitchFamily="49" charset="-122"/>
              </a:rPr>
              <a:t>，可以口算得出</a:t>
            </a:r>
            <a:r>
              <a:rPr lang="en-US" altLang="zh-CN" sz="1800" dirty="0">
                <a:solidFill>
                  <a:srgbClr val="FF0000"/>
                </a:solidFill>
                <a:latin typeface="楷体" panose="02010609060101010101" pitchFamily="49" charset="-122"/>
                <a:ea typeface="楷体" panose="02010609060101010101" pitchFamily="49" charset="-122"/>
              </a:rPr>
              <a:t>650</a:t>
            </a:r>
            <a:r>
              <a:rPr lang="zh-CN" altLang="zh-CN" sz="1800" dirty="0">
                <a:solidFill>
                  <a:srgbClr val="FF0000"/>
                </a:solidFill>
                <a:latin typeface="楷体" panose="02010609060101010101" pitchFamily="49" charset="-122"/>
                <a:ea typeface="楷体" panose="02010609060101010101" pitchFamily="49" charset="-122"/>
              </a:rPr>
              <a:t>。一个复杂的竖式计算的题目通过运算律的变化，使得计算简便的了许多。三个数相乘，如果哪两个数相乘可以得到整十或整百数，我们就把哪两个数先结合起来相乘。由此可见，应用乘法交换律和乘法结合律可以使计算简便。</a:t>
            </a:r>
            <a:endParaRPr lang="zh-CN" altLang="en-US" sz="1800" dirty="0">
              <a:solidFill>
                <a:srgbClr val="FF0000"/>
              </a:solidFill>
              <a:latin typeface="楷体" panose="02010609060101010101" pitchFamily="49" charset="-122"/>
              <a:ea typeface="楷体" panose="02010609060101010101" pitchFamily="49" charset="-122"/>
            </a:endParaRPr>
          </a:p>
        </p:txBody>
      </p:sp>
      <p:pic>
        <p:nvPicPr>
          <p:cNvPr id="6" name="图片 5"/>
          <p:cNvPicPr>
            <a:picLocks noChangeAspect="1"/>
          </p:cNvPicPr>
          <p:nvPr/>
        </p:nvPicPr>
        <p:blipFill rotWithShape="1">
          <a:blip r:embed="rId1" cstate="email">
            <a:extLst>
              <a:ext uri="{BEBA8EAE-BF5A-486C-A8C5-ECC9F3942E4B}">
                <a14:imgProps xmlns:a14="http://schemas.microsoft.com/office/drawing/2010/main">
                  <a14:imgLayer r:embed="rId2">
                    <a14:imgEffect>
                      <a14:saturation sat="66000"/>
                    </a14:imgEffect>
                  </a14:imgLayer>
                </a14:imgProps>
              </a:ext>
            </a:extLst>
          </a:blip>
          <a:srcRect/>
          <a:stretch>
            <a:fillRect/>
          </a:stretch>
        </p:blipFill>
        <p:spPr>
          <a:xfrm>
            <a:off x="7153660" y="1084418"/>
            <a:ext cx="1008859" cy="1144094"/>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五边形 7"/>
          <p:cNvSpPr>
            <a:spLocks noChangeArrowheads="1"/>
          </p:cNvSpPr>
          <p:nvPr/>
        </p:nvSpPr>
        <p:spPr bwMode="auto">
          <a:xfrm>
            <a:off x="1" y="376238"/>
            <a:ext cx="1977875"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课堂练习</a:t>
            </a:r>
            <a:endParaRPr lang="zh-CN" altLang="en-US" sz="2400" dirty="0">
              <a:solidFill>
                <a:srgbClr val="FFFFFF"/>
              </a:solidFill>
              <a:latin typeface="微软雅黑" panose="020B0503020204020204" pitchFamily="34" charset="-122"/>
            </a:endParaRPr>
          </a:p>
        </p:txBody>
      </p:sp>
      <p:sp>
        <p:nvSpPr>
          <p:cNvPr id="2" name="矩形 1"/>
          <p:cNvSpPr/>
          <p:nvPr/>
        </p:nvSpPr>
        <p:spPr>
          <a:xfrm>
            <a:off x="426234" y="1171217"/>
            <a:ext cx="8189129" cy="392415"/>
          </a:xfrm>
          <a:prstGeom prst="rect">
            <a:avLst/>
          </a:prstGeom>
        </p:spPr>
        <p:txBody>
          <a:bodyPr wrap="square" lIns="68580" tIns="34290" rIns="68580" bIns="34290">
            <a:spAutoFit/>
          </a:bodyPr>
          <a:lstStyle/>
          <a:p>
            <a:r>
              <a:rPr lang="en-US" altLang="zh-CN" sz="2100" dirty="0"/>
              <a:t>3.</a:t>
            </a:r>
            <a:r>
              <a:rPr lang="zh-CN" altLang="zh-CN" sz="2100" dirty="0"/>
              <a:t>判断下面算式是否运用乘法运算定律，并说出用的是哪种运算定律</a:t>
            </a:r>
            <a:r>
              <a:rPr lang="zh-CN" altLang="zh-CN" sz="2100" dirty="0"/>
              <a:t>。</a:t>
            </a:r>
            <a:endParaRPr lang="zh-CN" altLang="zh-CN" sz="2100" dirty="0"/>
          </a:p>
        </p:txBody>
      </p:sp>
      <p:sp>
        <p:nvSpPr>
          <p:cNvPr id="12" name="矩形 11"/>
          <p:cNvSpPr/>
          <p:nvPr/>
        </p:nvSpPr>
        <p:spPr>
          <a:xfrm>
            <a:off x="843912" y="1682224"/>
            <a:ext cx="7771213" cy="2977039"/>
          </a:xfrm>
          <a:prstGeom prst="rect">
            <a:avLst/>
          </a:prstGeom>
        </p:spPr>
        <p:txBody>
          <a:bodyPr wrap="square" lIns="68580" tIns="34290" rIns="68580" bIns="34290">
            <a:spAutoFit/>
          </a:bodyPr>
          <a:lstStyle/>
          <a:p>
            <a:pPr>
              <a:lnSpc>
                <a:spcPct val="150000"/>
              </a:lnSpc>
            </a:pPr>
            <a:r>
              <a:rPr lang="en-US" altLang="zh-CN" sz="2100" dirty="0"/>
              <a:t>76</a:t>
            </a:r>
            <a:r>
              <a:rPr lang="zh-CN" altLang="zh-CN" sz="2100" dirty="0"/>
              <a:t>×</a:t>
            </a:r>
            <a:r>
              <a:rPr lang="en-US" altLang="zh-CN" sz="2100" dirty="0"/>
              <a:t>18=18</a:t>
            </a:r>
            <a:r>
              <a:rPr lang="zh-CN" altLang="zh-CN" sz="2100" dirty="0"/>
              <a:t>×</a:t>
            </a:r>
            <a:r>
              <a:rPr lang="en-US" altLang="zh-CN" sz="2100" dirty="0"/>
              <a:t>76 (   </a:t>
            </a:r>
            <a:r>
              <a:rPr lang="en-US" altLang="zh-CN" sz="2100" dirty="0"/>
              <a:t>   </a:t>
            </a:r>
            <a:r>
              <a:rPr lang="en-US" altLang="zh-CN" sz="2100" dirty="0"/>
              <a:t>)              </a:t>
            </a:r>
            <a:r>
              <a:rPr lang="en-US" altLang="zh-CN" sz="2100" dirty="0"/>
              <a:t>                                         </a:t>
            </a:r>
            <a:r>
              <a:rPr lang="en-US" altLang="zh-CN" sz="2100" dirty="0"/>
              <a:t>____________</a:t>
            </a:r>
            <a:endParaRPr lang="zh-CN" altLang="zh-CN" sz="2100" dirty="0"/>
          </a:p>
          <a:p>
            <a:pPr>
              <a:lnSpc>
                <a:spcPct val="150000"/>
              </a:lnSpc>
            </a:pPr>
            <a:r>
              <a:rPr lang="en-US" altLang="zh-CN" sz="2100" dirty="0"/>
              <a:t>37</a:t>
            </a:r>
            <a:r>
              <a:rPr lang="zh-CN" altLang="zh-CN" sz="2100" dirty="0"/>
              <a:t>×</a:t>
            </a:r>
            <a:r>
              <a:rPr lang="en-US" altLang="zh-CN" sz="2100" dirty="0"/>
              <a:t>45=15</a:t>
            </a:r>
            <a:r>
              <a:rPr lang="zh-CN" altLang="zh-CN" sz="2100" dirty="0"/>
              <a:t>×</a:t>
            </a:r>
            <a:r>
              <a:rPr lang="en-US" altLang="zh-CN" sz="2100" dirty="0"/>
              <a:t>111 (  </a:t>
            </a:r>
            <a:r>
              <a:rPr lang="en-US" altLang="zh-CN" sz="2100" dirty="0"/>
              <a:t>     </a:t>
            </a:r>
            <a:r>
              <a:rPr lang="en-US" altLang="zh-CN" sz="2100" dirty="0"/>
              <a:t>)                 </a:t>
            </a:r>
            <a:r>
              <a:rPr lang="en-US" altLang="zh-CN" sz="2100" dirty="0"/>
              <a:t>                                  </a:t>
            </a:r>
            <a:r>
              <a:rPr lang="en-US" altLang="zh-CN" sz="2100" dirty="0"/>
              <a:t>____________</a:t>
            </a:r>
            <a:endParaRPr lang="zh-CN" altLang="zh-CN" sz="2100" dirty="0"/>
          </a:p>
          <a:p>
            <a:pPr>
              <a:lnSpc>
                <a:spcPct val="150000"/>
              </a:lnSpc>
            </a:pPr>
            <a:r>
              <a:rPr lang="en-US" altLang="zh-CN" sz="2100" dirty="0"/>
              <a:t>5</a:t>
            </a:r>
            <a:r>
              <a:rPr lang="zh-CN" altLang="zh-CN" sz="2100" dirty="0"/>
              <a:t>×</a:t>
            </a:r>
            <a:r>
              <a:rPr lang="en-US" altLang="zh-CN" sz="2100" dirty="0"/>
              <a:t>28</a:t>
            </a:r>
            <a:r>
              <a:rPr lang="zh-CN" altLang="zh-CN" sz="2100" dirty="0"/>
              <a:t>×</a:t>
            </a:r>
            <a:r>
              <a:rPr lang="en-US" altLang="zh-CN" sz="2100" dirty="0"/>
              <a:t>4=5</a:t>
            </a:r>
            <a:r>
              <a:rPr lang="zh-CN" altLang="zh-CN" sz="2100" dirty="0"/>
              <a:t>×</a:t>
            </a:r>
            <a:r>
              <a:rPr lang="en-US" altLang="zh-CN" sz="2100" dirty="0"/>
              <a:t>4</a:t>
            </a:r>
            <a:r>
              <a:rPr lang="zh-CN" altLang="zh-CN" sz="2100" dirty="0"/>
              <a:t>×</a:t>
            </a:r>
            <a:r>
              <a:rPr lang="en-US" altLang="zh-CN" sz="2100" dirty="0"/>
              <a:t>28 (  </a:t>
            </a:r>
            <a:r>
              <a:rPr lang="en-US" altLang="zh-CN" sz="2100" dirty="0"/>
              <a:t>     </a:t>
            </a:r>
            <a:r>
              <a:rPr lang="en-US" altLang="zh-CN" sz="2100" dirty="0"/>
              <a:t>)                </a:t>
            </a:r>
            <a:r>
              <a:rPr lang="en-US" altLang="zh-CN" sz="2100" dirty="0"/>
              <a:t>                             </a:t>
            </a:r>
            <a:r>
              <a:rPr lang="en-US" altLang="zh-CN" sz="2100" dirty="0"/>
              <a:t>____________</a:t>
            </a:r>
            <a:endParaRPr lang="zh-CN" altLang="zh-CN" sz="2100" dirty="0"/>
          </a:p>
          <a:p>
            <a:pPr>
              <a:lnSpc>
                <a:spcPct val="150000"/>
              </a:lnSpc>
            </a:pPr>
            <a:r>
              <a:rPr lang="en-US" altLang="zh-CN" sz="2100" dirty="0"/>
              <a:t>56</a:t>
            </a:r>
            <a:r>
              <a:rPr lang="zh-CN" altLang="zh-CN" sz="2100" dirty="0"/>
              <a:t>×</a:t>
            </a:r>
            <a:r>
              <a:rPr lang="en-US" altLang="zh-CN" sz="2100" dirty="0"/>
              <a:t>5</a:t>
            </a:r>
            <a:r>
              <a:rPr lang="zh-CN" altLang="zh-CN" sz="2100" dirty="0"/>
              <a:t>×</a:t>
            </a:r>
            <a:r>
              <a:rPr lang="en-US" altLang="zh-CN" sz="2100" dirty="0"/>
              <a:t>6=56</a:t>
            </a:r>
            <a:r>
              <a:rPr lang="zh-CN" altLang="zh-CN" sz="2100" dirty="0"/>
              <a:t>×</a:t>
            </a:r>
            <a:r>
              <a:rPr lang="en-US" altLang="zh-CN" sz="2100" dirty="0"/>
              <a:t>(5</a:t>
            </a:r>
            <a:r>
              <a:rPr lang="zh-CN" altLang="zh-CN" sz="2100" dirty="0"/>
              <a:t>×</a:t>
            </a:r>
            <a:r>
              <a:rPr lang="en-US" altLang="zh-CN" sz="2100" dirty="0"/>
              <a:t>6) ( </a:t>
            </a:r>
            <a:r>
              <a:rPr lang="en-US" altLang="zh-CN" sz="2100" dirty="0"/>
              <a:t>      </a:t>
            </a:r>
            <a:r>
              <a:rPr lang="en-US" altLang="zh-CN" sz="2100" dirty="0"/>
              <a:t>)            </a:t>
            </a:r>
            <a:r>
              <a:rPr lang="en-US" altLang="zh-CN" sz="2100" dirty="0"/>
              <a:t>                               </a:t>
            </a:r>
            <a:r>
              <a:rPr lang="en-US" altLang="zh-CN" sz="2100" dirty="0"/>
              <a:t>____________</a:t>
            </a:r>
            <a:endParaRPr lang="zh-CN" altLang="zh-CN" sz="2100" dirty="0"/>
          </a:p>
          <a:p>
            <a:pPr>
              <a:lnSpc>
                <a:spcPct val="150000"/>
              </a:lnSpc>
            </a:pPr>
            <a:r>
              <a:rPr lang="en-US" altLang="zh-CN" sz="2100" dirty="0"/>
              <a:t>4</a:t>
            </a:r>
            <a:r>
              <a:rPr lang="zh-CN" altLang="zh-CN" sz="2100" dirty="0"/>
              <a:t>×</a:t>
            </a:r>
            <a:r>
              <a:rPr lang="en-US" altLang="zh-CN" sz="2100" dirty="0"/>
              <a:t>125</a:t>
            </a:r>
            <a:r>
              <a:rPr lang="zh-CN" altLang="zh-CN" sz="2100" dirty="0"/>
              <a:t>×</a:t>
            </a:r>
            <a:r>
              <a:rPr lang="en-US" altLang="zh-CN" sz="2100" dirty="0"/>
              <a:t>8</a:t>
            </a:r>
            <a:r>
              <a:rPr lang="zh-CN" altLang="zh-CN" sz="2100" dirty="0"/>
              <a:t>×</a:t>
            </a:r>
            <a:r>
              <a:rPr lang="en-US" altLang="zh-CN" sz="2100" dirty="0"/>
              <a:t>25=(4</a:t>
            </a:r>
            <a:r>
              <a:rPr lang="zh-CN" altLang="zh-CN" sz="2100" dirty="0"/>
              <a:t>×</a:t>
            </a:r>
            <a:r>
              <a:rPr lang="en-US" altLang="zh-CN" sz="2100" dirty="0"/>
              <a:t>25)</a:t>
            </a:r>
            <a:r>
              <a:rPr lang="zh-CN" altLang="zh-CN" sz="2100" dirty="0"/>
              <a:t>×</a:t>
            </a:r>
            <a:r>
              <a:rPr lang="en-US" altLang="zh-CN" sz="2100" dirty="0"/>
              <a:t>(125</a:t>
            </a:r>
            <a:r>
              <a:rPr lang="zh-CN" altLang="zh-CN" sz="2100" dirty="0"/>
              <a:t>×</a:t>
            </a:r>
            <a:r>
              <a:rPr lang="en-US" altLang="zh-CN" sz="2100" dirty="0"/>
              <a:t>8)  (      )                   ____________</a:t>
            </a:r>
            <a:endParaRPr lang="zh-CN" altLang="zh-CN" sz="2100" dirty="0"/>
          </a:p>
          <a:p>
            <a:pPr>
              <a:lnSpc>
                <a:spcPct val="150000"/>
              </a:lnSpc>
            </a:pPr>
            <a:r>
              <a:rPr lang="en-US" altLang="zh-CN" sz="2100" dirty="0"/>
              <a:t>(</a:t>
            </a:r>
            <a:r>
              <a:rPr lang="en-US" altLang="zh-CN" sz="2100" dirty="0"/>
              <a:t>a</a:t>
            </a:r>
            <a:r>
              <a:rPr lang="zh-CN" altLang="zh-CN" sz="2100" dirty="0"/>
              <a:t>×</a:t>
            </a:r>
            <a:r>
              <a:rPr lang="en-US" altLang="zh-CN" sz="2100" dirty="0"/>
              <a:t>b) </a:t>
            </a:r>
            <a:r>
              <a:rPr lang="zh-CN" altLang="zh-CN" sz="2100" dirty="0"/>
              <a:t>×</a:t>
            </a:r>
            <a:r>
              <a:rPr lang="en-US" altLang="zh-CN" sz="2100" dirty="0"/>
              <a:t>c=c</a:t>
            </a:r>
            <a:r>
              <a:rPr lang="zh-CN" altLang="zh-CN" sz="2100" dirty="0"/>
              <a:t>×</a:t>
            </a:r>
            <a:r>
              <a:rPr lang="en-US" altLang="zh-CN" sz="2100" dirty="0"/>
              <a:t>(a</a:t>
            </a:r>
            <a:r>
              <a:rPr lang="zh-CN" altLang="zh-CN" sz="2100" dirty="0"/>
              <a:t>×</a:t>
            </a:r>
            <a:r>
              <a:rPr lang="en-US" altLang="zh-CN" sz="2100" dirty="0"/>
              <a:t>b) (  </a:t>
            </a:r>
            <a:r>
              <a:rPr lang="en-US" altLang="zh-CN" sz="2100" dirty="0"/>
              <a:t>    </a:t>
            </a:r>
            <a:r>
              <a:rPr lang="en-US" altLang="zh-CN" sz="2100" dirty="0"/>
              <a:t>)             </a:t>
            </a:r>
            <a:r>
              <a:rPr lang="en-US" altLang="zh-CN" sz="2100" dirty="0"/>
              <a:t>                                    ____________</a:t>
            </a:r>
            <a:endParaRPr lang="en-US" altLang="zh-CN" sz="2100" dirty="0"/>
          </a:p>
        </p:txBody>
      </p:sp>
      <p:sp>
        <p:nvSpPr>
          <p:cNvPr id="13" name="椭圆 12"/>
          <p:cNvSpPr/>
          <p:nvPr/>
        </p:nvSpPr>
        <p:spPr>
          <a:xfrm>
            <a:off x="6730104" y="439040"/>
            <a:ext cx="345379" cy="32766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5" name="矩形 34"/>
          <p:cNvSpPr/>
          <p:nvPr/>
        </p:nvSpPr>
        <p:spPr>
          <a:xfrm>
            <a:off x="6927545" y="1818707"/>
            <a:ext cx="1504962" cy="346249"/>
          </a:xfrm>
          <a:prstGeom prst="rect">
            <a:avLst/>
          </a:prstGeom>
        </p:spPr>
        <p:txBody>
          <a:bodyPr wrap="square" lIns="68580" tIns="34290" rIns="68580" bIns="34290">
            <a:spAutoFit/>
          </a:bodyPr>
          <a:lstStyle/>
          <a:p>
            <a:r>
              <a:rPr lang="zh-CN" altLang="en-US" sz="1800" dirty="0">
                <a:solidFill>
                  <a:srgbClr val="FF0000"/>
                </a:solidFill>
                <a:latin typeface="楷体" panose="02010609060101010101" pitchFamily="49" charset="-122"/>
                <a:ea typeface="楷体" panose="02010609060101010101" pitchFamily="49" charset="-122"/>
              </a:rPr>
              <a:t>乘</a:t>
            </a:r>
            <a:r>
              <a:rPr lang="zh-CN" altLang="zh-CN" sz="1800" dirty="0">
                <a:solidFill>
                  <a:srgbClr val="FF0000"/>
                </a:solidFill>
                <a:latin typeface="楷体" panose="02010609060101010101" pitchFamily="49" charset="-122"/>
                <a:ea typeface="楷体" panose="02010609060101010101" pitchFamily="49" charset="-122"/>
              </a:rPr>
              <a:t>法</a:t>
            </a:r>
            <a:r>
              <a:rPr lang="zh-CN" altLang="en-US" sz="1800" dirty="0">
                <a:solidFill>
                  <a:srgbClr val="FF0000"/>
                </a:solidFill>
                <a:latin typeface="楷体" panose="02010609060101010101" pitchFamily="49" charset="-122"/>
                <a:ea typeface="楷体" panose="02010609060101010101" pitchFamily="49" charset="-122"/>
              </a:rPr>
              <a:t>结合</a:t>
            </a:r>
            <a:r>
              <a:rPr lang="zh-CN" altLang="zh-CN" sz="1800" dirty="0">
                <a:solidFill>
                  <a:srgbClr val="FF0000"/>
                </a:solidFill>
                <a:latin typeface="楷体" panose="02010609060101010101" pitchFamily="49" charset="-122"/>
                <a:ea typeface="楷体" panose="02010609060101010101" pitchFamily="49" charset="-122"/>
              </a:rPr>
              <a:t>律</a:t>
            </a:r>
            <a:r>
              <a:rPr lang="en-US" altLang="zh-CN" sz="1800" dirty="0">
                <a:solidFill>
                  <a:srgbClr val="FF0000"/>
                </a:solidFill>
                <a:latin typeface="楷体" panose="02010609060101010101" pitchFamily="49" charset="-122"/>
                <a:ea typeface="楷体" panose="02010609060101010101" pitchFamily="49" charset="-122"/>
              </a:rPr>
              <a:t> </a:t>
            </a:r>
            <a:endParaRPr lang="zh-CN" altLang="zh-CN" sz="1800" dirty="0">
              <a:solidFill>
                <a:srgbClr val="FF0000"/>
              </a:solidFill>
              <a:latin typeface="楷体" panose="02010609060101010101" pitchFamily="49" charset="-122"/>
              <a:ea typeface="楷体" panose="02010609060101010101" pitchFamily="49" charset="-122"/>
            </a:endParaRPr>
          </a:p>
        </p:txBody>
      </p:sp>
      <p:sp>
        <p:nvSpPr>
          <p:cNvPr id="3" name="矩形 2"/>
          <p:cNvSpPr/>
          <p:nvPr/>
        </p:nvSpPr>
        <p:spPr>
          <a:xfrm>
            <a:off x="6339364" y="4034314"/>
            <a:ext cx="2576036" cy="530066"/>
          </a:xfrm>
          <a:prstGeom prst="rect">
            <a:avLst/>
          </a:prstGeom>
        </p:spPr>
        <p:txBody>
          <a:bodyPr wrap="square" lIns="68580" tIns="34290" rIns="68580" bIns="34290">
            <a:spAutoFit/>
          </a:bodyPr>
          <a:lstStyle/>
          <a:p>
            <a:r>
              <a:rPr lang="zh-CN" altLang="zh-CN" sz="1500" dirty="0">
                <a:solidFill>
                  <a:srgbClr val="FF0000"/>
                </a:solidFill>
                <a:latin typeface="楷体" panose="02010609060101010101" pitchFamily="49" charset="-122"/>
                <a:ea typeface="楷体" panose="02010609060101010101" pitchFamily="49" charset="-122"/>
              </a:rPr>
              <a:t>乘法结合律</a:t>
            </a:r>
            <a:endParaRPr lang="en-US" altLang="zh-CN" sz="1500" dirty="0">
              <a:solidFill>
                <a:srgbClr val="FF0000"/>
              </a:solidFill>
              <a:latin typeface="楷体" panose="02010609060101010101" pitchFamily="49" charset="-122"/>
              <a:ea typeface="楷体" panose="02010609060101010101" pitchFamily="49" charset="-122"/>
            </a:endParaRPr>
          </a:p>
          <a:p>
            <a:r>
              <a:rPr lang="zh-CN" altLang="zh-CN" sz="1500" dirty="0">
                <a:solidFill>
                  <a:srgbClr val="FF0000"/>
                </a:solidFill>
                <a:latin typeface="楷体" panose="02010609060101010101" pitchFamily="49" charset="-122"/>
                <a:ea typeface="楷体" panose="02010609060101010101" pitchFamily="49" charset="-122"/>
              </a:rPr>
              <a:t>和乘法交换律</a:t>
            </a:r>
            <a:endParaRPr lang="zh-CN" altLang="zh-CN" sz="1500" dirty="0">
              <a:solidFill>
                <a:srgbClr val="FF0000"/>
              </a:solidFill>
              <a:latin typeface="楷体" panose="02010609060101010101" pitchFamily="49" charset="-122"/>
              <a:ea typeface="楷体" panose="02010609060101010101" pitchFamily="49" charset="-122"/>
            </a:endParaRPr>
          </a:p>
        </p:txBody>
      </p:sp>
      <p:sp>
        <p:nvSpPr>
          <p:cNvPr id="24" name="矩形 23"/>
          <p:cNvSpPr/>
          <p:nvPr/>
        </p:nvSpPr>
        <p:spPr>
          <a:xfrm>
            <a:off x="6916165" y="2774989"/>
            <a:ext cx="1504962" cy="346249"/>
          </a:xfrm>
          <a:prstGeom prst="rect">
            <a:avLst/>
          </a:prstGeom>
        </p:spPr>
        <p:txBody>
          <a:bodyPr wrap="square" lIns="68580" tIns="34290" rIns="68580" bIns="34290">
            <a:spAutoFit/>
          </a:bodyPr>
          <a:lstStyle/>
          <a:p>
            <a:r>
              <a:rPr lang="zh-CN" altLang="en-US" sz="1800" dirty="0">
                <a:solidFill>
                  <a:srgbClr val="FF0000"/>
                </a:solidFill>
                <a:latin typeface="楷体" panose="02010609060101010101" pitchFamily="49" charset="-122"/>
                <a:ea typeface="楷体" panose="02010609060101010101" pitchFamily="49" charset="-122"/>
              </a:rPr>
              <a:t>乘</a:t>
            </a:r>
            <a:r>
              <a:rPr lang="zh-CN" altLang="zh-CN" sz="1800" dirty="0">
                <a:solidFill>
                  <a:srgbClr val="FF0000"/>
                </a:solidFill>
                <a:latin typeface="楷体" panose="02010609060101010101" pitchFamily="49" charset="-122"/>
                <a:ea typeface="楷体" panose="02010609060101010101" pitchFamily="49" charset="-122"/>
              </a:rPr>
              <a:t>法</a:t>
            </a:r>
            <a:r>
              <a:rPr lang="zh-CN" altLang="en-US" sz="1800" dirty="0">
                <a:solidFill>
                  <a:srgbClr val="FF0000"/>
                </a:solidFill>
                <a:latin typeface="楷体" panose="02010609060101010101" pitchFamily="49" charset="-122"/>
                <a:ea typeface="楷体" panose="02010609060101010101" pitchFamily="49" charset="-122"/>
              </a:rPr>
              <a:t>交换</a:t>
            </a:r>
            <a:r>
              <a:rPr lang="zh-CN" altLang="zh-CN" sz="1800" dirty="0">
                <a:solidFill>
                  <a:srgbClr val="FF0000"/>
                </a:solidFill>
                <a:latin typeface="楷体" panose="02010609060101010101" pitchFamily="49" charset="-122"/>
                <a:ea typeface="楷体" panose="02010609060101010101" pitchFamily="49" charset="-122"/>
              </a:rPr>
              <a:t>律</a:t>
            </a:r>
            <a:r>
              <a:rPr lang="en-US" altLang="zh-CN" sz="1800" dirty="0">
                <a:solidFill>
                  <a:srgbClr val="FF0000"/>
                </a:solidFill>
                <a:latin typeface="楷体" panose="02010609060101010101" pitchFamily="49" charset="-122"/>
                <a:ea typeface="楷体" panose="02010609060101010101" pitchFamily="49" charset="-122"/>
              </a:rPr>
              <a:t> </a:t>
            </a:r>
            <a:endParaRPr lang="zh-CN" altLang="zh-CN" sz="1800" dirty="0">
              <a:solidFill>
                <a:srgbClr val="FF0000"/>
              </a:solidFill>
              <a:latin typeface="楷体" panose="02010609060101010101" pitchFamily="49" charset="-122"/>
              <a:ea typeface="楷体" panose="02010609060101010101" pitchFamily="49" charset="-122"/>
            </a:endParaRPr>
          </a:p>
        </p:txBody>
      </p:sp>
      <p:sp>
        <p:nvSpPr>
          <p:cNvPr id="25" name="矩形 24"/>
          <p:cNvSpPr/>
          <p:nvPr/>
        </p:nvSpPr>
        <p:spPr>
          <a:xfrm>
            <a:off x="2825843" y="1793702"/>
            <a:ext cx="710317" cy="392415"/>
          </a:xfrm>
          <a:prstGeom prst="rect">
            <a:avLst/>
          </a:prstGeom>
        </p:spPr>
        <p:txBody>
          <a:bodyPr wrap="square" lIns="68580" tIns="34290" rIns="68580" bIns="34290">
            <a:spAutoFit/>
          </a:bodyPr>
          <a:lstStyle/>
          <a:p>
            <a:r>
              <a:rPr lang="zh-CN" altLang="zh-CN" sz="2100" dirty="0">
                <a:solidFill>
                  <a:srgbClr val="FF0000"/>
                </a:solidFill>
                <a:latin typeface="楷体" panose="02010609060101010101" pitchFamily="49" charset="-122"/>
                <a:ea typeface="楷体" panose="02010609060101010101" pitchFamily="49" charset="-122"/>
              </a:rPr>
              <a:t>是</a:t>
            </a:r>
            <a:endParaRPr lang="zh-CN" altLang="zh-CN" sz="2100" dirty="0">
              <a:solidFill>
                <a:srgbClr val="FF0000"/>
              </a:solidFill>
              <a:latin typeface="楷体" panose="02010609060101010101" pitchFamily="49" charset="-122"/>
              <a:ea typeface="楷体" panose="02010609060101010101" pitchFamily="49" charset="-122"/>
            </a:endParaRPr>
          </a:p>
        </p:txBody>
      </p:sp>
      <p:sp>
        <p:nvSpPr>
          <p:cNvPr id="34" name="矩形 33"/>
          <p:cNvSpPr/>
          <p:nvPr/>
        </p:nvSpPr>
        <p:spPr>
          <a:xfrm>
            <a:off x="3029931" y="2265072"/>
            <a:ext cx="710317" cy="392415"/>
          </a:xfrm>
          <a:prstGeom prst="rect">
            <a:avLst/>
          </a:prstGeom>
        </p:spPr>
        <p:txBody>
          <a:bodyPr wrap="square" lIns="68580" tIns="34290" rIns="68580" bIns="34290">
            <a:spAutoFit/>
          </a:bodyPr>
          <a:lstStyle/>
          <a:p>
            <a:r>
              <a:rPr lang="zh-CN" altLang="en-US" sz="2100" dirty="0">
                <a:solidFill>
                  <a:srgbClr val="FF0000"/>
                </a:solidFill>
                <a:latin typeface="楷体" panose="02010609060101010101" pitchFamily="49" charset="-122"/>
                <a:ea typeface="楷体" panose="02010609060101010101" pitchFamily="49" charset="-122"/>
              </a:rPr>
              <a:t>否</a:t>
            </a:r>
            <a:endParaRPr lang="zh-CN" altLang="zh-CN" sz="2100" dirty="0">
              <a:solidFill>
                <a:srgbClr val="FF0000"/>
              </a:solidFill>
              <a:latin typeface="楷体" panose="02010609060101010101" pitchFamily="49" charset="-122"/>
              <a:ea typeface="楷体" panose="02010609060101010101" pitchFamily="49" charset="-122"/>
            </a:endParaRPr>
          </a:p>
        </p:txBody>
      </p:sp>
      <p:sp>
        <p:nvSpPr>
          <p:cNvPr id="39" name="矩形 38"/>
          <p:cNvSpPr/>
          <p:nvPr/>
        </p:nvSpPr>
        <p:spPr>
          <a:xfrm>
            <a:off x="3256497" y="2753334"/>
            <a:ext cx="710317" cy="392415"/>
          </a:xfrm>
          <a:prstGeom prst="rect">
            <a:avLst/>
          </a:prstGeom>
        </p:spPr>
        <p:txBody>
          <a:bodyPr wrap="square" lIns="68580" tIns="34290" rIns="68580" bIns="34290">
            <a:spAutoFit/>
          </a:bodyPr>
          <a:lstStyle/>
          <a:p>
            <a:r>
              <a:rPr lang="zh-CN" altLang="zh-CN" sz="2100" dirty="0">
                <a:solidFill>
                  <a:srgbClr val="FF0000"/>
                </a:solidFill>
                <a:latin typeface="楷体" panose="02010609060101010101" pitchFamily="49" charset="-122"/>
                <a:ea typeface="楷体" panose="02010609060101010101" pitchFamily="49" charset="-122"/>
              </a:rPr>
              <a:t>是</a:t>
            </a:r>
            <a:endParaRPr lang="zh-CN" altLang="zh-CN" sz="2100" dirty="0">
              <a:solidFill>
                <a:srgbClr val="FF0000"/>
              </a:solidFill>
              <a:latin typeface="楷体" panose="02010609060101010101" pitchFamily="49" charset="-122"/>
              <a:ea typeface="楷体" panose="02010609060101010101" pitchFamily="49" charset="-122"/>
            </a:endParaRPr>
          </a:p>
        </p:txBody>
      </p:sp>
      <p:sp>
        <p:nvSpPr>
          <p:cNvPr id="40" name="矩形 39"/>
          <p:cNvSpPr/>
          <p:nvPr/>
        </p:nvSpPr>
        <p:spPr>
          <a:xfrm>
            <a:off x="3412611" y="3237418"/>
            <a:ext cx="710317" cy="392415"/>
          </a:xfrm>
          <a:prstGeom prst="rect">
            <a:avLst/>
          </a:prstGeom>
        </p:spPr>
        <p:txBody>
          <a:bodyPr wrap="square" lIns="68580" tIns="34290" rIns="68580" bIns="34290">
            <a:spAutoFit/>
          </a:bodyPr>
          <a:lstStyle/>
          <a:p>
            <a:r>
              <a:rPr lang="zh-CN" altLang="zh-CN" sz="2100" dirty="0">
                <a:solidFill>
                  <a:srgbClr val="FF0000"/>
                </a:solidFill>
                <a:latin typeface="楷体" panose="02010609060101010101" pitchFamily="49" charset="-122"/>
                <a:ea typeface="楷体" panose="02010609060101010101" pitchFamily="49" charset="-122"/>
              </a:rPr>
              <a:t>是</a:t>
            </a:r>
            <a:endParaRPr lang="zh-CN" altLang="zh-CN" sz="2100" dirty="0">
              <a:solidFill>
                <a:srgbClr val="FF0000"/>
              </a:solidFill>
              <a:latin typeface="楷体" panose="02010609060101010101" pitchFamily="49" charset="-122"/>
              <a:ea typeface="楷体" panose="02010609060101010101" pitchFamily="49" charset="-122"/>
            </a:endParaRPr>
          </a:p>
        </p:txBody>
      </p:sp>
      <p:sp>
        <p:nvSpPr>
          <p:cNvPr id="41" name="矩形 40"/>
          <p:cNvSpPr/>
          <p:nvPr/>
        </p:nvSpPr>
        <p:spPr>
          <a:xfrm>
            <a:off x="6918020" y="3260426"/>
            <a:ext cx="1504962" cy="346249"/>
          </a:xfrm>
          <a:prstGeom prst="rect">
            <a:avLst/>
          </a:prstGeom>
        </p:spPr>
        <p:txBody>
          <a:bodyPr wrap="square" lIns="68580" tIns="34290" rIns="68580" bIns="34290">
            <a:spAutoFit/>
          </a:bodyPr>
          <a:lstStyle/>
          <a:p>
            <a:r>
              <a:rPr lang="zh-CN" altLang="en-US" sz="1800" dirty="0">
                <a:solidFill>
                  <a:srgbClr val="FF0000"/>
                </a:solidFill>
                <a:latin typeface="楷体" panose="02010609060101010101" pitchFamily="49" charset="-122"/>
                <a:ea typeface="楷体" panose="02010609060101010101" pitchFamily="49" charset="-122"/>
              </a:rPr>
              <a:t>乘</a:t>
            </a:r>
            <a:r>
              <a:rPr lang="zh-CN" altLang="zh-CN" sz="1800" dirty="0">
                <a:solidFill>
                  <a:srgbClr val="FF0000"/>
                </a:solidFill>
                <a:latin typeface="楷体" panose="02010609060101010101" pitchFamily="49" charset="-122"/>
                <a:ea typeface="楷体" panose="02010609060101010101" pitchFamily="49" charset="-122"/>
              </a:rPr>
              <a:t>法</a:t>
            </a:r>
            <a:r>
              <a:rPr lang="zh-CN" altLang="en-US" sz="1800" dirty="0">
                <a:solidFill>
                  <a:srgbClr val="FF0000"/>
                </a:solidFill>
                <a:latin typeface="楷体" panose="02010609060101010101" pitchFamily="49" charset="-122"/>
                <a:ea typeface="楷体" panose="02010609060101010101" pitchFamily="49" charset="-122"/>
              </a:rPr>
              <a:t>结合</a:t>
            </a:r>
            <a:r>
              <a:rPr lang="zh-CN" altLang="zh-CN" sz="1800" dirty="0">
                <a:solidFill>
                  <a:srgbClr val="FF0000"/>
                </a:solidFill>
                <a:latin typeface="楷体" panose="02010609060101010101" pitchFamily="49" charset="-122"/>
                <a:ea typeface="楷体" panose="02010609060101010101" pitchFamily="49" charset="-122"/>
              </a:rPr>
              <a:t>律</a:t>
            </a:r>
            <a:r>
              <a:rPr lang="en-US" altLang="zh-CN" sz="1800" dirty="0">
                <a:solidFill>
                  <a:srgbClr val="FF0000"/>
                </a:solidFill>
                <a:latin typeface="楷体" panose="02010609060101010101" pitchFamily="49" charset="-122"/>
                <a:ea typeface="楷体" panose="02010609060101010101" pitchFamily="49" charset="-122"/>
              </a:rPr>
              <a:t> </a:t>
            </a:r>
            <a:endParaRPr lang="zh-CN" altLang="zh-CN" sz="1800" dirty="0">
              <a:solidFill>
                <a:srgbClr val="FF0000"/>
              </a:solidFill>
              <a:latin typeface="楷体" panose="02010609060101010101" pitchFamily="49" charset="-122"/>
              <a:ea typeface="楷体" panose="02010609060101010101" pitchFamily="49" charset="-122"/>
            </a:endParaRPr>
          </a:p>
        </p:txBody>
      </p:sp>
      <p:sp>
        <p:nvSpPr>
          <p:cNvPr id="42" name="矩形 41"/>
          <p:cNvSpPr/>
          <p:nvPr/>
        </p:nvSpPr>
        <p:spPr>
          <a:xfrm>
            <a:off x="4983186" y="3717838"/>
            <a:ext cx="710317" cy="392415"/>
          </a:xfrm>
          <a:prstGeom prst="rect">
            <a:avLst/>
          </a:prstGeom>
        </p:spPr>
        <p:txBody>
          <a:bodyPr wrap="square" lIns="68580" tIns="34290" rIns="68580" bIns="34290">
            <a:spAutoFit/>
          </a:bodyPr>
          <a:lstStyle/>
          <a:p>
            <a:r>
              <a:rPr lang="zh-CN" altLang="zh-CN" sz="2100" dirty="0">
                <a:solidFill>
                  <a:srgbClr val="FF0000"/>
                </a:solidFill>
                <a:latin typeface="楷体" panose="02010609060101010101" pitchFamily="49" charset="-122"/>
                <a:ea typeface="楷体" panose="02010609060101010101" pitchFamily="49" charset="-122"/>
              </a:rPr>
              <a:t>是</a:t>
            </a:r>
            <a:endParaRPr lang="zh-CN" altLang="zh-CN" sz="2100" dirty="0">
              <a:solidFill>
                <a:srgbClr val="FF0000"/>
              </a:solidFill>
              <a:latin typeface="楷体" panose="02010609060101010101" pitchFamily="49" charset="-122"/>
              <a:ea typeface="楷体" panose="02010609060101010101" pitchFamily="49" charset="-122"/>
            </a:endParaRPr>
          </a:p>
        </p:txBody>
      </p:sp>
      <p:sp>
        <p:nvSpPr>
          <p:cNvPr id="43" name="矩形 42"/>
          <p:cNvSpPr/>
          <p:nvPr/>
        </p:nvSpPr>
        <p:spPr>
          <a:xfrm>
            <a:off x="3311547" y="4205963"/>
            <a:ext cx="710317" cy="392415"/>
          </a:xfrm>
          <a:prstGeom prst="rect">
            <a:avLst/>
          </a:prstGeom>
        </p:spPr>
        <p:txBody>
          <a:bodyPr wrap="square" lIns="68580" tIns="34290" rIns="68580" bIns="34290">
            <a:spAutoFit/>
          </a:bodyPr>
          <a:lstStyle/>
          <a:p>
            <a:r>
              <a:rPr lang="zh-CN" altLang="zh-CN" sz="2100" dirty="0">
                <a:solidFill>
                  <a:srgbClr val="FF0000"/>
                </a:solidFill>
                <a:latin typeface="楷体" panose="02010609060101010101" pitchFamily="49" charset="-122"/>
                <a:ea typeface="楷体" panose="02010609060101010101" pitchFamily="49" charset="-122"/>
              </a:rPr>
              <a:t>是</a:t>
            </a:r>
            <a:endParaRPr lang="zh-CN" altLang="zh-CN" sz="2100" dirty="0">
              <a:solidFill>
                <a:srgbClr val="FF0000"/>
              </a:solidFill>
              <a:latin typeface="楷体" panose="02010609060101010101" pitchFamily="49" charset="-122"/>
              <a:ea typeface="楷体" panose="02010609060101010101" pitchFamily="49" charset="-122"/>
            </a:endParaRPr>
          </a:p>
        </p:txBody>
      </p:sp>
      <p:sp>
        <p:nvSpPr>
          <p:cNvPr id="44" name="矩形 43"/>
          <p:cNvSpPr/>
          <p:nvPr/>
        </p:nvSpPr>
        <p:spPr>
          <a:xfrm>
            <a:off x="6925160" y="3746214"/>
            <a:ext cx="1504962" cy="346249"/>
          </a:xfrm>
          <a:prstGeom prst="rect">
            <a:avLst/>
          </a:prstGeom>
        </p:spPr>
        <p:txBody>
          <a:bodyPr wrap="square" lIns="68580" tIns="34290" rIns="68580" bIns="34290">
            <a:spAutoFit/>
          </a:bodyPr>
          <a:lstStyle/>
          <a:p>
            <a:r>
              <a:rPr lang="zh-CN" altLang="en-US" sz="1800" dirty="0">
                <a:solidFill>
                  <a:srgbClr val="FF0000"/>
                </a:solidFill>
                <a:latin typeface="楷体" panose="02010609060101010101" pitchFamily="49" charset="-122"/>
                <a:ea typeface="楷体" panose="02010609060101010101" pitchFamily="49" charset="-122"/>
              </a:rPr>
              <a:t>乘</a:t>
            </a:r>
            <a:r>
              <a:rPr lang="zh-CN" altLang="zh-CN" sz="1800" dirty="0">
                <a:solidFill>
                  <a:srgbClr val="FF0000"/>
                </a:solidFill>
                <a:latin typeface="楷体" panose="02010609060101010101" pitchFamily="49" charset="-122"/>
                <a:ea typeface="楷体" panose="02010609060101010101" pitchFamily="49" charset="-122"/>
              </a:rPr>
              <a:t>法</a:t>
            </a:r>
            <a:r>
              <a:rPr lang="zh-CN" altLang="en-US" sz="1800" dirty="0">
                <a:solidFill>
                  <a:srgbClr val="FF0000"/>
                </a:solidFill>
                <a:latin typeface="楷体" panose="02010609060101010101" pitchFamily="49" charset="-122"/>
                <a:ea typeface="楷体" panose="02010609060101010101" pitchFamily="49" charset="-122"/>
              </a:rPr>
              <a:t>结合</a:t>
            </a:r>
            <a:r>
              <a:rPr lang="zh-CN" altLang="zh-CN" sz="1800" dirty="0">
                <a:solidFill>
                  <a:srgbClr val="FF0000"/>
                </a:solidFill>
                <a:latin typeface="楷体" panose="02010609060101010101" pitchFamily="49" charset="-122"/>
                <a:ea typeface="楷体" panose="02010609060101010101" pitchFamily="49" charset="-122"/>
              </a:rPr>
              <a:t>律</a:t>
            </a:r>
            <a:r>
              <a:rPr lang="en-US" altLang="zh-CN" sz="1800" dirty="0">
                <a:solidFill>
                  <a:srgbClr val="FF0000"/>
                </a:solidFill>
                <a:latin typeface="楷体" panose="02010609060101010101" pitchFamily="49" charset="-122"/>
                <a:ea typeface="楷体" panose="02010609060101010101" pitchFamily="49" charset="-122"/>
              </a:rPr>
              <a:t> </a:t>
            </a:r>
            <a:endParaRPr lang="zh-CN" altLang="zh-CN" sz="1800"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circle(in)">
                                      <p:cBhvr>
                                        <p:cTn id="7" dur="20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circle(in)">
                                      <p:cBhvr>
                                        <p:cTn id="12" dur="2000"/>
                                        <p:tgtEl>
                                          <p:spTgt spid="3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circle(in)">
                                      <p:cBhvr>
                                        <p:cTn id="17" dur="20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circle(in)">
                                      <p:cBhvr>
                                        <p:cTn id="22" dur="2000"/>
                                        <p:tgtEl>
                                          <p:spTgt spid="39"/>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circle(in)">
                                      <p:cBhvr>
                                        <p:cTn id="27" dur="20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circle(in)">
                                      <p:cBhvr>
                                        <p:cTn id="32" dur="2000"/>
                                        <p:tgtEl>
                                          <p:spTgt spid="40"/>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circle(in)">
                                      <p:cBhvr>
                                        <p:cTn id="37" dur="2000"/>
                                        <p:tgtEl>
                                          <p:spTgt spid="41"/>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circle(in)">
                                      <p:cBhvr>
                                        <p:cTn id="42" dur="2000"/>
                                        <p:tgtEl>
                                          <p:spTgt spid="42"/>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grpId="0" nodeType="click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circle(in)">
                                      <p:cBhvr>
                                        <p:cTn id="47" dur="2000"/>
                                        <p:tgtEl>
                                          <p:spTgt spid="44"/>
                                        </p:tgtEl>
                                      </p:cBhvr>
                                    </p:animEffect>
                                  </p:childTnLst>
                                </p:cTn>
                              </p:par>
                            </p:childTnLst>
                          </p:cTn>
                        </p:par>
                      </p:childTnLst>
                    </p:cTn>
                  </p:par>
                  <p:par>
                    <p:cTn id="48" fill="hold">
                      <p:stCondLst>
                        <p:cond delay="indefinite"/>
                      </p:stCondLst>
                      <p:childTnLst>
                        <p:par>
                          <p:cTn id="49" fill="hold">
                            <p:stCondLst>
                              <p:cond delay="0"/>
                            </p:stCondLst>
                            <p:childTnLst>
                              <p:par>
                                <p:cTn id="50" presetID="6" presetClass="entr" presetSubtype="16" fill="hold" grpId="0" nodeType="clickEffect">
                                  <p:stCondLst>
                                    <p:cond delay="0"/>
                                  </p:stCondLst>
                                  <p:childTnLst>
                                    <p:set>
                                      <p:cBhvr>
                                        <p:cTn id="51" dur="1" fill="hold">
                                          <p:stCondLst>
                                            <p:cond delay="0"/>
                                          </p:stCondLst>
                                        </p:cTn>
                                        <p:tgtEl>
                                          <p:spTgt spid="43"/>
                                        </p:tgtEl>
                                        <p:attrNameLst>
                                          <p:attrName>style.visibility</p:attrName>
                                        </p:attrNameLst>
                                      </p:cBhvr>
                                      <p:to>
                                        <p:strVal val="visible"/>
                                      </p:to>
                                    </p:set>
                                    <p:animEffect transition="in" filter="circle(in)">
                                      <p:cBhvr>
                                        <p:cTn id="52" dur="2000"/>
                                        <p:tgtEl>
                                          <p:spTgt spid="43"/>
                                        </p:tgtEl>
                                      </p:cBhvr>
                                    </p:animEffect>
                                  </p:childTnLst>
                                </p:cTn>
                              </p:par>
                            </p:childTnLst>
                          </p:cTn>
                        </p:par>
                      </p:childTnLst>
                    </p:cTn>
                  </p:par>
                  <p:par>
                    <p:cTn id="53" fill="hold">
                      <p:stCondLst>
                        <p:cond delay="indefinite"/>
                      </p:stCondLst>
                      <p:childTnLst>
                        <p:par>
                          <p:cTn id="54" fill="hold">
                            <p:stCondLst>
                              <p:cond delay="0"/>
                            </p:stCondLst>
                            <p:childTnLst>
                              <p:par>
                                <p:cTn id="55" presetID="6" presetClass="entr" presetSubtype="16" fill="hold" grpId="0" nodeType="clickEffect">
                                  <p:stCondLst>
                                    <p:cond delay="0"/>
                                  </p:stCondLst>
                                  <p:childTnLst>
                                    <p:set>
                                      <p:cBhvr>
                                        <p:cTn id="56" dur="1" fill="hold">
                                          <p:stCondLst>
                                            <p:cond delay="0"/>
                                          </p:stCondLst>
                                        </p:cTn>
                                        <p:tgtEl>
                                          <p:spTgt spid="3"/>
                                        </p:tgtEl>
                                        <p:attrNameLst>
                                          <p:attrName>style.visibility</p:attrName>
                                        </p:attrNameLst>
                                      </p:cBhvr>
                                      <p:to>
                                        <p:strVal val="visible"/>
                                      </p:to>
                                    </p:set>
                                    <p:animEffect transition="in" filter="circle(in)">
                                      <p:cBhvr>
                                        <p:cTn id="5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 grpId="0"/>
      <p:bldP spid="24" grpId="0"/>
      <p:bldP spid="25" grpId="0"/>
      <p:bldP spid="34" grpId="0"/>
      <p:bldP spid="39" grpId="0"/>
      <p:bldP spid="40" grpId="0"/>
      <p:bldP spid="41" grpId="0"/>
      <p:bldP spid="42" grpId="0"/>
      <p:bldP spid="43" grpId="0"/>
      <p:bldP spid="4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五边形 7"/>
          <p:cNvSpPr>
            <a:spLocks noChangeArrowheads="1"/>
          </p:cNvSpPr>
          <p:nvPr/>
        </p:nvSpPr>
        <p:spPr bwMode="auto">
          <a:xfrm>
            <a:off x="1" y="376238"/>
            <a:ext cx="1977875"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课堂练习</a:t>
            </a:r>
            <a:endParaRPr lang="zh-CN" altLang="en-US" sz="2400" dirty="0">
              <a:solidFill>
                <a:srgbClr val="FFFFFF"/>
              </a:solidFill>
              <a:latin typeface="微软雅黑" panose="020B0503020204020204" pitchFamily="34" charset="-122"/>
            </a:endParaRPr>
          </a:p>
        </p:txBody>
      </p:sp>
      <p:sp>
        <p:nvSpPr>
          <p:cNvPr id="4" name="矩形 3"/>
          <p:cNvSpPr/>
          <p:nvPr/>
        </p:nvSpPr>
        <p:spPr>
          <a:xfrm>
            <a:off x="303598" y="1003909"/>
            <a:ext cx="5311385" cy="392415"/>
          </a:xfrm>
          <a:prstGeom prst="rect">
            <a:avLst/>
          </a:prstGeom>
        </p:spPr>
        <p:txBody>
          <a:bodyPr wrap="square" lIns="68580" tIns="34290" rIns="68580" bIns="34290">
            <a:spAutoFit/>
          </a:bodyPr>
          <a:lstStyle/>
          <a:p>
            <a:r>
              <a:rPr lang="en-US" altLang="zh-CN" sz="2100" dirty="0"/>
              <a:t>4.</a:t>
            </a:r>
            <a:r>
              <a:rPr lang="zh-CN" altLang="zh-CN" sz="2100" dirty="0"/>
              <a:t>你能直接口算出下面各题的结果吗？</a:t>
            </a:r>
            <a:endParaRPr lang="zh-CN" altLang="zh-CN" sz="2100" dirty="0"/>
          </a:p>
        </p:txBody>
      </p:sp>
      <p:sp>
        <p:nvSpPr>
          <p:cNvPr id="9" name="矩形 8"/>
          <p:cNvSpPr/>
          <p:nvPr/>
        </p:nvSpPr>
        <p:spPr>
          <a:xfrm>
            <a:off x="477685" y="1521228"/>
            <a:ext cx="6090988" cy="900247"/>
          </a:xfrm>
          <a:prstGeom prst="rect">
            <a:avLst/>
          </a:prstGeom>
        </p:spPr>
        <p:txBody>
          <a:bodyPr wrap="square" lIns="68580" tIns="34290" rIns="68580" bIns="34290">
            <a:spAutoFit/>
          </a:bodyPr>
          <a:lstStyle/>
          <a:p>
            <a:pPr>
              <a:lnSpc>
                <a:spcPct val="150000"/>
              </a:lnSpc>
            </a:pPr>
            <a:r>
              <a:rPr lang="zh-CN" altLang="zh-CN" sz="1800" dirty="0"/>
              <a:t>（</a:t>
            </a:r>
            <a:r>
              <a:rPr lang="en-US" altLang="zh-CN" sz="1800" dirty="0"/>
              <a:t>1</a:t>
            </a:r>
            <a:r>
              <a:rPr lang="zh-CN" altLang="zh-CN" sz="1800" dirty="0"/>
              <a:t>）</a:t>
            </a:r>
            <a:r>
              <a:rPr lang="en-US" altLang="zh-CN" sz="1800" dirty="0"/>
              <a:t>23</a:t>
            </a:r>
            <a:r>
              <a:rPr lang="zh-CN" altLang="zh-CN" sz="1800" dirty="0"/>
              <a:t>×</a:t>
            </a:r>
            <a:r>
              <a:rPr lang="en-US" altLang="zh-CN" sz="1800" dirty="0"/>
              <a:t>15</a:t>
            </a:r>
            <a:r>
              <a:rPr lang="zh-CN" altLang="zh-CN" sz="1800" dirty="0"/>
              <a:t>×</a:t>
            </a:r>
            <a:r>
              <a:rPr lang="en-US" altLang="zh-CN" sz="1800" dirty="0"/>
              <a:t>2 </a:t>
            </a:r>
            <a:r>
              <a:rPr lang="en-US" altLang="zh-CN" sz="1800" dirty="0"/>
              <a:t>=                             </a:t>
            </a:r>
            <a:r>
              <a:rPr lang="zh-CN" altLang="zh-CN" sz="1800" dirty="0"/>
              <a:t>（</a:t>
            </a:r>
            <a:r>
              <a:rPr lang="en-US" altLang="zh-CN" sz="1800" dirty="0"/>
              <a:t>2</a:t>
            </a:r>
            <a:r>
              <a:rPr lang="zh-CN" altLang="zh-CN" sz="1800" dirty="0"/>
              <a:t>）</a:t>
            </a:r>
            <a:r>
              <a:rPr lang="en-US" altLang="zh-CN" sz="1800" dirty="0"/>
              <a:t>5</a:t>
            </a:r>
            <a:r>
              <a:rPr lang="zh-CN" altLang="zh-CN" sz="1800" dirty="0"/>
              <a:t>×</a:t>
            </a:r>
            <a:r>
              <a:rPr lang="en-US" altLang="zh-CN" sz="1800" dirty="0"/>
              <a:t>37</a:t>
            </a:r>
            <a:r>
              <a:rPr lang="zh-CN" altLang="zh-CN" sz="1800" dirty="0"/>
              <a:t>×</a:t>
            </a:r>
            <a:r>
              <a:rPr lang="en-US" altLang="zh-CN" sz="1800" dirty="0"/>
              <a:t>2=</a:t>
            </a:r>
            <a:endParaRPr lang="zh-CN" altLang="zh-CN" sz="1800" dirty="0"/>
          </a:p>
          <a:p>
            <a:pPr>
              <a:lnSpc>
                <a:spcPct val="150000"/>
              </a:lnSpc>
            </a:pPr>
            <a:r>
              <a:rPr lang="zh-CN" altLang="zh-CN" sz="1800" dirty="0"/>
              <a:t>（</a:t>
            </a:r>
            <a:r>
              <a:rPr lang="en-US" altLang="zh-CN" sz="1800" dirty="0"/>
              <a:t>3</a:t>
            </a:r>
            <a:r>
              <a:rPr lang="zh-CN" altLang="zh-CN" sz="1800" dirty="0"/>
              <a:t>）（</a:t>
            </a:r>
            <a:r>
              <a:rPr lang="en-US" altLang="zh-CN" sz="1800" dirty="0"/>
              <a:t>7</a:t>
            </a:r>
            <a:r>
              <a:rPr lang="zh-CN" altLang="zh-CN" sz="1800" dirty="0"/>
              <a:t>×</a:t>
            </a:r>
            <a:r>
              <a:rPr lang="en-US" altLang="zh-CN" sz="1800" dirty="0"/>
              <a:t>25</a:t>
            </a:r>
            <a:r>
              <a:rPr lang="zh-CN" altLang="zh-CN" sz="1800" dirty="0"/>
              <a:t>）×</a:t>
            </a:r>
            <a:r>
              <a:rPr lang="en-US" altLang="zh-CN" sz="1800" dirty="0"/>
              <a:t>4 </a:t>
            </a:r>
            <a:r>
              <a:rPr lang="en-US" altLang="zh-CN" sz="1800" dirty="0"/>
              <a:t>=                       </a:t>
            </a:r>
            <a:r>
              <a:rPr lang="zh-CN" altLang="zh-CN" sz="1800" dirty="0"/>
              <a:t>（</a:t>
            </a:r>
            <a:r>
              <a:rPr lang="en-US" altLang="zh-CN" sz="1800" dirty="0"/>
              <a:t>4</a:t>
            </a:r>
            <a:r>
              <a:rPr lang="zh-CN" altLang="zh-CN" sz="1800" dirty="0"/>
              <a:t>）</a:t>
            </a:r>
            <a:r>
              <a:rPr lang="en-US" altLang="zh-CN" sz="1800" dirty="0"/>
              <a:t>32</a:t>
            </a:r>
            <a:r>
              <a:rPr lang="zh-CN" altLang="zh-CN" sz="1800" dirty="0"/>
              <a:t>×</a:t>
            </a:r>
            <a:r>
              <a:rPr lang="en-US" altLang="zh-CN" sz="1800" dirty="0"/>
              <a:t>125</a:t>
            </a:r>
            <a:r>
              <a:rPr lang="zh-CN" altLang="zh-CN" sz="1800" dirty="0"/>
              <a:t>×</a:t>
            </a:r>
            <a:r>
              <a:rPr lang="en-US" altLang="zh-CN" sz="1800" dirty="0"/>
              <a:t>25=</a:t>
            </a:r>
            <a:endParaRPr lang="zh-CN" altLang="zh-CN" sz="1800" dirty="0"/>
          </a:p>
        </p:txBody>
      </p:sp>
      <p:sp>
        <p:nvSpPr>
          <p:cNvPr id="6" name="矩形 5"/>
          <p:cNvSpPr/>
          <p:nvPr/>
        </p:nvSpPr>
        <p:spPr>
          <a:xfrm>
            <a:off x="458778" y="2599334"/>
            <a:ext cx="8370898" cy="2146742"/>
          </a:xfrm>
          <a:prstGeom prst="rect">
            <a:avLst/>
          </a:prstGeom>
        </p:spPr>
        <p:txBody>
          <a:bodyPr wrap="square" lIns="68580" tIns="34290" rIns="68580" bIns="34290">
            <a:spAutoFit/>
          </a:bodyPr>
          <a:lstStyle/>
          <a:p>
            <a:pPr>
              <a:lnSpc>
                <a:spcPct val="150000"/>
              </a:lnSpc>
            </a:pPr>
            <a:r>
              <a:rPr lang="zh-CN" altLang="zh-CN" sz="1800" b="1" dirty="0">
                <a:solidFill>
                  <a:srgbClr val="FF0000"/>
                </a:solidFill>
                <a:latin typeface="楷体" panose="02010609060101010101" pitchFamily="49" charset="-122"/>
                <a:ea typeface="楷体" panose="02010609060101010101" pitchFamily="49" charset="-122"/>
              </a:rPr>
              <a:t>【</a:t>
            </a:r>
            <a:r>
              <a:rPr lang="zh-CN" altLang="en-US" sz="1800" b="1" dirty="0">
                <a:solidFill>
                  <a:srgbClr val="FF0000"/>
                </a:solidFill>
                <a:latin typeface="楷体" panose="02010609060101010101" pitchFamily="49" charset="-122"/>
                <a:ea typeface="楷体" panose="02010609060101010101" pitchFamily="49" charset="-122"/>
              </a:rPr>
              <a:t>解析</a:t>
            </a:r>
            <a:r>
              <a:rPr lang="zh-CN" altLang="zh-CN" sz="1800" b="1" dirty="0">
                <a:solidFill>
                  <a:srgbClr val="FF0000"/>
                </a:solidFill>
                <a:latin typeface="楷体" panose="02010609060101010101" pitchFamily="49" charset="-122"/>
                <a:ea typeface="楷体" panose="02010609060101010101" pitchFamily="49" charset="-122"/>
              </a:rPr>
              <a:t>】</a:t>
            </a:r>
            <a:r>
              <a:rPr lang="zh-CN" altLang="zh-CN" sz="1800" dirty="0">
                <a:solidFill>
                  <a:srgbClr val="FF0000"/>
                </a:solidFill>
                <a:latin typeface="楷体" panose="02010609060101010101" pitchFamily="49" charset="-122"/>
                <a:ea typeface="楷体" panose="02010609060101010101" pitchFamily="49" charset="-122"/>
              </a:rPr>
              <a:t>这</a:t>
            </a:r>
            <a:r>
              <a:rPr lang="zh-CN" altLang="zh-CN" sz="1800" dirty="0">
                <a:solidFill>
                  <a:srgbClr val="FF0000"/>
                </a:solidFill>
                <a:latin typeface="楷体" panose="02010609060101010101" pitchFamily="49" charset="-122"/>
                <a:ea typeface="楷体" panose="02010609060101010101" pitchFamily="49" charset="-122"/>
              </a:rPr>
              <a:t>几道题目如果按照一般的混合运算的运算顺序计算肯定不能口算出结果，而如果借助于乘法的交换律和结合律进行适当的变式以后，就可以口算出结果。（</a:t>
            </a:r>
            <a:r>
              <a:rPr lang="en-US" altLang="zh-CN" sz="1800" dirty="0">
                <a:solidFill>
                  <a:srgbClr val="FF0000"/>
                </a:solidFill>
                <a:latin typeface="楷体" panose="02010609060101010101" pitchFamily="49" charset="-122"/>
                <a:ea typeface="楷体" panose="02010609060101010101" pitchFamily="49" charset="-122"/>
              </a:rPr>
              <a:t>1</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23</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15</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2=23</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15</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2</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=23</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30=690 </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2</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5</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37</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2=5</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2</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37=370  </a:t>
            </a:r>
            <a:endParaRPr lang="en-US" altLang="zh-CN" sz="1800" dirty="0">
              <a:solidFill>
                <a:srgbClr val="FF0000"/>
              </a:solidFill>
              <a:latin typeface="楷体" panose="02010609060101010101" pitchFamily="49" charset="-122"/>
              <a:ea typeface="楷体" panose="02010609060101010101" pitchFamily="49" charset="-122"/>
            </a:endParaRPr>
          </a:p>
          <a:p>
            <a:pPr>
              <a:lnSpc>
                <a:spcPct val="150000"/>
              </a:lnSpc>
            </a:pP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3</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7</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25</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4 =7</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25</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4</a:t>
            </a:r>
            <a:r>
              <a:rPr lang="zh-CN" altLang="zh-CN" sz="1800" dirty="0">
                <a:solidFill>
                  <a:srgbClr val="FF0000"/>
                </a:solidFill>
                <a:latin typeface="楷体" panose="02010609060101010101" pitchFamily="49" charset="-122"/>
                <a:ea typeface="楷体" panose="02010609060101010101" pitchFamily="49" charset="-122"/>
              </a:rPr>
              <a:t>） </a:t>
            </a:r>
            <a:r>
              <a:rPr lang="en-US" altLang="zh-CN" sz="1800" dirty="0">
                <a:solidFill>
                  <a:srgbClr val="FF0000"/>
                </a:solidFill>
                <a:latin typeface="楷体" panose="02010609060101010101" pitchFamily="49" charset="-122"/>
                <a:ea typeface="楷体" panose="02010609060101010101" pitchFamily="49" charset="-122"/>
              </a:rPr>
              <a:t>=7</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100 =700</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4</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32</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125</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25=</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4×8</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125</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25=</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4×25</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8×125</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=100×1000=100000</a:t>
            </a:r>
            <a:r>
              <a:rPr lang="zh-CN" altLang="zh-CN" sz="1800" dirty="0">
                <a:solidFill>
                  <a:srgbClr val="FF0000"/>
                </a:solidFill>
                <a:latin typeface="楷体" panose="02010609060101010101" pitchFamily="49" charset="-122"/>
                <a:ea typeface="楷体" panose="02010609060101010101" pitchFamily="49" charset="-122"/>
              </a:rPr>
              <a:t>。</a:t>
            </a:r>
            <a:endParaRPr lang="zh-CN" altLang="zh-CN" sz="1800" dirty="0">
              <a:solidFill>
                <a:srgbClr val="FF0000"/>
              </a:solidFill>
              <a:latin typeface="楷体" panose="02010609060101010101" pitchFamily="49" charset="-122"/>
              <a:ea typeface="楷体" panose="02010609060101010101" pitchFamily="49" charset="-122"/>
            </a:endParaRPr>
          </a:p>
        </p:txBody>
      </p:sp>
      <p:sp>
        <p:nvSpPr>
          <p:cNvPr id="8" name="矩形 7"/>
          <p:cNvSpPr/>
          <p:nvPr/>
        </p:nvSpPr>
        <p:spPr>
          <a:xfrm>
            <a:off x="2489034" y="1553375"/>
            <a:ext cx="710317"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690</a:t>
            </a:r>
            <a:endParaRPr lang="zh-CN" altLang="zh-CN" sz="2100" dirty="0">
              <a:solidFill>
                <a:srgbClr val="FF0000"/>
              </a:solidFill>
              <a:latin typeface="楷体" panose="02010609060101010101" pitchFamily="49" charset="-122"/>
              <a:ea typeface="楷体" panose="02010609060101010101" pitchFamily="49" charset="-122"/>
            </a:endParaRPr>
          </a:p>
        </p:txBody>
      </p:sp>
      <p:sp>
        <p:nvSpPr>
          <p:cNvPr id="11" name="矩形 10"/>
          <p:cNvSpPr/>
          <p:nvPr/>
        </p:nvSpPr>
        <p:spPr>
          <a:xfrm>
            <a:off x="6021619" y="1553375"/>
            <a:ext cx="710317"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370</a:t>
            </a:r>
            <a:endParaRPr lang="zh-CN" altLang="zh-CN" sz="2100" dirty="0">
              <a:solidFill>
                <a:srgbClr val="FF0000"/>
              </a:solidFill>
              <a:latin typeface="楷体" panose="02010609060101010101" pitchFamily="49" charset="-122"/>
              <a:ea typeface="楷体" panose="02010609060101010101" pitchFamily="49" charset="-122"/>
            </a:endParaRPr>
          </a:p>
        </p:txBody>
      </p:sp>
      <p:sp>
        <p:nvSpPr>
          <p:cNvPr id="13" name="矩形 12"/>
          <p:cNvSpPr/>
          <p:nvPr/>
        </p:nvSpPr>
        <p:spPr>
          <a:xfrm>
            <a:off x="2721206" y="1970159"/>
            <a:ext cx="710317"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700</a:t>
            </a:r>
            <a:endParaRPr lang="zh-CN" altLang="zh-CN" sz="2100" dirty="0">
              <a:solidFill>
                <a:srgbClr val="FF0000"/>
              </a:solidFill>
              <a:latin typeface="楷体" panose="02010609060101010101" pitchFamily="49" charset="-122"/>
              <a:ea typeface="楷体" panose="02010609060101010101" pitchFamily="49" charset="-122"/>
            </a:endParaRPr>
          </a:p>
        </p:txBody>
      </p:sp>
      <p:sp>
        <p:nvSpPr>
          <p:cNvPr id="14" name="矩形 13"/>
          <p:cNvSpPr/>
          <p:nvPr/>
        </p:nvSpPr>
        <p:spPr>
          <a:xfrm>
            <a:off x="6253791" y="1970159"/>
            <a:ext cx="1118560"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100000</a:t>
            </a:r>
            <a:endParaRPr lang="zh-CN" altLang="zh-CN" sz="2100"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ircle(in)">
                                      <p:cBhvr>
                                        <p:cTn id="17" dur="2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circle(in)">
                                      <p:cBhvr>
                                        <p:cTn id="22" dur="20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circle(in)">
                                      <p:cBhvr>
                                        <p:cTn id="2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1" grpId="0"/>
      <p:bldP spid="13"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55548" y="1265248"/>
            <a:ext cx="3908762" cy="392415"/>
          </a:xfrm>
          <a:prstGeom prst="rect">
            <a:avLst/>
          </a:prstGeom>
        </p:spPr>
        <p:txBody>
          <a:bodyPr wrap="none" lIns="68580" tIns="34290" rIns="68580" bIns="34290">
            <a:spAutoFit/>
          </a:bodyPr>
          <a:lstStyle/>
          <a:p>
            <a:r>
              <a:rPr lang="en-US" altLang="zh-CN" sz="2100" dirty="0">
                <a:latin typeface="+mn-ea"/>
              </a:rPr>
              <a:t>5.</a:t>
            </a:r>
            <a:r>
              <a:rPr lang="zh-CN" altLang="zh-CN" sz="2100" dirty="0">
                <a:latin typeface="+mn-ea"/>
              </a:rPr>
              <a:t>说出每组三个数的积是多少。</a:t>
            </a:r>
            <a:endParaRPr lang="zh-CN" altLang="zh-CN" sz="2100" dirty="0">
              <a:latin typeface="+mn-ea"/>
            </a:endParaRPr>
          </a:p>
        </p:txBody>
      </p:sp>
      <p:sp>
        <p:nvSpPr>
          <p:cNvPr id="22" name="五边形 7"/>
          <p:cNvSpPr>
            <a:spLocks noChangeArrowheads="1"/>
          </p:cNvSpPr>
          <p:nvPr/>
        </p:nvSpPr>
        <p:spPr bwMode="auto">
          <a:xfrm>
            <a:off x="1" y="376238"/>
            <a:ext cx="1977875"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课堂练习</a:t>
            </a:r>
            <a:endParaRPr lang="zh-CN" altLang="en-US" sz="2400" dirty="0">
              <a:solidFill>
                <a:srgbClr val="FFFFFF"/>
              </a:solidFill>
              <a:latin typeface="微软雅黑" panose="020B0503020204020204" pitchFamily="34" charset="-122"/>
            </a:endParaRPr>
          </a:p>
        </p:txBody>
      </p:sp>
      <p:sp>
        <p:nvSpPr>
          <p:cNvPr id="4" name="文本框 20"/>
          <p:cNvSpPr txBox="1">
            <a:spLocks noChangeArrowheads="1"/>
          </p:cNvSpPr>
          <p:nvPr/>
        </p:nvSpPr>
        <p:spPr bwMode="auto">
          <a:xfrm>
            <a:off x="577243" y="2106222"/>
            <a:ext cx="1619674" cy="392415"/>
          </a:xfrm>
          <a:prstGeom prst="rect">
            <a:avLst/>
          </a:prstGeom>
          <a:solidFill>
            <a:schemeClr val="accent5">
              <a:lumMod val="60000"/>
              <a:lumOff val="40000"/>
            </a:schemeClr>
          </a:solidFill>
          <a:ln w="9525">
            <a:solidFill>
              <a:srgbClr val="000000"/>
            </a:solidFill>
            <a:miter lim="800000"/>
          </a:ln>
        </p:spPr>
        <p:txBody>
          <a:bodyPr vert="horz" wrap="none" lIns="68580" tIns="34290" rIns="68580" bIns="34290" numCol="1" anchor="t" anchorCtr="0" compatLnSpc="1">
            <a:spAutoFit/>
          </a:bodyPr>
          <a:lstStyle/>
          <a:p>
            <a:pPr algn="just" fontAlgn="base">
              <a:spcBef>
                <a:spcPct val="0"/>
              </a:spcBef>
              <a:spcAft>
                <a:spcPct val="0"/>
              </a:spcAft>
            </a:pPr>
            <a:r>
              <a:rPr lang="en-US" altLang="zh-CN" sz="2100" dirty="0">
                <a:latin typeface="+mn-ea"/>
                <a:cs typeface="宋体" panose="02010600030101010101" pitchFamily="2" charset="-122"/>
              </a:rPr>
              <a:t> </a:t>
            </a:r>
            <a:r>
              <a:rPr lang="en-US" altLang="zh-CN" sz="2100" dirty="0">
                <a:solidFill>
                  <a:schemeClr val="bg1"/>
                </a:solidFill>
                <a:latin typeface="+mn-ea"/>
                <a:cs typeface="宋体" panose="02010600030101010101" pitchFamily="2" charset="-122"/>
              </a:rPr>
              <a:t>12  7  5  </a:t>
            </a:r>
            <a:endParaRPr lang="zh-CN" altLang="zh-CN" sz="3000" dirty="0">
              <a:solidFill>
                <a:schemeClr val="bg1"/>
              </a:solidFill>
              <a:latin typeface="+mn-ea"/>
              <a:cs typeface="宋体" panose="02010600030101010101" pitchFamily="2" charset="-122"/>
            </a:endParaRPr>
          </a:p>
        </p:txBody>
      </p:sp>
      <p:sp>
        <p:nvSpPr>
          <p:cNvPr id="5" name="文本框 23"/>
          <p:cNvSpPr txBox="1">
            <a:spLocks noChangeArrowheads="1"/>
          </p:cNvSpPr>
          <p:nvPr/>
        </p:nvSpPr>
        <p:spPr bwMode="auto">
          <a:xfrm>
            <a:off x="2987775" y="2100507"/>
            <a:ext cx="1337310" cy="391478"/>
          </a:xfrm>
          <a:prstGeom prst="rect">
            <a:avLst/>
          </a:prstGeom>
          <a:solidFill>
            <a:schemeClr val="accent5">
              <a:lumMod val="60000"/>
              <a:lumOff val="40000"/>
            </a:schemeClr>
          </a:solidFill>
          <a:ln w="9525">
            <a:solidFill>
              <a:srgbClr val="000000"/>
            </a:solidFill>
            <a:miter lim="800000"/>
          </a:ln>
        </p:spPr>
        <p:txBody>
          <a:bodyPr vert="horz" wrap="none" lIns="68580" tIns="34290" rIns="68580" bIns="34290" numCol="1" anchor="t" anchorCtr="0" compatLnSpc="1">
            <a:spAutoFit/>
          </a:bodyPr>
          <a:lstStyle/>
          <a:p>
            <a:pPr algn="just" fontAlgn="base">
              <a:spcBef>
                <a:spcPct val="0"/>
              </a:spcBef>
              <a:spcAft>
                <a:spcPct val="0"/>
              </a:spcAft>
            </a:pPr>
            <a:r>
              <a:rPr lang="en-US" altLang="zh-CN" sz="2100" dirty="0">
                <a:latin typeface="+mn-ea"/>
                <a:cs typeface="宋体" panose="02010600030101010101" pitchFamily="2" charset="-122"/>
              </a:rPr>
              <a:t> </a:t>
            </a:r>
            <a:r>
              <a:rPr lang="en-US" altLang="zh-CN" sz="2100" dirty="0">
                <a:solidFill>
                  <a:schemeClr val="bg1"/>
                </a:solidFill>
                <a:latin typeface="+mn-ea"/>
                <a:cs typeface="宋体" panose="02010600030101010101" pitchFamily="2" charset="-122"/>
              </a:rPr>
              <a:t>45 13  2</a:t>
            </a:r>
            <a:endParaRPr lang="zh-CN" altLang="zh-CN" sz="3000" dirty="0">
              <a:solidFill>
                <a:schemeClr val="bg1"/>
              </a:solidFill>
              <a:latin typeface="+mn-ea"/>
              <a:cs typeface="宋体" panose="02010600030101010101" pitchFamily="2" charset="-122"/>
            </a:endParaRPr>
          </a:p>
        </p:txBody>
      </p:sp>
      <p:sp>
        <p:nvSpPr>
          <p:cNvPr id="6" name="文本框 21"/>
          <p:cNvSpPr txBox="1">
            <a:spLocks noChangeArrowheads="1"/>
          </p:cNvSpPr>
          <p:nvPr/>
        </p:nvSpPr>
        <p:spPr bwMode="auto">
          <a:xfrm>
            <a:off x="4797659" y="2106222"/>
            <a:ext cx="1619674" cy="392415"/>
          </a:xfrm>
          <a:prstGeom prst="rect">
            <a:avLst/>
          </a:prstGeom>
          <a:solidFill>
            <a:schemeClr val="accent5">
              <a:lumMod val="60000"/>
              <a:lumOff val="40000"/>
            </a:schemeClr>
          </a:solidFill>
          <a:ln w="9525">
            <a:solidFill>
              <a:srgbClr val="000000"/>
            </a:solidFill>
            <a:miter lim="800000"/>
          </a:ln>
        </p:spPr>
        <p:txBody>
          <a:bodyPr vert="horz" wrap="none" lIns="68580" tIns="34290" rIns="68580" bIns="34290" numCol="1" anchor="t" anchorCtr="0" compatLnSpc="1">
            <a:spAutoFit/>
          </a:bodyPr>
          <a:lstStyle/>
          <a:p>
            <a:pPr algn="just" fontAlgn="base">
              <a:spcBef>
                <a:spcPct val="0"/>
              </a:spcBef>
              <a:spcAft>
                <a:spcPct val="0"/>
              </a:spcAft>
            </a:pPr>
            <a:r>
              <a:rPr lang="en-US" altLang="zh-CN" sz="2100" dirty="0">
                <a:latin typeface="+mn-ea"/>
                <a:cs typeface="宋体" panose="02010600030101010101" pitchFamily="2" charset="-122"/>
              </a:rPr>
              <a:t> </a:t>
            </a:r>
            <a:r>
              <a:rPr lang="en-US" altLang="zh-CN" sz="2100" dirty="0">
                <a:solidFill>
                  <a:schemeClr val="bg1"/>
                </a:solidFill>
                <a:latin typeface="+mn-ea"/>
                <a:cs typeface="宋体" panose="02010600030101010101" pitchFamily="2" charset="-122"/>
              </a:rPr>
              <a:t>125  5  8 </a:t>
            </a:r>
            <a:endParaRPr lang="zh-CN" altLang="zh-CN" sz="3000" dirty="0">
              <a:solidFill>
                <a:schemeClr val="bg1"/>
              </a:solidFill>
              <a:latin typeface="+mn-ea"/>
              <a:cs typeface="宋体" panose="02010600030101010101" pitchFamily="2" charset="-122"/>
            </a:endParaRPr>
          </a:p>
        </p:txBody>
      </p:sp>
      <p:sp>
        <p:nvSpPr>
          <p:cNvPr id="8" name="文本框 22"/>
          <p:cNvSpPr txBox="1">
            <a:spLocks noChangeArrowheads="1"/>
          </p:cNvSpPr>
          <p:nvPr/>
        </p:nvSpPr>
        <p:spPr bwMode="auto">
          <a:xfrm>
            <a:off x="7153154" y="2100863"/>
            <a:ext cx="1070610" cy="391478"/>
          </a:xfrm>
          <a:prstGeom prst="rect">
            <a:avLst/>
          </a:prstGeom>
          <a:solidFill>
            <a:schemeClr val="accent5">
              <a:lumMod val="60000"/>
              <a:lumOff val="40000"/>
            </a:schemeClr>
          </a:solidFill>
          <a:ln w="9525">
            <a:solidFill>
              <a:srgbClr val="000000"/>
            </a:solidFill>
            <a:miter lim="800000"/>
          </a:ln>
        </p:spPr>
        <p:txBody>
          <a:bodyPr vert="horz" wrap="none" lIns="68580" tIns="34290" rIns="68580" bIns="34290" numCol="1" anchor="t" anchorCtr="0" compatLnSpc="1">
            <a:spAutoFit/>
          </a:bodyPr>
          <a:lstStyle/>
          <a:p>
            <a:pPr algn="just" fontAlgn="base">
              <a:spcBef>
                <a:spcPct val="0"/>
              </a:spcBef>
              <a:spcAft>
                <a:spcPct val="0"/>
              </a:spcAft>
            </a:pPr>
            <a:r>
              <a:rPr lang="en-US" altLang="zh-CN" sz="2100" dirty="0">
                <a:solidFill>
                  <a:schemeClr val="bg1"/>
                </a:solidFill>
                <a:latin typeface="+mn-ea"/>
                <a:cs typeface="宋体" panose="02010600030101010101" pitchFamily="2" charset="-122"/>
              </a:rPr>
              <a:t>9  4 25</a:t>
            </a:r>
            <a:endParaRPr lang="zh-CN" altLang="zh-CN" sz="3000" dirty="0">
              <a:solidFill>
                <a:schemeClr val="bg1"/>
              </a:solidFill>
              <a:latin typeface="+mn-ea"/>
              <a:cs typeface="宋体" panose="02010600030101010101" pitchFamily="2" charset="-122"/>
            </a:endParaRPr>
          </a:p>
        </p:txBody>
      </p:sp>
      <p:sp>
        <p:nvSpPr>
          <p:cNvPr id="9" name="矩形 8"/>
          <p:cNvSpPr/>
          <p:nvPr/>
        </p:nvSpPr>
        <p:spPr>
          <a:xfrm>
            <a:off x="1061263" y="3967643"/>
            <a:ext cx="547266" cy="392415"/>
          </a:xfrm>
          <a:prstGeom prst="rect">
            <a:avLst/>
          </a:prstGeom>
        </p:spPr>
        <p:txBody>
          <a:bodyPr wrap="none" lIns="68580" tIns="34290" rIns="68580" bIns="34290">
            <a:spAutoFit/>
          </a:bodyPr>
          <a:lstStyle/>
          <a:p>
            <a:r>
              <a:rPr lang="en-US" altLang="zh-CN" sz="2100" dirty="0">
                <a:solidFill>
                  <a:srgbClr val="FF0000"/>
                </a:solidFill>
              </a:rPr>
              <a:t>420</a:t>
            </a:r>
            <a:endParaRPr lang="zh-CN" altLang="en-US" sz="2100" dirty="0">
              <a:solidFill>
                <a:srgbClr val="FF0000"/>
              </a:solidFill>
            </a:endParaRPr>
          </a:p>
        </p:txBody>
      </p:sp>
      <p:sp>
        <p:nvSpPr>
          <p:cNvPr id="23" name="下箭头 22"/>
          <p:cNvSpPr/>
          <p:nvPr/>
        </p:nvSpPr>
        <p:spPr>
          <a:xfrm>
            <a:off x="1160175" y="2978950"/>
            <a:ext cx="453807" cy="546497"/>
          </a:xfrm>
          <a:prstGeom prst="downArrow">
            <a:avLst/>
          </a:prstGeom>
        </p:spPr>
        <p:style>
          <a:lnRef idx="2">
            <a:schemeClr val="accent6">
              <a:shade val="50000"/>
            </a:schemeClr>
          </a:lnRef>
          <a:fillRef idx="1">
            <a:schemeClr val="accent6"/>
          </a:fillRef>
          <a:effectRef idx="0">
            <a:schemeClr val="accent6"/>
          </a:effectRef>
          <a:fontRef idx="minor">
            <a:schemeClr val="lt1"/>
          </a:fontRef>
        </p:style>
        <p:txBody>
          <a:bodyPr lIns="68580" tIns="34290" rIns="68580" bIns="34290" rtlCol="0" anchor="ctr"/>
          <a:lstStyle/>
          <a:p>
            <a:pPr algn="ctr"/>
            <a:endParaRPr lang="zh-CN" altLang="en-US"/>
          </a:p>
        </p:txBody>
      </p:sp>
      <p:sp>
        <p:nvSpPr>
          <p:cNvPr id="24" name="下箭头 23"/>
          <p:cNvSpPr/>
          <p:nvPr/>
        </p:nvSpPr>
        <p:spPr>
          <a:xfrm>
            <a:off x="3277126" y="2975374"/>
            <a:ext cx="453807" cy="546497"/>
          </a:xfrm>
          <a:prstGeom prst="downArrow">
            <a:avLst/>
          </a:prstGeom>
        </p:spPr>
        <p:style>
          <a:lnRef idx="2">
            <a:schemeClr val="accent6">
              <a:shade val="50000"/>
            </a:schemeClr>
          </a:lnRef>
          <a:fillRef idx="1">
            <a:schemeClr val="accent6"/>
          </a:fillRef>
          <a:effectRef idx="0">
            <a:schemeClr val="accent6"/>
          </a:effectRef>
          <a:fontRef idx="minor">
            <a:schemeClr val="lt1"/>
          </a:fontRef>
        </p:style>
        <p:txBody>
          <a:bodyPr lIns="68580" tIns="34290" rIns="68580" bIns="34290" rtlCol="0" anchor="ctr"/>
          <a:lstStyle/>
          <a:p>
            <a:pPr algn="ctr"/>
            <a:endParaRPr lang="zh-CN" altLang="en-US"/>
          </a:p>
        </p:txBody>
      </p:sp>
      <p:sp>
        <p:nvSpPr>
          <p:cNvPr id="26" name="下箭头 25"/>
          <p:cNvSpPr/>
          <p:nvPr/>
        </p:nvSpPr>
        <p:spPr>
          <a:xfrm>
            <a:off x="5380591" y="2975374"/>
            <a:ext cx="453807" cy="546497"/>
          </a:xfrm>
          <a:prstGeom prst="downArrow">
            <a:avLst/>
          </a:prstGeom>
        </p:spPr>
        <p:style>
          <a:lnRef idx="2">
            <a:schemeClr val="accent6">
              <a:shade val="50000"/>
            </a:schemeClr>
          </a:lnRef>
          <a:fillRef idx="1">
            <a:schemeClr val="accent6"/>
          </a:fillRef>
          <a:effectRef idx="0">
            <a:schemeClr val="accent6"/>
          </a:effectRef>
          <a:fontRef idx="minor">
            <a:schemeClr val="lt1"/>
          </a:fontRef>
        </p:style>
        <p:txBody>
          <a:bodyPr lIns="68580" tIns="34290" rIns="68580" bIns="34290" rtlCol="0" anchor="ctr"/>
          <a:lstStyle/>
          <a:p>
            <a:pPr algn="ctr"/>
            <a:endParaRPr lang="zh-CN" altLang="en-US"/>
          </a:p>
        </p:txBody>
      </p:sp>
      <p:sp>
        <p:nvSpPr>
          <p:cNvPr id="27" name="下箭头 26"/>
          <p:cNvSpPr/>
          <p:nvPr/>
        </p:nvSpPr>
        <p:spPr>
          <a:xfrm>
            <a:off x="7497542" y="2971798"/>
            <a:ext cx="453807" cy="546497"/>
          </a:xfrm>
          <a:prstGeom prst="downArrow">
            <a:avLst/>
          </a:prstGeom>
        </p:spPr>
        <p:style>
          <a:lnRef idx="2">
            <a:schemeClr val="accent6">
              <a:shade val="50000"/>
            </a:schemeClr>
          </a:lnRef>
          <a:fillRef idx="1">
            <a:schemeClr val="accent6"/>
          </a:fillRef>
          <a:effectRef idx="0">
            <a:schemeClr val="accent6"/>
          </a:effectRef>
          <a:fontRef idx="minor">
            <a:schemeClr val="lt1"/>
          </a:fontRef>
        </p:style>
        <p:txBody>
          <a:bodyPr lIns="68580" tIns="34290" rIns="68580" bIns="34290" rtlCol="0" anchor="ctr"/>
          <a:lstStyle/>
          <a:p>
            <a:pPr algn="ctr"/>
            <a:endParaRPr lang="zh-CN" altLang="en-US"/>
          </a:p>
        </p:txBody>
      </p:sp>
      <p:sp>
        <p:nvSpPr>
          <p:cNvPr id="28" name="矩形 27"/>
          <p:cNvSpPr/>
          <p:nvPr/>
        </p:nvSpPr>
        <p:spPr>
          <a:xfrm>
            <a:off x="3080755" y="3964586"/>
            <a:ext cx="683520" cy="392415"/>
          </a:xfrm>
          <a:prstGeom prst="rect">
            <a:avLst/>
          </a:prstGeom>
        </p:spPr>
        <p:txBody>
          <a:bodyPr wrap="none" lIns="68580" tIns="34290" rIns="68580" bIns="34290">
            <a:spAutoFit/>
          </a:bodyPr>
          <a:lstStyle/>
          <a:p>
            <a:r>
              <a:rPr lang="en-US" altLang="zh-CN" sz="2100" dirty="0">
                <a:solidFill>
                  <a:srgbClr val="FF0000"/>
                </a:solidFill>
              </a:rPr>
              <a:t>1170</a:t>
            </a:r>
            <a:endParaRPr lang="zh-CN" altLang="en-US" sz="2100" dirty="0">
              <a:solidFill>
                <a:srgbClr val="FF0000"/>
              </a:solidFill>
            </a:endParaRPr>
          </a:p>
        </p:txBody>
      </p:sp>
      <p:sp>
        <p:nvSpPr>
          <p:cNvPr id="29" name="矩形 28"/>
          <p:cNvSpPr/>
          <p:nvPr/>
        </p:nvSpPr>
        <p:spPr>
          <a:xfrm>
            <a:off x="5216164" y="3948143"/>
            <a:ext cx="683520" cy="392415"/>
          </a:xfrm>
          <a:prstGeom prst="rect">
            <a:avLst/>
          </a:prstGeom>
        </p:spPr>
        <p:txBody>
          <a:bodyPr wrap="none" lIns="68580" tIns="34290" rIns="68580" bIns="34290">
            <a:spAutoFit/>
          </a:bodyPr>
          <a:lstStyle/>
          <a:p>
            <a:r>
              <a:rPr lang="en-US" altLang="zh-CN" sz="2100" dirty="0">
                <a:solidFill>
                  <a:srgbClr val="FF0000"/>
                </a:solidFill>
              </a:rPr>
              <a:t>5000</a:t>
            </a:r>
            <a:endParaRPr lang="zh-CN" altLang="en-US" sz="2100" dirty="0">
              <a:solidFill>
                <a:srgbClr val="FF0000"/>
              </a:solidFill>
            </a:endParaRPr>
          </a:p>
        </p:txBody>
      </p:sp>
      <p:sp>
        <p:nvSpPr>
          <p:cNvPr id="30" name="矩形 29"/>
          <p:cNvSpPr/>
          <p:nvPr/>
        </p:nvSpPr>
        <p:spPr>
          <a:xfrm>
            <a:off x="7397329" y="3960993"/>
            <a:ext cx="547266" cy="392415"/>
          </a:xfrm>
          <a:prstGeom prst="rect">
            <a:avLst/>
          </a:prstGeom>
        </p:spPr>
        <p:txBody>
          <a:bodyPr wrap="none" lIns="68580" tIns="34290" rIns="68580" bIns="34290">
            <a:spAutoFit/>
          </a:bodyPr>
          <a:lstStyle/>
          <a:p>
            <a:r>
              <a:rPr lang="en-US" altLang="zh-CN" sz="2100" dirty="0">
                <a:solidFill>
                  <a:srgbClr val="FF0000"/>
                </a:solidFill>
              </a:rPr>
              <a:t>900</a:t>
            </a:r>
            <a:endParaRPr lang="zh-CN" altLang="en-US" sz="2100" dirty="0">
              <a:solidFill>
                <a:srgbClr val="FF0000"/>
              </a:solidFill>
            </a:endParaRPr>
          </a:p>
        </p:txBody>
      </p:sp>
      <p:sp>
        <p:nvSpPr>
          <p:cNvPr id="31" name="圆角矩形 30"/>
          <p:cNvSpPr/>
          <p:nvPr/>
        </p:nvSpPr>
        <p:spPr>
          <a:xfrm>
            <a:off x="3051955" y="3900177"/>
            <a:ext cx="847508" cy="459133"/>
          </a:xfrm>
          <a:prstGeom prst="round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2" name="圆角矩形 31"/>
          <p:cNvSpPr/>
          <p:nvPr/>
        </p:nvSpPr>
        <p:spPr>
          <a:xfrm>
            <a:off x="963442" y="3906547"/>
            <a:ext cx="847508" cy="459133"/>
          </a:xfrm>
          <a:prstGeom prst="round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3" name="圆角矩形 32"/>
          <p:cNvSpPr/>
          <p:nvPr/>
        </p:nvSpPr>
        <p:spPr>
          <a:xfrm>
            <a:off x="7286137" y="3901656"/>
            <a:ext cx="847508" cy="459133"/>
          </a:xfrm>
          <a:prstGeom prst="round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4" name="圆角矩形 33"/>
          <p:cNvSpPr/>
          <p:nvPr/>
        </p:nvSpPr>
        <p:spPr>
          <a:xfrm>
            <a:off x="5176192" y="3897310"/>
            <a:ext cx="847508" cy="459133"/>
          </a:xfrm>
          <a:prstGeom prst="round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circle(in)">
                                      <p:cBhvr>
                                        <p:cTn id="7" dur="20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circle(in)">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circle(in)">
                                      <p:cBhvr>
                                        <p:cTn id="17" dur="20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circle(in)">
                                      <p:cBhvr>
                                        <p:cTn id="22" dur="20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circle(in)">
                                      <p:cBhvr>
                                        <p:cTn id="27" dur="2000"/>
                                        <p:tgtEl>
                                          <p:spTgt spid="26"/>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circle(in)">
                                      <p:cBhvr>
                                        <p:cTn id="32" dur="2000"/>
                                        <p:tgtEl>
                                          <p:spTgt spid="29"/>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circle(in)">
                                      <p:cBhvr>
                                        <p:cTn id="37" dur="2000"/>
                                        <p:tgtEl>
                                          <p:spTgt spid="27"/>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circle(in)">
                                      <p:cBhvr>
                                        <p:cTn id="42" dur="2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animBg="1"/>
      <p:bldP spid="24" grpId="0" animBg="1"/>
      <p:bldP spid="26" grpId="0" animBg="1"/>
      <p:bldP spid="27" grpId="0" animBg="1"/>
      <p:bldP spid="28" grpId="0"/>
      <p:bldP spid="29" grpId="0"/>
      <p:bldP spid="3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p:nvPr/>
        </p:nvSpPr>
        <p:spPr>
          <a:xfrm>
            <a:off x="515571" y="977634"/>
            <a:ext cx="1541828" cy="553998"/>
          </a:xfrm>
          <a:prstGeom prst="rect">
            <a:avLst/>
          </a:prstGeom>
          <a:noFill/>
        </p:spPr>
        <p:txBody>
          <a:bodyPr wrap="square" lIns="68580" tIns="34290" rIns="68580" bIns="34290" rtlCol="0">
            <a:spAutoFit/>
          </a:bodyPr>
          <a:lstStyle/>
          <a:p>
            <a:pPr>
              <a:lnSpc>
                <a:spcPct val="150000"/>
              </a:lnSpc>
            </a:pPr>
            <a:r>
              <a:rPr lang="en-US" altLang="zh-CN" sz="2100" dirty="0"/>
              <a:t>1</a:t>
            </a:r>
            <a:r>
              <a:rPr lang="en-US" altLang="zh-CN" sz="2100" dirty="0"/>
              <a:t>.</a:t>
            </a:r>
            <a:r>
              <a:rPr lang="zh-CN" altLang="zh-CN" sz="2100" dirty="0"/>
              <a:t>填一填</a:t>
            </a:r>
            <a:r>
              <a:rPr lang="zh-CN" altLang="zh-CN" sz="2100" dirty="0"/>
              <a:t>。</a:t>
            </a:r>
            <a:endParaRPr lang="en-US" altLang="zh-CN" sz="2100" dirty="0"/>
          </a:p>
        </p:txBody>
      </p:sp>
      <p:sp>
        <p:nvSpPr>
          <p:cNvPr id="8" name="五边形 7"/>
          <p:cNvSpPr>
            <a:spLocks noChangeArrowheads="1"/>
          </p:cNvSpPr>
          <p:nvPr/>
        </p:nvSpPr>
        <p:spPr bwMode="auto">
          <a:xfrm>
            <a:off x="1" y="376238"/>
            <a:ext cx="1937657"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课后作业</a:t>
            </a:r>
            <a:endParaRPr lang="zh-CN" altLang="en-US" sz="2400" dirty="0">
              <a:solidFill>
                <a:srgbClr val="FFFFFF"/>
              </a:solidFill>
              <a:latin typeface="微软雅黑" panose="020B0503020204020204" pitchFamily="34" charset="-122"/>
            </a:endParaRPr>
          </a:p>
        </p:txBody>
      </p:sp>
      <p:sp>
        <p:nvSpPr>
          <p:cNvPr id="2" name="矩形 1"/>
          <p:cNvSpPr/>
          <p:nvPr/>
        </p:nvSpPr>
        <p:spPr>
          <a:xfrm>
            <a:off x="465877" y="1464008"/>
            <a:ext cx="7816795" cy="3808735"/>
          </a:xfrm>
          <a:prstGeom prst="rect">
            <a:avLst/>
          </a:prstGeom>
        </p:spPr>
        <p:txBody>
          <a:bodyPr wrap="square" lIns="68580" tIns="34290" rIns="68580" bIns="34290">
            <a:spAutoFit/>
          </a:bodyPr>
          <a:lstStyle/>
          <a:p>
            <a:pPr marL="535940" indent="-535940">
              <a:lnSpc>
                <a:spcPct val="150000"/>
              </a:lnSpc>
            </a:pPr>
            <a:r>
              <a:rPr lang="zh-CN" altLang="zh-CN" sz="1800" dirty="0">
                <a:latin typeface="+mn-ea"/>
              </a:rPr>
              <a:t>（</a:t>
            </a:r>
            <a:r>
              <a:rPr lang="en-US" altLang="zh-CN" sz="1800" dirty="0">
                <a:latin typeface="+mn-ea"/>
              </a:rPr>
              <a:t>1</a:t>
            </a:r>
            <a:r>
              <a:rPr lang="zh-CN" altLang="zh-CN" sz="1800" dirty="0">
                <a:latin typeface="+mn-ea"/>
              </a:rPr>
              <a:t>）两个数相乘，交换乘数的</a:t>
            </a:r>
            <a:r>
              <a:rPr lang="zh-CN" altLang="zh-CN" sz="1800" dirty="0">
                <a:latin typeface="+mn-ea"/>
              </a:rPr>
              <a:t>（</a:t>
            </a:r>
            <a:r>
              <a:rPr lang="en-US" altLang="zh-CN" sz="1800" dirty="0">
                <a:latin typeface="+mn-ea"/>
              </a:rPr>
              <a:t>      </a:t>
            </a:r>
            <a:r>
              <a:rPr lang="zh-CN" altLang="zh-CN" sz="1800" dirty="0">
                <a:latin typeface="+mn-ea"/>
              </a:rPr>
              <a:t>），积不变，这叫做</a:t>
            </a:r>
            <a:r>
              <a:rPr lang="zh-CN" altLang="zh-CN" sz="1800" dirty="0">
                <a:latin typeface="+mn-ea"/>
              </a:rPr>
              <a:t>（</a:t>
            </a:r>
            <a:r>
              <a:rPr lang="en-US" altLang="zh-CN" sz="1800" dirty="0">
                <a:latin typeface="+mn-ea"/>
              </a:rPr>
              <a:t>                  </a:t>
            </a:r>
            <a:r>
              <a:rPr lang="zh-CN" altLang="zh-CN" sz="1800" dirty="0">
                <a:latin typeface="+mn-ea"/>
              </a:rPr>
              <a:t>）</a:t>
            </a:r>
            <a:r>
              <a:rPr lang="zh-CN" altLang="zh-CN" sz="1800" dirty="0">
                <a:latin typeface="+mn-ea"/>
              </a:rPr>
              <a:t>。用字母表示为（</a:t>
            </a:r>
            <a:r>
              <a:rPr lang="en-US" altLang="zh-CN" sz="1800" dirty="0">
                <a:latin typeface="+mn-ea"/>
              </a:rPr>
              <a:t>                  </a:t>
            </a:r>
            <a:r>
              <a:rPr lang="zh-CN" altLang="zh-CN" sz="1800" dirty="0">
                <a:latin typeface="+mn-ea"/>
              </a:rPr>
              <a:t>）。</a:t>
            </a:r>
            <a:r>
              <a:rPr lang="en-US" altLang="zh-CN" sz="1800" dirty="0">
                <a:latin typeface="+mn-ea"/>
              </a:rPr>
              <a:t>  </a:t>
            </a:r>
            <a:endParaRPr lang="zh-CN" altLang="zh-CN" sz="1800" dirty="0">
              <a:latin typeface="+mn-ea"/>
            </a:endParaRPr>
          </a:p>
          <a:p>
            <a:pPr marL="535940" indent="-535940">
              <a:lnSpc>
                <a:spcPct val="150000"/>
              </a:lnSpc>
            </a:pPr>
            <a:r>
              <a:rPr lang="zh-CN" altLang="zh-CN" sz="1800" dirty="0">
                <a:latin typeface="+mn-ea"/>
              </a:rPr>
              <a:t>（</a:t>
            </a:r>
            <a:r>
              <a:rPr lang="en-US" altLang="zh-CN" sz="1800" dirty="0">
                <a:latin typeface="+mn-ea"/>
              </a:rPr>
              <a:t>2</a:t>
            </a:r>
            <a:r>
              <a:rPr lang="zh-CN" altLang="zh-CN" sz="1800" dirty="0">
                <a:latin typeface="+mn-ea"/>
              </a:rPr>
              <a:t>）三个数相乘，先把</a:t>
            </a:r>
            <a:r>
              <a:rPr lang="zh-CN" altLang="zh-CN" sz="1800" dirty="0">
                <a:latin typeface="+mn-ea"/>
              </a:rPr>
              <a:t>（</a:t>
            </a:r>
            <a:r>
              <a:rPr lang="en-US" altLang="zh-CN" sz="1800" dirty="0">
                <a:latin typeface="+mn-ea"/>
              </a:rPr>
              <a:t>               </a:t>
            </a:r>
            <a:r>
              <a:rPr lang="zh-CN" altLang="zh-CN" sz="1800" dirty="0">
                <a:latin typeface="+mn-ea"/>
              </a:rPr>
              <a:t>）相乘，再与</a:t>
            </a:r>
            <a:r>
              <a:rPr lang="zh-CN" altLang="zh-CN" sz="1800" dirty="0">
                <a:latin typeface="+mn-ea"/>
              </a:rPr>
              <a:t>（</a:t>
            </a:r>
            <a:r>
              <a:rPr lang="en-US" altLang="zh-CN" sz="1800" dirty="0">
                <a:latin typeface="+mn-ea"/>
              </a:rPr>
              <a:t>               </a:t>
            </a:r>
            <a:r>
              <a:rPr lang="zh-CN" altLang="zh-CN" sz="1800" dirty="0">
                <a:latin typeface="+mn-ea"/>
              </a:rPr>
              <a:t>） 相乘；或者先把（</a:t>
            </a:r>
            <a:r>
              <a:rPr lang="en-US" altLang="zh-CN" sz="1800" dirty="0">
                <a:latin typeface="+mn-ea"/>
              </a:rPr>
              <a:t>  </a:t>
            </a:r>
            <a:r>
              <a:rPr lang="en-US" altLang="zh-CN" sz="1800" dirty="0">
                <a:latin typeface="+mn-ea"/>
              </a:rPr>
              <a:t>            </a:t>
            </a:r>
            <a:r>
              <a:rPr lang="zh-CN" altLang="zh-CN" sz="1800" dirty="0">
                <a:latin typeface="+mn-ea"/>
              </a:rPr>
              <a:t>）</a:t>
            </a:r>
            <a:r>
              <a:rPr lang="zh-CN" altLang="zh-CN" sz="1800" dirty="0">
                <a:latin typeface="+mn-ea"/>
              </a:rPr>
              <a:t>相乘，再与</a:t>
            </a:r>
            <a:r>
              <a:rPr lang="zh-CN" altLang="zh-CN" sz="1800" dirty="0">
                <a:latin typeface="+mn-ea"/>
              </a:rPr>
              <a:t>（</a:t>
            </a:r>
            <a:r>
              <a:rPr lang="en-US" altLang="zh-CN" sz="1800" dirty="0">
                <a:latin typeface="+mn-ea"/>
              </a:rPr>
              <a:t>             </a:t>
            </a:r>
            <a:r>
              <a:rPr lang="zh-CN" altLang="zh-CN" sz="1800" dirty="0">
                <a:latin typeface="+mn-ea"/>
              </a:rPr>
              <a:t>）相乘，它们的积不变，这叫做</a:t>
            </a:r>
            <a:r>
              <a:rPr lang="zh-CN" altLang="zh-CN" sz="1800" dirty="0">
                <a:latin typeface="+mn-ea"/>
              </a:rPr>
              <a:t>（</a:t>
            </a:r>
            <a:r>
              <a:rPr lang="en-US" altLang="zh-CN" sz="1800" dirty="0">
                <a:latin typeface="+mn-ea"/>
              </a:rPr>
              <a:t>                 </a:t>
            </a:r>
            <a:r>
              <a:rPr lang="zh-CN" altLang="zh-CN" sz="1800" dirty="0">
                <a:latin typeface="+mn-ea"/>
              </a:rPr>
              <a:t>），用字母表示为 </a:t>
            </a:r>
            <a:r>
              <a:rPr lang="zh-CN" altLang="zh-CN" sz="1800" dirty="0">
                <a:latin typeface="+mn-ea"/>
              </a:rPr>
              <a:t>（</a:t>
            </a:r>
            <a:r>
              <a:rPr lang="en-US" altLang="zh-CN" sz="1800" dirty="0">
                <a:latin typeface="+mn-ea"/>
              </a:rPr>
              <a:t>                                   </a:t>
            </a:r>
            <a:r>
              <a:rPr lang="zh-CN" altLang="zh-CN" sz="1800" dirty="0">
                <a:latin typeface="+mn-ea"/>
              </a:rPr>
              <a:t>）。</a:t>
            </a:r>
            <a:r>
              <a:rPr lang="en-US" altLang="zh-CN" sz="1800" dirty="0">
                <a:latin typeface="+mn-ea"/>
              </a:rPr>
              <a:t>  </a:t>
            </a:r>
            <a:endParaRPr lang="zh-CN" altLang="zh-CN" sz="1800" dirty="0">
              <a:latin typeface="+mn-ea"/>
            </a:endParaRPr>
          </a:p>
          <a:p>
            <a:pPr marL="535940" indent="-535940">
              <a:lnSpc>
                <a:spcPct val="150000"/>
              </a:lnSpc>
            </a:pPr>
            <a:r>
              <a:rPr lang="zh-CN" altLang="zh-CN" sz="1800" dirty="0">
                <a:latin typeface="+mn-ea"/>
              </a:rPr>
              <a:t>（</a:t>
            </a:r>
            <a:r>
              <a:rPr lang="en-US" altLang="zh-CN" sz="1800" dirty="0">
                <a:latin typeface="+mn-ea"/>
              </a:rPr>
              <a:t>3</a:t>
            </a:r>
            <a:r>
              <a:rPr lang="zh-CN" altLang="zh-CN" sz="1800" dirty="0">
                <a:latin typeface="+mn-ea"/>
              </a:rPr>
              <a:t>）</a:t>
            </a:r>
            <a:r>
              <a:rPr lang="en-US" altLang="zh-CN" sz="1800" dirty="0">
                <a:latin typeface="+mn-ea"/>
              </a:rPr>
              <a:t>9</a:t>
            </a:r>
            <a:r>
              <a:rPr lang="zh-CN" altLang="zh-CN" sz="1800" dirty="0">
                <a:latin typeface="+mn-ea"/>
              </a:rPr>
              <a:t>×</a:t>
            </a:r>
            <a:r>
              <a:rPr lang="en-US" altLang="zh-CN" sz="1800" dirty="0">
                <a:latin typeface="+mn-ea"/>
              </a:rPr>
              <a:t>125</a:t>
            </a:r>
            <a:r>
              <a:rPr lang="zh-CN" altLang="zh-CN" sz="1800" dirty="0">
                <a:latin typeface="+mn-ea"/>
              </a:rPr>
              <a:t>×</a:t>
            </a:r>
            <a:r>
              <a:rPr lang="en-US" altLang="zh-CN" sz="1800" dirty="0">
                <a:latin typeface="+mn-ea"/>
              </a:rPr>
              <a:t>8 =9</a:t>
            </a:r>
            <a:r>
              <a:rPr lang="zh-CN" altLang="zh-CN" sz="1800" dirty="0">
                <a:latin typeface="+mn-ea"/>
              </a:rPr>
              <a:t>×</a:t>
            </a:r>
            <a:r>
              <a:rPr lang="en-US" altLang="zh-CN" sz="1800" dirty="0">
                <a:latin typeface="+mn-ea"/>
              </a:rPr>
              <a:t>(125</a:t>
            </a:r>
            <a:r>
              <a:rPr lang="zh-CN" altLang="zh-CN" sz="1800" dirty="0">
                <a:latin typeface="+mn-ea"/>
              </a:rPr>
              <a:t>×</a:t>
            </a:r>
            <a:r>
              <a:rPr lang="en-US" altLang="zh-CN" sz="1800" dirty="0">
                <a:latin typeface="+mn-ea"/>
              </a:rPr>
              <a:t>8)</a:t>
            </a:r>
            <a:r>
              <a:rPr lang="zh-CN" altLang="zh-CN" sz="1800" dirty="0">
                <a:latin typeface="+mn-ea"/>
              </a:rPr>
              <a:t>，这里运用了乘法</a:t>
            </a:r>
            <a:r>
              <a:rPr lang="en-US" altLang="zh-CN" sz="1800" dirty="0">
                <a:latin typeface="+mn-ea"/>
              </a:rPr>
              <a:t>(     </a:t>
            </a:r>
            <a:r>
              <a:rPr lang="en-US" altLang="zh-CN" sz="1800" dirty="0">
                <a:latin typeface="+mn-ea"/>
              </a:rPr>
              <a:t>         </a:t>
            </a:r>
            <a:r>
              <a:rPr lang="en-US" altLang="zh-CN" sz="1800" dirty="0">
                <a:latin typeface="+mn-ea"/>
              </a:rPr>
              <a:t>)</a:t>
            </a:r>
            <a:r>
              <a:rPr lang="zh-CN" altLang="zh-CN" sz="1800" dirty="0">
                <a:latin typeface="+mn-ea"/>
              </a:rPr>
              <a:t>律。</a:t>
            </a:r>
            <a:endParaRPr lang="zh-CN" altLang="zh-CN" sz="1800" dirty="0">
              <a:latin typeface="+mn-ea"/>
            </a:endParaRPr>
          </a:p>
          <a:p>
            <a:pPr marL="535940" indent="-535940">
              <a:lnSpc>
                <a:spcPct val="150000"/>
              </a:lnSpc>
            </a:pPr>
            <a:r>
              <a:rPr lang="zh-CN" altLang="zh-CN" sz="1800" dirty="0">
                <a:latin typeface="+mn-ea"/>
              </a:rPr>
              <a:t>（</a:t>
            </a:r>
            <a:r>
              <a:rPr lang="en-US" altLang="zh-CN" sz="1800" dirty="0">
                <a:latin typeface="+mn-ea"/>
              </a:rPr>
              <a:t>4</a:t>
            </a:r>
            <a:r>
              <a:rPr lang="zh-CN" altLang="zh-CN" sz="1800" dirty="0">
                <a:latin typeface="+mn-ea"/>
              </a:rPr>
              <a:t>）</a:t>
            </a:r>
            <a:r>
              <a:rPr lang="en-US" altLang="zh-CN" sz="1800" dirty="0">
                <a:latin typeface="+mn-ea"/>
              </a:rPr>
              <a:t>(25</a:t>
            </a:r>
            <a:r>
              <a:rPr lang="zh-CN" altLang="zh-CN" sz="1800" dirty="0">
                <a:latin typeface="+mn-ea"/>
              </a:rPr>
              <a:t>×</a:t>
            </a:r>
            <a:r>
              <a:rPr lang="en-US" altLang="zh-CN" sz="1800" dirty="0">
                <a:latin typeface="+mn-ea"/>
              </a:rPr>
              <a:t>37)</a:t>
            </a:r>
            <a:r>
              <a:rPr lang="zh-CN" altLang="zh-CN" sz="1800" dirty="0">
                <a:latin typeface="+mn-ea"/>
              </a:rPr>
              <a:t>×</a:t>
            </a:r>
            <a:r>
              <a:rPr lang="en-US" altLang="zh-CN" sz="1800" dirty="0">
                <a:latin typeface="+mn-ea"/>
              </a:rPr>
              <a:t>4=37</a:t>
            </a:r>
            <a:r>
              <a:rPr lang="zh-CN" altLang="zh-CN" sz="1800" dirty="0">
                <a:latin typeface="+mn-ea"/>
              </a:rPr>
              <a:t>×</a:t>
            </a:r>
            <a:r>
              <a:rPr lang="en-US" altLang="zh-CN" sz="1800" dirty="0">
                <a:latin typeface="+mn-ea"/>
              </a:rPr>
              <a:t>(25</a:t>
            </a:r>
            <a:r>
              <a:rPr lang="zh-CN" altLang="zh-CN" sz="1800" dirty="0">
                <a:latin typeface="+mn-ea"/>
              </a:rPr>
              <a:t>×</a:t>
            </a:r>
            <a:r>
              <a:rPr lang="en-US" altLang="zh-CN" sz="1800" dirty="0">
                <a:latin typeface="+mn-ea"/>
              </a:rPr>
              <a:t>4</a:t>
            </a:r>
            <a:r>
              <a:rPr lang="zh-CN" altLang="zh-CN" sz="1800" dirty="0">
                <a:latin typeface="+mn-ea"/>
              </a:rPr>
              <a:t>），这里运用了乘法</a:t>
            </a:r>
            <a:r>
              <a:rPr lang="en-US" altLang="zh-CN" sz="1800" dirty="0">
                <a:latin typeface="+mn-ea"/>
              </a:rPr>
              <a:t>(   </a:t>
            </a:r>
            <a:r>
              <a:rPr lang="en-US" altLang="zh-CN" sz="1800" dirty="0">
                <a:latin typeface="+mn-ea"/>
              </a:rPr>
              <a:t>         </a:t>
            </a:r>
            <a:r>
              <a:rPr lang="en-US" altLang="zh-CN" sz="1800" dirty="0">
                <a:latin typeface="+mn-ea"/>
              </a:rPr>
              <a:t>)</a:t>
            </a:r>
            <a:r>
              <a:rPr lang="zh-CN" altLang="zh-CN" sz="1800" dirty="0">
                <a:latin typeface="+mn-ea"/>
              </a:rPr>
              <a:t>律和</a:t>
            </a:r>
            <a:r>
              <a:rPr lang="en-US" altLang="zh-CN" sz="1800" dirty="0">
                <a:latin typeface="+mn-ea"/>
              </a:rPr>
              <a:t>(       </a:t>
            </a:r>
            <a:r>
              <a:rPr lang="en-US" altLang="zh-CN" sz="1800" dirty="0">
                <a:latin typeface="+mn-ea"/>
              </a:rPr>
              <a:t>    </a:t>
            </a:r>
            <a:r>
              <a:rPr lang="en-US" altLang="zh-CN" sz="1800" dirty="0">
                <a:latin typeface="+mn-ea"/>
              </a:rPr>
              <a:t>)</a:t>
            </a:r>
            <a:r>
              <a:rPr lang="zh-CN" altLang="zh-CN" sz="1800" dirty="0">
                <a:latin typeface="+mn-ea"/>
              </a:rPr>
              <a:t>律。</a:t>
            </a:r>
            <a:endParaRPr lang="zh-CN" altLang="en-US" sz="1800" dirty="0">
              <a:latin typeface="+mn-ea"/>
            </a:endParaRPr>
          </a:p>
        </p:txBody>
      </p:sp>
      <p:sp>
        <p:nvSpPr>
          <p:cNvPr id="25" name="矩形 24"/>
          <p:cNvSpPr/>
          <p:nvPr/>
        </p:nvSpPr>
        <p:spPr>
          <a:xfrm>
            <a:off x="3741037" y="1560453"/>
            <a:ext cx="836842" cy="346249"/>
          </a:xfrm>
          <a:prstGeom prst="rect">
            <a:avLst/>
          </a:prstGeom>
        </p:spPr>
        <p:txBody>
          <a:bodyPr wrap="square" lIns="68580" tIns="34290" rIns="68580" bIns="34290">
            <a:spAutoFit/>
          </a:bodyPr>
          <a:lstStyle/>
          <a:p>
            <a:r>
              <a:rPr lang="zh-CN" altLang="zh-CN" sz="1800" dirty="0">
                <a:solidFill>
                  <a:srgbClr val="FF0000"/>
                </a:solidFill>
                <a:latin typeface="楷体" panose="02010609060101010101" pitchFamily="49" charset="-122"/>
                <a:ea typeface="楷体" panose="02010609060101010101" pitchFamily="49" charset="-122"/>
              </a:rPr>
              <a:t>位置</a:t>
            </a:r>
            <a:endParaRPr lang="zh-CN" altLang="en-US" sz="1800" dirty="0">
              <a:solidFill>
                <a:srgbClr val="FF0000"/>
              </a:solidFill>
              <a:latin typeface="楷体" panose="02010609060101010101" pitchFamily="49" charset="-122"/>
              <a:ea typeface="楷体" panose="02010609060101010101" pitchFamily="49" charset="-122"/>
            </a:endParaRPr>
          </a:p>
        </p:txBody>
      </p:sp>
      <p:sp>
        <p:nvSpPr>
          <p:cNvPr id="26" name="矩形 25"/>
          <p:cNvSpPr/>
          <p:nvPr/>
        </p:nvSpPr>
        <p:spPr>
          <a:xfrm>
            <a:off x="1632828" y="1929070"/>
            <a:ext cx="1337913" cy="346249"/>
          </a:xfrm>
          <a:prstGeom prst="rect">
            <a:avLst/>
          </a:prstGeom>
        </p:spPr>
        <p:txBody>
          <a:bodyPr wrap="square" lIns="68580" tIns="34290" rIns="68580" bIns="34290">
            <a:spAutoFit/>
          </a:bodyPr>
          <a:lstStyle/>
          <a:p>
            <a:r>
              <a:rPr lang="zh-CN" altLang="zh-CN" sz="1800" dirty="0">
                <a:solidFill>
                  <a:srgbClr val="FF0000"/>
                </a:solidFill>
                <a:latin typeface="楷体" panose="02010609060101010101" pitchFamily="49" charset="-122"/>
                <a:ea typeface="楷体" panose="02010609060101010101" pitchFamily="49" charset="-122"/>
              </a:rPr>
              <a:t>乘法交换律</a:t>
            </a:r>
            <a:endParaRPr lang="zh-CN" altLang="en-US" sz="1800" dirty="0">
              <a:solidFill>
                <a:srgbClr val="FF0000"/>
              </a:solidFill>
              <a:latin typeface="楷体" panose="02010609060101010101" pitchFamily="49" charset="-122"/>
              <a:ea typeface="楷体" panose="02010609060101010101" pitchFamily="49" charset="-122"/>
            </a:endParaRPr>
          </a:p>
        </p:txBody>
      </p:sp>
      <p:sp>
        <p:nvSpPr>
          <p:cNvPr id="27" name="矩形 26"/>
          <p:cNvSpPr/>
          <p:nvPr/>
        </p:nvSpPr>
        <p:spPr>
          <a:xfrm>
            <a:off x="5491781" y="1928824"/>
            <a:ext cx="1243273" cy="346249"/>
          </a:xfrm>
          <a:prstGeom prst="rect">
            <a:avLst/>
          </a:prstGeom>
        </p:spPr>
        <p:txBody>
          <a:bodyPr wrap="square" lIns="68580" tIns="34290" rIns="68580" bIns="34290">
            <a:spAutoFit/>
          </a:bodyPr>
          <a:lstStyle/>
          <a:p>
            <a:r>
              <a:rPr lang="en-US" altLang="zh-CN" sz="1800" dirty="0">
                <a:solidFill>
                  <a:srgbClr val="FF0000"/>
                </a:solidFill>
                <a:latin typeface="楷体" panose="02010609060101010101" pitchFamily="49" charset="-122"/>
                <a:ea typeface="楷体" panose="02010609060101010101" pitchFamily="49" charset="-122"/>
              </a:rPr>
              <a:t>a</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b=b</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a</a:t>
            </a:r>
            <a:endParaRPr lang="zh-CN" altLang="en-US" sz="1800" dirty="0">
              <a:solidFill>
                <a:srgbClr val="FF0000"/>
              </a:solidFill>
              <a:latin typeface="楷体" panose="02010609060101010101" pitchFamily="49" charset="-122"/>
              <a:ea typeface="楷体" panose="02010609060101010101" pitchFamily="49" charset="-122"/>
            </a:endParaRPr>
          </a:p>
        </p:txBody>
      </p:sp>
      <p:sp>
        <p:nvSpPr>
          <p:cNvPr id="28" name="矩形 27"/>
          <p:cNvSpPr/>
          <p:nvPr/>
        </p:nvSpPr>
        <p:spPr>
          <a:xfrm>
            <a:off x="3154867" y="2360205"/>
            <a:ext cx="1128095" cy="346249"/>
          </a:xfrm>
          <a:prstGeom prst="rect">
            <a:avLst/>
          </a:prstGeom>
        </p:spPr>
        <p:txBody>
          <a:bodyPr wrap="square" lIns="68580" tIns="34290" rIns="68580" bIns="34290">
            <a:spAutoFit/>
          </a:bodyPr>
          <a:lstStyle/>
          <a:p>
            <a:r>
              <a:rPr lang="zh-CN" altLang="zh-CN" sz="1800" dirty="0">
                <a:solidFill>
                  <a:srgbClr val="FF0000"/>
                </a:solidFill>
                <a:latin typeface="楷体" panose="02010609060101010101" pitchFamily="49" charset="-122"/>
                <a:ea typeface="楷体" panose="02010609060101010101" pitchFamily="49" charset="-122"/>
              </a:rPr>
              <a:t>前两个数</a:t>
            </a:r>
            <a:endParaRPr lang="zh-CN" altLang="en-US" sz="1800" dirty="0">
              <a:solidFill>
                <a:srgbClr val="FF0000"/>
              </a:solidFill>
              <a:latin typeface="楷体" panose="02010609060101010101" pitchFamily="49" charset="-122"/>
              <a:ea typeface="楷体" panose="02010609060101010101" pitchFamily="49" charset="-122"/>
            </a:endParaRPr>
          </a:p>
        </p:txBody>
      </p:sp>
      <p:sp>
        <p:nvSpPr>
          <p:cNvPr id="29" name="矩形 28"/>
          <p:cNvSpPr/>
          <p:nvPr/>
        </p:nvSpPr>
        <p:spPr>
          <a:xfrm>
            <a:off x="6533489" y="2422183"/>
            <a:ext cx="1082075" cy="346249"/>
          </a:xfrm>
          <a:prstGeom prst="rect">
            <a:avLst/>
          </a:prstGeom>
        </p:spPr>
        <p:txBody>
          <a:bodyPr wrap="square" lIns="68580" tIns="34290" rIns="68580" bIns="34290">
            <a:spAutoFit/>
          </a:bodyPr>
          <a:lstStyle/>
          <a:p>
            <a:r>
              <a:rPr lang="zh-CN" altLang="zh-CN" sz="1800" dirty="0">
                <a:solidFill>
                  <a:srgbClr val="FF0000"/>
                </a:solidFill>
                <a:latin typeface="楷体" panose="02010609060101010101" pitchFamily="49" charset="-122"/>
                <a:ea typeface="楷体" panose="02010609060101010101" pitchFamily="49" charset="-122"/>
              </a:rPr>
              <a:t>第三个数</a:t>
            </a:r>
            <a:endParaRPr lang="zh-CN" altLang="en-US" sz="1800" dirty="0">
              <a:solidFill>
                <a:srgbClr val="FF0000"/>
              </a:solidFill>
              <a:latin typeface="楷体" panose="02010609060101010101" pitchFamily="49" charset="-122"/>
              <a:ea typeface="楷体" panose="02010609060101010101" pitchFamily="49" charset="-122"/>
            </a:endParaRPr>
          </a:p>
        </p:txBody>
      </p:sp>
      <p:sp>
        <p:nvSpPr>
          <p:cNvPr id="30" name="矩形 29"/>
          <p:cNvSpPr/>
          <p:nvPr/>
        </p:nvSpPr>
        <p:spPr>
          <a:xfrm>
            <a:off x="2970822" y="2779646"/>
            <a:ext cx="1069667" cy="346249"/>
          </a:xfrm>
          <a:prstGeom prst="rect">
            <a:avLst/>
          </a:prstGeom>
        </p:spPr>
        <p:txBody>
          <a:bodyPr wrap="square" lIns="68580" tIns="34290" rIns="68580" bIns="34290">
            <a:spAutoFit/>
          </a:bodyPr>
          <a:lstStyle/>
          <a:p>
            <a:r>
              <a:rPr lang="zh-CN" altLang="zh-CN" sz="1800" dirty="0">
                <a:solidFill>
                  <a:srgbClr val="FF0000"/>
                </a:solidFill>
                <a:latin typeface="楷体" panose="02010609060101010101" pitchFamily="49" charset="-122"/>
                <a:ea typeface="楷体" panose="02010609060101010101" pitchFamily="49" charset="-122"/>
              </a:rPr>
              <a:t>后两个数</a:t>
            </a:r>
            <a:endParaRPr lang="zh-CN" altLang="en-US" sz="1800" dirty="0">
              <a:solidFill>
                <a:srgbClr val="FF0000"/>
              </a:solidFill>
              <a:latin typeface="楷体" panose="02010609060101010101" pitchFamily="49" charset="-122"/>
              <a:ea typeface="楷体" panose="02010609060101010101" pitchFamily="49" charset="-122"/>
            </a:endParaRPr>
          </a:p>
        </p:txBody>
      </p:sp>
      <p:sp>
        <p:nvSpPr>
          <p:cNvPr id="31" name="矩形 30"/>
          <p:cNvSpPr/>
          <p:nvPr/>
        </p:nvSpPr>
        <p:spPr>
          <a:xfrm>
            <a:off x="6204670" y="2779849"/>
            <a:ext cx="1214650" cy="346249"/>
          </a:xfrm>
          <a:prstGeom prst="rect">
            <a:avLst/>
          </a:prstGeom>
        </p:spPr>
        <p:txBody>
          <a:bodyPr wrap="square" lIns="68580" tIns="34290" rIns="68580" bIns="34290">
            <a:spAutoFit/>
          </a:bodyPr>
          <a:lstStyle/>
          <a:p>
            <a:r>
              <a:rPr lang="zh-CN" altLang="zh-CN" sz="1800" dirty="0">
                <a:solidFill>
                  <a:srgbClr val="FF0000"/>
                </a:solidFill>
                <a:latin typeface="楷体" panose="02010609060101010101" pitchFamily="49" charset="-122"/>
                <a:ea typeface="楷体" panose="02010609060101010101" pitchFamily="49" charset="-122"/>
              </a:rPr>
              <a:t>第一个数</a:t>
            </a:r>
            <a:endParaRPr lang="zh-CN" altLang="en-US" sz="1800" dirty="0">
              <a:solidFill>
                <a:srgbClr val="FF0000"/>
              </a:solidFill>
              <a:latin typeface="楷体" panose="02010609060101010101" pitchFamily="49" charset="-122"/>
              <a:ea typeface="楷体" panose="02010609060101010101" pitchFamily="49" charset="-122"/>
            </a:endParaRPr>
          </a:p>
        </p:txBody>
      </p:sp>
      <p:sp>
        <p:nvSpPr>
          <p:cNvPr id="32" name="矩形 31"/>
          <p:cNvSpPr/>
          <p:nvPr/>
        </p:nvSpPr>
        <p:spPr>
          <a:xfrm>
            <a:off x="4040535" y="3201268"/>
            <a:ext cx="1380572" cy="346249"/>
          </a:xfrm>
          <a:prstGeom prst="rect">
            <a:avLst/>
          </a:prstGeom>
        </p:spPr>
        <p:txBody>
          <a:bodyPr wrap="square" lIns="68580" tIns="34290" rIns="68580" bIns="34290">
            <a:spAutoFit/>
          </a:bodyPr>
          <a:lstStyle/>
          <a:p>
            <a:r>
              <a:rPr lang="zh-CN" altLang="zh-CN" sz="1800" dirty="0">
                <a:solidFill>
                  <a:srgbClr val="FF0000"/>
                </a:solidFill>
                <a:latin typeface="楷体" panose="02010609060101010101" pitchFamily="49" charset="-122"/>
                <a:ea typeface="楷体" panose="02010609060101010101" pitchFamily="49" charset="-122"/>
              </a:rPr>
              <a:t>乘法结合律</a:t>
            </a:r>
            <a:endParaRPr lang="zh-CN" altLang="en-US" sz="1800" dirty="0">
              <a:solidFill>
                <a:srgbClr val="FF0000"/>
              </a:solidFill>
              <a:latin typeface="楷体" panose="02010609060101010101" pitchFamily="49" charset="-122"/>
              <a:ea typeface="楷体" panose="02010609060101010101" pitchFamily="49" charset="-122"/>
            </a:endParaRPr>
          </a:p>
        </p:txBody>
      </p:sp>
      <p:sp>
        <p:nvSpPr>
          <p:cNvPr id="33" name="矩形 32"/>
          <p:cNvSpPr/>
          <p:nvPr/>
        </p:nvSpPr>
        <p:spPr>
          <a:xfrm>
            <a:off x="1363957" y="3678262"/>
            <a:ext cx="2676518" cy="346249"/>
          </a:xfrm>
          <a:prstGeom prst="rect">
            <a:avLst/>
          </a:prstGeom>
        </p:spPr>
        <p:txBody>
          <a:bodyPr wrap="square" lIns="68580" tIns="34290" rIns="68580" bIns="34290">
            <a:spAutoFit/>
          </a:bodyPr>
          <a:lstStyle/>
          <a:p>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a</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b</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c=a</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b</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c</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  </a:t>
            </a:r>
            <a:endParaRPr lang="zh-CN" altLang="en-US" sz="1800" dirty="0">
              <a:solidFill>
                <a:srgbClr val="FF0000"/>
              </a:solidFill>
              <a:latin typeface="楷体" panose="02010609060101010101" pitchFamily="49" charset="-122"/>
              <a:ea typeface="楷体" panose="02010609060101010101" pitchFamily="49" charset="-122"/>
            </a:endParaRPr>
          </a:p>
        </p:txBody>
      </p:sp>
      <p:sp>
        <p:nvSpPr>
          <p:cNvPr id="34" name="矩形 33"/>
          <p:cNvSpPr/>
          <p:nvPr/>
        </p:nvSpPr>
        <p:spPr>
          <a:xfrm>
            <a:off x="5655072" y="4024382"/>
            <a:ext cx="916155" cy="346249"/>
          </a:xfrm>
          <a:prstGeom prst="rect">
            <a:avLst/>
          </a:prstGeom>
        </p:spPr>
        <p:txBody>
          <a:bodyPr wrap="square" lIns="68580" tIns="34290" rIns="68580" bIns="34290">
            <a:spAutoFit/>
          </a:bodyPr>
          <a:lstStyle/>
          <a:p>
            <a:r>
              <a:rPr lang="zh-CN" altLang="zh-CN" sz="1800" dirty="0">
                <a:solidFill>
                  <a:srgbClr val="FF0000"/>
                </a:solidFill>
                <a:latin typeface="楷体" panose="02010609060101010101" pitchFamily="49" charset="-122"/>
                <a:ea typeface="楷体" panose="02010609060101010101" pitchFamily="49" charset="-122"/>
              </a:rPr>
              <a:t>结合</a:t>
            </a:r>
            <a:endParaRPr lang="zh-CN" altLang="en-US" sz="1800" dirty="0">
              <a:solidFill>
                <a:srgbClr val="FF0000"/>
              </a:solidFill>
              <a:latin typeface="楷体" panose="02010609060101010101" pitchFamily="49" charset="-122"/>
              <a:ea typeface="楷体" panose="02010609060101010101" pitchFamily="49" charset="-122"/>
            </a:endParaRPr>
          </a:p>
        </p:txBody>
      </p:sp>
      <p:sp>
        <p:nvSpPr>
          <p:cNvPr id="36" name="矩形 35"/>
          <p:cNvSpPr/>
          <p:nvPr/>
        </p:nvSpPr>
        <p:spPr>
          <a:xfrm>
            <a:off x="5870280" y="4418684"/>
            <a:ext cx="663345" cy="346249"/>
          </a:xfrm>
          <a:prstGeom prst="rect">
            <a:avLst/>
          </a:prstGeom>
        </p:spPr>
        <p:txBody>
          <a:bodyPr wrap="square" lIns="68580" tIns="34290" rIns="68580" bIns="34290">
            <a:spAutoFit/>
          </a:bodyPr>
          <a:lstStyle/>
          <a:p>
            <a:r>
              <a:rPr lang="zh-CN" altLang="zh-CN" sz="1800" dirty="0">
                <a:solidFill>
                  <a:srgbClr val="FF0000"/>
                </a:solidFill>
                <a:latin typeface="楷体" panose="02010609060101010101" pitchFamily="49" charset="-122"/>
                <a:ea typeface="楷体" panose="02010609060101010101" pitchFamily="49" charset="-122"/>
              </a:rPr>
              <a:t>交换</a:t>
            </a:r>
            <a:endParaRPr lang="zh-CN" altLang="en-US" sz="1800" dirty="0">
              <a:solidFill>
                <a:srgbClr val="FF0000"/>
              </a:solidFill>
              <a:latin typeface="楷体" panose="02010609060101010101" pitchFamily="49" charset="-122"/>
              <a:ea typeface="楷体" panose="02010609060101010101" pitchFamily="49" charset="-122"/>
            </a:endParaRPr>
          </a:p>
        </p:txBody>
      </p:sp>
      <p:sp>
        <p:nvSpPr>
          <p:cNvPr id="37" name="矩形 36"/>
          <p:cNvSpPr/>
          <p:nvPr/>
        </p:nvSpPr>
        <p:spPr>
          <a:xfrm>
            <a:off x="1579683" y="4764919"/>
            <a:ext cx="723519" cy="346249"/>
          </a:xfrm>
          <a:prstGeom prst="rect">
            <a:avLst/>
          </a:prstGeom>
        </p:spPr>
        <p:txBody>
          <a:bodyPr wrap="square" lIns="68580" tIns="34290" rIns="68580" bIns="34290">
            <a:spAutoFit/>
          </a:bodyPr>
          <a:lstStyle/>
          <a:p>
            <a:r>
              <a:rPr lang="zh-CN" altLang="zh-CN" sz="1800" dirty="0">
                <a:solidFill>
                  <a:srgbClr val="FF0000"/>
                </a:solidFill>
                <a:latin typeface="楷体" panose="02010609060101010101" pitchFamily="49" charset="-122"/>
                <a:ea typeface="楷体" panose="02010609060101010101" pitchFamily="49" charset="-122"/>
              </a:rPr>
              <a:t>结合</a:t>
            </a:r>
            <a:endParaRPr lang="zh-CN" altLang="en-US" sz="1800"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circle(in)">
                                      <p:cBhvr>
                                        <p:cTn id="7" dur="20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circle(in)">
                                      <p:cBhvr>
                                        <p:cTn id="12" dur="20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circle(in)">
                                      <p:cBhvr>
                                        <p:cTn id="17" dur="20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circle(in)">
                                      <p:cBhvr>
                                        <p:cTn id="22" dur="20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circle(in)">
                                      <p:cBhvr>
                                        <p:cTn id="27" dur="2000"/>
                                        <p:tgtEl>
                                          <p:spTgt spid="29"/>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circle(in)">
                                      <p:cBhvr>
                                        <p:cTn id="32" dur="2000"/>
                                        <p:tgtEl>
                                          <p:spTgt spid="30"/>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circle(in)">
                                      <p:cBhvr>
                                        <p:cTn id="37" dur="2000"/>
                                        <p:tgtEl>
                                          <p:spTgt spid="31"/>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circle(in)">
                                      <p:cBhvr>
                                        <p:cTn id="42" dur="2000"/>
                                        <p:tgtEl>
                                          <p:spTgt spid="32"/>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grpId="0" nodeType="click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circle(in)">
                                      <p:cBhvr>
                                        <p:cTn id="47" dur="2000"/>
                                        <p:tgtEl>
                                          <p:spTgt spid="33"/>
                                        </p:tgtEl>
                                      </p:cBhvr>
                                    </p:animEffect>
                                  </p:childTnLst>
                                </p:cTn>
                              </p:par>
                            </p:childTnLst>
                          </p:cTn>
                        </p:par>
                      </p:childTnLst>
                    </p:cTn>
                  </p:par>
                  <p:par>
                    <p:cTn id="48" fill="hold">
                      <p:stCondLst>
                        <p:cond delay="indefinite"/>
                      </p:stCondLst>
                      <p:childTnLst>
                        <p:par>
                          <p:cTn id="49" fill="hold">
                            <p:stCondLst>
                              <p:cond delay="0"/>
                            </p:stCondLst>
                            <p:childTnLst>
                              <p:par>
                                <p:cTn id="50" presetID="6" presetClass="entr" presetSubtype="16" fill="hold" grpId="0" nodeType="click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circle(in)">
                                      <p:cBhvr>
                                        <p:cTn id="52" dur="2000"/>
                                        <p:tgtEl>
                                          <p:spTgt spid="34"/>
                                        </p:tgtEl>
                                      </p:cBhvr>
                                    </p:animEffect>
                                  </p:childTnLst>
                                </p:cTn>
                              </p:par>
                            </p:childTnLst>
                          </p:cTn>
                        </p:par>
                      </p:childTnLst>
                    </p:cTn>
                  </p:par>
                  <p:par>
                    <p:cTn id="53" fill="hold">
                      <p:stCondLst>
                        <p:cond delay="indefinite"/>
                      </p:stCondLst>
                      <p:childTnLst>
                        <p:par>
                          <p:cTn id="54" fill="hold">
                            <p:stCondLst>
                              <p:cond delay="0"/>
                            </p:stCondLst>
                            <p:childTnLst>
                              <p:par>
                                <p:cTn id="55" presetID="6" presetClass="entr" presetSubtype="16" fill="hold" grpId="0" nodeType="click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circle(in)">
                                      <p:cBhvr>
                                        <p:cTn id="57" dur="2000"/>
                                        <p:tgtEl>
                                          <p:spTgt spid="36"/>
                                        </p:tgtEl>
                                      </p:cBhvr>
                                    </p:animEffect>
                                  </p:childTnLst>
                                </p:cTn>
                              </p:par>
                            </p:childTnLst>
                          </p:cTn>
                        </p:par>
                      </p:childTnLst>
                    </p:cTn>
                  </p:par>
                  <p:par>
                    <p:cTn id="58" fill="hold">
                      <p:stCondLst>
                        <p:cond delay="indefinite"/>
                      </p:stCondLst>
                      <p:childTnLst>
                        <p:par>
                          <p:cTn id="59" fill="hold">
                            <p:stCondLst>
                              <p:cond delay="0"/>
                            </p:stCondLst>
                            <p:childTnLst>
                              <p:par>
                                <p:cTn id="60" presetID="6" presetClass="entr" presetSubtype="16" fill="hold" grpId="0" nodeType="click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circle(in)">
                                      <p:cBhvr>
                                        <p:cTn id="62" dur="2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31" grpId="0"/>
      <p:bldP spid="32" grpId="0"/>
      <p:bldP spid="33" grpId="0"/>
      <p:bldP spid="34" grpId="0"/>
      <p:bldP spid="36" grpId="0"/>
      <p:bldP spid="3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08564" y="4059906"/>
            <a:ext cx="1635029" cy="500137"/>
          </a:xfrm>
          <a:prstGeom prst="rect">
            <a:avLst/>
          </a:prstGeom>
        </p:spPr>
        <p:txBody>
          <a:bodyPr wrap="square" lIns="68580" tIns="34290" rIns="68580" bIns="34290">
            <a:spAutoFit/>
          </a:bodyPr>
          <a:lstStyle/>
          <a:p>
            <a:r>
              <a:rPr lang="zh-CN" altLang="zh-CN" dirty="0" smtClean="0">
                <a:solidFill>
                  <a:srgbClr val="FF0000"/>
                </a:solidFill>
                <a:latin typeface="楷体" panose="02010609060101010101" pitchFamily="49" charset="-122"/>
                <a:ea typeface="楷体" panose="02010609060101010101" pitchFamily="49" charset="-122"/>
              </a:rPr>
              <a:t>乘法交换律</a:t>
            </a:r>
            <a:endParaRPr lang="en-US" altLang="zh-CN" dirty="0" smtClean="0">
              <a:solidFill>
                <a:srgbClr val="FF0000"/>
              </a:solidFill>
              <a:latin typeface="楷体" panose="02010609060101010101" pitchFamily="49" charset="-122"/>
              <a:ea typeface="楷体" panose="02010609060101010101" pitchFamily="49" charset="-122"/>
            </a:endParaRPr>
          </a:p>
          <a:p>
            <a:r>
              <a:rPr lang="zh-CN" altLang="zh-CN" dirty="0" smtClean="0">
                <a:solidFill>
                  <a:srgbClr val="FF0000"/>
                </a:solidFill>
                <a:latin typeface="楷体" panose="02010609060101010101" pitchFamily="49" charset="-122"/>
                <a:ea typeface="楷体" panose="02010609060101010101" pitchFamily="49" charset="-122"/>
              </a:rPr>
              <a:t>和乘法结合律</a:t>
            </a:r>
            <a:endParaRPr lang="zh-CN" altLang="en-US" dirty="0">
              <a:solidFill>
                <a:srgbClr val="FF0000"/>
              </a:solidFill>
              <a:latin typeface="楷体" panose="02010609060101010101" pitchFamily="49" charset="-122"/>
              <a:ea typeface="楷体" panose="02010609060101010101" pitchFamily="49" charset="-122"/>
            </a:endParaRPr>
          </a:p>
        </p:txBody>
      </p:sp>
      <p:sp>
        <p:nvSpPr>
          <p:cNvPr id="3" name="五边形 2"/>
          <p:cNvSpPr>
            <a:spLocks noChangeArrowheads="1"/>
          </p:cNvSpPr>
          <p:nvPr/>
        </p:nvSpPr>
        <p:spPr bwMode="auto">
          <a:xfrm>
            <a:off x="1" y="376238"/>
            <a:ext cx="1937657"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课后作业</a:t>
            </a:r>
            <a:endParaRPr lang="zh-CN" altLang="en-US" sz="2400" dirty="0">
              <a:solidFill>
                <a:srgbClr val="FFFFFF"/>
              </a:solidFill>
              <a:latin typeface="微软雅黑" panose="020B0503020204020204" pitchFamily="34" charset="-122"/>
            </a:endParaRPr>
          </a:p>
        </p:txBody>
      </p:sp>
      <p:sp>
        <p:nvSpPr>
          <p:cNvPr id="4" name="矩形 3"/>
          <p:cNvSpPr/>
          <p:nvPr/>
        </p:nvSpPr>
        <p:spPr>
          <a:xfrm>
            <a:off x="629839" y="1201484"/>
            <a:ext cx="7660826" cy="3461861"/>
          </a:xfrm>
          <a:prstGeom prst="rect">
            <a:avLst/>
          </a:prstGeom>
        </p:spPr>
        <p:txBody>
          <a:bodyPr wrap="square" lIns="68580" tIns="34290" rIns="68580" bIns="34290">
            <a:spAutoFit/>
          </a:bodyPr>
          <a:lstStyle/>
          <a:p>
            <a:pPr marL="675640" indent="-675640">
              <a:lnSpc>
                <a:spcPct val="150000"/>
              </a:lnSpc>
            </a:pPr>
            <a:r>
              <a:rPr lang="zh-CN" altLang="en-US" sz="2100" dirty="0">
                <a:latin typeface="+mn-ea"/>
              </a:rPr>
              <a:t>（</a:t>
            </a:r>
            <a:r>
              <a:rPr lang="en-US" altLang="zh-CN" sz="2100" dirty="0">
                <a:latin typeface="+mn-ea"/>
              </a:rPr>
              <a:t>5</a:t>
            </a:r>
            <a:r>
              <a:rPr lang="zh-CN" altLang="en-US" sz="2100" dirty="0">
                <a:latin typeface="+mn-ea"/>
              </a:rPr>
              <a:t>）</a:t>
            </a:r>
            <a:r>
              <a:rPr lang="zh-CN" altLang="zh-CN" sz="2100" dirty="0">
                <a:latin typeface="+mn-ea"/>
              </a:rPr>
              <a:t>在</a:t>
            </a:r>
            <a:r>
              <a:rPr lang="en-US" altLang="zh-CN" sz="2100" dirty="0">
                <a:latin typeface="+mn-ea"/>
              </a:rPr>
              <a:t> </a:t>
            </a:r>
            <a:r>
              <a:rPr lang="en-US" altLang="zh-CN" sz="2100" dirty="0">
                <a:latin typeface="+mn-ea"/>
              </a:rPr>
              <a:t>     </a:t>
            </a:r>
            <a:r>
              <a:rPr lang="zh-CN" altLang="zh-CN" sz="2100" dirty="0">
                <a:latin typeface="+mn-ea"/>
              </a:rPr>
              <a:t>内</a:t>
            </a:r>
            <a:r>
              <a:rPr lang="zh-CN" altLang="zh-CN" sz="2100" dirty="0">
                <a:latin typeface="+mn-ea"/>
              </a:rPr>
              <a:t>填上数，</a:t>
            </a:r>
            <a:r>
              <a:rPr lang="zh-CN" altLang="zh-CN" sz="2100" dirty="0">
                <a:latin typeface="+mn-ea"/>
              </a:rPr>
              <a:t>在</a:t>
            </a:r>
            <a:r>
              <a:rPr lang="en-US" altLang="zh-CN" sz="2100" dirty="0">
                <a:latin typeface="+mn-ea"/>
              </a:rPr>
              <a:t>      </a:t>
            </a:r>
            <a:r>
              <a:rPr lang="zh-CN" altLang="zh-CN" sz="2100" dirty="0">
                <a:latin typeface="+mn-ea"/>
              </a:rPr>
              <a:t>内</a:t>
            </a:r>
            <a:r>
              <a:rPr lang="zh-CN" altLang="zh-CN" sz="2100" dirty="0">
                <a:latin typeface="+mn-ea"/>
              </a:rPr>
              <a:t>填上运算符号，在横线上填上运用的运算定律。</a:t>
            </a:r>
            <a:r>
              <a:rPr lang="en-US" altLang="zh-CN" sz="2100" dirty="0">
                <a:latin typeface="+mn-ea"/>
              </a:rPr>
              <a:t>  </a:t>
            </a:r>
            <a:endParaRPr lang="zh-CN" altLang="zh-CN" sz="2100" dirty="0">
              <a:latin typeface="+mn-ea"/>
            </a:endParaRPr>
          </a:p>
          <a:p>
            <a:pPr indent="675640">
              <a:lnSpc>
                <a:spcPct val="150000"/>
              </a:lnSpc>
            </a:pPr>
            <a:r>
              <a:rPr lang="en-US" altLang="zh-CN" sz="2100" dirty="0">
                <a:latin typeface="+mn-ea"/>
              </a:rPr>
              <a:t>39</a:t>
            </a:r>
            <a:r>
              <a:rPr lang="zh-CN" altLang="zh-CN" sz="2100" dirty="0">
                <a:latin typeface="+mn-ea"/>
              </a:rPr>
              <a:t>＋</a:t>
            </a:r>
            <a:r>
              <a:rPr lang="en-US" altLang="zh-CN" sz="2100" dirty="0">
                <a:latin typeface="+mn-ea"/>
              </a:rPr>
              <a:t>37</a:t>
            </a:r>
            <a:r>
              <a:rPr lang="zh-CN" altLang="zh-CN" sz="2100" dirty="0">
                <a:latin typeface="+mn-ea"/>
              </a:rPr>
              <a:t>＋</a:t>
            </a:r>
            <a:r>
              <a:rPr lang="en-US" altLang="zh-CN" sz="2100" dirty="0">
                <a:latin typeface="+mn-ea"/>
              </a:rPr>
              <a:t>161</a:t>
            </a:r>
            <a:r>
              <a:rPr lang="zh-CN" altLang="zh-CN" sz="2100" dirty="0">
                <a:latin typeface="+mn-ea"/>
              </a:rPr>
              <a:t>＝</a:t>
            </a:r>
            <a:r>
              <a:rPr lang="en-US" altLang="zh-CN" sz="2100" dirty="0">
                <a:latin typeface="+mn-ea"/>
              </a:rPr>
              <a:t>37</a:t>
            </a:r>
            <a:r>
              <a:rPr lang="zh-CN" altLang="zh-CN" sz="2100" dirty="0">
                <a:latin typeface="+mn-ea"/>
              </a:rPr>
              <a:t>＋（</a:t>
            </a:r>
            <a:r>
              <a:rPr lang="en-US" altLang="zh-CN" sz="2100" dirty="0">
                <a:latin typeface="+mn-ea"/>
              </a:rPr>
              <a:t>                    </a:t>
            </a:r>
            <a:r>
              <a:rPr lang="zh-CN" altLang="zh-CN" sz="2100" dirty="0">
                <a:latin typeface="+mn-ea"/>
              </a:rPr>
              <a:t>） </a:t>
            </a:r>
            <a:r>
              <a:rPr lang="en-US" altLang="zh-CN" sz="2100" u="sng" dirty="0">
                <a:latin typeface="+mn-ea"/>
              </a:rPr>
              <a:t>           </a:t>
            </a:r>
            <a:endParaRPr lang="zh-CN" altLang="zh-CN" sz="2100" dirty="0">
              <a:latin typeface="+mn-ea"/>
            </a:endParaRPr>
          </a:p>
          <a:p>
            <a:pPr indent="675640">
              <a:lnSpc>
                <a:spcPct val="150000"/>
              </a:lnSpc>
            </a:pPr>
            <a:r>
              <a:rPr lang="en-US" altLang="zh-CN" sz="2100" dirty="0">
                <a:latin typeface="+mn-ea"/>
              </a:rPr>
              <a:t>45</a:t>
            </a:r>
            <a:r>
              <a:rPr lang="zh-CN" altLang="zh-CN" sz="2100" dirty="0">
                <a:latin typeface="+mn-ea"/>
              </a:rPr>
              <a:t>×</a:t>
            </a:r>
            <a:r>
              <a:rPr lang="en-US" altLang="zh-CN" sz="2100" dirty="0">
                <a:latin typeface="+mn-ea"/>
              </a:rPr>
              <a:t>5</a:t>
            </a:r>
            <a:r>
              <a:rPr lang="zh-CN" altLang="zh-CN" sz="2100" dirty="0">
                <a:latin typeface="+mn-ea"/>
              </a:rPr>
              <a:t>×</a:t>
            </a:r>
            <a:r>
              <a:rPr lang="en-US" altLang="zh-CN" sz="2100" dirty="0">
                <a:latin typeface="+mn-ea"/>
              </a:rPr>
              <a:t>8</a:t>
            </a:r>
            <a:r>
              <a:rPr lang="zh-CN" altLang="zh-CN" sz="2100" dirty="0">
                <a:latin typeface="+mn-ea"/>
              </a:rPr>
              <a:t>＝</a:t>
            </a:r>
            <a:r>
              <a:rPr lang="en-US" altLang="zh-CN" sz="2100" dirty="0">
                <a:latin typeface="+mn-ea"/>
              </a:rPr>
              <a:t>45</a:t>
            </a:r>
            <a:r>
              <a:rPr lang="zh-CN" altLang="zh-CN" sz="2100" dirty="0">
                <a:latin typeface="+mn-ea"/>
              </a:rPr>
              <a:t>×</a:t>
            </a:r>
            <a:r>
              <a:rPr lang="zh-CN" altLang="zh-CN" sz="2100" dirty="0">
                <a:latin typeface="+mn-ea"/>
              </a:rPr>
              <a:t>（</a:t>
            </a:r>
            <a:r>
              <a:rPr lang="en-US" altLang="zh-CN" sz="2100" dirty="0">
                <a:latin typeface="+mn-ea"/>
              </a:rPr>
              <a:t>                   </a:t>
            </a:r>
            <a:r>
              <a:rPr lang="zh-CN" altLang="zh-CN" sz="2100" dirty="0">
                <a:latin typeface="+mn-ea"/>
              </a:rPr>
              <a:t>）</a:t>
            </a:r>
            <a:r>
              <a:rPr lang="en-US" altLang="zh-CN" sz="2100" dirty="0">
                <a:latin typeface="+mn-ea"/>
              </a:rPr>
              <a:t>    </a:t>
            </a:r>
            <a:r>
              <a:rPr lang="en-US" altLang="zh-CN" sz="2100" u="sng" dirty="0">
                <a:latin typeface="+mn-ea"/>
              </a:rPr>
              <a:t>          </a:t>
            </a:r>
            <a:r>
              <a:rPr lang="en-US" altLang="zh-CN" sz="2100" dirty="0">
                <a:latin typeface="+mn-ea"/>
              </a:rPr>
              <a:t> </a:t>
            </a:r>
            <a:endParaRPr lang="zh-CN" altLang="zh-CN" sz="2100" dirty="0">
              <a:latin typeface="+mn-ea"/>
            </a:endParaRPr>
          </a:p>
          <a:p>
            <a:pPr indent="675640">
              <a:lnSpc>
                <a:spcPct val="150000"/>
              </a:lnSpc>
            </a:pPr>
            <a:r>
              <a:rPr lang="en-US" altLang="zh-CN" sz="2100" dirty="0">
                <a:latin typeface="+mn-ea"/>
              </a:rPr>
              <a:t>47</a:t>
            </a:r>
            <a:r>
              <a:rPr lang="zh-CN" altLang="zh-CN" sz="2100" dirty="0">
                <a:latin typeface="+mn-ea"/>
              </a:rPr>
              <a:t>＋</a:t>
            </a:r>
            <a:r>
              <a:rPr lang="en-US" altLang="zh-CN" sz="2100" dirty="0">
                <a:latin typeface="+mn-ea"/>
              </a:rPr>
              <a:t>       </a:t>
            </a:r>
            <a:r>
              <a:rPr lang="zh-CN" altLang="zh-CN" sz="2100" dirty="0">
                <a:latin typeface="+mn-ea"/>
              </a:rPr>
              <a:t>＝</a:t>
            </a:r>
            <a:r>
              <a:rPr lang="en-US" altLang="zh-CN" sz="2100" dirty="0">
                <a:latin typeface="+mn-ea"/>
              </a:rPr>
              <a:t>128</a:t>
            </a:r>
            <a:endParaRPr lang="zh-CN" altLang="zh-CN" sz="2100" dirty="0">
              <a:latin typeface="+mn-ea"/>
            </a:endParaRPr>
          </a:p>
          <a:p>
            <a:pPr indent="675640">
              <a:lnSpc>
                <a:spcPct val="150000"/>
              </a:lnSpc>
            </a:pPr>
            <a:r>
              <a:rPr lang="en-US" altLang="zh-CN" sz="2100" dirty="0">
                <a:latin typeface="+mn-ea"/>
              </a:rPr>
              <a:t>427</a:t>
            </a:r>
            <a:r>
              <a:rPr lang="zh-CN" altLang="zh-CN" sz="2100" dirty="0">
                <a:latin typeface="+mn-ea"/>
              </a:rPr>
              <a:t>＋</a:t>
            </a:r>
            <a:r>
              <a:rPr lang="en-US" altLang="zh-CN" sz="2100" dirty="0">
                <a:latin typeface="+mn-ea"/>
              </a:rPr>
              <a:t>39</a:t>
            </a:r>
            <a:r>
              <a:rPr lang="zh-CN" altLang="zh-CN" sz="2100" dirty="0">
                <a:latin typeface="+mn-ea"/>
              </a:rPr>
              <a:t>＋</a:t>
            </a:r>
            <a:r>
              <a:rPr lang="en-US" altLang="zh-CN" sz="2100" dirty="0">
                <a:latin typeface="+mn-ea"/>
              </a:rPr>
              <a:t>73</a:t>
            </a:r>
            <a:r>
              <a:rPr lang="zh-CN" altLang="zh-CN" sz="2100" dirty="0">
                <a:latin typeface="+mn-ea"/>
              </a:rPr>
              <a:t>＝</a:t>
            </a:r>
            <a:r>
              <a:rPr lang="en-US" altLang="zh-CN" sz="2100" dirty="0">
                <a:latin typeface="+mn-ea"/>
              </a:rPr>
              <a:t>(427</a:t>
            </a:r>
            <a:r>
              <a:rPr lang="en-US" altLang="zh-CN" sz="2100" dirty="0">
                <a:latin typeface="+mn-ea"/>
              </a:rPr>
              <a:t>+       ) </a:t>
            </a:r>
            <a:endParaRPr lang="zh-CN" altLang="zh-CN" sz="2100" dirty="0">
              <a:latin typeface="+mn-ea"/>
            </a:endParaRPr>
          </a:p>
          <a:p>
            <a:pPr indent="675640">
              <a:lnSpc>
                <a:spcPct val="150000"/>
              </a:lnSpc>
            </a:pPr>
            <a:r>
              <a:rPr lang="en-US" altLang="zh-CN" sz="2100" dirty="0">
                <a:latin typeface="+mn-ea"/>
              </a:rPr>
              <a:t>25</a:t>
            </a:r>
            <a:r>
              <a:rPr lang="zh-CN" altLang="zh-CN" sz="2100" dirty="0">
                <a:latin typeface="+mn-ea"/>
              </a:rPr>
              <a:t>×</a:t>
            </a:r>
            <a:r>
              <a:rPr lang="en-US" altLang="zh-CN" sz="2100" dirty="0">
                <a:latin typeface="+mn-ea"/>
              </a:rPr>
              <a:t>21</a:t>
            </a:r>
            <a:r>
              <a:rPr lang="zh-CN" altLang="zh-CN" sz="2100" dirty="0">
                <a:latin typeface="+mn-ea"/>
              </a:rPr>
              <a:t>×</a:t>
            </a:r>
            <a:r>
              <a:rPr lang="en-US" altLang="zh-CN" sz="2100" dirty="0">
                <a:latin typeface="+mn-ea"/>
              </a:rPr>
              <a:t>2</a:t>
            </a:r>
            <a:r>
              <a:rPr lang="zh-CN" altLang="zh-CN" sz="2100" dirty="0">
                <a:latin typeface="+mn-ea"/>
              </a:rPr>
              <a:t>＝</a:t>
            </a:r>
            <a:r>
              <a:rPr lang="en-US" altLang="zh-CN" sz="2100" dirty="0">
                <a:latin typeface="+mn-ea"/>
              </a:rPr>
              <a:t>21</a:t>
            </a:r>
            <a:r>
              <a:rPr lang="zh-CN" altLang="zh-CN" sz="2100" dirty="0">
                <a:latin typeface="+mn-ea"/>
              </a:rPr>
              <a:t>×</a:t>
            </a:r>
            <a:r>
              <a:rPr lang="en-US" altLang="zh-CN" sz="2100" dirty="0">
                <a:latin typeface="+mn-ea"/>
              </a:rPr>
              <a:t>(                     ) </a:t>
            </a:r>
            <a:endParaRPr lang="zh-CN" altLang="en-US" sz="2100" dirty="0">
              <a:latin typeface="+mn-ea"/>
            </a:endParaRPr>
          </a:p>
        </p:txBody>
      </p:sp>
      <p:sp>
        <p:nvSpPr>
          <p:cNvPr id="5" name="矩形 4"/>
          <p:cNvSpPr/>
          <p:nvPr/>
        </p:nvSpPr>
        <p:spPr>
          <a:xfrm>
            <a:off x="1714498" y="1339452"/>
            <a:ext cx="300038" cy="300038"/>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 name="椭圆 5"/>
          <p:cNvSpPr/>
          <p:nvPr/>
        </p:nvSpPr>
        <p:spPr>
          <a:xfrm>
            <a:off x="3782615" y="1303407"/>
            <a:ext cx="342900" cy="350695"/>
          </a:xfrm>
          <a:prstGeom prst="ellipse">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7" name="矩形 6"/>
          <p:cNvSpPr/>
          <p:nvPr/>
        </p:nvSpPr>
        <p:spPr>
          <a:xfrm>
            <a:off x="4148801" y="2267678"/>
            <a:ext cx="365023" cy="32178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8" name="TextBox 7"/>
          <p:cNvSpPr txBox="1"/>
          <p:nvPr/>
        </p:nvSpPr>
        <p:spPr>
          <a:xfrm>
            <a:off x="4104554" y="2265026"/>
            <a:ext cx="497758" cy="392415"/>
          </a:xfrm>
          <a:prstGeom prst="rect">
            <a:avLst/>
          </a:prstGeom>
          <a:noFill/>
        </p:spPr>
        <p:txBody>
          <a:bodyPr wrap="square" lIns="68580" tIns="34290" rIns="68580" bIns="34290" rtlCol="0">
            <a:spAutoFit/>
          </a:bodyPr>
          <a:lstStyle/>
          <a:p>
            <a:r>
              <a:rPr lang="en-US" altLang="zh-CN" sz="2100" dirty="0">
                <a:solidFill>
                  <a:srgbClr val="FF0000"/>
                </a:solidFill>
              </a:rPr>
              <a:t>39</a:t>
            </a:r>
            <a:endParaRPr lang="zh-CN" altLang="en-US" sz="2100" dirty="0">
              <a:solidFill>
                <a:srgbClr val="FF0000"/>
              </a:solidFill>
            </a:endParaRPr>
          </a:p>
        </p:txBody>
      </p:sp>
      <p:sp>
        <p:nvSpPr>
          <p:cNvPr id="9" name="椭圆 8"/>
          <p:cNvSpPr/>
          <p:nvPr/>
        </p:nvSpPr>
        <p:spPr>
          <a:xfrm>
            <a:off x="4657617" y="2276326"/>
            <a:ext cx="345379" cy="32766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0" name="矩形 9"/>
          <p:cNvSpPr/>
          <p:nvPr/>
        </p:nvSpPr>
        <p:spPr>
          <a:xfrm>
            <a:off x="5182841" y="2268198"/>
            <a:ext cx="517836" cy="32178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1" name="TextBox 10"/>
          <p:cNvSpPr txBox="1"/>
          <p:nvPr/>
        </p:nvSpPr>
        <p:spPr>
          <a:xfrm>
            <a:off x="5148805" y="2265545"/>
            <a:ext cx="873374" cy="392415"/>
          </a:xfrm>
          <a:prstGeom prst="rect">
            <a:avLst/>
          </a:prstGeom>
          <a:noFill/>
        </p:spPr>
        <p:txBody>
          <a:bodyPr wrap="square" lIns="68580" tIns="34290" rIns="68580" bIns="34290" rtlCol="0">
            <a:spAutoFit/>
          </a:bodyPr>
          <a:lstStyle/>
          <a:p>
            <a:r>
              <a:rPr lang="en-US" altLang="zh-CN" sz="2100" dirty="0">
                <a:solidFill>
                  <a:srgbClr val="FF0000"/>
                </a:solidFill>
              </a:rPr>
              <a:t>161</a:t>
            </a:r>
            <a:endParaRPr lang="zh-CN" altLang="en-US" sz="2100" dirty="0">
              <a:solidFill>
                <a:srgbClr val="FF0000"/>
              </a:solidFill>
            </a:endParaRPr>
          </a:p>
        </p:txBody>
      </p:sp>
      <p:sp>
        <p:nvSpPr>
          <p:cNvPr id="12" name="TextBox 11"/>
          <p:cNvSpPr txBox="1"/>
          <p:nvPr/>
        </p:nvSpPr>
        <p:spPr>
          <a:xfrm>
            <a:off x="4658310" y="2243951"/>
            <a:ext cx="530134" cy="392415"/>
          </a:xfrm>
          <a:prstGeom prst="rect">
            <a:avLst/>
          </a:prstGeom>
          <a:noFill/>
        </p:spPr>
        <p:txBody>
          <a:bodyPr wrap="square" lIns="68580" tIns="34290" rIns="68580" bIns="34290" rtlCol="0">
            <a:spAutoFit/>
          </a:bodyPr>
          <a:lstStyle/>
          <a:p>
            <a:r>
              <a:rPr lang="en-US" altLang="zh-CN" sz="2100" dirty="0">
                <a:solidFill>
                  <a:srgbClr val="FF0000"/>
                </a:solidFill>
              </a:rPr>
              <a:t>+</a:t>
            </a:r>
            <a:endParaRPr lang="zh-CN" altLang="en-US" sz="2100" dirty="0">
              <a:solidFill>
                <a:srgbClr val="FF0000"/>
              </a:solidFill>
            </a:endParaRPr>
          </a:p>
        </p:txBody>
      </p:sp>
      <p:sp>
        <p:nvSpPr>
          <p:cNvPr id="13" name="矩形 12"/>
          <p:cNvSpPr/>
          <p:nvPr/>
        </p:nvSpPr>
        <p:spPr>
          <a:xfrm>
            <a:off x="3507544" y="4178100"/>
            <a:ext cx="365023" cy="32178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 name="TextBox 13"/>
          <p:cNvSpPr txBox="1"/>
          <p:nvPr/>
        </p:nvSpPr>
        <p:spPr>
          <a:xfrm>
            <a:off x="3463297" y="4175447"/>
            <a:ext cx="497758" cy="392415"/>
          </a:xfrm>
          <a:prstGeom prst="rect">
            <a:avLst/>
          </a:prstGeom>
          <a:noFill/>
        </p:spPr>
        <p:txBody>
          <a:bodyPr wrap="square" lIns="68580" tIns="34290" rIns="68580" bIns="34290" rtlCol="0">
            <a:spAutoFit/>
          </a:bodyPr>
          <a:lstStyle/>
          <a:p>
            <a:r>
              <a:rPr lang="en-US" altLang="zh-CN" sz="2100" dirty="0">
                <a:solidFill>
                  <a:srgbClr val="FF0000"/>
                </a:solidFill>
              </a:rPr>
              <a:t>25</a:t>
            </a:r>
            <a:endParaRPr lang="zh-CN" altLang="en-US" sz="2100" dirty="0">
              <a:solidFill>
                <a:srgbClr val="FF0000"/>
              </a:solidFill>
            </a:endParaRPr>
          </a:p>
        </p:txBody>
      </p:sp>
      <p:sp>
        <p:nvSpPr>
          <p:cNvPr id="15" name="椭圆 14"/>
          <p:cNvSpPr/>
          <p:nvPr/>
        </p:nvSpPr>
        <p:spPr>
          <a:xfrm>
            <a:off x="4016360" y="4186747"/>
            <a:ext cx="345379" cy="32766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6" name="矩形 15"/>
          <p:cNvSpPr/>
          <p:nvPr/>
        </p:nvSpPr>
        <p:spPr>
          <a:xfrm>
            <a:off x="4562512" y="4178620"/>
            <a:ext cx="365023" cy="32178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7" name="TextBox 16"/>
          <p:cNvSpPr txBox="1"/>
          <p:nvPr/>
        </p:nvSpPr>
        <p:spPr>
          <a:xfrm>
            <a:off x="4593277" y="4175967"/>
            <a:ext cx="497758" cy="392415"/>
          </a:xfrm>
          <a:prstGeom prst="rect">
            <a:avLst/>
          </a:prstGeom>
          <a:noFill/>
        </p:spPr>
        <p:txBody>
          <a:bodyPr wrap="square" lIns="68580" tIns="34290" rIns="68580" bIns="34290" rtlCol="0">
            <a:spAutoFit/>
          </a:bodyPr>
          <a:lstStyle/>
          <a:p>
            <a:r>
              <a:rPr lang="en-US" altLang="zh-CN" sz="2100" dirty="0">
                <a:solidFill>
                  <a:srgbClr val="FF0000"/>
                </a:solidFill>
              </a:rPr>
              <a:t>2</a:t>
            </a:r>
            <a:endParaRPr lang="zh-CN" altLang="en-US" sz="2100" dirty="0">
              <a:solidFill>
                <a:srgbClr val="FF0000"/>
              </a:solidFill>
            </a:endParaRPr>
          </a:p>
        </p:txBody>
      </p:sp>
      <p:sp>
        <p:nvSpPr>
          <p:cNvPr id="18" name="TextBox 17"/>
          <p:cNvSpPr txBox="1"/>
          <p:nvPr/>
        </p:nvSpPr>
        <p:spPr>
          <a:xfrm>
            <a:off x="4017053" y="4154373"/>
            <a:ext cx="530134" cy="392415"/>
          </a:xfrm>
          <a:prstGeom prst="rect">
            <a:avLst/>
          </a:prstGeom>
          <a:noFill/>
        </p:spPr>
        <p:txBody>
          <a:bodyPr wrap="square" lIns="68580" tIns="34290" rIns="68580" bIns="34290" rtlCol="0">
            <a:spAutoFit/>
          </a:bodyPr>
          <a:lstStyle/>
          <a:p>
            <a:r>
              <a:rPr lang="en-US" altLang="zh-CN" sz="2100" dirty="0">
                <a:solidFill>
                  <a:srgbClr val="FF0000"/>
                </a:solidFill>
              </a:rPr>
              <a:t>×</a:t>
            </a:r>
            <a:endParaRPr lang="zh-CN" altLang="en-US" sz="2100" dirty="0">
              <a:solidFill>
                <a:srgbClr val="FF0000"/>
              </a:solidFill>
            </a:endParaRPr>
          </a:p>
        </p:txBody>
      </p:sp>
      <p:sp>
        <p:nvSpPr>
          <p:cNvPr id="19" name="矩形 18"/>
          <p:cNvSpPr/>
          <p:nvPr/>
        </p:nvSpPr>
        <p:spPr>
          <a:xfrm>
            <a:off x="1928324" y="3234579"/>
            <a:ext cx="574176" cy="32178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0" name="TextBox 19"/>
          <p:cNvSpPr txBox="1"/>
          <p:nvPr/>
        </p:nvSpPr>
        <p:spPr>
          <a:xfrm>
            <a:off x="1894793" y="3231926"/>
            <a:ext cx="782966" cy="392415"/>
          </a:xfrm>
          <a:prstGeom prst="rect">
            <a:avLst/>
          </a:prstGeom>
          <a:noFill/>
        </p:spPr>
        <p:txBody>
          <a:bodyPr wrap="square" lIns="68580" tIns="34290" rIns="68580" bIns="34290" rtlCol="0">
            <a:spAutoFit/>
          </a:bodyPr>
          <a:lstStyle/>
          <a:p>
            <a:r>
              <a:rPr lang="en-US" altLang="zh-CN" sz="2100" dirty="0">
                <a:solidFill>
                  <a:srgbClr val="FF0000"/>
                </a:solidFill>
              </a:rPr>
              <a:t>128</a:t>
            </a:r>
            <a:endParaRPr lang="zh-CN" altLang="en-US" sz="2100" dirty="0">
              <a:solidFill>
                <a:srgbClr val="FF0000"/>
              </a:solidFill>
            </a:endParaRPr>
          </a:p>
        </p:txBody>
      </p:sp>
      <p:sp>
        <p:nvSpPr>
          <p:cNvPr id="21" name="椭圆 20"/>
          <p:cNvSpPr/>
          <p:nvPr/>
        </p:nvSpPr>
        <p:spPr>
          <a:xfrm>
            <a:off x="3615809" y="3236332"/>
            <a:ext cx="345379" cy="32766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2" name="矩形 21"/>
          <p:cNvSpPr/>
          <p:nvPr/>
        </p:nvSpPr>
        <p:spPr>
          <a:xfrm>
            <a:off x="3989082" y="3228205"/>
            <a:ext cx="365023" cy="32178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3" name="TextBox 22"/>
          <p:cNvSpPr txBox="1"/>
          <p:nvPr/>
        </p:nvSpPr>
        <p:spPr>
          <a:xfrm>
            <a:off x="3944835" y="3225552"/>
            <a:ext cx="497758" cy="392415"/>
          </a:xfrm>
          <a:prstGeom prst="rect">
            <a:avLst/>
          </a:prstGeom>
          <a:noFill/>
        </p:spPr>
        <p:txBody>
          <a:bodyPr wrap="square" lIns="68580" tIns="34290" rIns="68580" bIns="34290" rtlCol="0">
            <a:spAutoFit/>
          </a:bodyPr>
          <a:lstStyle/>
          <a:p>
            <a:r>
              <a:rPr lang="en-US" altLang="zh-CN" sz="2100" dirty="0">
                <a:solidFill>
                  <a:srgbClr val="FF0000"/>
                </a:solidFill>
              </a:rPr>
              <a:t>47</a:t>
            </a:r>
            <a:endParaRPr lang="zh-CN" altLang="en-US" sz="2100" dirty="0">
              <a:solidFill>
                <a:srgbClr val="FF0000"/>
              </a:solidFill>
            </a:endParaRPr>
          </a:p>
        </p:txBody>
      </p:sp>
      <p:sp>
        <p:nvSpPr>
          <p:cNvPr id="24" name="TextBox 23"/>
          <p:cNvSpPr txBox="1"/>
          <p:nvPr/>
        </p:nvSpPr>
        <p:spPr>
          <a:xfrm>
            <a:off x="3688416" y="3171573"/>
            <a:ext cx="530134" cy="392415"/>
          </a:xfrm>
          <a:prstGeom prst="rect">
            <a:avLst/>
          </a:prstGeom>
          <a:noFill/>
        </p:spPr>
        <p:txBody>
          <a:bodyPr wrap="square" lIns="68580" tIns="34290" rIns="68580" bIns="34290" rtlCol="0">
            <a:spAutoFit/>
          </a:bodyPr>
          <a:lstStyle/>
          <a:p>
            <a:r>
              <a:rPr lang="en-US" altLang="zh-CN" sz="2100" dirty="0">
                <a:solidFill>
                  <a:srgbClr val="FF0000"/>
                </a:solidFill>
              </a:rPr>
              <a:t>+</a:t>
            </a:r>
            <a:endParaRPr lang="zh-CN" altLang="en-US" sz="2100" dirty="0">
              <a:solidFill>
                <a:srgbClr val="FF0000"/>
              </a:solidFill>
            </a:endParaRPr>
          </a:p>
        </p:txBody>
      </p:sp>
      <p:sp>
        <p:nvSpPr>
          <p:cNvPr id="25" name="矩形 24"/>
          <p:cNvSpPr/>
          <p:nvPr/>
        </p:nvSpPr>
        <p:spPr>
          <a:xfrm>
            <a:off x="4110745" y="3713326"/>
            <a:ext cx="365023" cy="32178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6" name="TextBox 25"/>
          <p:cNvSpPr txBox="1"/>
          <p:nvPr/>
        </p:nvSpPr>
        <p:spPr>
          <a:xfrm>
            <a:off x="4066498" y="3710673"/>
            <a:ext cx="497758" cy="392415"/>
          </a:xfrm>
          <a:prstGeom prst="rect">
            <a:avLst/>
          </a:prstGeom>
          <a:noFill/>
        </p:spPr>
        <p:txBody>
          <a:bodyPr wrap="square" lIns="68580" tIns="34290" rIns="68580" bIns="34290" rtlCol="0">
            <a:spAutoFit/>
          </a:bodyPr>
          <a:lstStyle/>
          <a:p>
            <a:r>
              <a:rPr lang="en-US" altLang="zh-CN" sz="2100" dirty="0">
                <a:solidFill>
                  <a:srgbClr val="FF0000"/>
                </a:solidFill>
              </a:rPr>
              <a:t>73</a:t>
            </a:r>
            <a:endParaRPr lang="zh-CN" altLang="en-US" sz="2100" dirty="0">
              <a:solidFill>
                <a:srgbClr val="FF0000"/>
              </a:solidFill>
            </a:endParaRPr>
          </a:p>
        </p:txBody>
      </p:sp>
      <p:sp>
        <p:nvSpPr>
          <p:cNvPr id="27" name="椭圆 26"/>
          <p:cNvSpPr/>
          <p:nvPr/>
        </p:nvSpPr>
        <p:spPr>
          <a:xfrm>
            <a:off x="4789503" y="3715079"/>
            <a:ext cx="345379" cy="32766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8" name="矩形 27"/>
          <p:cNvSpPr/>
          <p:nvPr/>
        </p:nvSpPr>
        <p:spPr>
          <a:xfrm>
            <a:off x="5335655" y="3706952"/>
            <a:ext cx="365023" cy="32178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9" name="TextBox 28"/>
          <p:cNvSpPr txBox="1"/>
          <p:nvPr/>
        </p:nvSpPr>
        <p:spPr>
          <a:xfrm>
            <a:off x="5291408" y="3704299"/>
            <a:ext cx="497758" cy="392415"/>
          </a:xfrm>
          <a:prstGeom prst="rect">
            <a:avLst/>
          </a:prstGeom>
          <a:noFill/>
        </p:spPr>
        <p:txBody>
          <a:bodyPr wrap="square" lIns="68580" tIns="34290" rIns="68580" bIns="34290" rtlCol="0">
            <a:spAutoFit/>
          </a:bodyPr>
          <a:lstStyle/>
          <a:p>
            <a:r>
              <a:rPr lang="en-US" altLang="zh-CN" sz="2100" dirty="0">
                <a:solidFill>
                  <a:srgbClr val="FF0000"/>
                </a:solidFill>
              </a:rPr>
              <a:t>39</a:t>
            </a:r>
            <a:endParaRPr lang="zh-CN" altLang="en-US" sz="2100" dirty="0">
              <a:solidFill>
                <a:srgbClr val="FF0000"/>
              </a:solidFill>
            </a:endParaRPr>
          </a:p>
        </p:txBody>
      </p:sp>
      <p:sp>
        <p:nvSpPr>
          <p:cNvPr id="30" name="TextBox 29"/>
          <p:cNvSpPr txBox="1"/>
          <p:nvPr/>
        </p:nvSpPr>
        <p:spPr>
          <a:xfrm>
            <a:off x="4800912" y="3682705"/>
            <a:ext cx="530134" cy="392415"/>
          </a:xfrm>
          <a:prstGeom prst="rect">
            <a:avLst/>
          </a:prstGeom>
          <a:noFill/>
        </p:spPr>
        <p:txBody>
          <a:bodyPr wrap="square" lIns="68580" tIns="34290" rIns="68580" bIns="34290" rtlCol="0">
            <a:spAutoFit/>
          </a:bodyPr>
          <a:lstStyle/>
          <a:p>
            <a:r>
              <a:rPr lang="en-US" altLang="zh-CN" sz="2100" dirty="0">
                <a:solidFill>
                  <a:srgbClr val="FF0000"/>
                </a:solidFill>
              </a:rPr>
              <a:t>+</a:t>
            </a:r>
            <a:endParaRPr lang="zh-CN" altLang="en-US" sz="2100" dirty="0">
              <a:solidFill>
                <a:srgbClr val="FF0000"/>
              </a:solidFill>
            </a:endParaRPr>
          </a:p>
        </p:txBody>
      </p:sp>
      <p:sp>
        <p:nvSpPr>
          <p:cNvPr id="37" name="矩形 36"/>
          <p:cNvSpPr/>
          <p:nvPr/>
        </p:nvSpPr>
        <p:spPr>
          <a:xfrm>
            <a:off x="3479157" y="2739687"/>
            <a:ext cx="365023" cy="32178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8" name="TextBox 37"/>
          <p:cNvSpPr txBox="1"/>
          <p:nvPr/>
        </p:nvSpPr>
        <p:spPr>
          <a:xfrm>
            <a:off x="3509922" y="2737034"/>
            <a:ext cx="497758" cy="392415"/>
          </a:xfrm>
          <a:prstGeom prst="rect">
            <a:avLst/>
          </a:prstGeom>
          <a:noFill/>
        </p:spPr>
        <p:txBody>
          <a:bodyPr wrap="square" lIns="68580" tIns="34290" rIns="68580" bIns="34290" rtlCol="0">
            <a:spAutoFit/>
          </a:bodyPr>
          <a:lstStyle/>
          <a:p>
            <a:r>
              <a:rPr lang="en-US" altLang="zh-CN" sz="2100" dirty="0">
                <a:solidFill>
                  <a:srgbClr val="FF0000"/>
                </a:solidFill>
              </a:rPr>
              <a:t>5</a:t>
            </a:r>
            <a:endParaRPr lang="zh-CN" altLang="en-US" sz="2100" dirty="0">
              <a:solidFill>
                <a:srgbClr val="FF0000"/>
              </a:solidFill>
            </a:endParaRPr>
          </a:p>
        </p:txBody>
      </p:sp>
      <p:sp>
        <p:nvSpPr>
          <p:cNvPr id="39" name="椭圆 38"/>
          <p:cNvSpPr/>
          <p:nvPr/>
        </p:nvSpPr>
        <p:spPr>
          <a:xfrm>
            <a:off x="3987973" y="2748334"/>
            <a:ext cx="345379" cy="32766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0" name="矩形 39"/>
          <p:cNvSpPr/>
          <p:nvPr/>
        </p:nvSpPr>
        <p:spPr>
          <a:xfrm>
            <a:off x="4534125" y="2740207"/>
            <a:ext cx="365023" cy="32178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1" name="TextBox 40"/>
          <p:cNvSpPr txBox="1"/>
          <p:nvPr/>
        </p:nvSpPr>
        <p:spPr>
          <a:xfrm>
            <a:off x="4554174" y="2737554"/>
            <a:ext cx="497758" cy="392415"/>
          </a:xfrm>
          <a:prstGeom prst="rect">
            <a:avLst/>
          </a:prstGeom>
          <a:noFill/>
        </p:spPr>
        <p:txBody>
          <a:bodyPr wrap="square" lIns="68580" tIns="34290" rIns="68580" bIns="34290" rtlCol="0">
            <a:spAutoFit/>
          </a:bodyPr>
          <a:lstStyle/>
          <a:p>
            <a:r>
              <a:rPr lang="en-US" altLang="zh-CN" sz="2100" dirty="0">
                <a:solidFill>
                  <a:srgbClr val="FF0000"/>
                </a:solidFill>
              </a:rPr>
              <a:t>8</a:t>
            </a:r>
            <a:endParaRPr lang="zh-CN" altLang="en-US" sz="2100" dirty="0">
              <a:solidFill>
                <a:srgbClr val="FF0000"/>
              </a:solidFill>
            </a:endParaRPr>
          </a:p>
        </p:txBody>
      </p:sp>
      <p:sp>
        <p:nvSpPr>
          <p:cNvPr id="42" name="TextBox 41"/>
          <p:cNvSpPr txBox="1"/>
          <p:nvPr/>
        </p:nvSpPr>
        <p:spPr>
          <a:xfrm>
            <a:off x="3988666" y="2715960"/>
            <a:ext cx="530134" cy="392415"/>
          </a:xfrm>
          <a:prstGeom prst="rect">
            <a:avLst/>
          </a:prstGeom>
          <a:noFill/>
        </p:spPr>
        <p:txBody>
          <a:bodyPr wrap="square" lIns="68580" tIns="34290" rIns="68580" bIns="34290" rtlCol="0">
            <a:spAutoFit/>
          </a:bodyPr>
          <a:lstStyle/>
          <a:p>
            <a:r>
              <a:rPr lang="en-US" altLang="zh-CN" sz="2100" dirty="0">
                <a:solidFill>
                  <a:srgbClr val="FF0000"/>
                </a:solidFill>
              </a:rPr>
              <a:t>×</a:t>
            </a:r>
            <a:endParaRPr lang="zh-CN" altLang="en-US" sz="2100" dirty="0">
              <a:solidFill>
                <a:srgbClr val="FF0000"/>
              </a:solidFill>
            </a:endParaRPr>
          </a:p>
        </p:txBody>
      </p:sp>
      <p:sp>
        <p:nvSpPr>
          <p:cNvPr id="43" name="TextBox 42"/>
          <p:cNvSpPr txBox="1"/>
          <p:nvPr/>
        </p:nvSpPr>
        <p:spPr>
          <a:xfrm>
            <a:off x="6429390" y="2369712"/>
            <a:ext cx="1989867" cy="346249"/>
          </a:xfrm>
          <a:prstGeom prst="rect">
            <a:avLst/>
          </a:prstGeom>
          <a:noFill/>
        </p:spPr>
        <p:txBody>
          <a:bodyPr wrap="square" lIns="68580" tIns="34290" rIns="68580" bIns="34290" rtlCol="0">
            <a:spAutoFit/>
          </a:bodyPr>
          <a:lstStyle/>
          <a:p>
            <a:r>
              <a:rPr lang="en-US" altLang="zh-CN" sz="1800" dirty="0"/>
              <a:t>———————</a:t>
            </a:r>
            <a:endParaRPr lang="zh-CN" altLang="en-US" sz="1800" dirty="0"/>
          </a:p>
        </p:txBody>
      </p:sp>
      <p:sp>
        <p:nvSpPr>
          <p:cNvPr id="44" name="TextBox 43"/>
          <p:cNvSpPr txBox="1"/>
          <p:nvPr/>
        </p:nvSpPr>
        <p:spPr>
          <a:xfrm>
            <a:off x="6429390" y="2883840"/>
            <a:ext cx="1989867" cy="346249"/>
          </a:xfrm>
          <a:prstGeom prst="rect">
            <a:avLst/>
          </a:prstGeom>
          <a:noFill/>
        </p:spPr>
        <p:txBody>
          <a:bodyPr wrap="square" lIns="68580" tIns="34290" rIns="68580" bIns="34290" rtlCol="0">
            <a:spAutoFit/>
          </a:bodyPr>
          <a:lstStyle/>
          <a:p>
            <a:r>
              <a:rPr lang="en-US" altLang="zh-CN" sz="1800" dirty="0"/>
              <a:t>———————</a:t>
            </a:r>
            <a:endParaRPr lang="zh-CN" altLang="en-US" sz="1800" dirty="0"/>
          </a:p>
        </p:txBody>
      </p:sp>
      <p:sp>
        <p:nvSpPr>
          <p:cNvPr id="45" name="TextBox 44"/>
          <p:cNvSpPr txBox="1"/>
          <p:nvPr/>
        </p:nvSpPr>
        <p:spPr>
          <a:xfrm>
            <a:off x="6436549" y="3339466"/>
            <a:ext cx="1989867" cy="346249"/>
          </a:xfrm>
          <a:prstGeom prst="rect">
            <a:avLst/>
          </a:prstGeom>
          <a:noFill/>
        </p:spPr>
        <p:txBody>
          <a:bodyPr wrap="square" lIns="68580" tIns="34290" rIns="68580" bIns="34290" rtlCol="0">
            <a:spAutoFit/>
          </a:bodyPr>
          <a:lstStyle/>
          <a:p>
            <a:r>
              <a:rPr lang="en-US" altLang="zh-CN" sz="1800" dirty="0"/>
              <a:t>———————</a:t>
            </a:r>
            <a:endParaRPr lang="zh-CN" altLang="en-US" sz="1800" dirty="0"/>
          </a:p>
        </p:txBody>
      </p:sp>
      <p:sp>
        <p:nvSpPr>
          <p:cNvPr id="46" name="TextBox 45"/>
          <p:cNvSpPr txBox="1"/>
          <p:nvPr/>
        </p:nvSpPr>
        <p:spPr>
          <a:xfrm>
            <a:off x="6422276" y="3819303"/>
            <a:ext cx="1989867" cy="346249"/>
          </a:xfrm>
          <a:prstGeom prst="rect">
            <a:avLst/>
          </a:prstGeom>
          <a:noFill/>
        </p:spPr>
        <p:txBody>
          <a:bodyPr wrap="square" lIns="68580" tIns="34290" rIns="68580" bIns="34290" rtlCol="0">
            <a:spAutoFit/>
          </a:bodyPr>
          <a:lstStyle/>
          <a:p>
            <a:r>
              <a:rPr lang="en-US" altLang="zh-CN" sz="1800" dirty="0"/>
              <a:t>———————</a:t>
            </a:r>
            <a:endParaRPr lang="zh-CN" altLang="en-US" sz="1800" dirty="0"/>
          </a:p>
        </p:txBody>
      </p:sp>
      <p:sp>
        <p:nvSpPr>
          <p:cNvPr id="47" name="TextBox 46"/>
          <p:cNvSpPr txBox="1"/>
          <p:nvPr/>
        </p:nvSpPr>
        <p:spPr>
          <a:xfrm>
            <a:off x="6422276" y="4275351"/>
            <a:ext cx="1989867" cy="346249"/>
          </a:xfrm>
          <a:prstGeom prst="rect">
            <a:avLst/>
          </a:prstGeom>
          <a:noFill/>
        </p:spPr>
        <p:txBody>
          <a:bodyPr wrap="square" lIns="68580" tIns="34290" rIns="68580" bIns="34290" rtlCol="0">
            <a:spAutoFit/>
          </a:bodyPr>
          <a:lstStyle/>
          <a:p>
            <a:r>
              <a:rPr lang="en-US" altLang="zh-CN" sz="1800" dirty="0"/>
              <a:t>———————</a:t>
            </a:r>
            <a:endParaRPr lang="zh-CN" altLang="en-US" sz="1800" dirty="0"/>
          </a:p>
        </p:txBody>
      </p:sp>
      <p:sp>
        <p:nvSpPr>
          <p:cNvPr id="48" name="矩形 47"/>
          <p:cNvSpPr/>
          <p:nvPr/>
        </p:nvSpPr>
        <p:spPr>
          <a:xfrm>
            <a:off x="6736299" y="2249276"/>
            <a:ext cx="1441784" cy="346249"/>
          </a:xfrm>
          <a:prstGeom prst="rect">
            <a:avLst/>
          </a:prstGeom>
        </p:spPr>
        <p:txBody>
          <a:bodyPr wrap="square" lIns="68580" tIns="34290" rIns="68580" bIns="34290">
            <a:spAutoFit/>
          </a:bodyPr>
          <a:lstStyle/>
          <a:p>
            <a:r>
              <a:rPr lang="zh-CN" altLang="zh-CN" sz="1800" dirty="0">
                <a:solidFill>
                  <a:srgbClr val="FF0000"/>
                </a:solidFill>
                <a:latin typeface="楷体" panose="02010609060101010101" pitchFamily="49" charset="-122"/>
                <a:ea typeface="楷体" panose="02010609060101010101" pitchFamily="49" charset="-122"/>
              </a:rPr>
              <a:t>加法结合律</a:t>
            </a:r>
            <a:endParaRPr lang="zh-CN" altLang="en-US" sz="1800" dirty="0">
              <a:solidFill>
                <a:srgbClr val="FF0000"/>
              </a:solidFill>
              <a:latin typeface="楷体" panose="02010609060101010101" pitchFamily="49" charset="-122"/>
              <a:ea typeface="楷体" panose="02010609060101010101" pitchFamily="49" charset="-122"/>
            </a:endParaRPr>
          </a:p>
        </p:txBody>
      </p:sp>
      <p:sp>
        <p:nvSpPr>
          <p:cNvPr id="49" name="矩形 48"/>
          <p:cNvSpPr/>
          <p:nvPr/>
        </p:nvSpPr>
        <p:spPr>
          <a:xfrm>
            <a:off x="6736299" y="2762412"/>
            <a:ext cx="1311206" cy="346249"/>
          </a:xfrm>
          <a:prstGeom prst="rect">
            <a:avLst/>
          </a:prstGeom>
        </p:spPr>
        <p:txBody>
          <a:bodyPr wrap="square" lIns="68580" tIns="34290" rIns="68580" bIns="34290">
            <a:spAutoFit/>
          </a:bodyPr>
          <a:lstStyle/>
          <a:p>
            <a:r>
              <a:rPr lang="zh-CN" altLang="zh-CN" sz="1800" dirty="0">
                <a:solidFill>
                  <a:srgbClr val="FF0000"/>
                </a:solidFill>
                <a:latin typeface="楷体" panose="02010609060101010101" pitchFamily="49" charset="-122"/>
                <a:ea typeface="楷体" panose="02010609060101010101" pitchFamily="49" charset="-122"/>
              </a:rPr>
              <a:t>乘法交换律</a:t>
            </a:r>
            <a:endParaRPr lang="zh-CN" altLang="en-US" sz="1800" dirty="0">
              <a:solidFill>
                <a:srgbClr val="FF0000"/>
              </a:solidFill>
              <a:latin typeface="楷体" panose="02010609060101010101" pitchFamily="49" charset="-122"/>
              <a:ea typeface="楷体" panose="02010609060101010101" pitchFamily="49" charset="-122"/>
            </a:endParaRPr>
          </a:p>
        </p:txBody>
      </p:sp>
      <p:sp>
        <p:nvSpPr>
          <p:cNvPr id="50" name="矩形 49"/>
          <p:cNvSpPr/>
          <p:nvPr/>
        </p:nvSpPr>
        <p:spPr>
          <a:xfrm>
            <a:off x="6747013" y="3217752"/>
            <a:ext cx="1318024" cy="346249"/>
          </a:xfrm>
          <a:prstGeom prst="rect">
            <a:avLst/>
          </a:prstGeom>
        </p:spPr>
        <p:txBody>
          <a:bodyPr wrap="square" lIns="68580" tIns="34290" rIns="68580" bIns="34290">
            <a:spAutoFit/>
          </a:bodyPr>
          <a:lstStyle/>
          <a:p>
            <a:r>
              <a:rPr lang="zh-CN" altLang="zh-CN" sz="1800" dirty="0">
                <a:solidFill>
                  <a:srgbClr val="FF0000"/>
                </a:solidFill>
                <a:latin typeface="楷体" panose="02010609060101010101" pitchFamily="49" charset="-122"/>
                <a:ea typeface="楷体" panose="02010609060101010101" pitchFamily="49" charset="-122"/>
              </a:rPr>
              <a:t>加法交换律</a:t>
            </a:r>
            <a:endParaRPr lang="zh-CN" altLang="en-US" sz="1800" dirty="0">
              <a:solidFill>
                <a:srgbClr val="FF0000"/>
              </a:solidFill>
              <a:latin typeface="楷体" panose="02010609060101010101" pitchFamily="49" charset="-122"/>
              <a:ea typeface="楷体" panose="02010609060101010101" pitchFamily="49" charset="-122"/>
            </a:endParaRPr>
          </a:p>
        </p:txBody>
      </p:sp>
      <p:sp>
        <p:nvSpPr>
          <p:cNvPr id="51" name="矩形 50"/>
          <p:cNvSpPr/>
          <p:nvPr/>
        </p:nvSpPr>
        <p:spPr>
          <a:xfrm>
            <a:off x="6744759" y="3710475"/>
            <a:ext cx="1302038" cy="346249"/>
          </a:xfrm>
          <a:prstGeom prst="rect">
            <a:avLst/>
          </a:prstGeom>
        </p:spPr>
        <p:txBody>
          <a:bodyPr wrap="square" lIns="68580" tIns="34290" rIns="68580" bIns="34290">
            <a:spAutoFit/>
          </a:bodyPr>
          <a:lstStyle/>
          <a:p>
            <a:r>
              <a:rPr lang="zh-CN" altLang="zh-CN" sz="1800" dirty="0">
                <a:solidFill>
                  <a:srgbClr val="FF0000"/>
                </a:solidFill>
                <a:latin typeface="楷体" panose="02010609060101010101" pitchFamily="49" charset="-122"/>
                <a:ea typeface="楷体" panose="02010609060101010101" pitchFamily="49" charset="-122"/>
              </a:rPr>
              <a:t>加法交换律</a:t>
            </a:r>
            <a:endParaRPr lang="zh-CN" altLang="en-US" sz="1800"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circle(in)">
                                      <p:cBhvr>
                                        <p:cTn id="10" dur="2000"/>
                                        <p:tgtEl>
                                          <p:spTgt spid="12"/>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circle(in)">
                                      <p:cBhvr>
                                        <p:cTn id="13" dur="20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grpId="0" nodeType="clickEffect">
                                  <p:stCondLst>
                                    <p:cond delay="0"/>
                                  </p:stCondLst>
                                  <p:childTnLst>
                                    <p:set>
                                      <p:cBhvr>
                                        <p:cTn id="17" dur="1" fill="hold">
                                          <p:stCondLst>
                                            <p:cond delay="0"/>
                                          </p:stCondLst>
                                        </p:cTn>
                                        <p:tgtEl>
                                          <p:spTgt spid="48"/>
                                        </p:tgtEl>
                                        <p:attrNameLst>
                                          <p:attrName>style.visibility</p:attrName>
                                        </p:attrNameLst>
                                      </p:cBhvr>
                                      <p:to>
                                        <p:strVal val="visible"/>
                                      </p:to>
                                    </p:set>
                                    <p:animEffect transition="in" filter="circle(in)">
                                      <p:cBhvr>
                                        <p:cTn id="18" dur="2000"/>
                                        <p:tgtEl>
                                          <p:spTgt spid="48"/>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grpId="0" nodeType="click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circle(in)">
                                      <p:cBhvr>
                                        <p:cTn id="23" dur="2000"/>
                                        <p:tgtEl>
                                          <p:spTgt spid="38"/>
                                        </p:tgtEl>
                                      </p:cBhvr>
                                    </p:animEffect>
                                  </p:childTnLst>
                                </p:cTn>
                              </p:par>
                              <p:par>
                                <p:cTn id="24" presetID="6" presetClass="entr" presetSubtype="16" fill="hold" grpId="0" nodeType="with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circle(in)">
                                      <p:cBhvr>
                                        <p:cTn id="26" dur="2000"/>
                                        <p:tgtEl>
                                          <p:spTgt spid="42"/>
                                        </p:tgtEl>
                                      </p:cBhvr>
                                    </p:animEffect>
                                  </p:childTnLst>
                                </p:cTn>
                              </p:par>
                              <p:par>
                                <p:cTn id="27" presetID="6" presetClass="entr" presetSubtype="16" fill="hold" grpId="0" nodeType="withEffect">
                                  <p:stCondLst>
                                    <p:cond delay="0"/>
                                  </p:stCondLst>
                                  <p:childTnLst>
                                    <p:set>
                                      <p:cBhvr>
                                        <p:cTn id="28" dur="1" fill="hold">
                                          <p:stCondLst>
                                            <p:cond delay="0"/>
                                          </p:stCondLst>
                                        </p:cTn>
                                        <p:tgtEl>
                                          <p:spTgt spid="41"/>
                                        </p:tgtEl>
                                        <p:attrNameLst>
                                          <p:attrName>style.visibility</p:attrName>
                                        </p:attrNameLst>
                                      </p:cBhvr>
                                      <p:to>
                                        <p:strVal val="visible"/>
                                      </p:to>
                                    </p:set>
                                    <p:animEffect transition="in" filter="circle(in)">
                                      <p:cBhvr>
                                        <p:cTn id="29" dur="2000"/>
                                        <p:tgtEl>
                                          <p:spTgt spid="41"/>
                                        </p:tgtEl>
                                      </p:cBhvr>
                                    </p:animEffect>
                                  </p:childTnLst>
                                </p:cTn>
                              </p:par>
                            </p:childTnLst>
                          </p:cTn>
                        </p:par>
                      </p:childTnLst>
                    </p:cTn>
                  </p:par>
                  <p:par>
                    <p:cTn id="30" fill="hold">
                      <p:stCondLst>
                        <p:cond delay="indefinite"/>
                      </p:stCondLst>
                      <p:childTnLst>
                        <p:par>
                          <p:cTn id="31" fill="hold">
                            <p:stCondLst>
                              <p:cond delay="0"/>
                            </p:stCondLst>
                            <p:childTnLst>
                              <p:par>
                                <p:cTn id="32" presetID="6" presetClass="entr" presetSubtype="16" fill="hold" grpId="0" nodeType="clickEffect">
                                  <p:stCondLst>
                                    <p:cond delay="0"/>
                                  </p:stCondLst>
                                  <p:childTnLst>
                                    <p:set>
                                      <p:cBhvr>
                                        <p:cTn id="33" dur="1" fill="hold">
                                          <p:stCondLst>
                                            <p:cond delay="0"/>
                                          </p:stCondLst>
                                        </p:cTn>
                                        <p:tgtEl>
                                          <p:spTgt spid="49"/>
                                        </p:tgtEl>
                                        <p:attrNameLst>
                                          <p:attrName>style.visibility</p:attrName>
                                        </p:attrNameLst>
                                      </p:cBhvr>
                                      <p:to>
                                        <p:strVal val="visible"/>
                                      </p:to>
                                    </p:set>
                                    <p:animEffect transition="in" filter="circle(in)">
                                      <p:cBhvr>
                                        <p:cTn id="34" dur="2000"/>
                                        <p:tgtEl>
                                          <p:spTgt spid="49"/>
                                        </p:tgtEl>
                                      </p:cBhvr>
                                    </p:animEffect>
                                  </p:childTnLst>
                                </p:cTn>
                              </p:par>
                            </p:childTnLst>
                          </p:cTn>
                        </p:par>
                      </p:childTnLst>
                    </p:cTn>
                  </p:par>
                  <p:par>
                    <p:cTn id="35" fill="hold">
                      <p:stCondLst>
                        <p:cond delay="indefinite"/>
                      </p:stCondLst>
                      <p:childTnLst>
                        <p:par>
                          <p:cTn id="36" fill="hold">
                            <p:stCondLst>
                              <p:cond delay="0"/>
                            </p:stCondLst>
                            <p:childTnLst>
                              <p:par>
                                <p:cTn id="37" presetID="6" presetClass="entr" presetSubtype="16" fill="hold" grpId="0" nodeType="click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circle(in)">
                                      <p:cBhvr>
                                        <p:cTn id="39" dur="2000"/>
                                        <p:tgtEl>
                                          <p:spTgt spid="20"/>
                                        </p:tgtEl>
                                      </p:cBhvr>
                                    </p:animEffect>
                                  </p:childTnLst>
                                </p:cTn>
                              </p:par>
                              <p:par>
                                <p:cTn id="40" presetID="6" presetClass="entr" presetSubtype="16"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circle(in)">
                                      <p:cBhvr>
                                        <p:cTn id="42" dur="2000"/>
                                        <p:tgtEl>
                                          <p:spTgt spid="24"/>
                                        </p:tgtEl>
                                      </p:cBhvr>
                                    </p:animEffect>
                                  </p:childTnLst>
                                </p:cTn>
                              </p:par>
                              <p:par>
                                <p:cTn id="43" presetID="6" presetClass="entr" presetSubtype="16"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circle(in)">
                                      <p:cBhvr>
                                        <p:cTn id="45" dur="2000"/>
                                        <p:tgtEl>
                                          <p:spTgt spid="23"/>
                                        </p:tgtEl>
                                      </p:cBhvr>
                                    </p:animEffect>
                                  </p:childTnLst>
                                </p:cTn>
                              </p:par>
                            </p:childTnLst>
                          </p:cTn>
                        </p:par>
                      </p:childTnLst>
                    </p:cTn>
                  </p:par>
                  <p:par>
                    <p:cTn id="46" fill="hold">
                      <p:stCondLst>
                        <p:cond delay="indefinite"/>
                      </p:stCondLst>
                      <p:childTnLst>
                        <p:par>
                          <p:cTn id="47" fill="hold">
                            <p:stCondLst>
                              <p:cond delay="0"/>
                            </p:stCondLst>
                            <p:childTnLst>
                              <p:par>
                                <p:cTn id="48" presetID="6" presetClass="entr" presetSubtype="16" fill="hold" grpId="0" nodeType="clickEffect">
                                  <p:stCondLst>
                                    <p:cond delay="0"/>
                                  </p:stCondLst>
                                  <p:childTnLst>
                                    <p:set>
                                      <p:cBhvr>
                                        <p:cTn id="49" dur="1" fill="hold">
                                          <p:stCondLst>
                                            <p:cond delay="0"/>
                                          </p:stCondLst>
                                        </p:cTn>
                                        <p:tgtEl>
                                          <p:spTgt spid="50"/>
                                        </p:tgtEl>
                                        <p:attrNameLst>
                                          <p:attrName>style.visibility</p:attrName>
                                        </p:attrNameLst>
                                      </p:cBhvr>
                                      <p:to>
                                        <p:strVal val="visible"/>
                                      </p:to>
                                    </p:set>
                                    <p:animEffect transition="in" filter="circle(in)">
                                      <p:cBhvr>
                                        <p:cTn id="50" dur="2000"/>
                                        <p:tgtEl>
                                          <p:spTgt spid="50"/>
                                        </p:tgtEl>
                                      </p:cBhvr>
                                    </p:animEffect>
                                  </p:childTnLst>
                                </p:cTn>
                              </p:par>
                            </p:childTnLst>
                          </p:cTn>
                        </p:par>
                      </p:childTnLst>
                    </p:cTn>
                  </p:par>
                  <p:par>
                    <p:cTn id="51" fill="hold">
                      <p:stCondLst>
                        <p:cond delay="indefinite"/>
                      </p:stCondLst>
                      <p:childTnLst>
                        <p:par>
                          <p:cTn id="52" fill="hold">
                            <p:stCondLst>
                              <p:cond delay="0"/>
                            </p:stCondLst>
                            <p:childTnLst>
                              <p:par>
                                <p:cTn id="53" presetID="6" presetClass="entr" presetSubtype="16" fill="hold" grpId="0" nodeType="click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circle(in)">
                                      <p:cBhvr>
                                        <p:cTn id="55" dur="2000"/>
                                        <p:tgtEl>
                                          <p:spTgt spid="26"/>
                                        </p:tgtEl>
                                      </p:cBhvr>
                                    </p:animEffect>
                                  </p:childTnLst>
                                </p:cTn>
                              </p:par>
                              <p:par>
                                <p:cTn id="56" presetID="6" presetClass="entr" presetSubtype="16" fill="hold" grpId="0" nodeType="with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circle(in)">
                                      <p:cBhvr>
                                        <p:cTn id="58" dur="2000"/>
                                        <p:tgtEl>
                                          <p:spTgt spid="30"/>
                                        </p:tgtEl>
                                      </p:cBhvr>
                                    </p:animEffect>
                                  </p:childTnLst>
                                </p:cTn>
                              </p:par>
                              <p:par>
                                <p:cTn id="59" presetID="6" presetClass="entr" presetSubtype="16" fill="hold" grpId="0" nodeType="with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circle(in)">
                                      <p:cBhvr>
                                        <p:cTn id="61" dur="2000"/>
                                        <p:tgtEl>
                                          <p:spTgt spid="29"/>
                                        </p:tgtEl>
                                      </p:cBhvr>
                                    </p:animEffect>
                                  </p:childTnLst>
                                </p:cTn>
                              </p:par>
                            </p:childTnLst>
                          </p:cTn>
                        </p:par>
                      </p:childTnLst>
                    </p:cTn>
                  </p:par>
                  <p:par>
                    <p:cTn id="62" fill="hold">
                      <p:stCondLst>
                        <p:cond delay="indefinite"/>
                      </p:stCondLst>
                      <p:childTnLst>
                        <p:par>
                          <p:cTn id="63" fill="hold">
                            <p:stCondLst>
                              <p:cond delay="0"/>
                            </p:stCondLst>
                            <p:childTnLst>
                              <p:par>
                                <p:cTn id="64" presetID="6" presetClass="entr" presetSubtype="16" fill="hold" grpId="0" nodeType="clickEffect">
                                  <p:stCondLst>
                                    <p:cond delay="0"/>
                                  </p:stCondLst>
                                  <p:childTnLst>
                                    <p:set>
                                      <p:cBhvr>
                                        <p:cTn id="65" dur="1" fill="hold">
                                          <p:stCondLst>
                                            <p:cond delay="0"/>
                                          </p:stCondLst>
                                        </p:cTn>
                                        <p:tgtEl>
                                          <p:spTgt spid="51"/>
                                        </p:tgtEl>
                                        <p:attrNameLst>
                                          <p:attrName>style.visibility</p:attrName>
                                        </p:attrNameLst>
                                      </p:cBhvr>
                                      <p:to>
                                        <p:strVal val="visible"/>
                                      </p:to>
                                    </p:set>
                                    <p:animEffect transition="in" filter="circle(in)">
                                      <p:cBhvr>
                                        <p:cTn id="66" dur="2000"/>
                                        <p:tgtEl>
                                          <p:spTgt spid="51"/>
                                        </p:tgtEl>
                                      </p:cBhvr>
                                    </p:animEffect>
                                  </p:childTnLst>
                                </p:cTn>
                              </p:par>
                            </p:childTnLst>
                          </p:cTn>
                        </p:par>
                      </p:childTnLst>
                    </p:cTn>
                  </p:par>
                  <p:par>
                    <p:cTn id="67" fill="hold">
                      <p:stCondLst>
                        <p:cond delay="indefinite"/>
                      </p:stCondLst>
                      <p:childTnLst>
                        <p:par>
                          <p:cTn id="68" fill="hold">
                            <p:stCondLst>
                              <p:cond delay="0"/>
                            </p:stCondLst>
                            <p:childTnLst>
                              <p:par>
                                <p:cTn id="69" presetID="6" presetClass="entr" presetSubtype="16" fill="hold" grpId="0" nodeType="click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circle(in)">
                                      <p:cBhvr>
                                        <p:cTn id="71" dur="2000"/>
                                        <p:tgtEl>
                                          <p:spTgt spid="14"/>
                                        </p:tgtEl>
                                      </p:cBhvr>
                                    </p:animEffect>
                                  </p:childTnLst>
                                </p:cTn>
                              </p:par>
                              <p:par>
                                <p:cTn id="72" presetID="6" presetClass="entr" presetSubtype="16" fill="hold" grpId="0" nodeType="withEffect">
                                  <p:stCondLst>
                                    <p:cond delay="0"/>
                                  </p:stCondLst>
                                  <p:childTnLst>
                                    <p:set>
                                      <p:cBhvr>
                                        <p:cTn id="73" dur="1" fill="hold">
                                          <p:stCondLst>
                                            <p:cond delay="0"/>
                                          </p:stCondLst>
                                        </p:cTn>
                                        <p:tgtEl>
                                          <p:spTgt spid="18"/>
                                        </p:tgtEl>
                                        <p:attrNameLst>
                                          <p:attrName>style.visibility</p:attrName>
                                        </p:attrNameLst>
                                      </p:cBhvr>
                                      <p:to>
                                        <p:strVal val="visible"/>
                                      </p:to>
                                    </p:set>
                                    <p:animEffect transition="in" filter="circle(in)">
                                      <p:cBhvr>
                                        <p:cTn id="74" dur="2000"/>
                                        <p:tgtEl>
                                          <p:spTgt spid="18"/>
                                        </p:tgtEl>
                                      </p:cBhvr>
                                    </p:animEffect>
                                  </p:childTnLst>
                                </p:cTn>
                              </p:par>
                              <p:par>
                                <p:cTn id="75" presetID="6" presetClass="entr" presetSubtype="16" fill="hold" grpId="0" nodeType="with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circle(in)">
                                      <p:cBhvr>
                                        <p:cTn id="77" dur="2000"/>
                                        <p:tgtEl>
                                          <p:spTgt spid="17"/>
                                        </p:tgtEl>
                                      </p:cBhvr>
                                    </p:animEffect>
                                  </p:childTnLst>
                                </p:cTn>
                              </p:par>
                            </p:childTnLst>
                          </p:cTn>
                        </p:par>
                      </p:childTnLst>
                    </p:cTn>
                  </p:par>
                  <p:par>
                    <p:cTn id="78" fill="hold">
                      <p:stCondLst>
                        <p:cond delay="indefinite"/>
                      </p:stCondLst>
                      <p:childTnLst>
                        <p:par>
                          <p:cTn id="79" fill="hold">
                            <p:stCondLst>
                              <p:cond delay="0"/>
                            </p:stCondLst>
                            <p:childTnLst>
                              <p:par>
                                <p:cTn id="80" presetID="6" presetClass="entr" presetSubtype="16" fill="hold" grpId="0" nodeType="clickEffect">
                                  <p:stCondLst>
                                    <p:cond delay="0"/>
                                  </p:stCondLst>
                                  <p:childTnLst>
                                    <p:set>
                                      <p:cBhvr>
                                        <p:cTn id="81" dur="1" fill="hold">
                                          <p:stCondLst>
                                            <p:cond delay="0"/>
                                          </p:stCondLst>
                                        </p:cTn>
                                        <p:tgtEl>
                                          <p:spTgt spid="2"/>
                                        </p:tgtEl>
                                        <p:attrNameLst>
                                          <p:attrName>style.visibility</p:attrName>
                                        </p:attrNameLst>
                                      </p:cBhvr>
                                      <p:to>
                                        <p:strVal val="visible"/>
                                      </p:to>
                                    </p:set>
                                    <p:animEffect transition="in" filter="circle(in)">
                                      <p:cBhvr>
                                        <p:cTn id="8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1" grpId="0"/>
      <p:bldP spid="12" grpId="0"/>
      <p:bldP spid="14" grpId="0"/>
      <p:bldP spid="17" grpId="0"/>
      <p:bldP spid="18" grpId="0"/>
      <p:bldP spid="20" grpId="0"/>
      <p:bldP spid="23" grpId="0"/>
      <p:bldP spid="24" grpId="0"/>
      <p:bldP spid="26" grpId="0"/>
      <p:bldP spid="29" grpId="0"/>
      <p:bldP spid="30" grpId="0"/>
      <p:bldP spid="38" grpId="0"/>
      <p:bldP spid="41" grpId="0"/>
      <p:bldP spid="42" grpId="0"/>
      <p:bldP spid="48" grpId="0"/>
      <p:bldP spid="49" grpId="0"/>
      <p:bldP spid="50" grpId="0"/>
      <p:bldP spid="5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a:spLocks noChangeArrowheads="1"/>
          </p:cNvSpPr>
          <p:nvPr/>
        </p:nvSpPr>
        <p:spPr bwMode="auto">
          <a:xfrm>
            <a:off x="1" y="376238"/>
            <a:ext cx="1937657"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课后作业</a:t>
            </a:r>
            <a:endParaRPr lang="zh-CN" altLang="en-US" sz="2400" dirty="0">
              <a:solidFill>
                <a:srgbClr val="FFFFFF"/>
              </a:solidFill>
              <a:latin typeface="微软雅黑" panose="020B0503020204020204" pitchFamily="34" charset="-122"/>
            </a:endParaRPr>
          </a:p>
        </p:txBody>
      </p:sp>
      <p:sp>
        <p:nvSpPr>
          <p:cNvPr id="14" name="矩形 13"/>
          <p:cNvSpPr/>
          <p:nvPr/>
        </p:nvSpPr>
        <p:spPr>
          <a:xfrm>
            <a:off x="472675" y="1059908"/>
            <a:ext cx="6329366" cy="392415"/>
          </a:xfrm>
          <a:prstGeom prst="rect">
            <a:avLst/>
          </a:prstGeom>
        </p:spPr>
        <p:txBody>
          <a:bodyPr wrap="square" lIns="68580" tIns="34290" rIns="68580" bIns="34290">
            <a:spAutoFit/>
          </a:bodyPr>
          <a:lstStyle/>
          <a:p>
            <a:pPr lvl="0"/>
            <a:r>
              <a:rPr lang="en-US" altLang="zh-CN" sz="2100" dirty="0"/>
              <a:t>2.</a:t>
            </a:r>
            <a:r>
              <a:rPr lang="zh-CN" altLang="zh-CN" sz="2100" dirty="0"/>
              <a:t>对号入座</a:t>
            </a:r>
            <a:r>
              <a:rPr lang="zh-CN" altLang="zh-CN" sz="2100" dirty="0"/>
              <a:t>。（把正确的答案的序号填在括号里）</a:t>
            </a:r>
            <a:r>
              <a:rPr lang="en-US" altLang="zh-CN" sz="2100" dirty="0"/>
              <a:t> </a:t>
            </a:r>
            <a:endParaRPr lang="zh-CN" altLang="zh-CN" sz="2100" dirty="0"/>
          </a:p>
        </p:txBody>
      </p:sp>
      <p:sp>
        <p:nvSpPr>
          <p:cNvPr id="16" name="矩形 15"/>
          <p:cNvSpPr/>
          <p:nvPr/>
        </p:nvSpPr>
        <p:spPr>
          <a:xfrm>
            <a:off x="625924" y="1516619"/>
            <a:ext cx="7971237" cy="3393236"/>
          </a:xfrm>
          <a:prstGeom prst="rect">
            <a:avLst/>
          </a:prstGeom>
        </p:spPr>
        <p:txBody>
          <a:bodyPr wrap="square" lIns="68580" tIns="34290" rIns="68580" bIns="34290">
            <a:spAutoFit/>
          </a:bodyPr>
          <a:lstStyle/>
          <a:p>
            <a:pPr>
              <a:lnSpc>
                <a:spcPct val="150000"/>
              </a:lnSpc>
            </a:pPr>
            <a:r>
              <a:rPr lang="zh-CN" altLang="zh-CN" sz="1800" dirty="0"/>
              <a:t>（</a:t>
            </a:r>
            <a:r>
              <a:rPr lang="en-US" altLang="zh-CN" sz="1800" dirty="0"/>
              <a:t>1</a:t>
            </a:r>
            <a:r>
              <a:rPr lang="zh-CN" altLang="zh-CN" sz="1800" dirty="0"/>
              <a:t>）计算</a:t>
            </a:r>
            <a:r>
              <a:rPr lang="en-US" altLang="zh-CN" sz="1800" dirty="0"/>
              <a:t>64</a:t>
            </a:r>
            <a:r>
              <a:rPr lang="zh-CN" altLang="zh-CN" sz="1800" dirty="0"/>
              <a:t>×</a:t>
            </a:r>
            <a:r>
              <a:rPr lang="en-US" altLang="zh-CN" sz="1800" dirty="0"/>
              <a:t>26</a:t>
            </a:r>
            <a:r>
              <a:rPr lang="zh-CN" altLang="zh-CN" sz="1800" dirty="0"/>
              <a:t>后，可以交换两个乘数的位置进行验算，是运用了（</a:t>
            </a:r>
            <a:r>
              <a:rPr lang="en-US" altLang="zh-CN" sz="1800" dirty="0"/>
              <a:t>   </a:t>
            </a:r>
            <a:r>
              <a:rPr lang="zh-CN" altLang="zh-CN" sz="1800" dirty="0"/>
              <a:t>）律。</a:t>
            </a:r>
            <a:r>
              <a:rPr lang="en-US" altLang="zh-CN" sz="1800" dirty="0"/>
              <a:t>   </a:t>
            </a:r>
            <a:r>
              <a:rPr lang="en-US" altLang="zh-CN" sz="1800" dirty="0"/>
              <a:t>            </a:t>
            </a:r>
            <a:endParaRPr lang="en-US" altLang="zh-CN" sz="1800" dirty="0"/>
          </a:p>
          <a:p>
            <a:pPr>
              <a:lnSpc>
                <a:spcPct val="150000"/>
              </a:lnSpc>
            </a:pPr>
            <a:r>
              <a:rPr lang="en-US" altLang="zh-CN" sz="1800" dirty="0"/>
              <a:t> </a:t>
            </a:r>
            <a:r>
              <a:rPr lang="en-US" altLang="zh-CN" sz="1800" dirty="0"/>
              <a:t>       A.</a:t>
            </a:r>
            <a:r>
              <a:rPr lang="zh-CN" altLang="zh-CN" sz="1800" dirty="0"/>
              <a:t>乘法交换律</a:t>
            </a:r>
            <a:r>
              <a:rPr lang="en-US" altLang="zh-CN" sz="1800" dirty="0"/>
              <a:t>            </a:t>
            </a:r>
            <a:r>
              <a:rPr lang="en-US" altLang="zh-CN" sz="1800" dirty="0"/>
              <a:t>B.</a:t>
            </a:r>
            <a:r>
              <a:rPr lang="zh-CN" altLang="zh-CN" sz="1800" dirty="0"/>
              <a:t>乘法结合律</a:t>
            </a:r>
            <a:r>
              <a:rPr lang="en-US" altLang="zh-CN" sz="1800" dirty="0"/>
              <a:t>   </a:t>
            </a:r>
            <a:r>
              <a:rPr lang="en-US" altLang="zh-CN" sz="1800" dirty="0"/>
              <a:t>              </a:t>
            </a:r>
            <a:r>
              <a:rPr lang="en-US" altLang="zh-CN" sz="1800" dirty="0"/>
              <a:t>C.</a:t>
            </a:r>
            <a:r>
              <a:rPr lang="zh-CN" altLang="zh-CN" sz="1800" dirty="0"/>
              <a:t>乘法交换律和结合律</a:t>
            </a:r>
            <a:r>
              <a:rPr lang="en-US" altLang="zh-CN" sz="1800" dirty="0"/>
              <a:t> </a:t>
            </a:r>
            <a:endParaRPr lang="zh-CN" altLang="zh-CN" sz="1800" dirty="0"/>
          </a:p>
          <a:p>
            <a:pPr>
              <a:lnSpc>
                <a:spcPct val="150000"/>
              </a:lnSpc>
            </a:pPr>
            <a:r>
              <a:rPr lang="zh-CN" altLang="zh-CN" sz="1800" dirty="0"/>
              <a:t>（</a:t>
            </a:r>
            <a:r>
              <a:rPr lang="en-US" altLang="zh-CN" sz="1800" dirty="0"/>
              <a:t>2</a:t>
            </a:r>
            <a:r>
              <a:rPr lang="zh-CN" altLang="zh-CN" sz="1800" dirty="0"/>
              <a:t>）</a:t>
            </a:r>
            <a:r>
              <a:rPr lang="en-US" altLang="zh-CN" sz="1800" dirty="0"/>
              <a:t>49</a:t>
            </a:r>
            <a:r>
              <a:rPr lang="zh-CN" altLang="zh-CN" sz="1800" dirty="0"/>
              <a:t>×</a:t>
            </a:r>
            <a:r>
              <a:rPr lang="en-US" altLang="zh-CN" sz="1800" dirty="0"/>
              <a:t>25</a:t>
            </a:r>
            <a:r>
              <a:rPr lang="zh-CN" altLang="zh-CN" sz="1800" dirty="0"/>
              <a:t>×</a:t>
            </a:r>
            <a:r>
              <a:rPr lang="en-US" altLang="zh-CN" sz="1800" dirty="0"/>
              <a:t>4</a:t>
            </a:r>
            <a:r>
              <a:rPr lang="zh-CN" altLang="zh-CN" sz="1800" dirty="0"/>
              <a:t>＝</a:t>
            </a:r>
            <a:r>
              <a:rPr lang="en-US" altLang="zh-CN" sz="1800" dirty="0"/>
              <a:t>49</a:t>
            </a:r>
            <a:r>
              <a:rPr lang="zh-CN" altLang="zh-CN" sz="1800" dirty="0"/>
              <a:t>×</a:t>
            </a:r>
            <a:r>
              <a:rPr lang="en-US" altLang="zh-CN" sz="1800" dirty="0"/>
              <a:t>(25</a:t>
            </a:r>
            <a:r>
              <a:rPr lang="zh-CN" altLang="zh-CN" sz="1800" dirty="0"/>
              <a:t>×</a:t>
            </a:r>
            <a:r>
              <a:rPr lang="en-US" altLang="zh-CN" sz="1800" dirty="0"/>
              <a:t>4)</a:t>
            </a:r>
            <a:r>
              <a:rPr lang="zh-CN" altLang="zh-CN" sz="1800" dirty="0"/>
              <a:t>这是根据</a:t>
            </a:r>
            <a:r>
              <a:rPr lang="en-US" altLang="zh-CN" sz="1800" dirty="0"/>
              <a:t>( </a:t>
            </a:r>
            <a:r>
              <a:rPr lang="en-US" altLang="zh-CN" sz="1800" dirty="0"/>
              <a:t>       </a:t>
            </a:r>
            <a:r>
              <a:rPr lang="en-US" altLang="zh-CN" sz="1800" dirty="0"/>
              <a:t>)</a:t>
            </a:r>
            <a:r>
              <a:rPr lang="zh-CN" altLang="zh-CN" sz="1800" dirty="0"/>
              <a:t>。</a:t>
            </a:r>
            <a:r>
              <a:rPr lang="en-US" altLang="zh-CN" sz="1800" dirty="0"/>
              <a:t> </a:t>
            </a:r>
            <a:endParaRPr lang="zh-CN" altLang="zh-CN" sz="1800" dirty="0"/>
          </a:p>
          <a:p>
            <a:pPr lvl="0">
              <a:lnSpc>
                <a:spcPct val="150000"/>
              </a:lnSpc>
            </a:pPr>
            <a:r>
              <a:rPr lang="en-US" altLang="zh-CN" sz="1800" dirty="0"/>
              <a:t> </a:t>
            </a:r>
            <a:r>
              <a:rPr lang="en-US" altLang="zh-CN" sz="1800" dirty="0"/>
              <a:t>       A.</a:t>
            </a:r>
            <a:r>
              <a:rPr lang="zh-CN" altLang="zh-CN" sz="1800" dirty="0"/>
              <a:t>乘法交换律</a:t>
            </a:r>
            <a:r>
              <a:rPr lang="en-US" altLang="zh-CN" sz="1800" dirty="0"/>
              <a:t>           </a:t>
            </a:r>
            <a:r>
              <a:rPr lang="en-US" altLang="zh-CN" sz="1800" dirty="0"/>
              <a:t>B.</a:t>
            </a:r>
            <a:r>
              <a:rPr lang="zh-CN" altLang="zh-CN" sz="1800" dirty="0"/>
              <a:t>乘法分配律</a:t>
            </a:r>
            <a:r>
              <a:rPr lang="en-US" altLang="zh-CN" sz="1800" dirty="0"/>
              <a:t>  </a:t>
            </a:r>
            <a:r>
              <a:rPr lang="en-US" altLang="zh-CN" sz="1800" dirty="0"/>
              <a:t>               C</a:t>
            </a:r>
            <a:r>
              <a:rPr lang="en-US" altLang="zh-CN" sz="1800" dirty="0"/>
              <a:t>.</a:t>
            </a:r>
            <a:r>
              <a:rPr lang="zh-CN" altLang="zh-CN" sz="1800" dirty="0"/>
              <a:t>乘法结合律</a:t>
            </a:r>
            <a:r>
              <a:rPr lang="en-US" altLang="zh-CN" sz="1800" dirty="0"/>
              <a:t> </a:t>
            </a:r>
            <a:endParaRPr lang="zh-CN" altLang="zh-CN" sz="1800" dirty="0"/>
          </a:p>
          <a:p>
            <a:pPr lvl="0">
              <a:lnSpc>
                <a:spcPct val="150000"/>
              </a:lnSpc>
            </a:pPr>
            <a:r>
              <a:rPr lang="zh-CN" altLang="en-US" sz="1800" dirty="0"/>
              <a:t>（</a:t>
            </a:r>
            <a:r>
              <a:rPr lang="en-US" altLang="zh-CN" sz="1800" dirty="0"/>
              <a:t>3</a:t>
            </a:r>
            <a:r>
              <a:rPr lang="zh-CN" altLang="en-US" sz="1800" dirty="0"/>
              <a:t>）</a:t>
            </a:r>
            <a:r>
              <a:rPr lang="zh-CN" altLang="zh-CN" sz="1800" dirty="0"/>
              <a:t>下面</a:t>
            </a:r>
            <a:r>
              <a:rPr lang="zh-CN" altLang="zh-CN" sz="1800" dirty="0"/>
              <a:t>算式中</a:t>
            </a:r>
            <a:r>
              <a:rPr lang="en-US" altLang="zh-CN" sz="1800" dirty="0"/>
              <a:t>(    </a:t>
            </a:r>
            <a:r>
              <a:rPr lang="en-US" altLang="zh-CN" sz="1800" dirty="0"/>
              <a:t>    </a:t>
            </a:r>
            <a:r>
              <a:rPr lang="en-US" altLang="zh-CN" sz="1800" dirty="0"/>
              <a:t>)</a:t>
            </a:r>
            <a:r>
              <a:rPr lang="zh-CN" altLang="zh-CN" sz="1800" dirty="0"/>
              <a:t>运用了乘法交换律和结合律。</a:t>
            </a:r>
            <a:r>
              <a:rPr lang="en-US" altLang="zh-CN" sz="1800" dirty="0"/>
              <a:t> </a:t>
            </a:r>
            <a:endParaRPr lang="zh-CN" altLang="zh-CN" sz="1800" dirty="0"/>
          </a:p>
          <a:p>
            <a:pPr>
              <a:lnSpc>
                <a:spcPct val="150000"/>
              </a:lnSpc>
            </a:pPr>
            <a:r>
              <a:rPr lang="en-US" altLang="zh-CN" sz="1800" dirty="0"/>
              <a:t> </a:t>
            </a:r>
            <a:r>
              <a:rPr lang="en-US" altLang="zh-CN" sz="1800" dirty="0"/>
              <a:t>       A</a:t>
            </a:r>
            <a:r>
              <a:rPr lang="en-US" altLang="zh-CN" sz="1800" dirty="0"/>
              <a:t>.(47</a:t>
            </a:r>
            <a:r>
              <a:rPr lang="zh-CN" altLang="zh-CN" sz="1800" dirty="0"/>
              <a:t>×</a:t>
            </a:r>
            <a:r>
              <a:rPr lang="en-US" altLang="zh-CN" sz="1800" dirty="0"/>
              <a:t>5)</a:t>
            </a:r>
            <a:r>
              <a:rPr lang="zh-CN" altLang="zh-CN" sz="1800" dirty="0"/>
              <a:t>×</a:t>
            </a:r>
            <a:r>
              <a:rPr lang="en-US" altLang="zh-CN" sz="1800" dirty="0"/>
              <a:t>12</a:t>
            </a:r>
            <a:r>
              <a:rPr lang="zh-CN" altLang="zh-CN" sz="1800" dirty="0"/>
              <a:t>＝</a:t>
            </a:r>
            <a:r>
              <a:rPr lang="en-US" altLang="zh-CN" sz="1800" dirty="0"/>
              <a:t>47</a:t>
            </a:r>
            <a:r>
              <a:rPr lang="zh-CN" altLang="zh-CN" sz="1800" dirty="0"/>
              <a:t>×</a:t>
            </a:r>
            <a:r>
              <a:rPr lang="en-US" altLang="zh-CN" sz="1800" dirty="0"/>
              <a:t>(5</a:t>
            </a:r>
            <a:r>
              <a:rPr lang="zh-CN" altLang="zh-CN" sz="1800" dirty="0"/>
              <a:t>×</a:t>
            </a:r>
            <a:r>
              <a:rPr lang="en-US" altLang="zh-CN" sz="1800" dirty="0"/>
              <a:t>12)  </a:t>
            </a:r>
            <a:r>
              <a:rPr lang="en-US" altLang="zh-CN" sz="1800" dirty="0"/>
              <a:t>  </a:t>
            </a:r>
            <a:endParaRPr lang="en-US" altLang="zh-CN" sz="1800" dirty="0"/>
          </a:p>
          <a:p>
            <a:pPr>
              <a:lnSpc>
                <a:spcPct val="150000"/>
              </a:lnSpc>
            </a:pPr>
            <a:r>
              <a:rPr lang="en-US" altLang="zh-CN" sz="1800" dirty="0"/>
              <a:t>        </a:t>
            </a:r>
            <a:r>
              <a:rPr lang="en-US" altLang="zh-CN" sz="1800" dirty="0" err="1"/>
              <a:t>B.a</a:t>
            </a:r>
            <a:r>
              <a:rPr lang="zh-CN" altLang="zh-CN" sz="1800" dirty="0"/>
              <a:t>×</a:t>
            </a:r>
            <a:r>
              <a:rPr lang="en-US" altLang="zh-CN" sz="1800" dirty="0"/>
              <a:t>b</a:t>
            </a:r>
            <a:r>
              <a:rPr lang="zh-CN" altLang="zh-CN" sz="1800" dirty="0"/>
              <a:t>×</a:t>
            </a:r>
            <a:r>
              <a:rPr lang="en-US" altLang="zh-CN" sz="1800" dirty="0"/>
              <a:t>a</a:t>
            </a:r>
            <a:r>
              <a:rPr lang="zh-CN" altLang="zh-CN" sz="1800" dirty="0"/>
              <a:t>×</a:t>
            </a:r>
            <a:r>
              <a:rPr lang="en-US" altLang="zh-CN" sz="1800" dirty="0"/>
              <a:t>c</a:t>
            </a:r>
            <a:r>
              <a:rPr lang="zh-CN" altLang="zh-CN" sz="1800" dirty="0"/>
              <a:t>＝</a:t>
            </a:r>
            <a:r>
              <a:rPr lang="en-US" altLang="zh-CN" sz="1800" dirty="0"/>
              <a:t>a</a:t>
            </a:r>
            <a:r>
              <a:rPr lang="zh-CN" altLang="zh-CN" sz="1800" dirty="0"/>
              <a:t>×</a:t>
            </a:r>
            <a:r>
              <a:rPr lang="en-US" altLang="zh-CN" sz="1800" dirty="0"/>
              <a:t>(b</a:t>
            </a:r>
            <a:r>
              <a:rPr lang="zh-CN" altLang="zh-CN" sz="1800" dirty="0"/>
              <a:t>×</a:t>
            </a:r>
            <a:r>
              <a:rPr lang="en-US" altLang="zh-CN" sz="1800" dirty="0"/>
              <a:t>c)   </a:t>
            </a:r>
            <a:r>
              <a:rPr lang="en-US" altLang="zh-CN" sz="1800" dirty="0"/>
              <a:t> </a:t>
            </a:r>
            <a:endParaRPr lang="en-US" altLang="zh-CN" sz="1800" dirty="0"/>
          </a:p>
          <a:p>
            <a:pPr>
              <a:lnSpc>
                <a:spcPct val="150000"/>
              </a:lnSpc>
            </a:pPr>
            <a:r>
              <a:rPr lang="en-US" altLang="zh-CN" sz="1800" dirty="0"/>
              <a:t>        C.4</a:t>
            </a:r>
            <a:r>
              <a:rPr lang="zh-CN" altLang="zh-CN" sz="1800" dirty="0"/>
              <a:t>×</a:t>
            </a:r>
            <a:r>
              <a:rPr lang="en-US" altLang="zh-CN" sz="1800" dirty="0"/>
              <a:t>a</a:t>
            </a:r>
            <a:r>
              <a:rPr lang="zh-CN" altLang="zh-CN" sz="1800" dirty="0"/>
              <a:t>×</a:t>
            </a:r>
            <a:r>
              <a:rPr lang="en-US" altLang="zh-CN" sz="1800" dirty="0"/>
              <a:t>5</a:t>
            </a:r>
            <a:r>
              <a:rPr lang="zh-CN" altLang="zh-CN" sz="1800" dirty="0"/>
              <a:t>＝</a:t>
            </a:r>
            <a:r>
              <a:rPr lang="en-US" altLang="zh-CN" sz="1800" dirty="0"/>
              <a:t>a</a:t>
            </a:r>
            <a:r>
              <a:rPr lang="zh-CN" altLang="zh-CN" sz="1800" dirty="0"/>
              <a:t>×</a:t>
            </a:r>
            <a:r>
              <a:rPr lang="en-US" altLang="zh-CN" sz="1800" dirty="0"/>
              <a:t>(4</a:t>
            </a:r>
            <a:r>
              <a:rPr lang="zh-CN" altLang="zh-CN" sz="1800" dirty="0"/>
              <a:t>×</a:t>
            </a:r>
            <a:r>
              <a:rPr lang="en-US" altLang="zh-CN" sz="1800" dirty="0"/>
              <a:t>5) </a:t>
            </a:r>
            <a:endParaRPr lang="zh-CN" altLang="zh-CN" sz="1800" dirty="0"/>
          </a:p>
        </p:txBody>
      </p:sp>
      <p:pic>
        <p:nvPicPr>
          <p:cNvPr id="2" name="图片 1"/>
          <p:cNvPicPr>
            <a:picLocks noChangeAspect="1"/>
          </p:cNvPicPr>
          <p:nvPr/>
        </p:nvPicPr>
        <p:blipFill>
          <a:blip r:embed="rId1" cstate="email"/>
          <a:stretch>
            <a:fillRect/>
          </a:stretch>
        </p:blipFill>
        <p:spPr>
          <a:xfrm>
            <a:off x="6823473" y="3269144"/>
            <a:ext cx="1466602" cy="1591756"/>
          </a:xfrm>
          <a:prstGeom prst="rect">
            <a:avLst/>
          </a:prstGeom>
        </p:spPr>
      </p:pic>
      <p:sp>
        <p:nvSpPr>
          <p:cNvPr id="3" name="TextBox 2"/>
          <p:cNvSpPr txBox="1"/>
          <p:nvPr/>
        </p:nvSpPr>
        <p:spPr>
          <a:xfrm>
            <a:off x="7661673" y="1619251"/>
            <a:ext cx="358973" cy="346249"/>
          </a:xfrm>
          <a:prstGeom prst="rect">
            <a:avLst/>
          </a:prstGeom>
          <a:noFill/>
        </p:spPr>
        <p:txBody>
          <a:bodyPr wrap="square" lIns="68580" tIns="34290" rIns="68580" bIns="34290" rtlCol="0">
            <a:spAutoFit/>
          </a:bodyPr>
          <a:lstStyle/>
          <a:p>
            <a:r>
              <a:rPr lang="en-US" altLang="zh-CN" sz="1800" dirty="0">
                <a:solidFill>
                  <a:srgbClr val="FF0000"/>
                </a:solidFill>
              </a:rPr>
              <a:t>A</a:t>
            </a:r>
            <a:endParaRPr lang="zh-CN" altLang="en-US" sz="1800" dirty="0">
              <a:solidFill>
                <a:srgbClr val="FF0000"/>
              </a:solidFill>
            </a:endParaRPr>
          </a:p>
        </p:txBody>
      </p:sp>
      <p:sp>
        <p:nvSpPr>
          <p:cNvPr id="18" name="TextBox 17"/>
          <p:cNvSpPr txBox="1"/>
          <p:nvPr/>
        </p:nvSpPr>
        <p:spPr>
          <a:xfrm>
            <a:off x="4775598" y="2440782"/>
            <a:ext cx="358973" cy="346249"/>
          </a:xfrm>
          <a:prstGeom prst="rect">
            <a:avLst/>
          </a:prstGeom>
          <a:noFill/>
        </p:spPr>
        <p:txBody>
          <a:bodyPr wrap="square" lIns="68580" tIns="34290" rIns="68580" bIns="34290" rtlCol="0">
            <a:spAutoFit/>
          </a:bodyPr>
          <a:lstStyle/>
          <a:p>
            <a:r>
              <a:rPr lang="en-US" altLang="zh-CN" sz="1800" dirty="0">
                <a:solidFill>
                  <a:srgbClr val="FF0000"/>
                </a:solidFill>
              </a:rPr>
              <a:t>C</a:t>
            </a:r>
            <a:endParaRPr lang="zh-CN" altLang="en-US" sz="1800" dirty="0">
              <a:solidFill>
                <a:srgbClr val="FF0000"/>
              </a:solidFill>
            </a:endParaRPr>
          </a:p>
        </p:txBody>
      </p:sp>
      <p:sp>
        <p:nvSpPr>
          <p:cNvPr id="19" name="TextBox 18"/>
          <p:cNvSpPr txBox="1"/>
          <p:nvPr/>
        </p:nvSpPr>
        <p:spPr>
          <a:xfrm>
            <a:off x="2607469" y="3269144"/>
            <a:ext cx="358973" cy="346249"/>
          </a:xfrm>
          <a:prstGeom prst="rect">
            <a:avLst/>
          </a:prstGeom>
          <a:noFill/>
        </p:spPr>
        <p:txBody>
          <a:bodyPr wrap="square" lIns="68580" tIns="34290" rIns="68580" bIns="34290" rtlCol="0">
            <a:spAutoFit/>
          </a:bodyPr>
          <a:lstStyle/>
          <a:p>
            <a:r>
              <a:rPr lang="en-US" altLang="zh-CN" sz="1800" dirty="0">
                <a:solidFill>
                  <a:srgbClr val="FF0000"/>
                </a:solidFill>
              </a:rPr>
              <a:t>C</a:t>
            </a:r>
            <a:endParaRPr lang="zh-CN" altLang="en-US" sz="1800" dirty="0">
              <a:solidFill>
                <a:srgbClr val="FF0000"/>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circle(in)">
                                      <p:cBhvr>
                                        <p:cTn id="12"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7"/>
          <p:cNvSpPr>
            <a:spLocks noChangeArrowheads="1"/>
          </p:cNvSpPr>
          <p:nvPr/>
        </p:nvSpPr>
        <p:spPr bwMode="auto">
          <a:xfrm>
            <a:off x="1" y="376238"/>
            <a:ext cx="1938974"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发展思维 </a:t>
            </a:r>
            <a:endParaRPr lang="zh-CN" altLang="en-US" sz="2400" dirty="0">
              <a:solidFill>
                <a:srgbClr val="FFFFFF"/>
              </a:solidFill>
              <a:latin typeface="微软雅黑" panose="020B0503020204020204" pitchFamily="34" charset="-122"/>
            </a:endParaRPr>
          </a:p>
        </p:txBody>
      </p:sp>
      <p:sp>
        <p:nvSpPr>
          <p:cNvPr id="7" name="矩形 6"/>
          <p:cNvSpPr/>
          <p:nvPr/>
        </p:nvSpPr>
        <p:spPr>
          <a:xfrm>
            <a:off x="460208" y="1068983"/>
            <a:ext cx="2325855" cy="553998"/>
          </a:xfrm>
          <a:prstGeom prst="rect">
            <a:avLst/>
          </a:prstGeom>
        </p:spPr>
        <p:txBody>
          <a:bodyPr wrap="square" lIns="68580" tIns="34290" rIns="68580" bIns="34290">
            <a:spAutoFit/>
          </a:bodyPr>
          <a:lstStyle/>
          <a:p>
            <a:pPr marL="803910" indent="-803910" defTabSz="310515" latinLnBrk="1">
              <a:lnSpc>
                <a:spcPct val="150000"/>
              </a:lnSpc>
              <a:tabLst>
                <a:tab pos="803275" algn="l"/>
              </a:tabLst>
            </a:pPr>
            <a:r>
              <a:rPr lang="zh-CN" altLang="zh-CN" sz="2100" b="1" dirty="0">
                <a:latin typeface="微软雅黑" panose="020B0503020204020204" pitchFamily="34" charset="-122"/>
                <a:ea typeface="微软雅黑" panose="020B0503020204020204" pitchFamily="34" charset="-122"/>
              </a:rPr>
              <a:t>【例】</a:t>
            </a:r>
            <a:r>
              <a:rPr lang="zh-CN" altLang="zh-CN" sz="2100" dirty="0"/>
              <a:t>对比练习。</a:t>
            </a:r>
            <a:endParaRPr lang="zh-CN" altLang="zh-CN" sz="2100" dirty="0">
              <a:latin typeface="微软雅黑" panose="020B0503020204020204" pitchFamily="34" charset="-122"/>
              <a:ea typeface="微软雅黑" panose="020B0503020204020204" pitchFamily="34" charset="-122"/>
            </a:endParaRPr>
          </a:p>
        </p:txBody>
      </p:sp>
      <p:sp>
        <p:nvSpPr>
          <p:cNvPr id="3" name="文本框 32"/>
          <p:cNvSpPr txBox="1">
            <a:spLocks noChangeArrowheads="1"/>
          </p:cNvSpPr>
          <p:nvPr/>
        </p:nvSpPr>
        <p:spPr bwMode="auto">
          <a:xfrm>
            <a:off x="1583207" y="1764504"/>
            <a:ext cx="1638911" cy="900246"/>
          </a:xfrm>
          <a:prstGeom prst="rect">
            <a:avLst/>
          </a:prstGeom>
          <a:solidFill>
            <a:srgbClr val="FFFFFF"/>
          </a:solidFill>
          <a:ln w="9525">
            <a:solidFill>
              <a:srgbClr val="000000"/>
            </a:solidFill>
            <a:miter lim="800000"/>
          </a:ln>
        </p:spPr>
        <p:txBody>
          <a:bodyPr vert="horz" wrap="none" lIns="68580" tIns="34290" rIns="68580" bIns="34290" numCol="1" anchor="t" anchorCtr="0" compatLnSpc="1">
            <a:spAutoFit/>
          </a:bodyPr>
          <a:lstStyle/>
          <a:p>
            <a:pPr algn="ctr" fontAlgn="base">
              <a:lnSpc>
                <a:spcPct val="150000"/>
              </a:lnSpc>
              <a:spcBef>
                <a:spcPct val="0"/>
              </a:spcBef>
              <a:spcAft>
                <a:spcPct val="0"/>
              </a:spcAft>
            </a:pPr>
            <a:r>
              <a:rPr lang="en-US" altLang="zh-CN" sz="1800" dirty="0">
                <a:latin typeface="+mn-ea"/>
                <a:cs typeface="宋体" panose="02010600030101010101" pitchFamily="2" charset="-122"/>
              </a:rPr>
              <a:t>(25+15) ×4</a:t>
            </a:r>
            <a:endParaRPr lang="en-US" altLang="zh-CN" sz="1800" dirty="0">
              <a:latin typeface="+mn-ea"/>
              <a:cs typeface="宋体" panose="02010600030101010101" pitchFamily="2" charset="-122"/>
            </a:endParaRPr>
          </a:p>
          <a:p>
            <a:pPr algn="ctr" fontAlgn="base">
              <a:lnSpc>
                <a:spcPct val="150000"/>
              </a:lnSpc>
              <a:spcBef>
                <a:spcPct val="0"/>
              </a:spcBef>
              <a:spcAft>
                <a:spcPct val="0"/>
              </a:spcAft>
            </a:pPr>
            <a:r>
              <a:rPr lang="zh-CN" altLang="en-US" sz="1800" dirty="0">
                <a:latin typeface="+mn-ea"/>
                <a:cs typeface="宋体" panose="02010600030101010101" pitchFamily="2" charset="-122"/>
              </a:rPr>
              <a:t>（</a:t>
            </a:r>
            <a:r>
              <a:rPr lang="en-US" altLang="zh-CN" sz="1800" dirty="0">
                <a:latin typeface="+mn-ea"/>
                <a:cs typeface="宋体" panose="02010600030101010101" pitchFamily="2" charset="-122"/>
              </a:rPr>
              <a:t>25×15</a:t>
            </a:r>
            <a:r>
              <a:rPr lang="zh-CN" altLang="en-US" sz="1800" dirty="0">
                <a:latin typeface="+mn-ea"/>
                <a:cs typeface="宋体" panose="02010600030101010101" pitchFamily="2" charset="-122"/>
              </a:rPr>
              <a:t>）</a:t>
            </a:r>
            <a:r>
              <a:rPr lang="en-US" altLang="zh-CN" sz="1800" dirty="0">
                <a:latin typeface="+mn-ea"/>
                <a:cs typeface="宋体" panose="02010600030101010101" pitchFamily="2" charset="-122"/>
              </a:rPr>
              <a:t>×4</a:t>
            </a:r>
            <a:endParaRPr lang="zh-CN" altLang="zh-CN" sz="2700" dirty="0">
              <a:latin typeface="+mn-ea"/>
              <a:cs typeface="宋体" panose="02010600030101010101" pitchFamily="2" charset="-122"/>
            </a:endParaRPr>
          </a:p>
        </p:txBody>
      </p:sp>
      <p:sp>
        <p:nvSpPr>
          <p:cNvPr id="4" name="文本框 33"/>
          <p:cNvSpPr txBox="1">
            <a:spLocks noChangeArrowheads="1"/>
          </p:cNvSpPr>
          <p:nvPr/>
        </p:nvSpPr>
        <p:spPr bwMode="auto">
          <a:xfrm>
            <a:off x="5573038" y="1760641"/>
            <a:ext cx="1757933" cy="900247"/>
          </a:xfrm>
          <a:prstGeom prst="rect">
            <a:avLst/>
          </a:prstGeom>
          <a:solidFill>
            <a:srgbClr val="FFFFFF"/>
          </a:solidFill>
          <a:ln w="9525">
            <a:solidFill>
              <a:srgbClr val="000000"/>
            </a:solidFill>
            <a:miter lim="800000"/>
          </a:ln>
        </p:spPr>
        <p:txBody>
          <a:bodyPr vert="horz" wrap="none" lIns="68580" tIns="34290" rIns="68580" bIns="34290" numCol="1" anchor="t" anchorCtr="0" compatLnSpc="1">
            <a:spAutoFit/>
          </a:bodyPr>
          <a:lstStyle/>
          <a:p>
            <a:pPr algn="ctr" fontAlgn="base">
              <a:lnSpc>
                <a:spcPct val="150000"/>
              </a:lnSpc>
              <a:spcBef>
                <a:spcPct val="0"/>
              </a:spcBef>
              <a:spcAft>
                <a:spcPct val="0"/>
              </a:spcAft>
            </a:pPr>
            <a:r>
              <a:rPr lang="zh-CN" altLang="en-US" sz="1800">
                <a:latin typeface="+mn-ea"/>
                <a:cs typeface="宋体" panose="02010600030101010101" pitchFamily="2" charset="-122"/>
              </a:rPr>
              <a:t>（</a:t>
            </a:r>
            <a:r>
              <a:rPr lang="en-US" altLang="zh-CN" sz="1800">
                <a:latin typeface="+mn-ea"/>
                <a:cs typeface="宋体" panose="02010600030101010101" pitchFamily="2" charset="-122"/>
              </a:rPr>
              <a:t>68+32</a:t>
            </a:r>
            <a:r>
              <a:rPr lang="zh-CN" altLang="en-US" sz="1800">
                <a:latin typeface="+mn-ea"/>
                <a:cs typeface="宋体" panose="02010600030101010101" pitchFamily="2" charset="-122"/>
              </a:rPr>
              <a:t>）</a:t>
            </a:r>
            <a:r>
              <a:rPr lang="en-US" altLang="zh-CN" sz="1800">
                <a:latin typeface="+mn-ea"/>
                <a:cs typeface="宋体" panose="02010600030101010101" pitchFamily="2" charset="-122"/>
              </a:rPr>
              <a:t>×5  </a:t>
            </a:r>
            <a:endParaRPr lang="en-US" altLang="zh-CN" sz="1800">
              <a:latin typeface="+mn-ea"/>
              <a:cs typeface="宋体" panose="02010600030101010101" pitchFamily="2" charset="-122"/>
            </a:endParaRPr>
          </a:p>
          <a:p>
            <a:pPr algn="ctr" fontAlgn="base">
              <a:lnSpc>
                <a:spcPct val="150000"/>
              </a:lnSpc>
              <a:spcBef>
                <a:spcPct val="0"/>
              </a:spcBef>
              <a:spcAft>
                <a:spcPct val="0"/>
              </a:spcAft>
            </a:pPr>
            <a:r>
              <a:rPr lang="en-US" altLang="zh-CN" sz="1800">
                <a:latin typeface="+mn-ea"/>
                <a:cs typeface="宋体" panose="02010600030101010101" pitchFamily="2" charset="-122"/>
              </a:rPr>
              <a:t>  68+32×5</a:t>
            </a:r>
            <a:endParaRPr lang="zh-CN" altLang="zh-CN" sz="2700">
              <a:latin typeface="+mn-ea"/>
              <a:cs typeface="宋体" panose="02010600030101010101" pitchFamily="2" charset="-122"/>
            </a:endParaRPr>
          </a:p>
        </p:txBody>
      </p:sp>
      <p:sp>
        <p:nvSpPr>
          <p:cNvPr id="8" name="矩形 7"/>
          <p:cNvSpPr/>
          <p:nvPr/>
        </p:nvSpPr>
        <p:spPr>
          <a:xfrm>
            <a:off x="890587" y="2990859"/>
            <a:ext cx="7746207" cy="2007394"/>
          </a:xfrm>
          <a:prstGeom prst="rect">
            <a:avLst/>
          </a:prstGeom>
        </p:spPr>
        <p:txBody>
          <a:bodyPr wrap="square" lIns="68580" tIns="34290" rIns="68580" bIns="34290">
            <a:spAutoFit/>
          </a:bodyPr>
          <a:lstStyle/>
          <a:p>
            <a:pPr>
              <a:lnSpc>
                <a:spcPct val="150000"/>
              </a:lnSpc>
            </a:pPr>
            <a:r>
              <a:rPr lang="en-US" altLang="zh-CN" sz="1500" dirty="0">
                <a:solidFill>
                  <a:srgbClr val="FF0000"/>
                </a:solidFill>
                <a:latin typeface="+mn-ea"/>
              </a:rPr>
              <a:t>(</a:t>
            </a:r>
            <a:r>
              <a:rPr lang="en-US" altLang="zh-CN" sz="2100" dirty="0">
                <a:solidFill>
                  <a:srgbClr val="FF0000"/>
                </a:solidFill>
                <a:latin typeface="+mn-ea"/>
              </a:rPr>
              <a:t>25+15) </a:t>
            </a:r>
            <a:r>
              <a:rPr lang="zh-CN" altLang="zh-CN" sz="2100" dirty="0">
                <a:solidFill>
                  <a:srgbClr val="FF0000"/>
                </a:solidFill>
                <a:latin typeface="+mn-ea"/>
              </a:rPr>
              <a:t>×</a:t>
            </a:r>
            <a:r>
              <a:rPr lang="en-US" altLang="zh-CN" sz="2100" dirty="0">
                <a:solidFill>
                  <a:srgbClr val="FF0000"/>
                </a:solidFill>
                <a:latin typeface="+mn-ea"/>
              </a:rPr>
              <a:t>4 </a:t>
            </a:r>
            <a:r>
              <a:rPr lang="en-US" altLang="zh-CN" sz="2100" dirty="0">
                <a:solidFill>
                  <a:srgbClr val="FF0000"/>
                </a:solidFill>
                <a:latin typeface="+mn-ea"/>
              </a:rPr>
              <a:t> </a:t>
            </a:r>
            <a:r>
              <a:rPr lang="zh-CN" altLang="zh-CN" sz="2100" dirty="0">
                <a:solidFill>
                  <a:srgbClr val="FF0000"/>
                </a:solidFill>
                <a:latin typeface="+mn-ea"/>
              </a:rPr>
              <a:t>（</a:t>
            </a:r>
            <a:r>
              <a:rPr lang="en-US" altLang="zh-CN" sz="2100" dirty="0">
                <a:solidFill>
                  <a:srgbClr val="FF0000"/>
                </a:solidFill>
                <a:latin typeface="+mn-ea"/>
              </a:rPr>
              <a:t>25</a:t>
            </a:r>
            <a:r>
              <a:rPr lang="zh-CN" altLang="zh-CN" sz="2100" dirty="0">
                <a:solidFill>
                  <a:srgbClr val="FF0000"/>
                </a:solidFill>
                <a:latin typeface="+mn-ea"/>
              </a:rPr>
              <a:t>×</a:t>
            </a:r>
            <a:r>
              <a:rPr lang="en-US" altLang="zh-CN" sz="2100" dirty="0">
                <a:solidFill>
                  <a:srgbClr val="FF0000"/>
                </a:solidFill>
                <a:latin typeface="+mn-ea"/>
              </a:rPr>
              <a:t>15</a:t>
            </a:r>
            <a:r>
              <a:rPr lang="zh-CN" altLang="zh-CN" sz="2100" dirty="0">
                <a:solidFill>
                  <a:srgbClr val="FF0000"/>
                </a:solidFill>
                <a:latin typeface="+mn-ea"/>
              </a:rPr>
              <a:t>）×</a:t>
            </a:r>
            <a:r>
              <a:rPr lang="en-US" altLang="zh-CN" sz="2100" dirty="0">
                <a:solidFill>
                  <a:srgbClr val="FF0000"/>
                </a:solidFill>
                <a:latin typeface="+mn-ea"/>
              </a:rPr>
              <a:t>4   </a:t>
            </a:r>
            <a:r>
              <a:rPr lang="zh-CN" altLang="zh-CN" sz="2100" dirty="0">
                <a:solidFill>
                  <a:srgbClr val="FF0000"/>
                </a:solidFill>
                <a:latin typeface="+mn-ea"/>
              </a:rPr>
              <a:t>（</a:t>
            </a:r>
            <a:r>
              <a:rPr lang="en-US" altLang="zh-CN" sz="2100" dirty="0">
                <a:solidFill>
                  <a:srgbClr val="FF0000"/>
                </a:solidFill>
                <a:latin typeface="+mn-ea"/>
              </a:rPr>
              <a:t>68+32</a:t>
            </a:r>
            <a:r>
              <a:rPr lang="zh-CN" altLang="zh-CN" sz="2100" dirty="0">
                <a:solidFill>
                  <a:srgbClr val="FF0000"/>
                </a:solidFill>
                <a:latin typeface="+mn-ea"/>
              </a:rPr>
              <a:t>）×</a:t>
            </a:r>
            <a:r>
              <a:rPr lang="en-US" altLang="zh-CN" sz="2100" dirty="0">
                <a:solidFill>
                  <a:srgbClr val="FF0000"/>
                </a:solidFill>
                <a:latin typeface="+mn-ea"/>
              </a:rPr>
              <a:t>5   68+32</a:t>
            </a:r>
            <a:r>
              <a:rPr lang="zh-CN" altLang="zh-CN" sz="2100" dirty="0">
                <a:solidFill>
                  <a:srgbClr val="FF0000"/>
                </a:solidFill>
                <a:latin typeface="+mn-ea"/>
              </a:rPr>
              <a:t>×</a:t>
            </a:r>
            <a:r>
              <a:rPr lang="en-US" altLang="zh-CN" sz="2100" dirty="0">
                <a:solidFill>
                  <a:srgbClr val="FF0000"/>
                </a:solidFill>
                <a:latin typeface="+mn-ea"/>
              </a:rPr>
              <a:t>5  </a:t>
            </a:r>
            <a:endParaRPr lang="zh-CN" altLang="zh-CN" sz="2100" dirty="0">
              <a:solidFill>
                <a:srgbClr val="FF0000"/>
              </a:solidFill>
              <a:latin typeface="+mn-ea"/>
            </a:endParaRPr>
          </a:p>
          <a:p>
            <a:pPr>
              <a:lnSpc>
                <a:spcPct val="150000"/>
              </a:lnSpc>
            </a:pPr>
            <a:r>
              <a:rPr lang="en-US" altLang="zh-CN" sz="2100" dirty="0">
                <a:solidFill>
                  <a:srgbClr val="FF0000"/>
                </a:solidFill>
                <a:latin typeface="+mn-ea"/>
              </a:rPr>
              <a:t> =40</a:t>
            </a:r>
            <a:r>
              <a:rPr lang="zh-CN" altLang="zh-CN" sz="2100" dirty="0">
                <a:solidFill>
                  <a:srgbClr val="FF0000"/>
                </a:solidFill>
                <a:latin typeface="+mn-ea"/>
              </a:rPr>
              <a:t>×</a:t>
            </a:r>
            <a:r>
              <a:rPr lang="en-US" altLang="zh-CN" sz="2100" dirty="0">
                <a:solidFill>
                  <a:srgbClr val="FF0000"/>
                </a:solidFill>
                <a:latin typeface="+mn-ea"/>
              </a:rPr>
              <a:t>4      </a:t>
            </a:r>
            <a:r>
              <a:rPr lang="en-US" altLang="zh-CN" sz="2100" dirty="0">
                <a:solidFill>
                  <a:srgbClr val="FF0000"/>
                </a:solidFill>
                <a:latin typeface="+mn-ea"/>
              </a:rPr>
              <a:t>=</a:t>
            </a:r>
            <a:r>
              <a:rPr lang="zh-CN" altLang="zh-CN" sz="2100" dirty="0">
                <a:solidFill>
                  <a:srgbClr val="FF0000"/>
                </a:solidFill>
                <a:latin typeface="+mn-ea"/>
              </a:rPr>
              <a:t>（</a:t>
            </a:r>
            <a:r>
              <a:rPr lang="en-US" altLang="zh-CN" sz="2100" dirty="0">
                <a:solidFill>
                  <a:srgbClr val="FF0000"/>
                </a:solidFill>
                <a:latin typeface="+mn-ea"/>
              </a:rPr>
              <a:t>25</a:t>
            </a:r>
            <a:r>
              <a:rPr lang="zh-CN" altLang="zh-CN" sz="2100" dirty="0">
                <a:solidFill>
                  <a:srgbClr val="FF0000"/>
                </a:solidFill>
                <a:latin typeface="+mn-ea"/>
              </a:rPr>
              <a:t>×</a:t>
            </a:r>
            <a:r>
              <a:rPr lang="en-US" altLang="zh-CN" sz="2100" dirty="0">
                <a:solidFill>
                  <a:srgbClr val="FF0000"/>
                </a:solidFill>
                <a:latin typeface="+mn-ea"/>
              </a:rPr>
              <a:t>4</a:t>
            </a:r>
            <a:r>
              <a:rPr lang="zh-CN" altLang="zh-CN" sz="2100" dirty="0">
                <a:solidFill>
                  <a:srgbClr val="FF0000"/>
                </a:solidFill>
                <a:latin typeface="+mn-ea"/>
              </a:rPr>
              <a:t>）×</a:t>
            </a:r>
            <a:r>
              <a:rPr lang="en-US" altLang="zh-CN" sz="2100" dirty="0">
                <a:solidFill>
                  <a:srgbClr val="FF0000"/>
                </a:solidFill>
                <a:latin typeface="+mn-ea"/>
              </a:rPr>
              <a:t>15  </a:t>
            </a:r>
            <a:r>
              <a:rPr lang="en-US" altLang="zh-CN" sz="2100" dirty="0">
                <a:solidFill>
                  <a:srgbClr val="FF0000"/>
                </a:solidFill>
                <a:latin typeface="+mn-ea"/>
              </a:rPr>
              <a:t>  =</a:t>
            </a:r>
            <a:r>
              <a:rPr lang="en-US" altLang="zh-CN" sz="2100" dirty="0">
                <a:solidFill>
                  <a:srgbClr val="FF0000"/>
                </a:solidFill>
                <a:latin typeface="+mn-ea"/>
              </a:rPr>
              <a:t>100</a:t>
            </a:r>
            <a:r>
              <a:rPr lang="zh-CN" altLang="zh-CN" sz="2100" dirty="0">
                <a:solidFill>
                  <a:srgbClr val="FF0000"/>
                </a:solidFill>
                <a:latin typeface="+mn-ea"/>
              </a:rPr>
              <a:t>×</a:t>
            </a:r>
            <a:r>
              <a:rPr lang="en-US" altLang="zh-CN" sz="2100" dirty="0">
                <a:solidFill>
                  <a:srgbClr val="FF0000"/>
                </a:solidFill>
                <a:latin typeface="+mn-ea"/>
              </a:rPr>
              <a:t>5     </a:t>
            </a:r>
            <a:r>
              <a:rPr lang="en-US" altLang="zh-CN" sz="2100" dirty="0">
                <a:solidFill>
                  <a:srgbClr val="FF0000"/>
                </a:solidFill>
                <a:latin typeface="+mn-ea"/>
              </a:rPr>
              <a:t> = </a:t>
            </a:r>
            <a:r>
              <a:rPr lang="en-US" altLang="zh-CN" sz="2100" dirty="0">
                <a:solidFill>
                  <a:srgbClr val="FF0000"/>
                </a:solidFill>
                <a:latin typeface="+mn-ea"/>
              </a:rPr>
              <a:t>68+160</a:t>
            </a:r>
            <a:endParaRPr lang="zh-CN" altLang="zh-CN" sz="2100" dirty="0">
              <a:solidFill>
                <a:srgbClr val="FF0000"/>
              </a:solidFill>
              <a:latin typeface="+mn-ea"/>
            </a:endParaRPr>
          </a:p>
          <a:p>
            <a:pPr>
              <a:lnSpc>
                <a:spcPct val="150000"/>
              </a:lnSpc>
            </a:pPr>
            <a:r>
              <a:rPr lang="en-US" altLang="zh-CN" sz="2100" dirty="0">
                <a:solidFill>
                  <a:srgbClr val="FF0000"/>
                </a:solidFill>
                <a:latin typeface="+mn-ea"/>
              </a:rPr>
              <a:t> =160        </a:t>
            </a:r>
            <a:r>
              <a:rPr lang="en-US" altLang="zh-CN" sz="2100" dirty="0">
                <a:solidFill>
                  <a:srgbClr val="FF0000"/>
                </a:solidFill>
                <a:latin typeface="+mn-ea"/>
              </a:rPr>
              <a:t>=</a:t>
            </a:r>
            <a:r>
              <a:rPr lang="en-US" altLang="zh-CN" sz="2100" dirty="0">
                <a:solidFill>
                  <a:srgbClr val="FF0000"/>
                </a:solidFill>
                <a:latin typeface="+mn-ea"/>
              </a:rPr>
              <a:t>100</a:t>
            </a:r>
            <a:r>
              <a:rPr lang="zh-CN" altLang="zh-CN" sz="2100" dirty="0">
                <a:solidFill>
                  <a:srgbClr val="FF0000"/>
                </a:solidFill>
                <a:latin typeface="+mn-ea"/>
              </a:rPr>
              <a:t>×</a:t>
            </a:r>
            <a:r>
              <a:rPr lang="en-US" altLang="zh-CN" sz="2100" dirty="0">
                <a:solidFill>
                  <a:srgbClr val="FF0000"/>
                </a:solidFill>
                <a:latin typeface="+mn-ea"/>
              </a:rPr>
              <a:t>15        </a:t>
            </a:r>
            <a:r>
              <a:rPr lang="en-US" altLang="zh-CN" sz="2100" dirty="0">
                <a:solidFill>
                  <a:srgbClr val="FF0000"/>
                </a:solidFill>
                <a:latin typeface="+mn-ea"/>
              </a:rPr>
              <a:t>  =</a:t>
            </a:r>
            <a:r>
              <a:rPr lang="en-US" altLang="zh-CN" sz="2100" dirty="0">
                <a:solidFill>
                  <a:srgbClr val="FF0000"/>
                </a:solidFill>
                <a:latin typeface="+mn-ea"/>
              </a:rPr>
              <a:t>500         </a:t>
            </a:r>
            <a:r>
              <a:rPr lang="en-US" altLang="zh-CN" sz="2100" dirty="0">
                <a:solidFill>
                  <a:srgbClr val="FF0000"/>
                </a:solidFill>
                <a:latin typeface="+mn-ea"/>
              </a:rPr>
              <a:t>=</a:t>
            </a:r>
            <a:r>
              <a:rPr lang="en-US" altLang="zh-CN" sz="2100" dirty="0">
                <a:solidFill>
                  <a:srgbClr val="FF0000"/>
                </a:solidFill>
                <a:latin typeface="+mn-ea"/>
              </a:rPr>
              <a:t>228</a:t>
            </a:r>
            <a:endParaRPr lang="zh-CN" altLang="zh-CN" sz="2100" dirty="0">
              <a:solidFill>
                <a:srgbClr val="FF0000"/>
              </a:solidFill>
              <a:latin typeface="+mn-ea"/>
            </a:endParaRPr>
          </a:p>
          <a:p>
            <a:pPr>
              <a:lnSpc>
                <a:spcPct val="150000"/>
              </a:lnSpc>
            </a:pPr>
            <a:r>
              <a:rPr lang="en-US" altLang="zh-CN" sz="2100" dirty="0">
                <a:solidFill>
                  <a:srgbClr val="FF0000"/>
                </a:solidFill>
                <a:latin typeface="+mn-ea"/>
              </a:rPr>
              <a:t>             </a:t>
            </a:r>
            <a:r>
              <a:rPr lang="en-US" altLang="zh-CN" sz="2100" dirty="0">
                <a:solidFill>
                  <a:srgbClr val="FF0000"/>
                </a:solidFill>
                <a:latin typeface="+mn-ea"/>
              </a:rPr>
              <a:t>=</a:t>
            </a:r>
            <a:r>
              <a:rPr lang="en-US" altLang="zh-CN" sz="2100" dirty="0">
                <a:solidFill>
                  <a:srgbClr val="FF0000"/>
                </a:solidFill>
                <a:latin typeface="+mn-ea"/>
              </a:rPr>
              <a:t>1500</a:t>
            </a:r>
            <a:endParaRPr lang="zh-CN" altLang="zh-CN" sz="2100" dirty="0">
              <a:solidFill>
                <a:srgbClr val="FF0000"/>
              </a:solidFill>
              <a:latin typeface="+mn-ea"/>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7"/>
          <p:cNvSpPr>
            <a:spLocks noChangeArrowheads="1"/>
          </p:cNvSpPr>
          <p:nvPr/>
        </p:nvSpPr>
        <p:spPr bwMode="auto">
          <a:xfrm>
            <a:off x="1" y="376238"/>
            <a:ext cx="1959428"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课题引入</a:t>
            </a:r>
            <a:endParaRPr lang="zh-CN" altLang="en-US" sz="2400" dirty="0">
              <a:solidFill>
                <a:srgbClr val="FFFFFF"/>
              </a:solidFill>
              <a:latin typeface="微软雅黑" panose="020B0503020204020204" pitchFamily="34" charset="-122"/>
            </a:endParaRPr>
          </a:p>
        </p:txBody>
      </p:sp>
      <p:sp>
        <p:nvSpPr>
          <p:cNvPr id="2" name="矩形 1"/>
          <p:cNvSpPr/>
          <p:nvPr/>
        </p:nvSpPr>
        <p:spPr>
          <a:xfrm>
            <a:off x="687728" y="1243817"/>
            <a:ext cx="7362833" cy="392415"/>
          </a:xfrm>
          <a:prstGeom prst="rect">
            <a:avLst/>
          </a:prstGeom>
        </p:spPr>
        <p:txBody>
          <a:bodyPr wrap="none" lIns="68580" tIns="34290" rIns="68580" bIns="34290">
            <a:spAutoFit/>
          </a:bodyPr>
          <a:lstStyle/>
          <a:p>
            <a:r>
              <a:rPr lang="en-US" altLang="zh-CN" sz="2100" dirty="0"/>
              <a:t>1.</a:t>
            </a:r>
            <a:r>
              <a:rPr lang="zh-CN" altLang="zh-CN" sz="2100" dirty="0"/>
              <a:t>口算抢答比赛。（以卡片逐题出示，并适时表扬口算速度）</a:t>
            </a:r>
            <a:endParaRPr lang="zh-CN" altLang="zh-CN" sz="2100" dirty="0"/>
          </a:p>
        </p:txBody>
      </p:sp>
      <p:sp>
        <p:nvSpPr>
          <p:cNvPr id="5" name="圆角矩形 4"/>
          <p:cNvSpPr/>
          <p:nvPr/>
        </p:nvSpPr>
        <p:spPr>
          <a:xfrm>
            <a:off x="968314" y="2181706"/>
            <a:ext cx="1532858" cy="1980248"/>
          </a:xfrm>
          <a:prstGeom prst="roundRect">
            <a:avLst>
              <a:gd name="adj" fmla="val 1442"/>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 name="圆角矩形 5"/>
          <p:cNvSpPr/>
          <p:nvPr/>
        </p:nvSpPr>
        <p:spPr>
          <a:xfrm>
            <a:off x="2797120" y="2181706"/>
            <a:ext cx="1532858" cy="1980248"/>
          </a:xfrm>
          <a:prstGeom prst="roundRect">
            <a:avLst>
              <a:gd name="adj" fmla="val 1442"/>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7" name="圆角矩形 6"/>
          <p:cNvSpPr/>
          <p:nvPr/>
        </p:nvSpPr>
        <p:spPr>
          <a:xfrm>
            <a:off x="4630999" y="2181706"/>
            <a:ext cx="1532858" cy="1980248"/>
          </a:xfrm>
          <a:prstGeom prst="roundRect">
            <a:avLst>
              <a:gd name="adj" fmla="val 1442"/>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8" name="圆角矩形 7"/>
          <p:cNvSpPr/>
          <p:nvPr/>
        </p:nvSpPr>
        <p:spPr>
          <a:xfrm>
            <a:off x="6427658" y="2174561"/>
            <a:ext cx="1532858" cy="1980248"/>
          </a:xfrm>
          <a:prstGeom prst="roundRect">
            <a:avLst>
              <a:gd name="adj" fmla="val 1442"/>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 name="矩形 3"/>
          <p:cNvSpPr/>
          <p:nvPr/>
        </p:nvSpPr>
        <p:spPr>
          <a:xfrm>
            <a:off x="1079104" y="2967634"/>
            <a:ext cx="946293" cy="392415"/>
          </a:xfrm>
          <a:prstGeom prst="rect">
            <a:avLst/>
          </a:prstGeom>
        </p:spPr>
        <p:txBody>
          <a:bodyPr wrap="square" lIns="68580" tIns="34290" rIns="68580" bIns="34290">
            <a:spAutoFit/>
          </a:bodyPr>
          <a:lstStyle/>
          <a:p>
            <a:r>
              <a:rPr lang="en-US" altLang="zh-CN" sz="2100" dirty="0">
                <a:solidFill>
                  <a:schemeClr val="bg1"/>
                </a:solidFill>
                <a:latin typeface="+mn-ea"/>
              </a:rPr>
              <a:t>4</a:t>
            </a:r>
            <a:r>
              <a:rPr lang="zh-CN" altLang="zh-CN" sz="2100" dirty="0">
                <a:solidFill>
                  <a:schemeClr val="bg1"/>
                </a:solidFill>
                <a:latin typeface="+mn-ea"/>
              </a:rPr>
              <a:t>×</a:t>
            </a:r>
            <a:r>
              <a:rPr lang="en-US" altLang="zh-CN" sz="2100" dirty="0">
                <a:solidFill>
                  <a:schemeClr val="bg1"/>
                </a:solidFill>
                <a:latin typeface="+mn-ea"/>
              </a:rPr>
              <a:t>7=</a:t>
            </a:r>
            <a:endParaRPr lang="zh-CN" altLang="en-US" sz="2100" dirty="0">
              <a:solidFill>
                <a:schemeClr val="bg1"/>
              </a:solidFill>
              <a:latin typeface="+mn-ea"/>
            </a:endParaRPr>
          </a:p>
        </p:txBody>
      </p:sp>
      <p:sp>
        <p:nvSpPr>
          <p:cNvPr id="10" name="矩形 9"/>
          <p:cNvSpPr/>
          <p:nvPr/>
        </p:nvSpPr>
        <p:spPr>
          <a:xfrm>
            <a:off x="2789351" y="2975623"/>
            <a:ext cx="1242631" cy="392415"/>
          </a:xfrm>
          <a:prstGeom prst="rect">
            <a:avLst/>
          </a:prstGeom>
        </p:spPr>
        <p:txBody>
          <a:bodyPr wrap="square" lIns="68580" tIns="34290" rIns="68580" bIns="34290">
            <a:spAutoFit/>
          </a:bodyPr>
          <a:lstStyle/>
          <a:p>
            <a:r>
              <a:rPr lang="en-US" altLang="zh-CN" sz="2100" dirty="0">
                <a:solidFill>
                  <a:schemeClr val="bg1"/>
                </a:solidFill>
                <a:latin typeface="+mn-ea"/>
              </a:rPr>
              <a:t>30</a:t>
            </a:r>
            <a:r>
              <a:rPr lang="zh-CN" altLang="zh-CN" sz="2100" dirty="0">
                <a:solidFill>
                  <a:schemeClr val="bg1"/>
                </a:solidFill>
                <a:latin typeface="+mn-ea"/>
              </a:rPr>
              <a:t>×</a:t>
            </a:r>
            <a:r>
              <a:rPr lang="en-US" altLang="zh-CN" sz="2100" dirty="0">
                <a:solidFill>
                  <a:schemeClr val="bg1"/>
                </a:solidFill>
                <a:latin typeface="+mn-ea"/>
              </a:rPr>
              <a:t>4=</a:t>
            </a:r>
            <a:endParaRPr lang="zh-CN" altLang="en-US" sz="2100" dirty="0">
              <a:solidFill>
                <a:schemeClr val="bg1"/>
              </a:solidFill>
              <a:latin typeface="+mn-ea"/>
            </a:endParaRPr>
          </a:p>
        </p:txBody>
      </p:sp>
      <p:sp>
        <p:nvSpPr>
          <p:cNvPr id="11" name="矩形 10"/>
          <p:cNvSpPr/>
          <p:nvPr/>
        </p:nvSpPr>
        <p:spPr>
          <a:xfrm>
            <a:off x="4685944" y="2967634"/>
            <a:ext cx="1310064" cy="392415"/>
          </a:xfrm>
          <a:prstGeom prst="rect">
            <a:avLst/>
          </a:prstGeom>
        </p:spPr>
        <p:txBody>
          <a:bodyPr wrap="square" lIns="68580" tIns="34290" rIns="68580" bIns="34290">
            <a:spAutoFit/>
          </a:bodyPr>
          <a:lstStyle/>
          <a:p>
            <a:r>
              <a:rPr lang="en-US" altLang="zh-CN" sz="2100" dirty="0">
                <a:solidFill>
                  <a:schemeClr val="bg1"/>
                </a:solidFill>
                <a:latin typeface="+mn-ea"/>
              </a:rPr>
              <a:t>15</a:t>
            </a:r>
            <a:r>
              <a:rPr lang="zh-CN" altLang="zh-CN" sz="2100" dirty="0">
                <a:solidFill>
                  <a:schemeClr val="bg1"/>
                </a:solidFill>
                <a:latin typeface="+mn-ea"/>
              </a:rPr>
              <a:t>×</a:t>
            </a:r>
            <a:r>
              <a:rPr lang="en-US" altLang="zh-CN" sz="2100" dirty="0">
                <a:solidFill>
                  <a:schemeClr val="bg1"/>
                </a:solidFill>
                <a:latin typeface="+mn-ea"/>
              </a:rPr>
              <a:t>3=</a:t>
            </a:r>
            <a:endParaRPr lang="zh-CN" altLang="en-US" sz="2100" dirty="0">
              <a:solidFill>
                <a:schemeClr val="bg1"/>
              </a:solidFill>
              <a:latin typeface="+mn-ea"/>
            </a:endParaRPr>
          </a:p>
        </p:txBody>
      </p:sp>
      <p:sp>
        <p:nvSpPr>
          <p:cNvPr id="12" name="矩形 11"/>
          <p:cNvSpPr/>
          <p:nvPr/>
        </p:nvSpPr>
        <p:spPr>
          <a:xfrm>
            <a:off x="6400288" y="2950217"/>
            <a:ext cx="1287551" cy="392415"/>
          </a:xfrm>
          <a:prstGeom prst="rect">
            <a:avLst/>
          </a:prstGeom>
        </p:spPr>
        <p:txBody>
          <a:bodyPr wrap="square" lIns="68580" tIns="34290" rIns="68580" bIns="34290">
            <a:spAutoFit/>
          </a:bodyPr>
          <a:lstStyle/>
          <a:p>
            <a:r>
              <a:rPr lang="en-US" altLang="zh-CN" sz="2100" dirty="0">
                <a:solidFill>
                  <a:schemeClr val="bg1"/>
                </a:solidFill>
                <a:latin typeface="+mn-ea"/>
              </a:rPr>
              <a:t>36</a:t>
            </a:r>
            <a:r>
              <a:rPr lang="zh-CN" altLang="zh-CN" sz="2100" dirty="0">
                <a:solidFill>
                  <a:schemeClr val="bg1"/>
                </a:solidFill>
                <a:latin typeface="+mn-ea"/>
              </a:rPr>
              <a:t>×</a:t>
            </a:r>
            <a:r>
              <a:rPr lang="en-US" altLang="zh-CN" sz="2100" dirty="0">
                <a:solidFill>
                  <a:schemeClr val="bg1"/>
                </a:solidFill>
                <a:latin typeface="+mn-ea"/>
              </a:rPr>
              <a:t>25=</a:t>
            </a:r>
            <a:endParaRPr lang="zh-CN" altLang="en-US" sz="2100" dirty="0">
              <a:solidFill>
                <a:schemeClr val="bg1"/>
              </a:solidFill>
              <a:latin typeface="+mn-ea"/>
            </a:endParaRPr>
          </a:p>
        </p:txBody>
      </p:sp>
      <p:sp>
        <p:nvSpPr>
          <p:cNvPr id="13" name="TextBox 12"/>
          <p:cNvSpPr txBox="1"/>
          <p:nvPr/>
        </p:nvSpPr>
        <p:spPr>
          <a:xfrm>
            <a:off x="1890382" y="2964907"/>
            <a:ext cx="642938" cy="392415"/>
          </a:xfrm>
          <a:prstGeom prst="rect">
            <a:avLst/>
          </a:prstGeom>
          <a:noFill/>
        </p:spPr>
        <p:txBody>
          <a:bodyPr wrap="square" lIns="68580" tIns="34290" rIns="68580" bIns="34290" rtlCol="0">
            <a:spAutoFit/>
          </a:bodyPr>
          <a:lstStyle/>
          <a:p>
            <a:r>
              <a:rPr lang="en-US" altLang="zh-CN" sz="2100" dirty="0">
                <a:solidFill>
                  <a:srgbClr val="FF0000"/>
                </a:solidFill>
              </a:rPr>
              <a:t>28</a:t>
            </a:r>
            <a:endParaRPr lang="zh-CN" altLang="en-US" sz="2100" dirty="0">
              <a:solidFill>
                <a:srgbClr val="FF0000"/>
              </a:solidFill>
            </a:endParaRPr>
          </a:p>
        </p:txBody>
      </p:sp>
      <p:sp>
        <p:nvSpPr>
          <p:cNvPr id="14" name="TextBox 13"/>
          <p:cNvSpPr txBox="1"/>
          <p:nvPr/>
        </p:nvSpPr>
        <p:spPr>
          <a:xfrm>
            <a:off x="3676466" y="2958011"/>
            <a:ext cx="642938" cy="392415"/>
          </a:xfrm>
          <a:prstGeom prst="rect">
            <a:avLst/>
          </a:prstGeom>
          <a:noFill/>
        </p:spPr>
        <p:txBody>
          <a:bodyPr wrap="square" lIns="68580" tIns="34290" rIns="68580" bIns="34290" rtlCol="0">
            <a:spAutoFit/>
          </a:bodyPr>
          <a:lstStyle/>
          <a:p>
            <a:r>
              <a:rPr lang="en-US" altLang="zh-CN" sz="2100" dirty="0">
                <a:solidFill>
                  <a:srgbClr val="FF0000"/>
                </a:solidFill>
              </a:rPr>
              <a:t>120</a:t>
            </a:r>
            <a:endParaRPr lang="zh-CN" altLang="en-US" sz="2100" dirty="0">
              <a:solidFill>
                <a:srgbClr val="FF0000"/>
              </a:solidFill>
            </a:endParaRPr>
          </a:p>
        </p:txBody>
      </p:sp>
      <p:sp>
        <p:nvSpPr>
          <p:cNvPr id="15" name="TextBox 14"/>
          <p:cNvSpPr txBox="1"/>
          <p:nvPr/>
        </p:nvSpPr>
        <p:spPr>
          <a:xfrm>
            <a:off x="5638795" y="2960939"/>
            <a:ext cx="642938" cy="392415"/>
          </a:xfrm>
          <a:prstGeom prst="rect">
            <a:avLst/>
          </a:prstGeom>
          <a:noFill/>
        </p:spPr>
        <p:txBody>
          <a:bodyPr wrap="square" lIns="68580" tIns="34290" rIns="68580" bIns="34290" rtlCol="0">
            <a:spAutoFit/>
          </a:bodyPr>
          <a:lstStyle/>
          <a:p>
            <a:r>
              <a:rPr lang="en-US" altLang="zh-CN" sz="2100" dirty="0">
                <a:solidFill>
                  <a:srgbClr val="FF0000"/>
                </a:solidFill>
              </a:rPr>
              <a:t>45</a:t>
            </a:r>
            <a:endParaRPr lang="zh-CN" altLang="en-US" sz="2100" dirty="0">
              <a:solidFill>
                <a:srgbClr val="FF0000"/>
              </a:solidFill>
            </a:endParaRPr>
          </a:p>
        </p:txBody>
      </p:sp>
      <p:sp>
        <p:nvSpPr>
          <p:cNvPr id="16" name="TextBox 15"/>
          <p:cNvSpPr txBox="1"/>
          <p:nvPr/>
        </p:nvSpPr>
        <p:spPr>
          <a:xfrm>
            <a:off x="7461203" y="2973486"/>
            <a:ext cx="642938" cy="346249"/>
          </a:xfrm>
          <a:prstGeom prst="rect">
            <a:avLst/>
          </a:prstGeom>
          <a:noFill/>
        </p:spPr>
        <p:txBody>
          <a:bodyPr wrap="square" lIns="68580" tIns="34290" rIns="68580" bIns="34290" rtlCol="0">
            <a:spAutoFit/>
          </a:bodyPr>
          <a:lstStyle/>
          <a:p>
            <a:r>
              <a:rPr lang="en-US" altLang="zh-CN" sz="1800" dirty="0">
                <a:solidFill>
                  <a:srgbClr val="FF0000"/>
                </a:solidFill>
              </a:rPr>
              <a:t>900</a:t>
            </a:r>
            <a:endParaRPr lang="zh-CN" altLang="en-US" sz="1800" dirty="0">
              <a:solidFill>
                <a:srgbClr val="FF0000"/>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20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par>
                                <p:cTn id="13" presetID="6" presetClass="entr" presetSubtype="16"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circle(in)">
                                      <p:cBhvr>
                                        <p:cTn id="15" dur="20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circle(in)">
                                      <p:cBhvr>
                                        <p:cTn id="20" dur="20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ircle(in)">
                                      <p:cBhvr>
                                        <p:cTn id="25" dur="2000"/>
                                        <p:tgtEl>
                                          <p:spTgt spid="7"/>
                                        </p:tgtEl>
                                      </p:cBhvr>
                                    </p:animEffect>
                                  </p:childTnLst>
                                </p:cTn>
                              </p:par>
                              <p:par>
                                <p:cTn id="26" presetID="6" presetClass="entr" presetSubtype="16"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circle(in)">
                                      <p:cBhvr>
                                        <p:cTn id="28" dur="20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6" presetClass="entr" presetSubtype="16"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circle(in)">
                                      <p:cBhvr>
                                        <p:cTn id="33" dur="2000"/>
                                        <p:tgtEl>
                                          <p:spTgt spid="15"/>
                                        </p:tgtEl>
                                      </p:cBhvr>
                                    </p:animEffect>
                                  </p:childTnLst>
                                </p:cTn>
                              </p:par>
                            </p:childTnLst>
                          </p:cTn>
                        </p:par>
                      </p:childTnLst>
                    </p:cTn>
                  </p:par>
                  <p:par>
                    <p:cTn id="34" fill="hold">
                      <p:stCondLst>
                        <p:cond delay="indefinite"/>
                      </p:stCondLst>
                      <p:childTnLst>
                        <p:par>
                          <p:cTn id="35" fill="hold">
                            <p:stCondLst>
                              <p:cond delay="0"/>
                            </p:stCondLst>
                            <p:childTnLst>
                              <p:par>
                                <p:cTn id="36" presetID="6" presetClass="entr" presetSubtype="16"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circle(in)">
                                      <p:cBhvr>
                                        <p:cTn id="38" dur="2000"/>
                                        <p:tgtEl>
                                          <p:spTgt spid="8"/>
                                        </p:tgtEl>
                                      </p:cBhvr>
                                    </p:animEffect>
                                  </p:childTnLst>
                                </p:cTn>
                              </p:par>
                              <p:par>
                                <p:cTn id="39" presetID="6" presetClass="entr" presetSubtype="16"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circle(in)">
                                      <p:cBhvr>
                                        <p:cTn id="41" dur="2000"/>
                                        <p:tgtEl>
                                          <p:spTgt spid="12"/>
                                        </p:tgtEl>
                                      </p:cBhvr>
                                    </p:animEffect>
                                  </p:childTnLst>
                                </p:cTn>
                              </p:par>
                            </p:childTnLst>
                          </p:cTn>
                        </p:par>
                      </p:childTnLst>
                    </p:cTn>
                  </p:par>
                  <p:par>
                    <p:cTn id="42" fill="hold">
                      <p:stCondLst>
                        <p:cond delay="indefinite"/>
                      </p:stCondLst>
                      <p:childTnLst>
                        <p:par>
                          <p:cTn id="43" fill="hold">
                            <p:stCondLst>
                              <p:cond delay="0"/>
                            </p:stCondLst>
                            <p:childTnLst>
                              <p:par>
                                <p:cTn id="44" presetID="6" presetClass="entr" presetSubtype="16" fill="hold" grpId="0" nodeType="click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circle(in)">
                                      <p:cBhvr>
                                        <p:cTn id="46"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0" grpId="0"/>
      <p:bldP spid="11" grpId="0"/>
      <p:bldP spid="12" grpId="0"/>
      <p:bldP spid="13" grpId="0"/>
      <p:bldP spid="14" grpId="0"/>
      <p:bldP spid="15" grpId="0"/>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7"/>
          <p:cNvSpPr>
            <a:spLocks noChangeArrowheads="1"/>
          </p:cNvSpPr>
          <p:nvPr/>
        </p:nvSpPr>
        <p:spPr bwMode="auto">
          <a:xfrm>
            <a:off x="1" y="376238"/>
            <a:ext cx="2021325"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教学新知</a:t>
            </a:r>
            <a:endParaRPr lang="zh-CN" altLang="en-US" sz="2400" dirty="0">
              <a:solidFill>
                <a:srgbClr val="FFFFFF"/>
              </a:solidFill>
              <a:latin typeface="微软雅黑" panose="020B0503020204020204" pitchFamily="34" charset="-122"/>
            </a:endParaRPr>
          </a:p>
        </p:txBody>
      </p:sp>
      <p:sp>
        <p:nvSpPr>
          <p:cNvPr id="3" name="矩形 2"/>
          <p:cNvSpPr/>
          <p:nvPr/>
        </p:nvSpPr>
        <p:spPr>
          <a:xfrm>
            <a:off x="415515" y="1229775"/>
            <a:ext cx="5477702" cy="392415"/>
          </a:xfrm>
          <a:prstGeom prst="rect">
            <a:avLst/>
          </a:prstGeom>
        </p:spPr>
        <p:txBody>
          <a:bodyPr wrap="none" lIns="68580" tIns="34290" rIns="68580" bIns="34290">
            <a:spAutoFit/>
          </a:bodyPr>
          <a:lstStyle/>
          <a:p>
            <a:r>
              <a:rPr lang="en-US" altLang="zh-CN" sz="2100" dirty="0">
                <a:latin typeface="+mn-ea"/>
              </a:rPr>
              <a:t>1.</a:t>
            </a:r>
            <a:r>
              <a:rPr lang="zh-CN" altLang="zh-CN" sz="2100" dirty="0">
                <a:latin typeface="+mn-ea"/>
              </a:rPr>
              <a:t>仔细</a:t>
            </a:r>
            <a:r>
              <a:rPr lang="zh-CN" altLang="zh-CN" sz="2100" dirty="0">
                <a:latin typeface="+mn-ea"/>
              </a:rPr>
              <a:t>观察，说一说图中告诉我们哪些信息。</a:t>
            </a:r>
            <a:endParaRPr lang="zh-CN" altLang="en-US" sz="2100" dirty="0">
              <a:latin typeface="+mn-ea"/>
            </a:endParaRPr>
          </a:p>
        </p:txBody>
      </p:sp>
      <p:pic>
        <p:nvPicPr>
          <p:cNvPr id="2051" name="Picture 3"/>
          <p:cNvPicPr>
            <a:picLocks noChangeAspect="1" noChangeArrowheads="1"/>
          </p:cNvPicPr>
          <p:nvPr/>
        </p:nvPicPr>
        <p:blipFill>
          <a:blip r:embed="rId1" cstate="email">
            <a:extLst>
              <a:ext uri="{BEBA8EAE-BF5A-486C-A8C5-ECC9F3942E4B}">
                <a14:imgProps xmlns:a14="http://schemas.microsoft.com/office/drawing/2010/main">
                  <a14:imgLayer r:embed="rId2">
                    <a14:imgEffect>
                      <a14:colorTemperature colorTemp="7200"/>
                    </a14:imgEffect>
                  </a14:imgLayer>
                </a14:imgProps>
              </a:ext>
            </a:extLst>
          </a:blip>
          <a:srcRect/>
          <a:stretch>
            <a:fillRect/>
          </a:stretch>
        </p:blipFill>
        <p:spPr bwMode="auto">
          <a:xfrm>
            <a:off x="4435815" y="1774055"/>
            <a:ext cx="3915704" cy="299080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圆角矩形标注 3"/>
          <p:cNvSpPr/>
          <p:nvPr/>
        </p:nvSpPr>
        <p:spPr>
          <a:xfrm>
            <a:off x="4436019" y="4047694"/>
            <a:ext cx="1830081" cy="717326"/>
          </a:xfrm>
          <a:prstGeom prst="wedgeRoundRectCallout">
            <a:avLst>
              <a:gd name="adj1" fmla="val 63482"/>
              <a:gd name="adj2" fmla="val 4995"/>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 name="TextBox 4"/>
          <p:cNvSpPr txBox="1"/>
          <p:nvPr/>
        </p:nvSpPr>
        <p:spPr>
          <a:xfrm>
            <a:off x="4379817" y="4087674"/>
            <a:ext cx="1942895" cy="715581"/>
          </a:xfrm>
          <a:prstGeom prst="rect">
            <a:avLst/>
          </a:prstGeom>
          <a:noFill/>
        </p:spPr>
        <p:txBody>
          <a:bodyPr wrap="square" lIns="68580" tIns="34290" rIns="68580" bIns="34290" rtlCol="0">
            <a:spAutoFit/>
          </a:bodyPr>
          <a:lstStyle/>
          <a:p>
            <a:r>
              <a:rPr lang="zh-CN" altLang="en-US" dirty="0" smtClean="0"/>
              <a:t>一共有</a:t>
            </a:r>
            <a:r>
              <a:rPr lang="en-US" altLang="zh-CN" dirty="0" smtClean="0"/>
              <a:t>25</a:t>
            </a:r>
            <a:r>
              <a:rPr lang="zh-CN" altLang="en-US" dirty="0" smtClean="0"/>
              <a:t>个小组，每组里</a:t>
            </a:r>
            <a:r>
              <a:rPr lang="en-US" altLang="zh-CN" dirty="0" smtClean="0"/>
              <a:t>4</a:t>
            </a:r>
            <a:r>
              <a:rPr lang="zh-CN" altLang="en-US" dirty="0" smtClean="0"/>
              <a:t>个负责挖坑、种树、</a:t>
            </a:r>
            <a:r>
              <a:rPr lang="en-US" altLang="zh-CN" dirty="0" smtClean="0"/>
              <a:t>2</a:t>
            </a:r>
            <a:r>
              <a:rPr lang="zh-CN" altLang="en-US" dirty="0" smtClean="0"/>
              <a:t>人负责抬水、浇树。</a:t>
            </a:r>
            <a:endParaRPr lang="zh-CN" altLang="en-US" dirty="0"/>
          </a:p>
        </p:txBody>
      </p:sp>
      <p:sp>
        <p:nvSpPr>
          <p:cNvPr id="8" name="圆角矩形标注 7"/>
          <p:cNvSpPr/>
          <p:nvPr/>
        </p:nvSpPr>
        <p:spPr>
          <a:xfrm>
            <a:off x="6830014" y="4144463"/>
            <a:ext cx="1517471" cy="592832"/>
          </a:xfrm>
          <a:prstGeom prst="wedgeRoundRectCallout">
            <a:avLst>
              <a:gd name="adj1" fmla="val 14051"/>
              <a:gd name="adj2" fmla="val -86466"/>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9" name="TextBox 8"/>
          <p:cNvSpPr txBox="1"/>
          <p:nvPr/>
        </p:nvSpPr>
        <p:spPr>
          <a:xfrm>
            <a:off x="6875421" y="4183787"/>
            <a:ext cx="1493495" cy="500137"/>
          </a:xfrm>
          <a:prstGeom prst="rect">
            <a:avLst/>
          </a:prstGeom>
          <a:noFill/>
        </p:spPr>
        <p:txBody>
          <a:bodyPr wrap="square" lIns="68580" tIns="34290" rIns="68580" bIns="34290" rtlCol="0">
            <a:spAutoFit/>
          </a:bodyPr>
          <a:lstStyle/>
          <a:p>
            <a:r>
              <a:rPr lang="zh-CN" altLang="en-US" dirty="0" smtClean="0"/>
              <a:t>每组要种</a:t>
            </a:r>
            <a:r>
              <a:rPr lang="en-US" altLang="zh-CN" dirty="0" smtClean="0"/>
              <a:t>5</a:t>
            </a:r>
            <a:r>
              <a:rPr lang="zh-CN" altLang="en-US" dirty="0" smtClean="0"/>
              <a:t>棵树，每棵树要浇</a:t>
            </a:r>
            <a:r>
              <a:rPr lang="en-US" altLang="zh-CN" dirty="0" smtClean="0"/>
              <a:t>2</a:t>
            </a:r>
            <a:r>
              <a:rPr lang="zh-CN" altLang="en-US" dirty="0" smtClean="0"/>
              <a:t>桶水。</a:t>
            </a:r>
            <a:endParaRPr lang="zh-CN" altLang="en-US" dirty="0"/>
          </a:p>
        </p:txBody>
      </p:sp>
      <p:sp>
        <p:nvSpPr>
          <p:cNvPr id="10" name="TextBox 9"/>
          <p:cNvSpPr txBox="1"/>
          <p:nvPr/>
        </p:nvSpPr>
        <p:spPr>
          <a:xfrm>
            <a:off x="750090" y="2017181"/>
            <a:ext cx="3449048" cy="2008242"/>
          </a:xfrm>
          <a:prstGeom prst="rect">
            <a:avLst/>
          </a:prstGeom>
          <a:noFill/>
        </p:spPr>
        <p:txBody>
          <a:bodyPr wrap="square" lIns="68580" tIns="34290" rIns="68580" bIns="34290" rtlCol="0">
            <a:spAutoFit/>
          </a:bodyPr>
          <a:lstStyle/>
          <a:p>
            <a:pPr>
              <a:lnSpc>
                <a:spcPct val="200000"/>
              </a:lnSpc>
            </a:pPr>
            <a:r>
              <a:rPr lang="en-US" altLang="zh-CN" sz="2100" dirty="0">
                <a:solidFill>
                  <a:srgbClr val="FF0000"/>
                </a:solidFill>
                <a:latin typeface="楷体" panose="02010609060101010101" pitchFamily="49" charset="-122"/>
                <a:ea typeface="楷体" panose="02010609060101010101" pitchFamily="49" charset="-122"/>
              </a:rPr>
              <a:t>1.</a:t>
            </a:r>
            <a:r>
              <a:rPr lang="zh-CN" altLang="en-US" sz="2100" dirty="0">
                <a:solidFill>
                  <a:srgbClr val="FF0000"/>
                </a:solidFill>
                <a:latin typeface="楷体" panose="02010609060101010101" pitchFamily="49" charset="-122"/>
                <a:ea typeface="楷体" panose="02010609060101010101" pitchFamily="49" charset="-122"/>
              </a:rPr>
              <a:t> 一共有多少人种树？</a:t>
            </a:r>
            <a:endParaRPr lang="en-US" altLang="zh-CN" sz="2100" dirty="0">
              <a:solidFill>
                <a:srgbClr val="FF0000"/>
              </a:solidFill>
              <a:latin typeface="楷体" panose="02010609060101010101" pitchFamily="49" charset="-122"/>
              <a:ea typeface="楷体" panose="02010609060101010101" pitchFamily="49" charset="-122"/>
            </a:endParaRPr>
          </a:p>
          <a:p>
            <a:pPr>
              <a:lnSpc>
                <a:spcPct val="200000"/>
              </a:lnSpc>
            </a:pPr>
            <a:r>
              <a:rPr lang="en-US" altLang="zh-CN" sz="2100" dirty="0">
                <a:solidFill>
                  <a:srgbClr val="FF0000"/>
                </a:solidFill>
                <a:latin typeface="楷体" panose="02010609060101010101" pitchFamily="49" charset="-122"/>
                <a:ea typeface="楷体" panose="02010609060101010101" pitchFamily="49" charset="-122"/>
              </a:rPr>
              <a:t>2.</a:t>
            </a:r>
            <a:r>
              <a:rPr lang="zh-CN" altLang="en-US" sz="2100" dirty="0">
                <a:solidFill>
                  <a:srgbClr val="FF0000"/>
                </a:solidFill>
                <a:latin typeface="楷体" panose="02010609060101010101" pitchFamily="49" charset="-122"/>
                <a:ea typeface="楷体" panose="02010609060101010101" pitchFamily="49" charset="-122"/>
              </a:rPr>
              <a:t>负责植树、浇树有多少人？</a:t>
            </a:r>
            <a:endParaRPr lang="en-US" altLang="zh-CN" sz="2100" dirty="0">
              <a:solidFill>
                <a:srgbClr val="FF0000"/>
              </a:solidFill>
              <a:latin typeface="楷体" panose="02010609060101010101" pitchFamily="49" charset="-122"/>
              <a:ea typeface="楷体" panose="02010609060101010101" pitchFamily="49" charset="-122"/>
            </a:endParaRPr>
          </a:p>
          <a:p>
            <a:pPr>
              <a:lnSpc>
                <a:spcPct val="200000"/>
              </a:lnSpc>
            </a:pPr>
            <a:r>
              <a:rPr lang="en-US" altLang="zh-CN" sz="2100" dirty="0">
                <a:solidFill>
                  <a:srgbClr val="FF0000"/>
                </a:solidFill>
                <a:latin typeface="楷体" panose="02010609060101010101" pitchFamily="49" charset="-122"/>
                <a:ea typeface="楷体" panose="02010609060101010101" pitchFamily="49" charset="-122"/>
              </a:rPr>
              <a:t>3.</a:t>
            </a:r>
            <a:r>
              <a:rPr lang="zh-CN" altLang="en-US" sz="2100" dirty="0">
                <a:solidFill>
                  <a:srgbClr val="FF0000"/>
                </a:solidFill>
                <a:latin typeface="楷体" panose="02010609060101010101" pitchFamily="49" charset="-122"/>
                <a:ea typeface="楷体" panose="02010609060101010101" pitchFamily="49" charset="-122"/>
              </a:rPr>
              <a:t>一共要浇多少桶水？</a:t>
            </a:r>
            <a:endParaRPr lang="en-US" altLang="zh-CN" sz="2100"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circle(in)">
                                      <p:cBhvr>
                                        <p:cTn id="7" dur="20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circle(in)">
                                      <p:cBhvr>
                                        <p:cTn id="12" dur="2000"/>
                                        <p:tgtEl>
                                          <p:spTgt spid="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animEffect transition="in" filter="circle(in)">
                                      <p:cBhvr>
                                        <p:cTn id="17" dur="20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7"/>
          <p:cNvSpPr>
            <a:spLocks noChangeArrowheads="1"/>
          </p:cNvSpPr>
          <p:nvPr/>
        </p:nvSpPr>
        <p:spPr bwMode="auto">
          <a:xfrm>
            <a:off x="1" y="376238"/>
            <a:ext cx="2021325"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教学新知</a:t>
            </a:r>
            <a:endParaRPr lang="zh-CN" altLang="en-US" sz="2400" dirty="0">
              <a:solidFill>
                <a:srgbClr val="FFFFFF"/>
              </a:solidFill>
              <a:latin typeface="微软雅黑" panose="020B0503020204020204" pitchFamily="34" charset="-122"/>
            </a:endParaRPr>
          </a:p>
        </p:txBody>
      </p:sp>
      <p:sp>
        <p:nvSpPr>
          <p:cNvPr id="8" name="矩形 7"/>
          <p:cNvSpPr/>
          <p:nvPr/>
        </p:nvSpPr>
        <p:spPr>
          <a:xfrm>
            <a:off x="415515" y="1154763"/>
            <a:ext cx="4447371" cy="392415"/>
          </a:xfrm>
          <a:prstGeom prst="rect">
            <a:avLst/>
          </a:prstGeom>
        </p:spPr>
        <p:txBody>
          <a:bodyPr wrap="none" lIns="68580" tIns="34290" rIns="68580" bIns="34290">
            <a:spAutoFit/>
          </a:bodyPr>
          <a:lstStyle/>
          <a:p>
            <a:r>
              <a:rPr lang="en-US" altLang="zh-CN" sz="2100" dirty="0">
                <a:latin typeface="+mn-ea"/>
              </a:rPr>
              <a:t>1.</a:t>
            </a:r>
            <a:r>
              <a:rPr lang="zh-CN" altLang="zh-CN" sz="2100" dirty="0"/>
              <a:t>负责挖坑、种树的一共有多少人？</a:t>
            </a:r>
            <a:endParaRPr lang="zh-CN" altLang="en-US" sz="2100" dirty="0">
              <a:latin typeface="+mn-ea"/>
            </a:endParaRPr>
          </a:p>
        </p:txBody>
      </p:sp>
      <p:pic>
        <p:nvPicPr>
          <p:cNvPr id="15" name="Picture 3"/>
          <p:cNvPicPr>
            <a:picLocks noChangeAspect="1" noChangeArrowheads="1"/>
          </p:cNvPicPr>
          <p:nvPr/>
        </p:nvPicPr>
        <p:blipFill>
          <a:blip r:embed="rId1" cstate="email">
            <a:extLst>
              <a:ext uri="{BEBA8EAE-BF5A-486C-A8C5-ECC9F3942E4B}">
                <a14:imgProps xmlns:a14="http://schemas.microsoft.com/office/drawing/2010/main">
                  <a14:imgLayer r:embed="rId2">
                    <a14:imgEffect>
                      <a14:colorTemperature colorTemp="7200"/>
                    </a14:imgEffect>
                  </a14:imgLayer>
                </a14:imgProps>
              </a:ext>
            </a:extLst>
          </a:blip>
          <a:srcRect/>
          <a:stretch>
            <a:fillRect/>
          </a:stretch>
        </p:blipFill>
        <p:spPr bwMode="auto">
          <a:xfrm>
            <a:off x="4553691" y="1774055"/>
            <a:ext cx="3915704" cy="299080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圆角矩形标注 15"/>
          <p:cNvSpPr/>
          <p:nvPr/>
        </p:nvSpPr>
        <p:spPr>
          <a:xfrm>
            <a:off x="4561510" y="4068172"/>
            <a:ext cx="1830081" cy="717326"/>
          </a:xfrm>
          <a:prstGeom prst="wedgeRoundRectCallout">
            <a:avLst>
              <a:gd name="adj1" fmla="val 63482"/>
              <a:gd name="adj2" fmla="val 4995"/>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7" name="TextBox 16"/>
          <p:cNvSpPr txBox="1"/>
          <p:nvPr/>
        </p:nvSpPr>
        <p:spPr>
          <a:xfrm>
            <a:off x="4561510" y="4088626"/>
            <a:ext cx="1942895" cy="715581"/>
          </a:xfrm>
          <a:prstGeom prst="rect">
            <a:avLst/>
          </a:prstGeom>
          <a:noFill/>
        </p:spPr>
        <p:txBody>
          <a:bodyPr wrap="square" lIns="68580" tIns="34290" rIns="68580" bIns="34290" rtlCol="0">
            <a:spAutoFit/>
          </a:bodyPr>
          <a:lstStyle/>
          <a:p>
            <a:r>
              <a:rPr lang="zh-CN" altLang="en-US" dirty="0" smtClean="0"/>
              <a:t>一共有</a:t>
            </a:r>
            <a:r>
              <a:rPr lang="en-US" altLang="zh-CN" dirty="0" smtClean="0"/>
              <a:t>25</a:t>
            </a:r>
            <a:r>
              <a:rPr lang="zh-CN" altLang="en-US" dirty="0" smtClean="0"/>
              <a:t>个小组，每组里</a:t>
            </a:r>
            <a:r>
              <a:rPr lang="en-US" altLang="zh-CN" dirty="0" smtClean="0"/>
              <a:t>4</a:t>
            </a:r>
            <a:r>
              <a:rPr lang="zh-CN" altLang="en-US" dirty="0" smtClean="0"/>
              <a:t>个负责挖坑、种树、</a:t>
            </a:r>
            <a:r>
              <a:rPr lang="en-US" altLang="zh-CN" dirty="0" smtClean="0"/>
              <a:t>2</a:t>
            </a:r>
            <a:r>
              <a:rPr lang="zh-CN" altLang="en-US" dirty="0" smtClean="0"/>
              <a:t>人负责抬水、浇树。</a:t>
            </a:r>
            <a:endParaRPr lang="zh-CN" altLang="en-US" dirty="0"/>
          </a:p>
        </p:txBody>
      </p:sp>
      <p:sp>
        <p:nvSpPr>
          <p:cNvPr id="18" name="圆角矩形标注 17"/>
          <p:cNvSpPr/>
          <p:nvPr/>
        </p:nvSpPr>
        <p:spPr>
          <a:xfrm>
            <a:off x="6947890" y="4144463"/>
            <a:ext cx="1517471" cy="592832"/>
          </a:xfrm>
          <a:prstGeom prst="wedgeRoundRectCallout">
            <a:avLst>
              <a:gd name="adj1" fmla="val 14051"/>
              <a:gd name="adj2" fmla="val -86466"/>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9" name="TextBox 18"/>
          <p:cNvSpPr txBox="1"/>
          <p:nvPr/>
        </p:nvSpPr>
        <p:spPr>
          <a:xfrm>
            <a:off x="6993297" y="4183787"/>
            <a:ext cx="1493495" cy="500137"/>
          </a:xfrm>
          <a:prstGeom prst="rect">
            <a:avLst/>
          </a:prstGeom>
          <a:noFill/>
        </p:spPr>
        <p:txBody>
          <a:bodyPr wrap="square" lIns="68580" tIns="34290" rIns="68580" bIns="34290" rtlCol="0">
            <a:spAutoFit/>
          </a:bodyPr>
          <a:lstStyle/>
          <a:p>
            <a:r>
              <a:rPr lang="zh-CN" altLang="en-US" dirty="0" smtClean="0"/>
              <a:t>每组要种</a:t>
            </a:r>
            <a:r>
              <a:rPr lang="en-US" altLang="zh-CN" dirty="0" smtClean="0"/>
              <a:t>5</a:t>
            </a:r>
            <a:r>
              <a:rPr lang="zh-CN" altLang="en-US" dirty="0" smtClean="0"/>
              <a:t>棵树，每棵树要浇</a:t>
            </a:r>
            <a:r>
              <a:rPr lang="en-US" altLang="zh-CN" dirty="0" smtClean="0"/>
              <a:t>2</a:t>
            </a:r>
            <a:r>
              <a:rPr lang="zh-CN" altLang="en-US" dirty="0" smtClean="0"/>
              <a:t>桶水。</a:t>
            </a:r>
            <a:endParaRPr lang="zh-CN" altLang="en-US" dirty="0"/>
          </a:p>
        </p:txBody>
      </p:sp>
      <p:sp>
        <p:nvSpPr>
          <p:cNvPr id="2" name="TextBox 1"/>
          <p:cNvSpPr txBox="1"/>
          <p:nvPr/>
        </p:nvSpPr>
        <p:spPr>
          <a:xfrm>
            <a:off x="875128" y="2072878"/>
            <a:ext cx="2307395" cy="392415"/>
          </a:xfrm>
          <a:prstGeom prst="rect">
            <a:avLst/>
          </a:prstGeom>
          <a:noFill/>
        </p:spPr>
        <p:txBody>
          <a:bodyPr wrap="square" lIns="68580" tIns="34290" rIns="68580" bIns="34290" rtlCol="0">
            <a:spAutoFit/>
          </a:bodyPr>
          <a:lstStyle/>
          <a:p>
            <a:r>
              <a:rPr lang="en-US" altLang="zh-CN" sz="2100" dirty="0">
                <a:solidFill>
                  <a:srgbClr val="FF0000"/>
                </a:solidFill>
                <a:latin typeface="+mn-ea"/>
              </a:rPr>
              <a:t>4×25=25×4</a:t>
            </a:r>
            <a:r>
              <a:rPr lang="zh-CN" altLang="en-US" sz="2100" dirty="0">
                <a:solidFill>
                  <a:srgbClr val="FF0000"/>
                </a:solidFill>
                <a:latin typeface="+mn-ea"/>
              </a:rPr>
              <a:t>（人）</a:t>
            </a:r>
            <a:endParaRPr lang="zh-CN" altLang="en-US" sz="2100" dirty="0">
              <a:solidFill>
                <a:srgbClr val="FF0000"/>
              </a:solidFill>
              <a:latin typeface="+mn-ea"/>
            </a:endParaRPr>
          </a:p>
        </p:txBody>
      </p:sp>
      <p:sp>
        <p:nvSpPr>
          <p:cNvPr id="21" name="TextBox 20"/>
          <p:cNvSpPr txBox="1"/>
          <p:nvPr/>
        </p:nvSpPr>
        <p:spPr>
          <a:xfrm>
            <a:off x="689393" y="2842343"/>
            <a:ext cx="3189648" cy="2008242"/>
          </a:xfrm>
          <a:prstGeom prst="rect">
            <a:avLst/>
          </a:prstGeom>
          <a:noFill/>
        </p:spPr>
        <p:txBody>
          <a:bodyPr wrap="square" lIns="68580" tIns="34290" rIns="68580" bIns="34290" rtlCol="0">
            <a:spAutoFit/>
          </a:bodyPr>
          <a:lstStyle/>
          <a:p>
            <a:pPr>
              <a:lnSpc>
                <a:spcPct val="150000"/>
              </a:lnSpc>
            </a:pPr>
            <a:r>
              <a:rPr lang="zh-CN" altLang="en-US" sz="2100" dirty="0">
                <a:latin typeface="+mn-ea"/>
              </a:rPr>
              <a:t>发现：两个数相乘，交换两个因数的位置，积不变。这叫做乘法交换律。</a:t>
            </a:r>
            <a:endParaRPr lang="en-US" altLang="zh-CN" sz="2100" dirty="0">
              <a:latin typeface="+mn-ea"/>
            </a:endParaRPr>
          </a:p>
          <a:p>
            <a:pPr>
              <a:lnSpc>
                <a:spcPct val="150000"/>
              </a:lnSpc>
            </a:pPr>
            <a:r>
              <a:rPr lang="zh-CN" altLang="en-US" sz="2100" dirty="0">
                <a:latin typeface="+mn-ea"/>
              </a:rPr>
              <a:t>用字母表示：</a:t>
            </a:r>
            <a:r>
              <a:rPr lang="en-US" altLang="zh-CN" sz="2100" dirty="0" err="1">
                <a:latin typeface="+mn-ea"/>
              </a:rPr>
              <a:t>a×b</a:t>
            </a:r>
            <a:r>
              <a:rPr lang="en-US" altLang="zh-CN" sz="2100" dirty="0">
                <a:latin typeface="+mn-ea"/>
              </a:rPr>
              <a:t>=</a:t>
            </a:r>
            <a:r>
              <a:rPr lang="en-US" altLang="zh-CN" sz="2100" dirty="0" err="1">
                <a:latin typeface="+mn-ea"/>
              </a:rPr>
              <a:t>b×a</a:t>
            </a:r>
            <a:endParaRPr lang="zh-CN" altLang="en-US" sz="2100" dirty="0">
              <a:latin typeface="+mn-ea"/>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1">
                                            <p:txEl>
                                              <p:pRg st="0" end="0"/>
                                            </p:txEl>
                                          </p:spTgt>
                                        </p:tgtEl>
                                        <p:attrNameLst>
                                          <p:attrName>style.visibility</p:attrName>
                                        </p:attrNameLst>
                                      </p:cBhvr>
                                      <p:to>
                                        <p:strVal val="visible"/>
                                      </p:to>
                                    </p:set>
                                    <p:animEffect transition="in" filter="circle(in)">
                                      <p:cBhvr>
                                        <p:cTn id="12" dur="2000"/>
                                        <p:tgtEl>
                                          <p:spTgt spid="2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21">
                                            <p:txEl>
                                              <p:pRg st="1" end="1"/>
                                            </p:txEl>
                                          </p:spTgt>
                                        </p:tgtEl>
                                        <p:attrNameLst>
                                          <p:attrName>style.visibility</p:attrName>
                                        </p:attrNameLst>
                                      </p:cBhvr>
                                      <p:to>
                                        <p:strVal val="visible"/>
                                      </p:to>
                                    </p:set>
                                    <p:animEffect transition="in" filter="circle(in)">
                                      <p:cBhvr>
                                        <p:cTn id="17" dur="2000"/>
                                        <p:tgtEl>
                                          <p:spTgt spid="2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7"/>
          <p:cNvSpPr>
            <a:spLocks noChangeArrowheads="1"/>
          </p:cNvSpPr>
          <p:nvPr/>
        </p:nvSpPr>
        <p:spPr bwMode="auto">
          <a:xfrm>
            <a:off x="1" y="376238"/>
            <a:ext cx="2021325"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教学新知</a:t>
            </a:r>
            <a:endParaRPr lang="zh-CN" altLang="en-US" sz="2400" dirty="0">
              <a:solidFill>
                <a:srgbClr val="FFFFFF"/>
              </a:solidFill>
              <a:latin typeface="微软雅黑" panose="020B0503020204020204" pitchFamily="34" charset="-122"/>
            </a:endParaRPr>
          </a:p>
        </p:txBody>
      </p:sp>
      <p:sp>
        <p:nvSpPr>
          <p:cNvPr id="3" name="矩形 2"/>
          <p:cNvSpPr/>
          <p:nvPr/>
        </p:nvSpPr>
        <p:spPr>
          <a:xfrm>
            <a:off x="415515" y="1144047"/>
            <a:ext cx="2831544" cy="392415"/>
          </a:xfrm>
          <a:prstGeom prst="rect">
            <a:avLst/>
          </a:prstGeom>
        </p:spPr>
        <p:txBody>
          <a:bodyPr wrap="none" lIns="68580" tIns="34290" rIns="68580" bIns="34290">
            <a:spAutoFit/>
          </a:bodyPr>
          <a:lstStyle/>
          <a:p>
            <a:r>
              <a:rPr lang="en-US" altLang="zh-CN" sz="2100" dirty="0">
                <a:latin typeface="+mn-ea"/>
              </a:rPr>
              <a:t>1.</a:t>
            </a:r>
            <a:r>
              <a:rPr lang="zh-CN" altLang="en-US" sz="2100" dirty="0"/>
              <a:t>一共要浇多少桶水</a:t>
            </a:r>
            <a:r>
              <a:rPr lang="zh-CN" altLang="zh-CN" sz="2100" dirty="0"/>
              <a:t>？</a:t>
            </a:r>
            <a:endParaRPr lang="zh-CN" altLang="en-US" sz="2100" dirty="0">
              <a:latin typeface="+mn-ea"/>
            </a:endParaRPr>
          </a:p>
        </p:txBody>
      </p:sp>
      <p:pic>
        <p:nvPicPr>
          <p:cNvPr id="4" name="Picture 3"/>
          <p:cNvPicPr>
            <a:picLocks noChangeAspect="1" noChangeArrowheads="1"/>
          </p:cNvPicPr>
          <p:nvPr/>
        </p:nvPicPr>
        <p:blipFill>
          <a:blip r:embed="rId1" cstate="email">
            <a:extLst>
              <a:ext uri="{BEBA8EAE-BF5A-486C-A8C5-ECC9F3942E4B}">
                <a14:imgProps xmlns:a14="http://schemas.microsoft.com/office/drawing/2010/main">
                  <a14:imgLayer r:embed="rId2">
                    <a14:imgEffect>
                      <a14:colorTemperature colorTemp="7200"/>
                    </a14:imgEffect>
                  </a14:imgLayer>
                </a14:imgProps>
              </a:ext>
            </a:extLst>
          </a:blip>
          <a:srcRect/>
          <a:stretch>
            <a:fillRect/>
          </a:stretch>
        </p:blipFill>
        <p:spPr bwMode="auto">
          <a:xfrm>
            <a:off x="4714875" y="1704253"/>
            <a:ext cx="3915704" cy="299080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圆角矩形标注 4"/>
          <p:cNvSpPr/>
          <p:nvPr/>
        </p:nvSpPr>
        <p:spPr>
          <a:xfrm>
            <a:off x="4722693" y="3998371"/>
            <a:ext cx="1830081" cy="717326"/>
          </a:xfrm>
          <a:prstGeom prst="wedgeRoundRectCallout">
            <a:avLst>
              <a:gd name="adj1" fmla="val 63482"/>
              <a:gd name="adj2" fmla="val 4995"/>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 name="TextBox 5"/>
          <p:cNvSpPr txBox="1"/>
          <p:nvPr/>
        </p:nvSpPr>
        <p:spPr>
          <a:xfrm>
            <a:off x="4722694" y="4018825"/>
            <a:ext cx="1942895" cy="715581"/>
          </a:xfrm>
          <a:prstGeom prst="rect">
            <a:avLst/>
          </a:prstGeom>
          <a:noFill/>
        </p:spPr>
        <p:txBody>
          <a:bodyPr wrap="square" lIns="68580" tIns="34290" rIns="68580" bIns="34290" rtlCol="0">
            <a:spAutoFit/>
          </a:bodyPr>
          <a:lstStyle/>
          <a:p>
            <a:r>
              <a:rPr lang="zh-CN" altLang="en-US" dirty="0" smtClean="0"/>
              <a:t>一共有</a:t>
            </a:r>
            <a:r>
              <a:rPr lang="en-US" altLang="zh-CN" dirty="0" smtClean="0"/>
              <a:t>25</a:t>
            </a:r>
            <a:r>
              <a:rPr lang="zh-CN" altLang="en-US" dirty="0" smtClean="0"/>
              <a:t>个小组，每组里</a:t>
            </a:r>
            <a:r>
              <a:rPr lang="en-US" altLang="zh-CN" dirty="0" smtClean="0"/>
              <a:t>4</a:t>
            </a:r>
            <a:r>
              <a:rPr lang="zh-CN" altLang="en-US" dirty="0" smtClean="0"/>
              <a:t>个负责挖坑、种树、</a:t>
            </a:r>
            <a:r>
              <a:rPr lang="en-US" altLang="zh-CN" dirty="0" smtClean="0"/>
              <a:t>2</a:t>
            </a:r>
            <a:r>
              <a:rPr lang="zh-CN" altLang="en-US" dirty="0" smtClean="0"/>
              <a:t>人负责抬水、浇树。</a:t>
            </a:r>
            <a:endParaRPr lang="zh-CN" altLang="en-US" dirty="0"/>
          </a:p>
        </p:txBody>
      </p:sp>
      <p:sp>
        <p:nvSpPr>
          <p:cNvPr id="7" name="圆角矩形标注 6"/>
          <p:cNvSpPr/>
          <p:nvPr/>
        </p:nvSpPr>
        <p:spPr>
          <a:xfrm>
            <a:off x="7109073" y="4074661"/>
            <a:ext cx="1517471" cy="592832"/>
          </a:xfrm>
          <a:prstGeom prst="wedgeRoundRectCallout">
            <a:avLst>
              <a:gd name="adj1" fmla="val 14051"/>
              <a:gd name="adj2" fmla="val -86466"/>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8" name="TextBox 7"/>
          <p:cNvSpPr txBox="1"/>
          <p:nvPr/>
        </p:nvSpPr>
        <p:spPr>
          <a:xfrm>
            <a:off x="7154481" y="4113985"/>
            <a:ext cx="1493495" cy="500137"/>
          </a:xfrm>
          <a:prstGeom prst="rect">
            <a:avLst/>
          </a:prstGeom>
          <a:noFill/>
        </p:spPr>
        <p:txBody>
          <a:bodyPr wrap="square" lIns="68580" tIns="34290" rIns="68580" bIns="34290" rtlCol="0">
            <a:spAutoFit/>
          </a:bodyPr>
          <a:lstStyle/>
          <a:p>
            <a:r>
              <a:rPr lang="zh-CN" altLang="en-US" dirty="0" smtClean="0"/>
              <a:t>每组要种</a:t>
            </a:r>
            <a:r>
              <a:rPr lang="en-US" altLang="zh-CN" dirty="0" smtClean="0"/>
              <a:t>5</a:t>
            </a:r>
            <a:r>
              <a:rPr lang="zh-CN" altLang="en-US" dirty="0" smtClean="0"/>
              <a:t>棵树，每棵树要浇</a:t>
            </a:r>
            <a:r>
              <a:rPr lang="en-US" altLang="zh-CN" dirty="0" smtClean="0"/>
              <a:t>2</a:t>
            </a:r>
            <a:r>
              <a:rPr lang="zh-CN" altLang="en-US" dirty="0" smtClean="0"/>
              <a:t>桶水。</a:t>
            </a:r>
            <a:endParaRPr lang="zh-CN" altLang="en-US" dirty="0"/>
          </a:p>
        </p:txBody>
      </p:sp>
      <p:sp>
        <p:nvSpPr>
          <p:cNvPr id="9" name="TextBox 8"/>
          <p:cNvSpPr txBox="1"/>
          <p:nvPr/>
        </p:nvSpPr>
        <p:spPr>
          <a:xfrm>
            <a:off x="586968" y="1826081"/>
            <a:ext cx="1920479" cy="1038746"/>
          </a:xfrm>
          <a:prstGeom prst="rect">
            <a:avLst/>
          </a:prstGeom>
          <a:noFill/>
        </p:spPr>
        <p:txBody>
          <a:bodyPr wrap="square" lIns="68580" tIns="34290" rIns="68580" bIns="34290" rtlCol="0">
            <a:spAutoFit/>
          </a:bodyPr>
          <a:lstStyle/>
          <a:p>
            <a:r>
              <a:rPr lang="zh-CN" altLang="en-US" sz="2100" dirty="0">
                <a:solidFill>
                  <a:srgbClr val="FF0000"/>
                </a:solidFill>
                <a:latin typeface="+mn-ea"/>
              </a:rPr>
              <a:t>（</a:t>
            </a:r>
            <a:r>
              <a:rPr lang="en-US" altLang="zh-CN" sz="2100" dirty="0">
                <a:solidFill>
                  <a:srgbClr val="FF0000"/>
                </a:solidFill>
                <a:latin typeface="+mn-ea"/>
              </a:rPr>
              <a:t>5×25</a:t>
            </a:r>
            <a:r>
              <a:rPr lang="zh-CN" altLang="en-US" sz="2100" dirty="0">
                <a:solidFill>
                  <a:srgbClr val="FF0000"/>
                </a:solidFill>
                <a:latin typeface="+mn-ea"/>
              </a:rPr>
              <a:t>）</a:t>
            </a:r>
            <a:r>
              <a:rPr lang="en-US" altLang="zh-CN" sz="2100" dirty="0">
                <a:solidFill>
                  <a:srgbClr val="FF0000"/>
                </a:solidFill>
                <a:latin typeface="+mn-ea"/>
              </a:rPr>
              <a:t>×2</a:t>
            </a:r>
            <a:endParaRPr lang="en-US" altLang="zh-CN" sz="2100" dirty="0">
              <a:solidFill>
                <a:srgbClr val="FF0000"/>
              </a:solidFill>
              <a:latin typeface="+mn-ea"/>
            </a:endParaRPr>
          </a:p>
          <a:p>
            <a:r>
              <a:rPr lang="en-US" altLang="zh-CN" sz="2100" dirty="0">
                <a:solidFill>
                  <a:srgbClr val="FF0000"/>
                </a:solidFill>
                <a:latin typeface="+mn-ea"/>
              </a:rPr>
              <a:t>=125×2</a:t>
            </a:r>
            <a:endParaRPr lang="en-US" altLang="zh-CN" sz="2100" dirty="0">
              <a:solidFill>
                <a:srgbClr val="FF0000"/>
              </a:solidFill>
              <a:latin typeface="+mn-ea"/>
            </a:endParaRPr>
          </a:p>
          <a:p>
            <a:r>
              <a:rPr lang="en-US" altLang="zh-CN" sz="2100" dirty="0">
                <a:solidFill>
                  <a:srgbClr val="FF0000"/>
                </a:solidFill>
                <a:latin typeface="+mn-ea"/>
              </a:rPr>
              <a:t>=250</a:t>
            </a:r>
            <a:endParaRPr lang="zh-CN" altLang="en-US" sz="2100" dirty="0">
              <a:solidFill>
                <a:srgbClr val="FF0000"/>
              </a:solidFill>
              <a:latin typeface="+mn-ea"/>
            </a:endParaRPr>
          </a:p>
        </p:txBody>
      </p:sp>
      <p:sp>
        <p:nvSpPr>
          <p:cNvPr id="10" name="TextBox 9"/>
          <p:cNvSpPr txBox="1"/>
          <p:nvPr/>
        </p:nvSpPr>
        <p:spPr>
          <a:xfrm>
            <a:off x="661981" y="3092494"/>
            <a:ext cx="3774278" cy="2146742"/>
          </a:xfrm>
          <a:prstGeom prst="rect">
            <a:avLst/>
          </a:prstGeom>
          <a:noFill/>
        </p:spPr>
        <p:txBody>
          <a:bodyPr wrap="square" lIns="68580" tIns="34290" rIns="68580" bIns="34290" rtlCol="0">
            <a:spAutoFit/>
          </a:bodyPr>
          <a:lstStyle/>
          <a:p>
            <a:pPr>
              <a:lnSpc>
                <a:spcPct val="150000"/>
              </a:lnSpc>
            </a:pPr>
            <a:r>
              <a:rPr lang="zh-CN" altLang="en-US" sz="1800" dirty="0">
                <a:latin typeface="+mn-ea"/>
              </a:rPr>
              <a:t>发现：三个数相乘，先乘前两个数，或者先乘后两个数，积不变。这叫做乘法结合律。</a:t>
            </a:r>
            <a:endParaRPr lang="en-US" altLang="zh-CN" sz="1800" dirty="0">
              <a:latin typeface="+mn-ea"/>
            </a:endParaRPr>
          </a:p>
          <a:p>
            <a:pPr>
              <a:lnSpc>
                <a:spcPct val="150000"/>
              </a:lnSpc>
            </a:pPr>
            <a:r>
              <a:rPr lang="zh-CN" altLang="en-US" sz="1800" dirty="0">
                <a:latin typeface="+mn-ea"/>
              </a:rPr>
              <a:t>用字母表示：（</a:t>
            </a:r>
            <a:r>
              <a:rPr lang="en-US" altLang="zh-CN" sz="1800" dirty="0" err="1">
                <a:latin typeface="+mn-ea"/>
              </a:rPr>
              <a:t>a×b</a:t>
            </a:r>
            <a:r>
              <a:rPr lang="zh-CN" altLang="en-US" sz="1800" dirty="0">
                <a:latin typeface="+mn-ea"/>
              </a:rPr>
              <a:t>）</a:t>
            </a:r>
            <a:r>
              <a:rPr lang="en-US" altLang="zh-CN" sz="1800" dirty="0">
                <a:latin typeface="+mn-ea"/>
              </a:rPr>
              <a:t>×c=a×(</a:t>
            </a:r>
            <a:r>
              <a:rPr lang="en-US" altLang="zh-CN" sz="1800" dirty="0" err="1">
                <a:latin typeface="+mn-ea"/>
              </a:rPr>
              <a:t>b×c</a:t>
            </a:r>
            <a:r>
              <a:rPr lang="en-US" altLang="zh-CN" sz="1800" dirty="0">
                <a:latin typeface="+mn-ea"/>
              </a:rPr>
              <a:t>)</a:t>
            </a:r>
            <a:endParaRPr lang="zh-CN" altLang="en-US" sz="1800" dirty="0">
              <a:latin typeface="+mn-ea"/>
            </a:endParaRPr>
          </a:p>
        </p:txBody>
      </p:sp>
      <p:sp>
        <p:nvSpPr>
          <p:cNvPr id="12" name="TextBox 11"/>
          <p:cNvSpPr txBox="1"/>
          <p:nvPr/>
        </p:nvSpPr>
        <p:spPr>
          <a:xfrm>
            <a:off x="2485054" y="1826081"/>
            <a:ext cx="1920479" cy="1038746"/>
          </a:xfrm>
          <a:prstGeom prst="rect">
            <a:avLst/>
          </a:prstGeom>
          <a:noFill/>
        </p:spPr>
        <p:txBody>
          <a:bodyPr wrap="square" lIns="68580" tIns="34290" rIns="68580" bIns="34290" rtlCol="0">
            <a:spAutoFit/>
          </a:bodyPr>
          <a:lstStyle/>
          <a:p>
            <a:r>
              <a:rPr lang="en-US" altLang="zh-CN" sz="2100" dirty="0">
                <a:solidFill>
                  <a:srgbClr val="FF0000"/>
                </a:solidFill>
                <a:latin typeface="+mn-ea"/>
              </a:rPr>
              <a:t>25×</a:t>
            </a:r>
            <a:r>
              <a:rPr lang="zh-CN" altLang="en-US" sz="2100" dirty="0">
                <a:solidFill>
                  <a:srgbClr val="FF0000"/>
                </a:solidFill>
                <a:latin typeface="+mn-ea"/>
              </a:rPr>
              <a:t>（</a:t>
            </a:r>
            <a:r>
              <a:rPr lang="en-US" altLang="zh-CN" sz="2100" dirty="0">
                <a:solidFill>
                  <a:srgbClr val="FF0000"/>
                </a:solidFill>
                <a:latin typeface="+mn-ea"/>
              </a:rPr>
              <a:t>5×2</a:t>
            </a:r>
            <a:r>
              <a:rPr lang="zh-CN" altLang="en-US" sz="2100" dirty="0">
                <a:solidFill>
                  <a:srgbClr val="FF0000"/>
                </a:solidFill>
                <a:latin typeface="+mn-ea"/>
              </a:rPr>
              <a:t>）</a:t>
            </a:r>
            <a:endParaRPr lang="en-US" altLang="zh-CN" sz="2100" dirty="0">
              <a:solidFill>
                <a:srgbClr val="FF0000"/>
              </a:solidFill>
              <a:latin typeface="+mn-ea"/>
            </a:endParaRPr>
          </a:p>
          <a:p>
            <a:r>
              <a:rPr lang="en-US" altLang="zh-CN" sz="2100" dirty="0">
                <a:solidFill>
                  <a:srgbClr val="FF0000"/>
                </a:solidFill>
                <a:latin typeface="+mn-ea"/>
              </a:rPr>
              <a:t>=25×10</a:t>
            </a:r>
            <a:endParaRPr lang="en-US" altLang="zh-CN" sz="2100" dirty="0">
              <a:solidFill>
                <a:srgbClr val="FF0000"/>
              </a:solidFill>
              <a:latin typeface="+mn-ea"/>
            </a:endParaRPr>
          </a:p>
          <a:p>
            <a:r>
              <a:rPr lang="en-US" altLang="zh-CN" sz="2100" dirty="0">
                <a:solidFill>
                  <a:srgbClr val="FF0000"/>
                </a:solidFill>
                <a:latin typeface="+mn-ea"/>
              </a:rPr>
              <a:t>=250</a:t>
            </a:r>
            <a:endParaRPr lang="zh-CN" altLang="en-US" sz="2100" dirty="0">
              <a:solidFill>
                <a:srgbClr val="FF0000"/>
              </a:solidFill>
              <a:latin typeface="+mn-ea"/>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circle(in)">
                                      <p:cBhvr>
                                        <p:cTn id="12" dur="20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animEffect transition="in" filter="circle(in)">
                                      <p:cBhvr>
                                        <p:cTn id="17" dur="2000"/>
                                        <p:tgtEl>
                                          <p:spTgt spid="10">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10">
                                            <p:txEl>
                                              <p:pRg st="1" end="1"/>
                                            </p:txEl>
                                          </p:spTgt>
                                        </p:tgtEl>
                                        <p:attrNameLst>
                                          <p:attrName>style.visibility</p:attrName>
                                        </p:attrNameLst>
                                      </p:cBhvr>
                                      <p:to>
                                        <p:strVal val="visible"/>
                                      </p:to>
                                    </p:set>
                                    <p:animEffect transition="in" filter="circle(in)">
                                      <p:cBhvr>
                                        <p:cTn id="22" dur="20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 name="图片 129"/>
          <p:cNvPicPr>
            <a:picLocks noChangeAspect="1"/>
          </p:cNvPicPr>
          <p:nvPr/>
        </p:nvPicPr>
        <p:blipFill rotWithShape="1">
          <a:blip r:embed="rId1" cstate="email">
            <a:extLst>
              <a:ext uri="{BEBA8EAE-BF5A-486C-A8C5-ECC9F3942E4B}">
                <a14:imgProps xmlns:a14="http://schemas.microsoft.com/office/drawing/2010/main">
                  <a14:imgLayer r:embed="rId2">
                    <a14:imgEffect>
                      <a14:colorTemperature colorTemp="8800"/>
                    </a14:imgEffect>
                    <a14:imgEffect>
                      <a14:saturation sat="66000"/>
                    </a14:imgEffect>
                  </a14:imgLayer>
                </a14:imgProps>
              </a:ext>
            </a:extLst>
          </a:blip>
          <a:srcRect/>
          <a:stretch>
            <a:fillRect/>
          </a:stretch>
        </p:blipFill>
        <p:spPr>
          <a:xfrm>
            <a:off x="1296592" y="1082280"/>
            <a:ext cx="7222331" cy="3628777"/>
          </a:xfrm>
          <a:prstGeom prst="rect">
            <a:avLst/>
          </a:prstGeom>
        </p:spPr>
      </p:pic>
      <p:pic>
        <p:nvPicPr>
          <p:cNvPr id="131" name="图片 130"/>
          <p:cNvPicPr>
            <a:picLocks noChangeAspect="1"/>
          </p:cNvPicPr>
          <p:nvPr/>
        </p:nvPicPr>
        <p:blipFill rotWithShape="1">
          <a:blip r:embed="rId3" cstate="email"/>
          <a:srcRect/>
          <a:stretch>
            <a:fillRect/>
          </a:stretch>
        </p:blipFill>
        <p:spPr>
          <a:xfrm>
            <a:off x="-153268" y="2100834"/>
            <a:ext cx="2055835" cy="3042666"/>
          </a:xfrm>
          <a:prstGeom prst="rect">
            <a:avLst/>
          </a:prstGeom>
        </p:spPr>
      </p:pic>
      <p:sp>
        <p:nvSpPr>
          <p:cNvPr id="3" name="矩形 2"/>
          <p:cNvSpPr/>
          <p:nvPr/>
        </p:nvSpPr>
        <p:spPr>
          <a:xfrm>
            <a:off x="1575200" y="1205706"/>
            <a:ext cx="6622253" cy="3462486"/>
          </a:xfrm>
          <a:prstGeom prst="rect">
            <a:avLst/>
          </a:prstGeom>
        </p:spPr>
        <p:txBody>
          <a:bodyPr wrap="square" lIns="68580" tIns="34290" rIns="68580" bIns="34290">
            <a:spAutoFit/>
          </a:bodyPr>
          <a:lstStyle/>
          <a:p>
            <a:pPr>
              <a:lnSpc>
                <a:spcPct val="150000"/>
              </a:lnSpc>
            </a:pPr>
            <a:r>
              <a:rPr lang="zh-CN" altLang="zh-CN" sz="2100" b="1" dirty="0">
                <a:solidFill>
                  <a:schemeClr val="bg1"/>
                </a:solidFill>
              </a:rPr>
              <a:t>知识点：乘法的交换律和结合律。</a:t>
            </a:r>
            <a:endParaRPr lang="zh-CN" altLang="zh-CN" sz="2100" dirty="0">
              <a:solidFill>
                <a:schemeClr val="bg1"/>
              </a:solidFill>
            </a:endParaRPr>
          </a:p>
          <a:p>
            <a:pPr indent="535940">
              <a:lnSpc>
                <a:spcPct val="150000"/>
              </a:lnSpc>
            </a:pPr>
            <a:r>
              <a:rPr lang="zh-CN" altLang="zh-CN" sz="2100" b="1" dirty="0">
                <a:solidFill>
                  <a:schemeClr val="bg1"/>
                </a:solidFill>
              </a:rPr>
              <a:t>乘法交换律：</a:t>
            </a:r>
            <a:r>
              <a:rPr lang="zh-CN" altLang="zh-CN" sz="2100" dirty="0">
                <a:solidFill>
                  <a:schemeClr val="bg1"/>
                </a:solidFill>
              </a:rPr>
              <a:t>交换两个乘数的位置，积不变，叫做乘法的交换律，用字母用字母表示为</a:t>
            </a:r>
            <a:r>
              <a:rPr lang="en-US" altLang="zh-CN" sz="2100" dirty="0">
                <a:solidFill>
                  <a:schemeClr val="bg1"/>
                </a:solidFill>
              </a:rPr>
              <a:t>a</a:t>
            </a:r>
            <a:r>
              <a:rPr lang="zh-CN" altLang="zh-CN" sz="2100" dirty="0">
                <a:solidFill>
                  <a:schemeClr val="bg1"/>
                </a:solidFill>
              </a:rPr>
              <a:t>×</a:t>
            </a:r>
            <a:r>
              <a:rPr lang="en-US" altLang="zh-CN" sz="2100" dirty="0">
                <a:solidFill>
                  <a:schemeClr val="bg1"/>
                </a:solidFill>
              </a:rPr>
              <a:t>b=b</a:t>
            </a:r>
            <a:r>
              <a:rPr lang="zh-CN" altLang="zh-CN" sz="2100" dirty="0">
                <a:solidFill>
                  <a:schemeClr val="bg1"/>
                </a:solidFill>
              </a:rPr>
              <a:t>×</a:t>
            </a:r>
            <a:r>
              <a:rPr lang="en-US" altLang="zh-CN" sz="2100" dirty="0">
                <a:solidFill>
                  <a:schemeClr val="bg1"/>
                </a:solidFill>
              </a:rPr>
              <a:t>a</a:t>
            </a:r>
            <a:r>
              <a:rPr lang="zh-CN" altLang="zh-CN" sz="2100" dirty="0">
                <a:solidFill>
                  <a:schemeClr val="bg1"/>
                </a:solidFill>
              </a:rPr>
              <a:t>。</a:t>
            </a:r>
            <a:endParaRPr lang="zh-CN" altLang="zh-CN" sz="2100" dirty="0">
              <a:solidFill>
                <a:schemeClr val="bg1"/>
              </a:solidFill>
            </a:endParaRPr>
          </a:p>
          <a:p>
            <a:pPr indent="535940">
              <a:lnSpc>
                <a:spcPct val="150000"/>
              </a:lnSpc>
            </a:pPr>
            <a:r>
              <a:rPr lang="zh-CN" altLang="zh-CN" sz="2100" b="1" dirty="0">
                <a:solidFill>
                  <a:schemeClr val="bg1"/>
                </a:solidFill>
              </a:rPr>
              <a:t>乘法结合律：</a:t>
            </a:r>
            <a:r>
              <a:rPr lang="zh-CN" altLang="zh-CN" sz="2100" dirty="0">
                <a:solidFill>
                  <a:schemeClr val="bg1"/>
                </a:solidFill>
              </a:rPr>
              <a:t>乘法结合律是乘法运算的一种运算定律。三个数相乘，先把前两个数相乘，再和另外一个数相乘，或先把后两个数相乘</a:t>
            </a:r>
            <a:r>
              <a:rPr lang="en-US" altLang="zh-CN" sz="2100" dirty="0">
                <a:solidFill>
                  <a:schemeClr val="bg1"/>
                </a:solidFill>
              </a:rPr>
              <a:t>,</a:t>
            </a:r>
            <a:r>
              <a:rPr lang="zh-CN" altLang="zh-CN" sz="2100" dirty="0">
                <a:solidFill>
                  <a:schemeClr val="bg1"/>
                </a:solidFill>
              </a:rPr>
              <a:t>再和另外一个数相乘，积不变，字母表示为</a:t>
            </a:r>
            <a:r>
              <a:rPr lang="en-US" altLang="zh-CN" sz="2100" dirty="0">
                <a:solidFill>
                  <a:schemeClr val="bg1"/>
                </a:solidFill>
              </a:rPr>
              <a:t>a×(</a:t>
            </a:r>
            <a:r>
              <a:rPr lang="en-US" altLang="zh-CN" sz="2100" dirty="0" err="1">
                <a:solidFill>
                  <a:schemeClr val="bg1"/>
                </a:solidFill>
              </a:rPr>
              <a:t>b×c</a:t>
            </a:r>
            <a:r>
              <a:rPr lang="en-US" altLang="zh-CN" sz="2100" dirty="0">
                <a:solidFill>
                  <a:schemeClr val="bg1"/>
                </a:solidFill>
              </a:rPr>
              <a:t>)=(</a:t>
            </a:r>
            <a:r>
              <a:rPr lang="en-US" altLang="zh-CN" sz="2100" dirty="0" err="1">
                <a:solidFill>
                  <a:schemeClr val="bg1"/>
                </a:solidFill>
              </a:rPr>
              <a:t>a×b</a:t>
            </a:r>
            <a:r>
              <a:rPr lang="en-US" altLang="zh-CN" sz="2100" dirty="0">
                <a:solidFill>
                  <a:schemeClr val="bg1"/>
                </a:solidFill>
              </a:rPr>
              <a:t>)×</a:t>
            </a:r>
            <a:r>
              <a:rPr lang="en-US" altLang="zh-CN" sz="2100" dirty="0">
                <a:solidFill>
                  <a:schemeClr val="bg1"/>
                </a:solidFill>
              </a:rPr>
              <a:t>c</a:t>
            </a:r>
            <a:r>
              <a:rPr lang="zh-CN" altLang="en-US" sz="2100" dirty="0">
                <a:solidFill>
                  <a:schemeClr val="bg1"/>
                </a:solidFill>
              </a:rPr>
              <a:t>。</a:t>
            </a:r>
            <a:endParaRPr lang="zh-CN" altLang="zh-CN" sz="2100" dirty="0">
              <a:solidFill>
                <a:schemeClr val="bg1"/>
              </a:solidFill>
            </a:endParaRPr>
          </a:p>
        </p:txBody>
      </p:sp>
      <p:sp>
        <p:nvSpPr>
          <p:cNvPr id="6" name="五边形 7"/>
          <p:cNvSpPr>
            <a:spLocks noChangeArrowheads="1"/>
          </p:cNvSpPr>
          <p:nvPr/>
        </p:nvSpPr>
        <p:spPr bwMode="auto">
          <a:xfrm>
            <a:off x="1" y="376238"/>
            <a:ext cx="2042805"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知识梳理</a:t>
            </a:r>
            <a:endParaRPr lang="zh-CN" altLang="en-US" sz="2400" dirty="0">
              <a:solidFill>
                <a:srgbClr val="FFFFFF"/>
              </a:solidFill>
              <a:latin typeface="微软雅黑" panose="020B0503020204020204"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circle(in)">
                                      <p:cBhvr>
                                        <p:cTn id="7" dur="2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circle(in)">
                                      <p:cBhvr>
                                        <p:cTn id="12"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17898" y="1034664"/>
            <a:ext cx="6600827" cy="3300904"/>
          </a:xfrm>
          <a:prstGeom prst="rect">
            <a:avLst/>
          </a:prstGeom>
          <a:noFill/>
        </p:spPr>
        <p:txBody>
          <a:bodyPr wrap="square" lIns="68580" tIns="34290" rIns="68580" bIns="34290" rtlCol="0">
            <a:spAutoFit/>
          </a:bodyPr>
          <a:lstStyle/>
          <a:p>
            <a:pPr>
              <a:lnSpc>
                <a:spcPct val="250000"/>
              </a:lnSpc>
            </a:pPr>
            <a:r>
              <a:rPr lang="zh-CN" altLang="zh-CN" sz="2100" dirty="0"/>
              <a:t>【例】下面没有运用乘法结合律的题目是</a:t>
            </a:r>
            <a:r>
              <a:rPr lang="en-US" altLang="zh-CN" sz="2100" dirty="0"/>
              <a:t>(</a:t>
            </a:r>
            <a:r>
              <a:rPr lang="zh-CN" altLang="zh-CN" sz="2100" dirty="0"/>
              <a:t>　　</a:t>
            </a:r>
            <a:r>
              <a:rPr lang="en-US" altLang="zh-CN" sz="2100" dirty="0"/>
              <a:t>)</a:t>
            </a:r>
            <a:r>
              <a:rPr lang="zh-CN" altLang="zh-CN" sz="2100" dirty="0"/>
              <a:t>。</a:t>
            </a:r>
            <a:endParaRPr lang="zh-CN" altLang="zh-CN" sz="2100" dirty="0"/>
          </a:p>
          <a:p>
            <a:pPr indent="803910">
              <a:lnSpc>
                <a:spcPct val="250000"/>
              </a:lnSpc>
            </a:pPr>
            <a:r>
              <a:rPr lang="en-US" altLang="zh-CN" sz="2100" dirty="0"/>
              <a:t>A.2</a:t>
            </a:r>
            <a:r>
              <a:rPr lang="zh-CN" altLang="zh-CN" sz="2100" dirty="0"/>
              <a:t>×</a:t>
            </a:r>
            <a:r>
              <a:rPr lang="en-US" altLang="zh-CN" sz="2100" dirty="0"/>
              <a:t>(5</a:t>
            </a:r>
            <a:r>
              <a:rPr lang="zh-CN" altLang="zh-CN" sz="2100" dirty="0"/>
              <a:t>×</a:t>
            </a:r>
            <a:r>
              <a:rPr lang="en-US" altLang="zh-CN" sz="2100" dirty="0"/>
              <a:t>23)=2</a:t>
            </a:r>
            <a:r>
              <a:rPr lang="zh-CN" altLang="zh-CN" sz="2100" dirty="0"/>
              <a:t>×</a:t>
            </a:r>
            <a:r>
              <a:rPr lang="en-US" altLang="zh-CN" sz="2100" dirty="0"/>
              <a:t>5</a:t>
            </a:r>
            <a:r>
              <a:rPr lang="zh-CN" altLang="zh-CN" sz="2100" dirty="0"/>
              <a:t>×</a:t>
            </a:r>
            <a:r>
              <a:rPr lang="en-US" altLang="zh-CN" sz="2100" dirty="0"/>
              <a:t>23     </a:t>
            </a:r>
            <a:endParaRPr lang="en-US" altLang="zh-CN" sz="2100" dirty="0"/>
          </a:p>
          <a:p>
            <a:pPr indent="803910">
              <a:lnSpc>
                <a:spcPct val="250000"/>
              </a:lnSpc>
            </a:pPr>
            <a:r>
              <a:rPr lang="en-US" altLang="zh-CN" sz="2100" dirty="0"/>
              <a:t>B.4</a:t>
            </a:r>
            <a:r>
              <a:rPr lang="zh-CN" altLang="zh-CN" sz="2100" dirty="0"/>
              <a:t>×</a:t>
            </a:r>
            <a:r>
              <a:rPr lang="en-US" altLang="zh-CN" sz="2100" dirty="0"/>
              <a:t>35</a:t>
            </a:r>
            <a:r>
              <a:rPr lang="zh-CN" altLang="zh-CN" sz="2100" dirty="0"/>
              <a:t>×</a:t>
            </a:r>
            <a:r>
              <a:rPr lang="en-US" altLang="zh-CN" sz="2100" dirty="0"/>
              <a:t>25=4</a:t>
            </a:r>
            <a:r>
              <a:rPr lang="zh-CN" altLang="zh-CN" sz="2100" dirty="0"/>
              <a:t>×</a:t>
            </a:r>
            <a:r>
              <a:rPr lang="en-US" altLang="zh-CN" sz="2100" dirty="0"/>
              <a:t>25</a:t>
            </a:r>
            <a:r>
              <a:rPr lang="zh-CN" altLang="zh-CN" sz="2100" dirty="0"/>
              <a:t>×</a:t>
            </a:r>
            <a:r>
              <a:rPr lang="en-US" altLang="zh-CN" sz="2100" dirty="0"/>
              <a:t>35</a:t>
            </a:r>
            <a:r>
              <a:rPr lang="zh-CN" altLang="zh-CN" sz="2100" dirty="0"/>
              <a:t>　</a:t>
            </a:r>
            <a:r>
              <a:rPr lang="en-US" altLang="zh-CN" sz="2100" dirty="0"/>
              <a:t>  </a:t>
            </a:r>
            <a:endParaRPr lang="en-US" altLang="zh-CN" sz="2100" dirty="0"/>
          </a:p>
          <a:p>
            <a:pPr indent="803910">
              <a:lnSpc>
                <a:spcPct val="250000"/>
              </a:lnSpc>
            </a:pPr>
            <a:r>
              <a:rPr lang="en-US" altLang="zh-CN" sz="2100" dirty="0"/>
              <a:t>C.56</a:t>
            </a:r>
            <a:r>
              <a:rPr lang="zh-CN" altLang="zh-CN" sz="2100" dirty="0"/>
              <a:t>×</a:t>
            </a:r>
            <a:r>
              <a:rPr lang="en-US" altLang="zh-CN" sz="2100" dirty="0"/>
              <a:t>125=7</a:t>
            </a:r>
            <a:r>
              <a:rPr lang="zh-CN" altLang="zh-CN" sz="2100" dirty="0"/>
              <a:t>×</a:t>
            </a:r>
            <a:r>
              <a:rPr lang="en-US" altLang="zh-CN" sz="2100" dirty="0"/>
              <a:t>(8</a:t>
            </a:r>
            <a:r>
              <a:rPr lang="zh-CN" altLang="zh-CN" sz="2100" dirty="0"/>
              <a:t>×</a:t>
            </a:r>
            <a:r>
              <a:rPr lang="en-US" altLang="zh-CN" sz="2100" dirty="0"/>
              <a:t>125)</a:t>
            </a:r>
            <a:endParaRPr lang="zh-CN" altLang="zh-CN" sz="2100" dirty="0"/>
          </a:p>
        </p:txBody>
      </p:sp>
      <p:sp>
        <p:nvSpPr>
          <p:cNvPr id="24" name="五边形 7"/>
          <p:cNvSpPr>
            <a:spLocks noChangeArrowheads="1"/>
          </p:cNvSpPr>
          <p:nvPr/>
        </p:nvSpPr>
        <p:spPr bwMode="auto">
          <a:xfrm>
            <a:off x="1" y="376238"/>
            <a:ext cx="2042805"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知识梳理</a:t>
            </a:r>
            <a:endParaRPr lang="zh-CN" altLang="en-US" sz="2400" dirty="0">
              <a:solidFill>
                <a:srgbClr val="FFFFFF"/>
              </a:solidFill>
              <a:latin typeface="微软雅黑" panose="020B0503020204020204" pitchFamily="34" charset="-122"/>
            </a:endParaRPr>
          </a:p>
        </p:txBody>
      </p:sp>
      <p:sp>
        <p:nvSpPr>
          <p:cNvPr id="10" name="TextBox 9"/>
          <p:cNvSpPr txBox="1"/>
          <p:nvPr/>
        </p:nvSpPr>
        <p:spPr>
          <a:xfrm>
            <a:off x="5486405" y="1378540"/>
            <a:ext cx="460772" cy="438581"/>
          </a:xfrm>
          <a:prstGeom prst="rect">
            <a:avLst/>
          </a:prstGeom>
          <a:noFill/>
        </p:spPr>
        <p:txBody>
          <a:bodyPr wrap="square" lIns="68580" tIns="34290" rIns="68580" bIns="34290" rtlCol="0">
            <a:spAutoFit/>
          </a:bodyPr>
          <a:lstStyle/>
          <a:p>
            <a:r>
              <a:rPr lang="en-US" altLang="zh-CN" sz="2400" dirty="0">
                <a:solidFill>
                  <a:srgbClr val="FF0000"/>
                </a:solidFill>
              </a:rPr>
              <a:t>B</a:t>
            </a:r>
            <a:endParaRPr lang="zh-CN" altLang="en-US" sz="2400" dirty="0">
              <a:solidFill>
                <a:srgbClr val="FF0000"/>
              </a:solidFill>
            </a:endParaRPr>
          </a:p>
        </p:txBody>
      </p:sp>
      <p:pic>
        <p:nvPicPr>
          <p:cNvPr id="7" name="图片 6"/>
          <p:cNvPicPr>
            <a:picLocks noChangeAspect="1"/>
          </p:cNvPicPr>
          <p:nvPr/>
        </p:nvPicPr>
        <p:blipFill>
          <a:blip r:embed="rId1" cstate="email"/>
          <a:stretch>
            <a:fillRect/>
          </a:stretch>
        </p:blipFill>
        <p:spPr>
          <a:xfrm>
            <a:off x="5917006" y="1791636"/>
            <a:ext cx="2136351" cy="2594148"/>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in)">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6154" y="1053177"/>
            <a:ext cx="7779887" cy="1361123"/>
          </a:xfrm>
          <a:prstGeom prst="rect">
            <a:avLst/>
          </a:prstGeom>
          <a:noFill/>
        </p:spPr>
        <p:txBody>
          <a:bodyPr wrap="square" lIns="68580" tIns="34290" rIns="68580" bIns="34290" rtlCol="0">
            <a:spAutoFit/>
          </a:bodyPr>
          <a:lstStyle/>
          <a:p>
            <a:pPr marL="675640" indent="-675640">
              <a:lnSpc>
                <a:spcPct val="200000"/>
              </a:lnSpc>
            </a:pPr>
            <a:r>
              <a:rPr lang="zh-CN" altLang="en-US" sz="2100" dirty="0"/>
              <a:t>（</a:t>
            </a:r>
            <a:r>
              <a:rPr lang="en-US" altLang="zh-CN" sz="2100" dirty="0"/>
              <a:t>1</a:t>
            </a:r>
            <a:r>
              <a:rPr lang="zh-CN" altLang="en-US" sz="2100" dirty="0"/>
              <a:t>）</a:t>
            </a:r>
            <a:r>
              <a:rPr lang="zh-CN" altLang="zh-CN" sz="2100" dirty="0"/>
              <a:t>验算</a:t>
            </a:r>
            <a:r>
              <a:rPr lang="en-US" altLang="zh-CN" sz="2100" dirty="0"/>
              <a:t>25</a:t>
            </a:r>
            <a:r>
              <a:rPr lang="zh-CN" altLang="zh-CN" sz="2100" dirty="0"/>
              <a:t>×</a:t>
            </a:r>
            <a:r>
              <a:rPr lang="en-US" altLang="zh-CN" sz="2100" dirty="0"/>
              <a:t>23</a:t>
            </a:r>
            <a:r>
              <a:rPr lang="zh-CN" altLang="zh-CN" sz="2100" dirty="0"/>
              <a:t>计算是否正确，可以调换乘数位置</a:t>
            </a:r>
            <a:r>
              <a:rPr lang="en-US" altLang="zh-CN" sz="2100" dirty="0"/>
              <a:t>23</a:t>
            </a:r>
            <a:r>
              <a:rPr lang="zh-CN" altLang="zh-CN" sz="2100" dirty="0"/>
              <a:t>×</a:t>
            </a:r>
            <a:r>
              <a:rPr lang="en-US" altLang="zh-CN" sz="2100" dirty="0"/>
              <a:t>25</a:t>
            </a:r>
            <a:r>
              <a:rPr lang="zh-CN" altLang="zh-CN" sz="2100" dirty="0"/>
              <a:t>再乘一次，这使用了（           </a:t>
            </a:r>
            <a:r>
              <a:rPr lang="en-US" altLang="zh-CN" sz="2100" dirty="0"/>
              <a:t> </a:t>
            </a:r>
            <a:r>
              <a:rPr lang="en-US" altLang="zh-CN" sz="2100" dirty="0"/>
              <a:t>                </a:t>
            </a:r>
            <a:r>
              <a:rPr lang="zh-CN" altLang="zh-CN" sz="2100" dirty="0"/>
              <a:t>）</a:t>
            </a:r>
            <a:r>
              <a:rPr lang="zh-CN" altLang="zh-CN" sz="2100" dirty="0"/>
              <a:t>。</a:t>
            </a:r>
            <a:endParaRPr lang="zh-CN" altLang="zh-CN" sz="2100" dirty="0"/>
          </a:p>
        </p:txBody>
      </p:sp>
      <p:sp>
        <p:nvSpPr>
          <p:cNvPr id="37" name="五边形 7"/>
          <p:cNvSpPr>
            <a:spLocks noChangeArrowheads="1"/>
          </p:cNvSpPr>
          <p:nvPr/>
        </p:nvSpPr>
        <p:spPr bwMode="auto">
          <a:xfrm>
            <a:off x="1" y="376238"/>
            <a:ext cx="1959428"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nSpc>
                <a:spcPct val="150000"/>
              </a:lnSpc>
            </a:pPr>
            <a:r>
              <a:rPr lang="en-US" altLang="zh-CN" sz="2400" dirty="0">
                <a:latin typeface="微软雅黑" panose="020B0503020204020204" pitchFamily="34" charset="-122"/>
              </a:rPr>
              <a:t>    </a:t>
            </a:r>
            <a:r>
              <a:rPr lang="zh-CN" altLang="zh-CN" sz="2400" dirty="0">
                <a:solidFill>
                  <a:schemeClr val="bg1"/>
                </a:solidFill>
                <a:latin typeface="微软雅黑" panose="020B0503020204020204" pitchFamily="34" charset="-122"/>
              </a:rPr>
              <a:t>小练习</a:t>
            </a:r>
            <a:endParaRPr lang="zh-CN" altLang="zh-CN" sz="2400" dirty="0">
              <a:solidFill>
                <a:schemeClr val="bg1"/>
              </a:solidFill>
              <a:latin typeface="微软雅黑" panose="020B0503020204020204" pitchFamily="34" charset="-122"/>
            </a:endParaRPr>
          </a:p>
        </p:txBody>
      </p:sp>
      <p:sp>
        <p:nvSpPr>
          <p:cNvPr id="29" name="TextBox 28"/>
          <p:cNvSpPr txBox="1"/>
          <p:nvPr/>
        </p:nvSpPr>
        <p:spPr>
          <a:xfrm>
            <a:off x="617720" y="2315215"/>
            <a:ext cx="5815704" cy="2654573"/>
          </a:xfrm>
          <a:prstGeom prst="rect">
            <a:avLst/>
          </a:prstGeom>
          <a:noFill/>
        </p:spPr>
        <p:txBody>
          <a:bodyPr wrap="square" lIns="68580" tIns="34290" rIns="68580" bIns="34290" rtlCol="0">
            <a:spAutoFit/>
          </a:bodyPr>
          <a:lstStyle/>
          <a:p>
            <a:pPr>
              <a:lnSpc>
                <a:spcPct val="200000"/>
              </a:lnSpc>
            </a:pPr>
            <a:r>
              <a:rPr lang="zh-CN" altLang="en-US" sz="2100" dirty="0"/>
              <a:t>（</a:t>
            </a:r>
            <a:r>
              <a:rPr lang="en-US" altLang="zh-CN" sz="2100" dirty="0"/>
              <a:t>2</a:t>
            </a:r>
            <a:r>
              <a:rPr lang="zh-CN" altLang="en-US" sz="2100" dirty="0"/>
              <a:t>）</a:t>
            </a:r>
            <a:r>
              <a:rPr lang="zh-CN" altLang="zh-CN" sz="2100" dirty="0"/>
              <a:t>在</a:t>
            </a:r>
            <a:r>
              <a:rPr lang="en-US" altLang="zh-CN" sz="2100" dirty="0"/>
              <a:t>       </a:t>
            </a:r>
            <a:r>
              <a:rPr lang="zh-CN" altLang="zh-CN" sz="2100" dirty="0"/>
              <a:t>里填“＞”、“＜”或“＝”。</a:t>
            </a:r>
            <a:r>
              <a:rPr lang="en-US" altLang="zh-CN" sz="2100" dirty="0"/>
              <a:t>  </a:t>
            </a:r>
            <a:endParaRPr lang="zh-CN" altLang="zh-CN" sz="2100" dirty="0"/>
          </a:p>
          <a:p>
            <a:pPr indent="675640">
              <a:lnSpc>
                <a:spcPct val="200000"/>
              </a:lnSpc>
            </a:pPr>
            <a:r>
              <a:rPr lang="en-US" altLang="zh-CN" sz="2100" dirty="0"/>
              <a:t>125</a:t>
            </a:r>
            <a:r>
              <a:rPr lang="zh-CN" altLang="zh-CN" sz="2100" dirty="0"/>
              <a:t>×</a:t>
            </a:r>
            <a:r>
              <a:rPr lang="en-US" altLang="zh-CN" sz="2100" dirty="0"/>
              <a:t>24</a:t>
            </a:r>
            <a:r>
              <a:rPr lang="en-US" altLang="zh-CN" sz="2100" dirty="0"/>
              <a:t> </a:t>
            </a:r>
            <a:r>
              <a:rPr lang="en-US" altLang="zh-CN" sz="2100" dirty="0"/>
              <a:t>        125</a:t>
            </a:r>
            <a:r>
              <a:rPr lang="zh-CN" altLang="zh-CN" sz="2100" dirty="0"/>
              <a:t>×</a:t>
            </a:r>
            <a:r>
              <a:rPr lang="en-US" altLang="zh-CN" sz="2100" dirty="0"/>
              <a:t>8</a:t>
            </a:r>
            <a:r>
              <a:rPr lang="zh-CN" altLang="zh-CN" sz="2100" dirty="0"/>
              <a:t>×</a:t>
            </a:r>
            <a:r>
              <a:rPr lang="en-US" altLang="zh-CN" sz="2100" dirty="0"/>
              <a:t>3    </a:t>
            </a:r>
            <a:endParaRPr lang="zh-CN" altLang="zh-CN" sz="2100" dirty="0"/>
          </a:p>
          <a:p>
            <a:pPr indent="675640">
              <a:lnSpc>
                <a:spcPct val="200000"/>
              </a:lnSpc>
            </a:pPr>
            <a:r>
              <a:rPr lang="en-US" altLang="zh-CN" sz="2100" dirty="0"/>
              <a:t>27</a:t>
            </a:r>
            <a:r>
              <a:rPr lang="zh-CN" altLang="zh-CN" sz="2100" dirty="0"/>
              <a:t>×</a:t>
            </a:r>
            <a:r>
              <a:rPr lang="en-US" altLang="zh-CN" sz="2100" dirty="0"/>
              <a:t>4</a:t>
            </a:r>
            <a:r>
              <a:rPr lang="zh-CN" altLang="zh-CN" sz="2100" dirty="0"/>
              <a:t>×</a:t>
            </a:r>
            <a:r>
              <a:rPr lang="en-US" altLang="zh-CN" sz="2100" dirty="0"/>
              <a:t>25</a:t>
            </a:r>
            <a:r>
              <a:rPr lang="en-US" altLang="zh-CN" sz="2100" dirty="0"/>
              <a:t> </a:t>
            </a:r>
            <a:r>
              <a:rPr lang="en-US" altLang="zh-CN" sz="2100" dirty="0"/>
              <a:t>       27</a:t>
            </a:r>
            <a:r>
              <a:rPr lang="zh-CN" altLang="zh-CN" sz="2100" dirty="0"/>
              <a:t>×</a:t>
            </a:r>
            <a:r>
              <a:rPr lang="en-US" altLang="zh-CN" sz="2100" dirty="0"/>
              <a:t>(4</a:t>
            </a:r>
            <a:r>
              <a:rPr lang="zh-CN" altLang="zh-CN" sz="2100" dirty="0"/>
              <a:t>×</a:t>
            </a:r>
            <a:r>
              <a:rPr lang="en-US" altLang="zh-CN" sz="2100" dirty="0"/>
              <a:t>25)     </a:t>
            </a:r>
            <a:endParaRPr lang="zh-CN" altLang="zh-CN" sz="2100" dirty="0"/>
          </a:p>
          <a:p>
            <a:pPr indent="675640">
              <a:lnSpc>
                <a:spcPct val="200000"/>
              </a:lnSpc>
            </a:pPr>
            <a:r>
              <a:rPr lang="en-US" altLang="zh-CN" sz="2100" dirty="0"/>
              <a:t>67</a:t>
            </a:r>
            <a:r>
              <a:rPr lang="zh-CN" altLang="zh-CN" sz="2100" dirty="0"/>
              <a:t>×</a:t>
            </a:r>
            <a:r>
              <a:rPr lang="en-US" altLang="zh-CN" sz="2100" dirty="0"/>
              <a:t>8</a:t>
            </a:r>
            <a:r>
              <a:rPr lang="en-US" altLang="zh-CN" sz="2100" dirty="0"/>
              <a:t> </a:t>
            </a:r>
            <a:r>
              <a:rPr lang="en-US" altLang="zh-CN" sz="2100" dirty="0"/>
              <a:t>       68</a:t>
            </a:r>
            <a:r>
              <a:rPr lang="zh-CN" altLang="zh-CN" sz="2100" dirty="0"/>
              <a:t>×</a:t>
            </a:r>
            <a:r>
              <a:rPr lang="en-US" altLang="zh-CN" sz="2100" dirty="0"/>
              <a:t>7 </a:t>
            </a:r>
            <a:endParaRPr lang="zh-CN" altLang="zh-CN" sz="2100" dirty="0"/>
          </a:p>
        </p:txBody>
      </p:sp>
      <p:sp>
        <p:nvSpPr>
          <p:cNvPr id="3" name="椭圆 2"/>
          <p:cNvSpPr/>
          <p:nvPr/>
        </p:nvSpPr>
        <p:spPr>
          <a:xfrm>
            <a:off x="2475311" y="3236119"/>
            <a:ext cx="375047" cy="353616"/>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2" name="椭圆 31"/>
          <p:cNvSpPr/>
          <p:nvPr/>
        </p:nvSpPr>
        <p:spPr>
          <a:xfrm>
            <a:off x="2600327" y="3886200"/>
            <a:ext cx="375047" cy="353616"/>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3" name="椭圆 32"/>
          <p:cNvSpPr/>
          <p:nvPr/>
        </p:nvSpPr>
        <p:spPr>
          <a:xfrm>
            <a:off x="2089549" y="4514850"/>
            <a:ext cx="375047" cy="353616"/>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4" name="TextBox 33"/>
          <p:cNvSpPr txBox="1"/>
          <p:nvPr/>
        </p:nvSpPr>
        <p:spPr>
          <a:xfrm>
            <a:off x="3400759" y="1922601"/>
            <a:ext cx="1571291" cy="392415"/>
          </a:xfrm>
          <a:prstGeom prst="rect">
            <a:avLst/>
          </a:prstGeom>
          <a:noFill/>
        </p:spPr>
        <p:txBody>
          <a:bodyPr wrap="square" lIns="68580" tIns="34290" rIns="68580" bIns="34290" rtlCol="0">
            <a:spAutoFit/>
          </a:bodyPr>
          <a:lstStyle/>
          <a:p>
            <a:r>
              <a:rPr lang="zh-CN" altLang="zh-CN" sz="2100" dirty="0">
                <a:solidFill>
                  <a:srgbClr val="FF0000"/>
                </a:solidFill>
                <a:latin typeface="楷体" panose="02010609060101010101" pitchFamily="49" charset="-122"/>
                <a:ea typeface="楷体" panose="02010609060101010101" pitchFamily="49" charset="-122"/>
              </a:rPr>
              <a:t>乘法交换律</a:t>
            </a:r>
            <a:endParaRPr lang="zh-CN" altLang="zh-CN" sz="2100" dirty="0">
              <a:solidFill>
                <a:srgbClr val="FF0000"/>
              </a:solidFill>
              <a:latin typeface="楷体" panose="02010609060101010101" pitchFamily="49" charset="-122"/>
              <a:ea typeface="楷体" panose="02010609060101010101" pitchFamily="49" charset="-122"/>
            </a:endParaRPr>
          </a:p>
        </p:txBody>
      </p:sp>
      <p:sp>
        <p:nvSpPr>
          <p:cNvPr id="30" name="TextBox 29"/>
          <p:cNvSpPr txBox="1"/>
          <p:nvPr/>
        </p:nvSpPr>
        <p:spPr>
          <a:xfrm>
            <a:off x="2536370" y="3214687"/>
            <a:ext cx="405076" cy="392415"/>
          </a:xfrm>
          <a:prstGeom prst="rect">
            <a:avLst/>
          </a:prstGeom>
          <a:noFill/>
        </p:spPr>
        <p:txBody>
          <a:bodyPr wrap="square" lIns="68580" tIns="34290" rIns="68580" bIns="34290" rtlCol="0">
            <a:spAutoFit/>
          </a:bodyPr>
          <a:lstStyle/>
          <a:p>
            <a:r>
              <a:rPr lang="en-US" altLang="zh-CN" sz="2100" dirty="0">
                <a:solidFill>
                  <a:srgbClr val="FF0000"/>
                </a:solidFill>
                <a:latin typeface="楷体" panose="02010609060101010101" pitchFamily="49" charset="-122"/>
                <a:ea typeface="楷体" panose="02010609060101010101" pitchFamily="49" charset="-122"/>
              </a:rPr>
              <a:t>=</a:t>
            </a:r>
            <a:endParaRPr lang="zh-CN" altLang="zh-CN" sz="2100" dirty="0">
              <a:solidFill>
                <a:srgbClr val="FF0000"/>
              </a:solidFill>
              <a:latin typeface="楷体" panose="02010609060101010101" pitchFamily="49" charset="-122"/>
              <a:ea typeface="楷体" panose="02010609060101010101" pitchFamily="49" charset="-122"/>
            </a:endParaRPr>
          </a:p>
        </p:txBody>
      </p:sp>
      <p:sp>
        <p:nvSpPr>
          <p:cNvPr id="35" name="TextBox 34"/>
          <p:cNvSpPr txBox="1"/>
          <p:nvPr/>
        </p:nvSpPr>
        <p:spPr>
          <a:xfrm>
            <a:off x="2662834" y="3854052"/>
            <a:ext cx="405076" cy="392415"/>
          </a:xfrm>
          <a:prstGeom prst="rect">
            <a:avLst/>
          </a:prstGeom>
          <a:noFill/>
        </p:spPr>
        <p:txBody>
          <a:bodyPr wrap="square" lIns="68580" tIns="34290" rIns="68580" bIns="34290" rtlCol="0">
            <a:spAutoFit/>
          </a:bodyPr>
          <a:lstStyle/>
          <a:p>
            <a:r>
              <a:rPr lang="en-US" altLang="zh-CN" sz="2100" dirty="0">
                <a:solidFill>
                  <a:srgbClr val="FF0000"/>
                </a:solidFill>
                <a:latin typeface="楷体" panose="02010609060101010101" pitchFamily="49" charset="-122"/>
                <a:ea typeface="楷体" panose="02010609060101010101" pitchFamily="49" charset="-122"/>
              </a:rPr>
              <a:t>=</a:t>
            </a:r>
            <a:endParaRPr lang="zh-CN" altLang="zh-CN" sz="2100" dirty="0">
              <a:solidFill>
                <a:srgbClr val="FF0000"/>
              </a:solidFill>
              <a:latin typeface="楷体" panose="02010609060101010101" pitchFamily="49" charset="-122"/>
              <a:ea typeface="楷体" panose="02010609060101010101" pitchFamily="49" charset="-122"/>
            </a:endParaRPr>
          </a:p>
        </p:txBody>
      </p:sp>
      <p:sp>
        <p:nvSpPr>
          <p:cNvPr id="36" name="TextBox 35"/>
          <p:cNvSpPr txBox="1"/>
          <p:nvPr/>
        </p:nvSpPr>
        <p:spPr>
          <a:xfrm>
            <a:off x="2145247" y="4489111"/>
            <a:ext cx="405076" cy="392415"/>
          </a:xfrm>
          <a:prstGeom prst="rect">
            <a:avLst/>
          </a:prstGeom>
          <a:noFill/>
        </p:spPr>
        <p:txBody>
          <a:bodyPr wrap="square" lIns="68580" tIns="34290" rIns="68580" bIns="34290" rtlCol="0">
            <a:spAutoFit/>
          </a:bodyPr>
          <a:lstStyle/>
          <a:p>
            <a:r>
              <a:rPr lang="en-US" altLang="zh-CN" sz="2100" dirty="0">
                <a:solidFill>
                  <a:srgbClr val="FF0000"/>
                </a:solidFill>
                <a:latin typeface="楷体" panose="02010609060101010101" pitchFamily="49" charset="-122"/>
                <a:ea typeface="楷体" panose="02010609060101010101" pitchFamily="49" charset="-122"/>
              </a:rPr>
              <a:t>=</a:t>
            </a:r>
            <a:endParaRPr lang="zh-CN" altLang="zh-CN" sz="2100" dirty="0">
              <a:solidFill>
                <a:srgbClr val="FF0000"/>
              </a:solidFill>
              <a:latin typeface="楷体" panose="02010609060101010101" pitchFamily="49" charset="-122"/>
              <a:ea typeface="楷体" panose="02010609060101010101" pitchFamily="49" charset="-122"/>
            </a:endParaRPr>
          </a:p>
        </p:txBody>
      </p:sp>
      <p:sp>
        <p:nvSpPr>
          <p:cNvPr id="39" name="椭圆 38"/>
          <p:cNvSpPr/>
          <p:nvPr/>
        </p:nvSpPr>
        <p:spPr>
          <a:xfrm>
            <a:off x="1650205" y="2621756"/>
            <a:ext cx="375047" cy="353616"/>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pic>
        <p:nvPicPr>
          <p:cNvPr id="60" name="图片 59"/>
          <p:cNvPicPr>
            <a:picLocks noChangeAspect="1"/>
          </p:cNvPicPr>
          <p:nvPr/>
        </p:nvPicPr>
        <p:blipFill>
          <a:blip r:embed="rId1" cstate="email"/>
          <a:stretch>
            <a:fillRect/>
          </a:stretch>
        </p:blipFill>
        <p:spPr>
          <a:xfrm>
            <a:off x="6108117" y="2054648"/>
            <a:ext cx="2136351" cy="2594148"/>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circle(in)">
                                      <p:cBhvr>
                                        <p:cTn id="7" dur="20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circle(in)">
                                      <p:cBhvr>
                                        <p:cTn id="12" dur="20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circle(in)">
                                      <p:cBhvr>
                                        <p:cTn id="17" dur="2000"/>
                                        <p:tgtEl>
                                          <p:spTgt spid="35"/>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circle(in)">
                                      <p:cBhvr>
                                        <p:cTn id="22" dur="2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0" grpId="0"/>
      <p:bldP spid="35" grpId="0"/>
      <p:bldP spid="3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五边形 7"/>
          <p:cNvSpPr>
            <a:spLocks noChangeArrowheads="1"/>
          </p:cNvSpPr>
          <p:nvPr/>
        </p:nvSpPr>
        <p:spPr bwMode="auto">
          <a:xfrm>
            <a:off x="1" y="376238"/>
            <a:ext cx="1977875"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课堂练习</a:t>
            </a:r>
            <a:endParaRPr lang="zh-CN" altLang="en-US" sz="2400" dirty="0">
              <a:solidFill>
                <a:srgbClr val="FFFFFF"/>
              </a:solidFill>
              <a:latin typeface="微软雅黑" panose="020B0503020204020204" pitchFamily="34" charset="-122"/>
            </a:endParaRPr>
          </a:p>
        </p:txBody>
      </p:sp>
      <p:sp>
        <p:nvSpPr>
          <p:cNvPr id="3" name="矩形 2"/>
          <p:cNvSpPr/>
          <p:nvPr/>
        </p:nvSpPr>
        <p:spPr>
          <a:xfrm>
            <a:off x="446479" y="1514020"/>
            <a:ext cx="5300663" cy="392415"/>
          </a:xfrm>
          <a:prstGeom prst="rect">
            <a:avLst/>
          </a:prstGeom>
        </p:spPr>
        <p:txBody>
          <a:bodyPr wrap="square" lIns="68580" tIns="34290" rIns="68580" bIns="34290">
            <a:spAutoFit/>
          </a:bodyPr>
          <a:lstStyle/>
          <a:p>
            <a:r>
              <a:rPr lang="en-US" altLang="zh-CN" sz="2100" dirty="0"/>
              <a:t>1.</a:t>
            </a:r>
            <a:r>
              <a:rPr lang="zh-CN" altLang="zh-CN" sz="2100" dirty="0"/>
              <a:t>运用乘法交换律和结合律填一填。</a:t>
            </a:r>
            <a:endParaRPr lang="zh-CN" altLang="zh-CN" sz="2100" dirty="0"/>
          </a:p>
        </p:txBody>
      </p:sp>
      <p:sp>
        <p:nvSpPr>
          <p:cNvPr id="13" name="矩形 12"/>
          <p:cNvSpPr/>
          <p:nvPr/>
        </p:nvSpPr>
        <p:spPr>
          <a:xfrm>
            <a:off x="742479" y="2249944"/>
            <a:ext cx="8065765" cy="2007394"/>
          </a:xfrm>
          <a:prstGeom prst="rect">
            <a:avLst/>
          </a:prstGeom>
        </p:spPr>
        <p:txBody>
          <a:bodyPr wrap="square" lIns="68580" tIns="34290" rIns="68580" bIns="34290">
            <a:spAutoFit/>
          </a:bodyPr>
          <a:lstStyle/>
          <a:p>
            <a:pPr>
              <a:lnSpc>
                <a:spcPct val="200000"/>
              </a:lnSpc>
            </a:pPr>
            <a:r>
              <a:rPr lang="en-US" altLang="zh-CN" sz="2100" dirty="0"/>
              <a:t>  50</a:t>
            </a:r>
            <a:r>
              <a:rPr lang="zh-CN" altLang="zh-CN" sz="2100" dirty="0"/>
              <a:t>×</a:t>
            </a:r>
            <a:r>
              <a:rPr lang="en-US" altLang="zh-CN" sz="2100" dirty="0"/>
              <a:t>30=</a:t>
            </a:r>
            <a:r>
              <a:rPr lang="zh-CN" altLang="zh-CN" sz="2100" dirty="0"/>
              <a:t>（</a:t>
            </a:r>
            <a:r>
              <a:rPr lang="en-US" altLang="zh-CN" sz="2100" dirty="0"/>
              <a:t>       </a:t>
            </a:r>
            <a:r>
              <a:rPr lang="zh-CN" altLang="zh-CN" sz="2100" dirty="0"/>
              <a:t>）×（</a:t>
            </a:r>
            <a:r>
              <a:rPr lang="en-US" altLang="zh-CN" sz="2100" dirty="0"/>
              <a:t>      </a:t>
            </a:r>
            <a:r>
              <a:rPr lang="zh-CN" altLang="zh-CN" sz="2100" dirty="0"/>
              <a:t>）</a:t>
            </a:r>
            <a:r>
              <a:rPr lang="en-US" altLang="zh-CN" sz="2100" dirty="0"/>
              <a:t>    </a:t>
            </a:r>
            <a:r>
              <a:rPr lang="en-US" altLang="zh-CN" sz="2100" dirty="0"/>
              <a:t>                </a:t>
            </a:r>
            <a:r>
              <a:rPr lang="en-US" altLang="zh-CN" sz="2100" dirty="0"/>
              <a:t>a</a:t>
            </a:r>
            <a:r>
              <a:rPr lang="zh-CN" altLang="zh-CN" sz="2100" dirty="0"/>
              <a:t>×</a:t>
            </a:r>
            <a:r>
              <a:rPr lang="en-US" altLang="zh-CN" sz="2100" dirty="0"/>
              <a:t> (      )=12</a:t>
            </a:r>
            <a:r>
              <a:rPr lang="zh-CN" altLang="zh-CN" sz="2100" dirty="0"/>
              <a:t>×</a:t>
            </a:r>
            <a:r>
              <a:rPr lang="en-US" altLang="zh-CN" sz="2100" dirty="0"/>
              <a:t> (     )</a:t>
            </a:r>
            <a:endParaRPr lang="zh-CN" altLang="zh-CN" sz="2100" dirty="0"/>
          </a:p>
          <a:p>
            <a:pPr>
              <a:lnSpc>
                <a:spcPct val="200000"/>
              </a:lnSpc>
            </a:pPr>
            <a:r>
              <a:rPr lang="en-US" altLang="zh-CN" sz="2100" dirty="0"/>
              <a:t>  724</a:t>
            </a:r>
            <a:r>
              <a:rPr lang="zh-CN" altLang="zh-CN" sz="2100" dirty="0"/>
              <a:t>×</a:t>
            </a:r>
            <a:r>
              <a:rPr lang="en-US" altLang="zh-CN" sz="2100" dirty="0"/>
              <a:t>a=____ </a:t>
            </a:r>
            <a:r>
              <a:rPr lang="zh-CN" altLang="zh-CN" sz="2100" dirty="0"/>
              <a:t>×</a:t>
            </a:r>
            <a:r>
              <a:rPr lang="en-US" altLang="zh-CN" sz="2100" dirty="0"/>
              <a:t> ____               </a:t>
            </a:r>
            <a:r>
              <a:rPr lang="en-US" altLang="zh-CN" sz="2100" dirty="0"/>
              <a:t>               </a:t>
            </a:r>
            <a:r>
              <a:rPr lang="en-US" altLang="zh-CN" sz="2100" dirty="0"/>
              <a:t>638</a:t>
            </a:r>
            <a:r>
              <a:rPr lang="zh-CN" altLang="zh-CN" sz="2100" dirty="0"/>
              <a:t>×</a:t>
            </a:r>
            <a:r>
              <a:rPr lang="en-US" altLang="zh-CN" sz="2100" dirty="0"/>
              <a:t> ___ =12</a:t>
            </a:r>
            <a:r>
              <a:rPr lang="zh-CN" altLang="zh-CN" sz="2100" dirty="0"/>
              <a:t>×</a:t>
            </a:r>
            <a:r>
              <a:rPr lang="en-US" altLang="zh-CN" sz="2100" dirty="0"/>
              <a:t>___ </a:t>
            </a:r>
            <a:endParaRPr lang="zh-CN" altLang="zh-CN" sz="2100" dirty="0"/>
          </a:p>
          <a:p>
            <a:pPr>
              <a:lnSpc>
                <a:spcPct val="200000"/>
              </a:lnSpc>
            </a:pPr>
            <a:r>
              <a:rPr lang="en-US" altLang="zh-CN" sz="2100" dirty="0"/>
              <a:t>(19</a:t>
            </a:r>
            <a:r>
              <a:rPr lang="zh-CN" altLang="zh-CN" sz="2100" dirty="0"/>
              <a:t>×</a:t>
            </a:r>
            <a:r>
              <a:rPr lang="en-US" altLang="zh-CN" sz="2100" dirty="0"/>
              <a:t>4)</a:t>
            </a:r>
            <a:r>
              <a:rPr lang="zh-CN" altLang="zh-CN" sz="2100" dirty="0"/>
              <a:t>×</a:t>
            </a:r>
            <a:r>
              <a:rPr lang="en-US" altLang="zh-CN" sz="2100" dirty="0"/>
              <a:t>25=19</a:t>
            </a:r>
            <a:r>
              <a:rPr lang="zh-CN" altLang="zh-CN" sz="2100" dirty="0"/>
              <a:t>×</a:t>
            </a:r>
            <a:r>
              <a:rPr lang="en-US" altLang="zh-CN" sz="2100" dirty="0"/>
              <a:t>( ___</a:t>
            </a:r>
            <a:r>
              <a:rPr lang="zh-CN" altLang="zh-CN" sz="2100" dirty="0"/>
              <a:t>×</a:t>
            </a:r>
            <a:r>
              <a:rPr lang="en-US" altLang="zh-CN" sz="2100" dirty="0"/>
              <a:t>___ )      </a:t>
            </a:r>
            <a:r>
              <a:rPr lang="en-US" altLang="zh-CN" sz="2100" dirty="0"/>
              <a:t>        31</a:t>
            </a:r>
            <a:r>
              <a:rPr lang="zh-CN" altLang="zh-CN" sz="2100" dirty="0"/>
              <a:t>×</a:t>
            </a:r>
            <a:r>
              <a:rPr lang="en-US" altLang="zh-CN" sz="2100" dirty="0"/>
              <a:t>125</a:t>
            </a:r>
            <a:r>
              <a:rPr lang="zh-CN" altLang="zh-CN" sz="2100" dirty="0"/>
              <a:t>×</a:t>
            </a:r>
            <a:r>
              <a:rPr lang="en-US" altLang="zh-CN" sz="2100" dirty="0"/>
              <a:t>8=____</a:t>
            </a:r>
            <a:r>
              <a:rPr lang="zh-CN" altLang="zh-CN" sz="2100" dirty="0"/>
              <a:t>×</a:t>
            </a:r>
            <a:r>
              <a:rPr lang="en-US" altLang="zh-CN" sz="2100" dirty="0"/>
              <a:t>( ___ </a:t>
            </a:r>
            <a:r>
              <a:rPr lang="zh-CN" altLang="zh-CN" sz="2100" dirty="0"/>
              <a:t>×</a:t>
            </a:r>
            <a:r>
              <a:rPr lang="en-US" altLang="zh-CN" sz="2100" dirty="0"/>
              <a:t> ___ )</a:t>
            </a:r>
            <a:endParaRPr lang="zh-CN" altLang="zh-CN" sz="2100" dirty="0"/>
          </a:p>
        </p:txBody>
      </p:sp>
      <p:sp>
        <p:nvSpPr>
          <p:cNvPr id="8" name="矩形 7"/>
          <p:cNvSpPr/>
          <p:nvPr/>
        </p:nvSpPr>
        <p:spPr>
          <a:xfrm>
            <a:off x="2179154" y="2465785"/>
            <a:ext cx="435458"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30 </a:t>
            </a:r>
            <a:endParaRPr lang="zh-CN" altLang="zh-CN" sz="2100" dirty="0">
              <a:solidFill>
                <a:srgbClr val="FF0000"/>
              </a:solidFill>
              <a:latin typeface="楷体" panose="02010609060101010101" pitchFamily="49" charset="-122"/>
              <a:ea typeface="楷体" panose="02010609060101010101" pitchFamily="49" charset="-122"/>
            </a:endParaRPr>
          </a:p>
        </p:txBody>
      </p:sp>
      <p:pic>
        <p:nvPicPr>
          <p:cNvPr id="2" name="图片 1"/>
          <p:cNvPicPr>
            <a:picLocks noChangeAspect="1"/>
          </p:cNvPicPr>
          <p:nvPr/>
        </p:nvPicPr>
        <p:blipFill rotWithShape="1">
          <a:blip r:embed="rId1" cstate="email">
            <a:extLst>
              <a:ext uri="{BEBA8EAE-BF5A-486C-A8C5-ECC9F3942E4B}">
                <a14:imgProps xmlns:a14="http://schemas.microsoft.com/office/drawing/2010/main">
                  <a14:imgLayer r:embed="rId2">
                    <a14:imgEffect>
                      <a14:saturation sat="66000"/>
                    </a14:imgEffect>
                  </a14:imgLayer>
                </a14:imgProps>
              </a:ext>
            </a:extLst>
          </a:blip>
          <a:srcRect/>
          <a:stretch>
            <a:fillRect/>
          </a:stretch>
        </p:blipFill>
        <p:spPr>
          <a:xfrm>
            <a:off x="7153660" y="1084418"/>
            <a:ext cx="1008859" cy="1144094"/>
          </a:xfrm>
          <a:prstGeom prst="rect">
            <a:avLst/>
          </a:prstGeom>
        </p:spPr>
      </p:pic>
      <p:sp>
        <p:nvSpPr>
          <p:cNvPr id="10" name="矩形 9"/>
          <p:cNvSpPr/>
          <p:nvPr/>
        </p:nvSpPr>
        <p:spPr>
          <a:xfrm>
            <a:off x="3386448" y="2455069"/>
            <a:ext cx="435458"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5</a:t>
            </a:r>
            <a:r>
              <a:rPr lang="en-US" altLang="zh-CN" sz="2100" dirty="0">
                <a:solidFill>
                  <a:srgbClr val="FF0000"/>
                </a:solidFill>
                <a:latin typeface="楷体" panose="02010609060101010101" pitchFamily="49" charset="-122"/>
                <a:ea typeface="楷体" panose="02010609060101010101" pitchFamily="49" charset="-122"/>
              </a:rPr>
              <a:t>0 </a:t>
            </a:r>
            <a:endParaRPr lang="zh-CN" altLang="zh-CN" sz="2100" dirty="0">
              <a:solidFill>
                <a:srgbClr val="FF0000"/>
              </a:solidFill>
              <a:latin typeface="楷体" panose="02010609060101010101" pitchFamily="49" charset="-122"/>
              <a:ea typeface="楷体" panose="02010609060101010101" pitchFamily="49" charset="-122"/>
            </a:endParaRPr>
          </a:p>
        </p:txBody>
      </p:sp>
      <p:sp>
        <p:nvSpPr>
          <p:cNvPr id="11" name="矩形 10"/>
          <p:cNvSpPr/>
          <p:nvPr/>
        </p:nvSpPr>
        <p:spPr>
          <a:xfrm>
            <a:off x="5658854" y="2455069"/>
            <a:ext cx="435458"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12 </a:t>
            </a:r>
            <a:endParaRPr lang="zh-CN" altLang="zh-CN" sz="2100" dirty="0">
              <a:solidFill>
                <a:srgbClr val="FF0000"/>
              </a:solidFill>
              <a:latin typeface="楷体" panose="02010609060101010101" pitchFamily="49" charset="-122"/>
              <a:ea typeface="楷体" panose="02010609060101010101" pitchFamily="49" charset="-122"/>
            </a:endParaRPr>
          </a:p>
        </p:txBody>
      </p:sp>
      <p:sp>
        <p:nvSpPr>
          <p:cNvPr id="17" name="矩形 16"/>
          <p:cNvSpPr/>
          <p:nvPr/>
        </p:nvSpPr>
        <p:spPr>
          <a:xfrm>
            <a:off x="7134041" y="2456010"/>
            <a:ext cx="435458"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a</a:t>
            </a:r>
            <a:r>
              <a:rPr lang="en-US" altLang="zh-CN" sz="2100" dirty="0">
                <a:solidFill>
                  <a:srgbClr val="FF0000"/>
                </a:solidFill>
                <a:latin typeface="楷体" panose="02010609060101010101" pitchFamily="49" charset="-122"/>
                <a:ea typeface="楷体" panose="02010609060101010101" pitchFamily="49" charset="-122"/>
              </a:rPr>
              <a:t> </a:t>
            </a:r>
            <a:endParaRPr lang="zh-CN" altLang="zh-CN" sz="2100" dirty="0">
              <a:solidFill>
                <a:srgbClr val="FF0000"/>
              </a:solidFill>
              <a:latin typeface="楷体" panose="02010609060101010101" pitchFamily="49" charset="-122"/>
              <a:ea typeface="楷体" panose="02010609060101010101" pitchFamily="49" charset="-122"/>
            </a:endParaRPr>
          </a:p>
        </p:txBody>
      </p:sp>
      <p:sp>
        <p:nvSpPr>
          <p:cNvPr id="18" name="矩形 17"/>
          <p:cNvSpPr/>
          <p:nvPr/>
        </p:nvSpPr>
        <p:spPr>
          <a:xfrm>
            <a:off x="2614612" y="3090005"/>
            <a:ext cx="692015"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724 </a:t>
            </a:r>
            <a:endParaRPr lang="zh-CN" altLang="zh-CN" sz="2100" dirty="0">
              <a:solidFill>
                <a:srgbClr val="FF0000"/>
              </a:solidFill>
              <a:latin typeface="楷体" panose="02010609060101010101" pitchFamily="49" charset="-122"/>
              <a:ea typeface="楷体" panose="02010609060101010101" pitchFamily="49" charset="-122"/>
            </a:endParaRPr>
          </a:p>
        </p:txBody>
      </p:sp>
      <p:sp>
        <p:nvSpPr>
          <p:cNvPr id="19" name="矩形 18"/>
          <p:cNvSpPr/>
          <p:nvPr/>
        </p:nvSpPr>
        <p:spPr>
          <a:xfrm>
            <a:off x="1983171" y="3079289"/>
            <a:ext cx="692015"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a</a:t>
            </a:r>
            <a:r>
              <a:rPr lang="en-US" altLang="zh-CN" sz="2100" dirty="0">
                <a:solidFill>
                  <a:srgbClr val="FF0000"/>
                </a:solidFill>
                <a:latin typeface="楷体" panose="02010609060101010101" pitchFamily="49" charset="-122"/>
                <a:ea typeface="楷体" panose="02010609060101010101" pitchFamily="49" charset="-122"/>
              </a:rPr>
              <a:t> </a:t>
            </a:r>
            <a:endParaRPr lang="zh-CN" altLang="zh-CN" sz="2100" dirty="0">
              <a:solidFill>
                <a:srgbClr val="FF0000"/>
              </a:solidFill>
              <a:latin typeface="楷体" panose="02010609060101010101" pitchFamily="49" charset="-122"/>
              <a:ea typeface="楷体" panose="02010609060101010101" pitchFamily="49" charset="-122"/>
            </a:endParaRPr>
          </a:p>
        </p:txBody>
      </p:sp>
      <p:sp>
        <p:nvSpPr>
          <p:cNvPr id="20" name="矩形 19"/>
          <p:cNvSpPr/>
          <p:nvPr/>
        </p:nvSpPr>
        <p:spPr>
          <a:xfrm>
            <a:off x="5801571" y="3090005"/>
            <a:ext cx="692015"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12 </a:t>
            </a:r>
            <a:endParaRPr lang="zh-CN" altLang="zh-CN" sz="2100" dirty="0">
              <a:solidFill>
                <a:srgbClr val="FF0000"/>
              </a:solidFill>
              <a:latin typeface="楷体" panose="02010609060101010101" pitchFamily="49" charset="-122"/>
              <a:ea typeface="楷体" panose="02010609060101010101" pitchFamily="49" charset="-122"/>
            </a:endParaRPr>
          </a:p>
        </p:txBody>
      </p:sp>
      <p:sp>
        <p:nvSpPr>
          <p:cNvPr id="21" name="矩形 20"/>
          <p:cNvSpPr/>
          <p:nvPr/>
        </p:nvSpPr>
        <p:spPr>
          <a:xfrm>
            <a:off x="6942627" y="3079289"/>
            <a:ext cx="692015"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638 </a:t>
            </a:r>
            <a:endParaRPr lang="zh-CN" altLang="zh-CN" sz="2100" dirty="0">
              <a:solidFill>
                <a:srgbClr val="FF0000"/>
              </a:solidFill>
              <a:latin typeface="楷体" panose="02010609060101010101" pitchFamily="49" charset="-122"/>
              <a:ea typeface="楷体" panose="02010609060101010101" pitchFamily="49" charset="-122"/>
            </a:endParaRPr>
          </a:p>
        </p:txBody>
      </p:sp>
      <p:sp>
        <p:nvSpPr>
          <p:cNvPr id="22" name="矩形 21"/>
          <p:cNvSpPr/>
          <p:nvPr/>
        </p:nvSpPr>
        <p:spPr>
          <a:xfrm>
            <a:off x="3037182" y="3729373"/>
            <a:ext cx="477859"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4 </a:t>
            </a:r>
            <a:endParaRPr lang="zh-CN" altLang="zh-CN" sz="2100" dirty="0">
              <a:solidFill>
                <a:srgbClr val="FF0000"/>
              </a:solidFill>
              <a:latin typeface="楷体" panose="02010609060101010101" pitchFamily="49" charset="-122"/>
              <a:ea typeface="楷体" panose="02010609060101010101" pitchFamily="49" charset="-122"/>
            </a:endParaRPr>
          </a:p>
        </p:txBody>
      </p:sp>
      <p:sp>
        <p:nvSpPr>
          <p:cNvPr id="23" name="矩形 22"/>
          <p:cNvSpPr/>
          <p:nvPr/>
        </p:nvSpPr>
        <p:spPr>
          <a:xfrm>
            <a:off x="3593456" y="3729373"/>
            <a:ext cx="477859"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25 </a:t>
            </a:r>
            <a:endParaRPr lang="zh-CN" altLang="zh-CN" sz="2100" dirty="0">
              <a:solidFill>
                <a:srgbClr val="FF0000"/>
              </a:solidFill>
              <a:latin typeface="楷体" panose="02010609060101010101" pitchFamily="49" charset="-122"/>
              <a:ea typeface="楷体" panose="02010609060101010101" pitchFamily="49" charset="-122"/>
            </a:endParaRPr>
          </a:p>
        </p:txBody>
      </p:sp>
      <p:sp>
        <p:nvSpPr>
          <p:cNvPr id="24" name="矩形 23"/>
          <p:cNvSpPr/>
          <p:nvPr/>
        </p:nvSpPr>
        <p:spPr>
          <a:xfrm>
            <a:off x="6688479" y="3722318"/>
            <a:ext cx="1988797"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31   125   8    </a:t>
            </a:r>
            <a:endParaRPr lang="zh-CN" altLang="zh-CN" sz="2100"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heel(1)">
                                      <p:cBhvr>
                                        <p:cTn id="12" dur="2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heel(1)">
                                      <p:cBhvr>
                                        <p:cTn id="17" dur="2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heel(1)">
                                      <p:cBhvr>
                                        <p:cTn id="22" dur="20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heel(1)">
                                      <p:cBhvr>
                                        <p:cTn id="27" dur="20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heel(1)">
                                      <p:cBhvr>
                                        <p:cTn id="32" dur="20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heel(1)">
                                      <p:cBhvr>
                                        <p:cTn id="37" dur="20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heel(1)">
                                      <p:cBhvr>
                                        <p:cTn id="42" dur="2000"/>
                                        <p:tgtEl>
                                          <p:spTgt spid="21"/>
                                        </p:tgtEl>
                                      </p:cBhvr>
                                    </p:animEffect>
                                  </p:childTnLst>
                                </p:cTn>
                              </p:par>
                            </p:childTnLst>
                          </p:cTn>
                        </p:par>
                      </p:childTnLst>
                    </p:cTn>
                  </p:par>
                  <p:par>
                    <p:cTn id="43" fill="hold">
                      <p:stCondLst>
                        <p:cond delay="indefinite"/>
                      </p:stCondLst>
                      <p:childTnLst>
                        <p:par>
                          <p:cTn id="44" fill="hold">
                            <p:stCondLst>
                              <p:cond delay="0"/>
                            </p:stCondLst>
                            <p:childTnLst>
                              <p:par>
                                <p:cTn id="45" presetID="21" presetClass="entr" presetSubtype="1" fill="hold" grpId="0" nodeType="click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heel(1)">
                                      <p:cBhvr>
                                        <p:cTn id="47" dur="2000"/>
                                        <p:tgtEl>
                                          <p:spTgt spid="22"/>
                                        </p:tgtEl>
                                      </p:cBhvr>
                                    </p:animEffect>
                                  </p:childTnLst>
                                </p:cTn>
                              </p:par>
                            </p:childTnLst>
                          </p:cTn>
                        </p:par>
                      </p:childTnLst>
                    </p:cTn>
                  </p:par>
                  <p:par>
                    <p:cTn id="48" fill="hold">
                      <p:stCondLst>
                        <p:cond delay="indefinite"/>
                      </p:stCondLst>
                      <p:childTnLst>
                        <p:par>
                          <p:cTn id="49" fill="hold">
                            <p:stCondLst>
                              <p:cond delay="0"/>
                            </p:stCondLst>
                            <p:childTnLst>
                              <p:par>
                                <p:cTn id="50" presetID="21" presetClass="entr" presetSubtype="1" fill="hold" grpId="0" nodeType="click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wheel(1)">
                                      <p:cBhvr>
                                        <p:cTn id="52" dur="2000"/>
                                        <p:tgtEl>
                                          <p:spTgt spid="23"/>
                                        </p:tgtEl>
                                      </p:cBhvr>
                                    </p:animEffect>
                                  </p:childTnLst>
                                </p:cTn>
                              </p:par>
                            </p:childTnLst>
                          </p:cTn>
                        </p:par>
                      </p:childTnLst>
                    </p:cTn>
                  </p:par>
                  <p:par>
                    <p:cTn id="53" fill="hold">
                      <p:stCondLst>
                        <p:cond delay="indefinite"/>
                      </p:stCondLst>
                      <p:childTnLst>
                        <p:par>
                          <p:cTn id="54" fill="hold">
                            <p:stCondLst>
                              <p:cond delay="0"/>
                            </p:stCondLst>
                            <p:childTnLst>
                              <p:par>
                                <p:cTn id="55" presetID="21" presetClass="entr" presetSubtype="1" fill="hold" grpId="0" nodeType="click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wheel(1)">
                                      <p:cBhvr>
                                        <p:cTn id="57"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17" grpId="0"/>
      <p:bldP spid="18" grpId="0"/>
      <p:bldP spid="19" grpId="0"/>
      <p:bldP spid="20" grpId="0"/>
      <p:bldP spid="21" grpId="0"/>
      <p:bldP spid="22" grpId="0"/>
      <p:bldP spid="23" grpId="0"/>
      <p:bldP spid="24" grpId="0"/>
    </p:bldLst>
  </p:timing>
</p:sld>
</file>

<file path=ppt/tags/tag1.xml><?xml version="1.0" encoding="utf-8"?>
<p:tagLst xmlns:p="http://schemas.openxmlformats.org/presentationml/2006/main">
  <p:tag name="KSO_WPP_MARK_KEY" val="2dadafde-f901-4c5c-a7ea-dee614194be9"/>
  <p:tag name="COMMONDATA" val="eyJoZGlkIjoiNTEwZDYwYjA4ODUyYzA2MmI0M2EzZjhhMWY0NWI4YWEifQ=="/>
</p:tagLst>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2">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3738</Words>
  <Application>WPS 演示</Application>
  <PresentationFormat>全屏显示(16:9)</PresentationFormat>
  <Paragraphs>351</Paragraphs>
  <Slides>17</Slides>
  <Notes>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17</vt:i4>
      </vt:variant>
    </vt:vector>
  </HeadingPairs>
  <TitlesOfParts>
    <vt:vector size="27" baseType="lpstr">
      <vt:lpstr>Arial</vt:lpstr>
      <vt:lpstr>宋体</vt:lpstr>
      <vt:lpstr>Wingdings</vt:lpstr>
      <vt:lpstr>微软雅黑</vt:lpstr>
      <vt:lpstr>楷体</vt:lpstr>
      <vt:lpstr>Arial</vt:lpstr>
      <vt:lpstr>Calibri</vt:lpstr>
      <vt:lpstr>Arial Unicode MS</vt:lpstr>
      <vt:lpstr>Calibri Light</vt: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keywords>第一PPT模板网-WWW.1PPT.COM</cp:keywords>
  <dc:subject>第一PPT模板网-WWW.1PPT.COM</dc:subject>
  <cp:lastModifiedBy>小树</cp:lastModifiedBy>
  <cp:revision>1099</cp:revision>
  <dcterms:created xsi:type="dcterms:W3CDTF">2016-05-27T03:58:00Z</dcterms:created>
  <dcterms:modified xsi:type="dcterms:W3CDTF">2023-02-05T09:31:35Z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C46380F782AF4BE09174563782508812</vt:lpwstr>
  </property>
</Properties>
</file>