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341" r:id="rId4"/>
    <p:sldId id="334" r:id="rId6"/>
    <p:sldId id="342" r:id="rId7"/>
    <p:sldId id="315" r:id="rId8"/>
    <p:sldId id="318" r:id="rId9"/>
    <p:sldId id="330" r:id="rId10"/>
    <p:sldId id="351" r:id="rId11"/>
    <p:sldId id="352" r:id="rId12"/>
    <p:sldId id="327" r:id="rId13"/>
    <p:sldId id="29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681" userDrawn="1">
          <p15:clr>
            <a:srgbClr val="A4A3A4"/>
          </p15:clr>
        </p15:guide>
        <p15:guide id="3" orient="horz" pos="1807" userDrawn="1">
          <p15:clr>
            <a:srgbClr val="A4A3A4"/>
          </p15:clr>
        </p15:guide>
        <p15:guide id="4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804A"/>
    <a:srgbClr val="DDF6FF"/>
    <a:srgbClr val="177743"/>
    <a:srgbClr val="FF9B01"/>
    <a:srgbClr val="A56A3D"/>
    <a:srgbClr val="F56727"/>
    <a:srgbClr val="F8AEAE"/>
    <a:srgbClr val="DE0023"/>
    <a:srgbClr val="529013"/>
    <a:srgbClr val="A7EA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3" autoAdjust="0"/>
    <p:restoredTop sz="94614" autoAdjust="0"/>
  </p:normalViewPr>
  <p:slideViewPr>
    <p:cSldViewPr snapToGrid="0" showGuides="1">
      <p:cViewPr varScale="1">
        <p:scale>
          <a:sx n="105" d="100"/>
          <a:sy n="105" d="100"/>
        </p:scale>
        <p:origin x="-78" y="-720"/>
      </p:cViewPr>
      <p:guideLst>
        <p:guide orient="horz" pos="2409"/>
        <p:guide pos="3681"/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3310759"/>
            <a:ext cx="9144000" cy="183274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/>
          </a:p>
        </p:txBody>
      </p:sp>
      <p:pic>
        <p:nvPicPr>
          <p:cNvPr id="10" name="图片 9" descr="5ef4c4bc825919c64bbd8198793fefc4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7387" y="214952"/>
            <a:ext cx="2857322" cy="39714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75877" y="848796"/>
            <a:ext cx="5202363" cy="1638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b="1" spc="225" dirty="0">
                <a:solidFill>
                  <a:srgbClr val="1A804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运算定律</a:t>
            </a:r>
            <a:endParaRPr lang="zh-CN" altLang="en-US" sz="2400" b="1" spc="225" dirty="0">
              <a:solidFill>
                <a:srgbClr val="1A804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spc="225" dirty="0">
                <a:solidFill>
                  <a:srgbClr val="1A804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乘、除法的简便计算</a:t>
            </a:r>
            <a:endParaRPr lang="en-US" altLang="zh-CN" sz="3600" spc="225" dirty="0">
              <a:solidFill>
                <a:srgbClr val="1A804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 descr="便签1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11976" y="829102"/>
            <a:ext cx="4920035" cy="3444353"/>
          </a:xfrm>
          <a:prstGeom prst="rect">
            <a:avLst/>
          </a:prstGeom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405422" y="1456486"/>
            <a:ext cx="4370696" cy="2331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计算乘法时，我们可以灵活地选择运算定律使计算更加简便。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一个数连续除以两个数，可以写成这个数除以两个数的积。这是除法的性质，用字母表示为：</a:t>
            </a:r>
            <a:r>
              <a:rPr lang="en-US" altLang="zh-CN" sz="21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a÷b÷c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=a÷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b×c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8062" y="1217001"/>
            <a:ext cx="6837534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能灵活运用乘法结合律和乘法分配律解决实际问题，体验解题算法的多样化。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在选择合理的、灵活的方法进行计算的过程中，体验乘法运算定律在解决实际问题中的价值。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培养观察能力、推理能力和灵活运用所学知识解决问题的能力。</a:t>
            </a:r>
            <a:endParaRPr lang="en-US" altLang="zh-CN" sz="2100" b="1" spc="22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00751" y="1056012"/>
            <a:ext cx="7328848" cy="2956430"/>
          </a:xfrm>
          <a:prstGeom prst="roundRect">
            <a:avLst>
              <a:gd name="adj" fmla="val 9677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03759" y="468342"/>
            <a:ext cx="6869143" cy="3121819"/>
            <a:chOff x="2005012" y="624456"/>
            <a:chExt cx="9158857" cy="4162425"/>
          </a:xfrm>
        </p:grpSpPr>
        <p:pic>
          <p:nvPicPr>
            <p:cNvPr id="11" name="图片 10" descr="01011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05012" y="624456"/>
              <a:ext cx="8181975" cy="4162425"/>
            </a:xfrm>
            <a:prstGeom prst="rect">
              <a:avLst/>
            </a:prstGeom>
          </p:spPr>
        </p:pic>
        <p:pic>
          <p:nvPicPr>
            <p:cNvPr id="12" name="图片 11" descr="土豆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4592" y="2893326"/>
              <a:ext cx="1539277" cy="154902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情景导入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415648" y="3670377"/>
            <a:ext cx="4503761" cy="432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王老师一共买了多少个羽毛球？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174417" y="1154444"/>
            <a:ext cx="2445046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方法二：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12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×25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＝（3×4）×25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3×（4×25）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3×100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5951313" y="1154444"/>
            <a:ext cx="2769607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方法三：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12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×25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（10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2）×25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10×25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2×25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250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50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88650" y="1951660"/>
            <a:ext cx="1488414" cy="2115120"/>
            <a:chOff x="1713990" y="2124543"/>
            <a:chExt cx="1984552" cy="2820159"/>
          </a:xfrm>
        </p:grpSpPr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1713990" y="2124543"/>
              <a:ext cx="1755608" cy="1600438"/>
            </a:xfrm>
            <a:prstGeom prst="rect">
              <a:avLst/>
            </a:prstGeom>
            <a:noFill/>
            <a:ln w="127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r">
                <a:lnSpc>
                  <a:spcPct val="100000"/>
                </a:lnSpc>
                <a:buFontTx/>
                <a:buNone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1  2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r">
                <a:lnSpc>
                  <a:spcPct val="100000"/>
                </a:lnSpc>
                <a:buFontTx/>
                <a:buNone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× 2  5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86080" indent="-386080" algn="r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6  0  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1915016" y="3161937"/>
              <a:ext cx="156794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1938271" y="3590485"/>
              <a:ext cx="1760271" cy="1354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386080" indent="-386080">
                <a:spcBef>
                  <a:spcPct val="50000"/>
                </a:spcBef>
                <a:buFontTx/>
                <a:buAutoNum type="arabicPlain" startAt="2"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86080" indent="-386080">
                <a:spcBef>
                  <a:spcPct val="50000"/>
                </a:spcBef>
                <a:buFontTx/>
                <a:buAutoNum type="arabicPlain" startAt="2"/>
              </a:pP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0  0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915016" y="4254874"/>
              <a:ext cx="156794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818862" y="1154444"/>
            <a:ext cx="1504665" cy="807914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×25＝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2125878" y="1512700"/>
            <a:ext cx="678730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052087" y="445153"/>
            <a:ext cx="3754734" cy="432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每支羽毛球拍多少钱？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366953" y="1812676"/>
            <a:ext cx="6540692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先求一副羽毛球拍的价格，再求每支羽毛球拍的价格。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2718429" y="997992"/>
            <a:ext cx="3893911" cy="8079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方法一：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330÷5÷2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66÷2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2523604" y="2416581"/>
            <a:ext cx="4473054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方法二：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÷5÷2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330÷（5×2）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  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330÷10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＝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33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1311128" y="3600597"/>
            <a:ext cx="6652341" cy="71558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先求一共有10支羽毛球拍的价格，再求每支羽毛球拍的价格。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729858" y="908429"/>
            <a:ext cx="5742296" cy="1108028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除法的性质：</a:t>
            </a:r>
            <a:endParaRPr lang="en-US" altLang="zh-CN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一个数连续除以两个数可能改写成除以这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两个数的积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，使计算简便，用字母表示是：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363371" y="2435272"/>
            <a:ext cx="4392269" cy="1259858"/>
          </a:xfrm>
          <a:prstGeom prst="rect">
            <a:avLst/>
          </a:prstGeom>
          <a:solidFill>
            <a:srgbClr val="DDF6FF"/>
          </a:solidFill>
        </p:spPr>
        <p:txBody>
          <a:bodyPr lIns="68580" tIns="34290" rIns="68580" bIns="34290"/>
          <a:lstStyle/>
          <a:p>
            <a:pPr marL="171450" indent="-171450" algn="ctr">
              <a:spcBef>
                <a:spcPts val="750"/>
              </a:spcBef>
              <a:defRPr/>
            </a:pPr>
            <a:r>
              <a:rPr lang="en-US" altLang="zh-CN" sz="3300" b="1" spc="22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a÷b÷c</a:t>
            </a:r>
            <a:r>
              <a:rPr lang="en-US" altLang="zh-CN" sz="33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=a÷(</a:t>
            </a:r>
            <a:r>
              <a:rPr lang="en-US" altLang="zh-CN" sz="3300" b="1" spc="22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b×c</a:t>
            </a:r>
            <a:r>
              <a:rPr lang="en-US" altLang="zh-CN" sz="33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    </a:t>
            </a:r>
            <a:endParaRPr lang="en-US" altLang="zh-CN" sz="33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71450" indent="-171450" algn="ctr">
              <a:spcBef>
                <a:spcPts val="750"/>
              </a:spcBef>
              <a:defRPr/>
            </a:pPr>
            <a:r>
              <a:rPr lang="en-US" altLang="zh-CN" sz="33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3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3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c≠0</a:t>
            </a:r>
            <a:endParaRPr lang="zh-CN" altLang="en-US" sz="33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内容占位符 2"/>
          <p:cNvSpPr txBox="1">
            <a:spLocks noChangeArrowheads="1"/>
          </p:cNvSpPr>
          <p:nvPr/>
        </p:nvSpPr>
        <p:spPr>
          <a:xfrm>
            <a:off x="731861" y="961314"/>
            <a:ext cx="7651276" cy="1188209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171450" indent="-171450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计算下面各题，怎样简便就怎样计算。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defRPr/>
            </a:pPr>
            <a:br>
              <a:rPr lang="en-US" altLang="zh-CN" sz="2400" b="1" dirty="0"/>
            </a:b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35×5×20        25×(4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8)        2000÷125÷8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55217" y="2018459"/>
            <a:ext cx="2383105" cy="1731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35×(5×20)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35×100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3500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92434" y="2018459"/>
            <a:ext cx="2383105" cy="1731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25×4+25×8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100+200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300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736202" y="2018459"/>
            <a:ext cx="2848376" cy="1731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2000÷(125×8)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2000÷1000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2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156794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957667" y="687219"/>
            <a:ext cx="3675139" cy="3977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在括号里填上合适的数。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177128" y="1202137"/>
            <a:ext cx="7195720" cy="28392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360÷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9×5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= 360 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4800÷25÷4 = 4800÷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   ×  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1800÷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25×18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= 1800÷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540÷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9×3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630÷42 = 630÷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en-US" altLang="zh-CN" sz="24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7391589" y="2392784"/>
            <a:ext cx="50638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033026" y="2957337"/>
            <a:ext cx="69033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540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5867015" y="2957337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7435285" y="2957337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400" b="1" spc="22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373906" y="3495696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5941216" y="3518317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400" b="1" spc="22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6021583" y="1851315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5791918" y="2392784"/>
            <a:ext cx="50638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5402833" y="1281288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6957295" y="1281288"/>
            <a:ext cx="32244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5165832" y="1851315"/>
            <a:ext cx="50638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spc="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zh-CN" altLang="en-US" sz="2400" b="1" spc="225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179488" y="1536941"/>
            <a:ext cx="6947755" cy="2399895"/>
            <a:chOff x="1231450" y="2049255"/>
            <a:chExt cx="9263673" cy="3199859"/>
          </a:xfrm>
        </p:grpSpPr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1231450" y="2049255"/>
              <a:ext cx="5319474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17×15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＝ 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15     </a:t>
              </a:r>
              <a:endParaRPr lang="zh-CN" altLang="en-US" sz="2700" b="1" spc="22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TextBox 4"/>
            <p:cNvSpPr txBox="1">
              <a:spLocks noChangeArrowheads="1"/>
            </p:cNvSpPr>
            <p:nvPr/>
          </p:nvSpPr>
          <p:spPr bwMode="auto">
            <a:xfrm>
              <a:off x="1231451" y="3731089"/>
              <a:ext cx="893612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7×9×8×5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＝（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7×9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8     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700" b="1" spc="22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TextBox 4"/>
            <p:cNvSpPr txBox="1">
              <a:spLocks noChangeArrowheads="1"/>
            </p:cNvSpPr>
            <p:nvPr/>
          </p:nvSpPr>
          <p:spPr bwMode="auto">
            <a:xfrm>
              <a:off x="1231451" y="4572006"/>
              <a:ext cx="9263672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26×57    43×  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＝ 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26×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（   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+  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700" b="1" spc="22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" name="TextBox 4"/>
            <p:cNvSpPr txBox="1">
              <a:spLocks noChangeArrowheads="1"/>
            </p:cNvSpPr>
            <p:nvPr/>
          </p:nvSpPr>
          <p:spPr bwMode="auto">
            <a:xfrm>
              <a:off x="1231450" y="2890172"/>
              <a:ext cx="890883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125×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8×   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）＝（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125×</a:t>
              </a:r>
              <a:r>
                <a:rPr lang="zh-CN" altLang="en-US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   ）  </a:t>
              </a:r>
              <a:r>
                <a:rPr lang="en-US" altLang="zh-CN" sz="2700" b="1" spc="225" dirty="0">
                  <a:latin typeface="黑体" panose="02010609060101010101" pitchFamily="49" charset="-122"/>
                  <a:ea typeface="黑体" panose="02010609060101010101" pitchFamily="49" charset="-122"/>
                </a:rPr>
                <a:t>13</a:t>
              </a:r>
              <a:endParaRPr lang="zh-CN" altLang="en-US" sz="2700" b="1" spc="22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71338" y="291748"/>
            <a:ext cx="156794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576323" y="789579"/>
            <a:ext cx="6683991" cy="3977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根据乘法运算定律填写相应的运算符号和数。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椭圆 12"/>
          <p:cNvSpPr>
            <a:spLocks noChangeArrowheads="1"/>
          </p:cNvSpPr>
          <p:nvPr/>
        </p:nvSpPr>
        <p:spPr bwMode="auto">
          <a:xfrm>
            <a:off x="3740272" y="1678121"/>
            <a:ext cx="351000" cy="3510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58"/>
          <p:cNvSpPr>
            <a:spLocks noChangeArrowheads="1"/>
          </p:cNvSpPr>
          <p:nvPr/>
        </p:nvSpPr>
        <p:spPr bwMode="auto">
          <a:xfrm>
            <a:off x="4279342" y="1689793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椭圆 12"/>
          <p:cNvSpPr>
            <a:spLocks noChangeArrowheads="1"/>
          </p:cNvSpPr>
          <p:nvPr/>
        </p:nvSpPr>
        <p:spPr bwMode="auto">
          <a:xfrm>
            <a:off x="6388078" y="2922995"/>
            <a:ext cx="351000" cy="3510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958103" y="2922995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椭圆 12"/>
          <p:cNvSpPr>
            <a:spLocks noChangeArrowheads="1"/>
          </p:cNvSpPr>
          <p:nvPr/>
        </p:nvSpPr>
        <p:spPr bwMode="auto">
          <a:xfrm>
            <a:off x="2647030" y="3511849"/>
            <a:ext cx="351000" cy="3510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6"/>
          <p:cNvSpPr>
            <a:spLocks noChangeArrowheads="1"/>
          </p:cNvSpPr>
          <p:nvPr/>
        </p:nvSpPr>
        <p:spPr bwMode="auto">
          <a:xfrm>
            <a:off x="4103895" y="3555664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7"/>
          <p:cNvSpPr>
            <a:spLocks noChangeArrowheads="1"/>
          </p:cNvSpPr>
          <p:nvPr/>
        </p:nvSpPr>
        <p:spPr bwMode="auto">
          <a:xfrm>
            <a:off x="6486633" y="3588525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8"/>
          <p:cNvSpPr>
            <a:spLocks noChangeArrowheads="1"/>
          </p:cNvSpPr>
          <p:nvPr/>
        </p:nvSpPr>
        <p:spPr bwMode="auto">
          <a:xfrm>
            <a:off x="7284744" y="3588525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39"/>
          <p:cNvSpPr txBox="1">
            <a:spLocks noChangeArrowheads="1"/>
          </p:cNvSpPr>
          <p:nvPr/>
        </p:nvSpPr>
        <p:spPr bwMode="auto">
          <a:xfrm>
            <a:off x="3675996" y="1600271"/>
            <a:ext cx="4050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0"/>
          <p:cNvSpPr txBox="1">
            <a:spLocks noChangeArrowheads="1"/>
          </p:cNvSpPr>
          <p:nvPr/>
        </p:nvSpPr>
        <p:spPr bwMode="auto">
          <a:xfrm>
            <a:off x="4196247" y="1594087"/>
            <a:ext cx="486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29"/>
          <p:cNvSpPr>
            <a:spLocks noChangeArrowheads="1"/>
          </p:cNvSpPr>
          <p:nvPr/>
        </p:nvSpPr>
        <p:spPr bwMode="auto">
          <a:xfrm>
            <a:off x="3285593" y="2289147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30"/>
          <p:cNvSpPr>
            <a:spLocks noChangeArrowheads="1"/>
          </p:cNvSpPr>
          <p:nvPr/>
        </p:nvSpPr>
        <p:spPr bwMode="auto">
          <a:xfrm>
            <a:off x="5979089" y="2267240"/>
            <a:ext cx="351000" cy="3510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椭圆 12"/>
          <p:cNvSpPr>
            <a:spLocks noChangeArrowheads="1"/>
          </p:cNvSpPr>
          <p:nvPr/>
        </p:nvSpPr>
        <p:spPr bwMode="auto">
          <a:xfrm>
            <a:off x="6830507" y="2267240"/>
            <a:ext cx="351000" cy="3510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42"/>
          <p:cNvSpPr txBox="1">
            <a:spLocks noChangeArrowheads="1"/>
          </p:cNvSpPr>
          <p:nvPr/>
        </p:nvSpPr>
        <p:spPr bwMode="auto">
          <a:xfrm>
            <a:off x="3211313" y="2195355"/>
            <a:ext cx="486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6001906" y="2177738"/>
            <a:ext cx="3457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47"/>
          <p:cNvSpPr txBox="1">
            <a:spLocks noChangeArrowheads="1"/>
          </p:cNvSpPr>
          <p:nvPr/>
        </p:nvSpPr>
        <p:spPr bwMode="auto">
          <a:xfrm>
            <a:off x="6322735" y="2865931"/>
            <a:ext cx="4050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Box 50"/>
          <p:cNvSpPr txBox="1">
            <a:spLocks noChangeArrowheads="1"/>
          </p:cNvSpPr>
          <p:nvPr/>
        </p:nvSpPr>
        <p:spPr bwMode="auto">
          <a:xfrm>
            <a:off x="6773467" y="2203573"/>
            <a:ext cx="4050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51"/>
          <p:cNvSpPr txBox="1">
            <a:spLocks noChangeArrowheads="1"/>
          </p:cNvSpPr>
          <p:nvPr/>
        </p:nvSpPr>
        <p:spPr bwMode="auto">
          <a:xfrm>
            <a:off x="6973101" y="2832312"/>
            <a:ext cx="42862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TextBox 53"/>
          <p:cNvSpPr txBox="1">
            <a:spLocks noChangeArrowheads="1"/>
          </p:cNvSpPr>
          <p:nvPr/>
        </p:nvSpPr>
        <p:spPr bwMode="auto">
          <a:xfrm>
            <a:off x="2673231" y="3453797"/>
            <a:ext cx="4050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TextBox 54"/>
          <p:cNvSpPr txBox="1">
            <a:spLocks noChangeArrowheads="1"/>
          </p:cNvSpPr>
          <p:nvPr/>
        </p:nvSpPr>
        <p:spPr bwMode="auto">
          <a:xfrm>
            <a:off x="4024370" y="3468062"/>
            <a:ext cx="486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55"/>
          <p:cNvSpPr txBox="1">
            <a:spLocks noChangeArrowheads="1"/>
          </p:cNvSpPr>
          <p:nvPr/>
        </p:nvSpPr>
        <p:spPr bwMode="auto">
          <a:xfrm>
            <a:off x="6421397" y="3500924"/>
            <a:ext cx="486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7226886" y="3500924"/>
            <a:ext cx="486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0" grpId="0"/>
      <p:bldP spid="52" grpId="0"/>
      <p:bldP spid="53" grpId="0"/>
      <p:bldP spid="55" grpId="0"/>
      <p:bldP spid="56" grpId="0"/>
      <p:bldP spid="58" grpId="0"/>
      <p:bldP spid="59" grpId="0"/>
      <p:bldP spid="60" grpId="0"/>
      <p:bldP spid="61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9721baf6-51f7-42e1-9024-b17f335832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WPS 演示</Application>
  <PresentationFormat>全屏显示(16:9)</PresentationFormat>
  <Paragraphs>157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幼圆</vt:lpstr>
      <vt:lpstr>微软雅黑</vt:lpstr>
      <vt:lpstr>黑体</vt:lpstr>
      <vt:lpstr>Arial</vt:lpstr>
      <vt:lpstr>等线</vt:lpstr>
      <vt:lpstr>Arial Unicode MS</vt:lpstr>
      <vt:lpstr>等线 Light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2018-01-10T07:31:00Z</dcterms:created>
  <dcterms:modified xsi:type="dcterms:W3CDTF">2023-02-05T09:33:22Z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B66AC8BEC33544E9AC77971AB8537621</vt:lpwstr>
  </property>
</Properties>
</file>