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wmf" ContentType="image/x-wmf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8" r:id="rId5"/>
    <p:sldId id="259" r:id="rId6"/>
    <p:sldId id="263" r:id="rId7"/>
    <p:sldId id="260" r:id="rId8"/>
    <p:sldId id="359" r:id="rId9"/>
    <p:sldId id="451" r:id="rId10"/>
    <p:sldId id="452" r:id="rId11"/>
    <p:sldId id="453" r:id="rId12"/>
    <p:sldId id="478" r:id="rId13"/>
    <p:sldId id="479" r:id="rId14"/>
    <p:sldId id="413" r:id="rId15"/>
    <p:sldId id="395" r:id="rId16"/>
    <p:sldId id="404" r:id="rId17"/>
    <p:sldId id="432" r:id="rId18"/>
    <p:sldId id="438" r:id="rId19"/>
    <p:sldId id="261" r:id="rId20"/>
    <p:sldId id="293" r:id="rId21"/>
    <p:sldId id="433" r:id="rId22"/>
    <p:sldId id="435" r:id="rId23"/>
    <p:sldId id="436" r:id="rId24"/>
    <p:sldId id="482" r:id="rId25"/>
    <p:sldId id="437" r:id="rId26"/>
    <p:sldId id="483" r:id="rId27"/>
    <p:sldId id="262" r:id="rId28"/>
    <p:sldId id="288" r:id="rId29"/>
    <p:sldId id="257" r:id="rId30"/>
  </p:sldIdLst>
  <p:sldSz cx="9144000" cy="5143500" type="screen16x9"/>
  <p:notesSz cx="6858000" cy="9144000"/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85" autoAdjust="0"/>
  </p:normalViewPr>
  <p:slideViewPr>
    <p:cSldViewPr snapToGrid="0">
      <p:cViewPr>
        <p:scale>
          <a:sx n="100" d="100"/>
          <a:sy n="100" d="100"/>
        </p:scale>
        <p:origin x="-534" y="-804"/>
      </p:cViewPr>
      <p:guideLst>
        <p:guide orient="horz" pos="1620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27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116FE3EE-B88B-4EBD-85E5-7753E21E6D58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A68474CF-F2D9-4B73-A0C2-EDF9306ABF4B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474CF-F2D9-4B73-A0C2-EDF9306ABF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 flipV="1">
            <a:off x="0" y="560784"/>
            <a:ext cx="9144000" cy="34529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00B050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15" name="文本框 23"/>
          <p:cNvSpPr txBox="1">
            <a:spLocks noChangeArrowheads="1"/>
          </p:cNvSpPr>
          <p:nvPr userDrawn="1"/>
        </p:nvSpPr>
        <p:spPr bwMode="auto">
          <a:xfrm>
            <a:off x="7216553" y="152913"/>
            <a:ext cx="1771650" cy="284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defTabSz="342900"/>
            <a:r>
              <a:rPr lang="zh-CN" altLang="en-US" dirty="0">
                <a:solidFill>
                  <a:srgbClr val="00B050"/>
                </a:solidFill>
                <a:latin typeface="FandolFang R" panose="00000500000000000000" pitchFamily="50" charset="-122"/>
              </a:rPr>
              <a:t>小学数学四年级下册</a:t>
            </a:r>
            <a:endParaRPr lang="zh-CN" altLang="en-US" dirty="0">
              <a:solidFill>
                <a:srgbClr val="00B050"/>
              </a:solidFill>
              <a:latin typeface="FandolFang R" panose="00000500000000000000" pitchFamily="50" charset="-122"/>
            </a:endParaRPr>
          </a:p>
        </p:txBody>
      </p:sp>
      <p:sp>
        <p:nvSpPr>
          <p:cNvPr id="16" name="KSO_Shape"/>
          <p:cNvSpPr>
            <a:spLocks noChangeAspect="1"/>
          </p:cNvSpPr>
          <p:nvPr userDrawn="1"/>
        </p:nvSpPr>
        <p:spPr bwMode="auto">
          <a:xfrm>
            <a:off x="155797" y="60385"/>
            <a:ext cx="398375" cy="386100"/>
          </a:xfrm>
          <a:custGeom>
            <a:avLst/>
            <a:gdLst>
              <a:gd name="T0" fmla="*/ 912343 w 2122487"/>
              <a:gd name="T1" fmla="*/ 702822 h 2147888"/>
              <a:gd name="T2" fmla="*/ 1019025 w 2122487"/>
              <a:gd name="T3" fmla="*/ 752822 h 2147888"/>
              <a:gd name="T4" fmla="*/ 832155 w 2122487"/>
              <a:gd name="T5" fmla="*/ 978408 h 2147888"/>
              <a:gd name="T6" fmla="*/ 836610 w 2122487"/>
              <a:gd name="T7" fmla="*/ 1025591 h 2147888"/>
              <a:gd name="T8" fmla="*/ 871077 w 2122487"/>
              <a:gd name="T9" fmla="*/ 1060097 h 2147888"/>
              <a:gd name="T10" fmla="*/ 918908 w 2122487"/>
              <a:gd name="T11" fmla="*/ 1064792 h 2147888"/>
              <a:gd name="T12" fmla="*/ 1142824 w 2122487"/>
              <a:gd name="T13" fmla="*/ 878643 h 2147888"/>
              <a:gd name="T14" fmla="*/ 1191827 w 2122487"/>
              <a:gd name="T15" fmla="*/ 988502 h 2147888"/>
              <a:gd name="T16" fmla="*/ 1204958 w 2122487"/>
              <a:gd name="T17" fmla="*/ 1109158 h 2147888"/>
              <a:gd name="T18" fmla="*/ 1179401 w 2122487"/>
              <a:gd name="T19" fmla="*/ 1219955 h 2147888"/>
              <a:gd name="T20" fmla="*/ 1117736 w 2122487"/>
              <a:gd name="T21" fmla="*/ 1312678 h 2147888"/>
              <a:gd name="T22" fmla="*/ 1023715 w 2122487"/>
              <a:gd name="T23" fmla="*/ 1377702 h 2147888"/>
              <a:gd name="T24" fmla="*/ 902964 w 2122487"/>
              <a:gd name="T25" fmla="*/ 1403523 h 2147888"/>
              <a:gd name="T26" fmla="*/ 778931 w 2122487"/>
              <a:gd name="T27" fmla="*/ 1384040 h 2147888"/>
              <a:gd name="T28" fmla="*/ 665215 w 2122487"/>
              <a:gd name="T29" fmla="*/ 1323007 h 2147888"/>
              <a:gd name="T30" fmla="*/ 573772 w 2122487"/>
              <a:gd name="T31" fmla="*/ 1227937 h 2147888"/>
              <a:gd name="T32" fmla="*/ 516094 w 2122487"/>
              <a:gd name="T33" fmla="*/ 1106576 h 2147888"/>
              <a:gd name="T34" fmla="*/ 502494 w 2122487"/>
              <a:gd name="T35" fmla="*/ 976295 h 2147888"/>
              <a:gd name="T36" fmla="*/ 532740 w 2122487"/>
              <a:gd name="T37" fmla="*/ 861037 h 2147888"/>
              <a:gd name="T38" fmla="*/ 599095 w 2122487"/>
              <a:gd name="T39" fmla="*/ 769723 h 2147888"/>
              <a:gd name="T40" fmla="*/ 694523 w 2122487"/>
              <a:gd name="T41" fmla="*/ 709864 h 2147888"/>
              <a:gd name="T42" fmla="*/ 707682 w 2122487"/>
              <a:gd name="T43" fmla="*/ 270333 h 2147888"/>
              <a:gd name="T44" fmla="*/ 967579 w 2122487"/>
              <a:gd name="T45" fmla="*/ 311164 h 2147888"/>
              <a:gd name="T46" fmla="*/ 1199095 w 2122487"/>
              <a:gd name="T47" fmla="*/ 424976 h 2147888"/>
              <a:gd name="T48" fmla="*/ 1065159 w 2122487"/>
              <a:gd name="T49" fmla="*/ 618808 h 2147888"/>
              <a:gd name="T50" fmla="*/ 908704 w 2122487"/>
              <a:gd name="T51" fmla="*/ 552164 h 2147888"/>
              <a:gd name="T52" fmla="*/ 737471 w 2122487"/>
              <a:gd name="T53" fmla="*/ 537849 h 2147888"/>
              <a:gd name="T54" fmla="*/ 574215 w 2122487"/>
              <a:gd name="T55" fmla="*/ 582435 h 2147888"/>
              <a:gd name="T56" fmla="*/ 444031 w 2122487"/>
              <a:gd name="T57" fmla="*/ 680760 h 2147888"/>
              <a:gd name="T58" fmla="*/ 357477 w 2122487"/>
              <a:gd name="T59" fmla="*/ 823904 h 2147888"/>
              <a:gd name="T60" fmla="*/ 327218 w 2122487"/>
              <a:gd name="T61" fmla="*/ 1000841 h 2147888"/>
              <a:gd name="T62" fmla="*/ 365217 w 2122487"/>
              <a:gd name="T63" fmla="*/ 1194908 h 2147888"/>
              <a:gd name="T64" fmla="*/ 466315 w 2122487"/>
              <a:gd name="T65" fmla="*/ 1365508 h 2147888"/>
              <a:gd name="T66" fmla="*/ 613387 w 2122487"/>
              <a:gd name="T67" fmla="*/ 1493165 h 2147888"/>
              <a:gd name="T68" fmla="*/ 788841 w 2122487"/>
              <a:gd name="T69" fmla="*/ 1565207 h 2147888"/>
              <a:gd name="T70" fmla="*/ 973913 w 2122487"/>
              <a:gd name="T71" fmla="*/ 1572012 h 2147888"/>
              <a:gd name="T72" fmla="*/ 1140454 w 2122487"/>
              <a:gd name="T73" fmla="*/ 1512173 h 2147888"/>
              <a:gd name="T74" fmla="*/ 1261958 w 2122487"/>
              <a:gd name="T75" fmla="*/ 1401881 h 2147888"/>
              <a:gd name="T76" fmla="*/ 1333970 w 2122487"/>
              <a:gd name="T77" fmla="*/ 1257093 h 2147888"/>
              <a:gd name="T78" fmla="*/ 1352970 w 2122487"/>
              <a:gd name="T79" fmla="*/ 1091891 h 2147888"/>
              <a:gd name="T80" fmla="*/ 1315439 w 2122487"/>
              <a:gd name="T81" fmla="*/ 918474 h 2147888"/>
              <a:gd name="T82" fmla="*/ 1236860 w 2122487"/>
              <a:gd name="T83" fmla="*/ 776268 h 2147888"/>
              <a:gd name="T84" fmla="*/ 1515992 w 2122487"/>
              <a:gd name="T85" fmla="*/ 787767 h 2147888"/>
              <a:gd name="T86" fmla="*/ 1600201 w 2122487"/>
              <a:gd name="T87" fmla="*/ 1046365 h 2147888"/>
              <a:gd name="T88" fmla="*/ 1601609 w 2122487"/>
              <a:gd name="T89" fmla="*/ 1305669 h 2147888"/>
              <a:gd name="T90" fmla="*/ 1520918 w 2122487"/>
              <a:gd name="T91" fmla="*/ 1543852 h 2147888"/>
              <a:gd name="T92" fmla="*/ 1360241 w 2122487"/>
              <a:gd name="T93" fmla="*/ 1741205 h 2147888"/>
              <a:gd name="T94" fmla="*/ 1120516 w 2122487"/>
              <a:gd name="T95" fmla="*/ 1871678 h 2147888"/>
              <a:gd name="T96" fmla="*/ 933333 w 2122487"/>
              <a:gd name="T97" fmla="*/ 1904296 h 2147888"/>
              <a:gd name="T98" fmla="*/ 637078 w 2122487"/>
              <a:gd name="T99" fmla="*/ 1862291 h 2147888"/>
              <a:gd name="T100" fmla="*/ 363810 w 2122487"/>
              <a:gd name="T101" fmla="*/ 1714923 h 2147888"/>
              <a:gd name="T102" fmla="*/ 147775 w 2122487"/>
              <a:gd name="T103" fmla="*/ 1479789 h 2147888"/>
              <a:gd name="T104" fmla="*/ 36357 w 2122487"/>
              <a:gd name="T105" fmla="*/ 1238790 h 2147888"/>
              <a:gd name="T106" fmla="*/ 3284 w 2122487"/>
              <a:gd name="T107" fmla="*/ 1068424 h 2147888"/>
              <a:gd name="T108" fmla="*/ 30963 w 2122487"/>
              <a:gd name="T109" fmla="*/ 773452 h 2147888"/>
              <a:gd name="T110" fmla="*/ 154578 w 2122487"/>
              <a:gd name="T111" fmla="*/ 533391 h 2147888"/>
              <a:gd name="T112" fmla="*/ 348563 w 2122487"/>
              <a:gd name="T113" fmla="*/ 365371 h 2147888"/>
              <a:gd name="T114" fmla="*/ 592276 w 2122487"/>
              <a:gd name="T115" fmla="*/ 279719 h 2147888"/>
              <a:gd name="T116" fmla="*/ 1692442 w 2122487"/>
              <a:gd name="T117" fmla="*/ 169898 h 2147888"/>
              <a:gd name="T118" fmla="*/ 1726464 w 2122487"/>
              <a:gd name="T119" fmla="*/ 211020 h 2147888"/>
              <a:gd name="T120" fmla="*/ 926586 w 2122487"/>
              <a:gd name="T121" fmla="*/ 1021959 h 2147888"/>
              <a:gd name="T122" fmla="*/ 877782 w 2122487"/>
              <a:gd name="T123" fmla="*/ 1001280 h 2147888"/>
              <a:gd name="T124" fmla="*/ 1654900 w 2122487"/>
              <a:gd name="T125" fmla="*/ 181412 h 214788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122487" h="2147888">
                <a:moveTo>
                  <a:pt x="904800" y="776287"/>
                </a:moveTo>
                <a:lnTo>
                  <a:pt x="914580" y="776287"/>
                </a:lnTo>
                <a:lnTo>
                  <a:pt x="924095" y="776287"/>
                </a:lnTo>
                <a:lnTo>
                  <a:pt x="933610" y="776552"/>
                </a:lnTo>
                <a:lnTo>
                  <a:pt x="943390" y="777081"/>
                </a:lnTo>
                <a:lnTo>
                  <a:pt x="952906" y="777875"/>
                </a:lnTo>
                <a:lnTo>
                  <a:pt x="962421" y="778934"/>
                </a:lnTo>
                <a:lnTo>
                  <a:pt x="971937" y="780257"/>
                </a:lnTo>
                <a:lnTo>
                  <a:pt x="981452" y="781845"/>
                </a:lnTo>
                <a:lnTo>
                  <a:pt x="991232" y="783433"/>
                </a:lnTo>
                <a:lnTo>
                  <a:pt x="1000483" y="785551"/>
                </a:lnTo>
                <a:lnTo>
                  <a:pt x="1009999" y="787668"/>
                </a:lnTo>
                <a:lnTo>
                  <a:pt x="1019250" y="790050"/>
                </a:lnTo>
                <a:lnTo>
                  <a:pt x="1028501" y="792432"/>
                </a:lnTo>
                <a:lnTo>
                  <a:pt x="1037488" y="795343"/>
                </a:lnTo>
                <a:lnTo>
                  <a:pt x="1046475" y="798519"/>
                </a:lnTo>
                <a:lnTo>
                  <a:pt x="1055462" y="801431"/>
                </a:lnTo>
                <a:lnTo>
                  <a:pt x="1064448" y="804872"/>
                </a:lnTo>
                <a:lnTo>
                  <a:pt x="1072907" y="808577"/>
                </a:lnTo>
                <a:lnTo>
                  <a:pt x="1081629" y="812282"/>
                </a:lnTo>
                <a:lnTo>
                  <a:pt x="1090352" y="815988"/>
                </a:lnTo>
                <a:lnTo>
                  <a:pt x="1099074" y="820222"/>
                </a:lnTo>
                <a:lnTo>
                  <a:pt x="1107532" y="824457"/>
                </a:lnTo>
                <a:lnTo>
                  <a:pt x="1115991" y="828956"/>
                </a:lnTo>
                <a:lnTo>
                  <a:pt x="1124449" y="833721"/>
                </a:lnTo>
                <a:lnTo>
                  <a:pt x="1132643" y="838485"/>
                </a:lnTo>
                <a:lnTo>
                  <a:pt x="1140572" y="843778"/>
                </a:lnTo>
                <a:lnTo>
                  <a:pt x="1148766" y="848807"/>
                </a:lnTo>
                <a:lnTo>
                  <a:pt x="1156696" y="854100"/>
                </a:lnTo>
                <a:lnTo>
                  <a:pt x="1164625" y="859658"/>
                </a:lnTo>
                <a:lnTo>
                  <a:pt x="959514" y="1065307"/>
                </a:lnTo>
                <a:lnTo>
                  <a:pt x="956342" y="1068483"/>
                </a:lnTo>
                <a:lnTo>
                  <a:pt x="953699" y="1071394"/>
                </a:lnTo>
                <a:lnTo>
                  <a:pt x="951320" y="1074570"/>
                </a:lnTo>
                <a:lnTo>
                  <a:pt x="948941" y="1078011"/>
                </a:lnTo>
                <a:lnTo>
                  <a:pt x="946826" y="1081452"/>
                </a:lnTo>
                <a:lnTo>
                  <a:pt x="944712" y="1084628"/>
                </a:lnTo>
                <a:lnTo>
                  <a:pt x="943126" y="1088333"/>
                </a:lnTo>
                <a:lnTo>
                  <a:pt x="941804" y="1092039"/>
                </a:lnTo>
                <a:lnTo>
                  <a:pt x="940218" y="1095744"/>
                </a:lnTo>
                <a:lnTo>
                  <a:pt x="938897" y="1099185"/>
                </a:lnTo>
                <a:lnTo>
                  <a:pt x="938104" y="1103155"/>
                </a:lnTo>
                <a:lnTo>
                  <a:pt x="937311" y="1106860"/>
                </a:lnTo>
                <a:lnTo>
                  <a:pt x="936518" y="1110830"/>
                </a:lnTo>
                <a:lnTo>
                  <a:pt x="935989" y="1114536"/>
                </a:lnTo>
                <a:lnTo>
                  <a:pt x="935725" y="1118506"/>
                </a:lnTo>
                <a:lnTo>
                  <a:pt x="935725" y="1122211"/>
                </a:lnTo>
                <a:lnTo>
                  <a:pt x="935725" y="1126181"/>
                </a:lnTo>
                <a:lnTo>
                  <a:pt x="935989" y="1130151"/>
                </a:lnTo>
                <a:lnTo>
                  <a:pt x="936518" y="1133857"/>
                </a:lnTo>
                <a:lnTo>
                  <a:pt x="937311" y="1137827"/>
                </a:lnTo>
                <a:lnTo>
                  <a:pt x="938104" y="1141532"/>
                </a:lnTo>
                <a:lnTo>
                  <a:pt x="938897" y="1145502"/>
                </a:lnTo>
                <a:lnTo>
                  <a:pt x="940218" y="1148943"/>
                </a:lnTo>
                <a:lnTo>
                  <a:pt x="941804" y="1152648"/>
                </a:lnTo>
                <a:lnTo>
                  <a:pt x="943126" y="1156354"/>
                </a:lnTo>
                <a:lnTo>
                  <a:pt x="944712" y="1160059"/>
                </a:lnTo>
                <a:lnTo>
                  <a:pt x="946826" y="1163235"/>
                </a:lnTo>
                <a:lnTo>
                  <a:pt x="948941" y="1166676"/>
                </a:lnTo>
                <a:lnTo>
                  <a:pt x="951320" y="1170116"/>
                </a:lnTo>
                <a:lnTo>
                  <a:pt x="953699" y="1173292"/>
                </a:lnTo>
                <a:lnTo>
                  <a:pt x="956342" y="1176204"/>
                </a:lnTo>
                <a:lnTo>
                  <a:pt x="959514" y="1179380"/>
                </a:lnTo>
                <a:lnTo>
                  <a:pt x="962157" y="1182291"/>
                </a:lnTo>
                <a:lnTo>
                  <a:pt x="965329" y="1184673"/>
                </a:lnTo>
                <a:lnTo>
                  <a:pt x="968501" y="1187320"/>
                </a:lnTo>
                <a:lnTo>
                  <a:pt x="971408" y="1189437"/>
                </a:lnTo>
                <a:lnTo>
                  <a:pt x="974844" y="1191819"/>
                </a:lnTo>
                <a:lnTo>
                  <a:pt x="978280" y="1193407"/>
                </a:lnTo>
                <a:lnTo>
                  <a:pt x="981981" y="1195260"/>
                </a:lnTo>
                <a:lnTo>
                  <a:pt x="985417" y="1196848"/>
                </a:lnTo>
                <a:lnTo>
                  <a:pt x="989117" y="1198171"/>
                </a:lnTo>
                <a:lnTo>
                  <a:pt x="992818" y="1199495"/>
                </a:lnTo>
                <a:lnTo>
                  <a:pt x="996518" y="1200553"/>
                </a:lnTo>
                <a:lnTo>
                  <a:pt x="1000483" y="1201612"/>
                </a:lnTo>
                <a:lnTo>
                  <a:pt x="1004184" y="1202141"/>
                </a:lnTo>
                <a:lnTo>
                  <a:pt x="1008148" y="1202671"/>
                </a:lnTo>
                <a:lnTo>
                  <a:pt x="1012113" y="1202935"/>
                </a:lnTo>
                <a:lnTo>
                  <a:pt x="1016342" y="1202935"/>
                </a:lnTo>
                <a:lnTo>
                  <a:pt x="1020307" y="1202935"/>
                </a:lnTo>
                <a:lnTo>
                  <a:pt x="1024272" y="1202671"/>
                </a:lnTo>
                <a:lnTo>
                  <a:pt x="1028237" y="1202141"/>
                </a:lnTo>
                <a:lnTo>
                  <a:pt x="1032201" y="1201612"/>
                </a:lnTo>
                <a:lnTo>
                  <a:pt x="1035902" y="1200553"/>
                </a:lnTo>
                <a:lnTo>
                  <a:pt x="1039602" y="1199495"/>
                </a:lnTo>
                <a:lnTo>
                  <a:pt x="1043303" y="1198171"/>
                </a:lnTo>
                <a:lnTo>
                  <a:pt x="1047003" y="1196848"/>
                </a:lnTo>
                <a:lnTo>
                  <a:pt x="1050704" y="1195260"/>
                </a:lnTo>
                <a:lnTo>
                  <a:pt x="1054140" y="1193407"/>
                </a:lnTo>
                <a:lnTo>
                  <a:pt x="1057576" y="1191819"/>
                </a:lnTo>
                <a:lnTo>
                  <a:pt x="1061012" y="1189437"/>
                </a:lnTo>
                <a:lnTo>
                  <a:pt x="1064184" y="1187320"/>
                </a:lnTo>
                <a:lnTo>
                  <a:pt x="1067092" y="1184673"/>
                </a:lnTo>
                <a:lnTo>
                  <a:pt x="1070263" y="1182291"/>
                </a:lnTo>
                <a:lnTo>
                  <a:pt x="1073435" y="1179380"/>
                </a:lnTo>
                <a:lnTo>
                  <a:pt x="1277490" y="974790"/>
                </a:lnTo>
                <a:lnTo>
                  <a:pt x="1282776" y="982730"/>
                </a:lnTo>
                <a:lnTo>
                  <a:pt x="1288327" y="990670"/>
                </a:lnTo>
                <a:lnTo>
                  <a:pt x="1293349" y="998610"/>
                </a:lnTo>
                <a:lnTo>
                  <a:pt x="1298106" y="1007080"/>
                </a:lnTo>
                <a:lnTo>
                  <a:pt x="1302864" y="1015284"/>
                </a:lnTo>
                <a:lnTo>
                  <a:pt x="1307358" y="1024018"/>
                </a:lnTo>
                <a:lnTo>
                  <a:pt x="1311851" y="1032488"/>
                </a:lnTo>
                <a:lnTo>
                  <a:pt x="1316080" y="1041222"/>
                </a:lnTo>
                <a:lnTo>
                  <a:pt x="1320309" y="1049956"/>
                </a:lnTo>
                <a:lnTo>
                  <a:pt x="1323745" y="1058955"/>
                </a:lnTo>
                <a:lnTo>
                  <a:pt x="1327710" y="1067954"/>
                </a:lnTo>
                <a:lnTo>
                  <a:pt x="1331146" y="1077217"/>
                </a:lnTo>
                <a:lnTo>
                  <a:pt x="1334582" y="1086216"/>
                </a:lnTo>
                <a:lnTo>
                  <a:pt x="1337490" y="1095744"/>
                </a:lnTo>
                <a:lnTo>
                  <a:pt x="1340662" y="1105007"/>
                </a:lnTo>
                <a:lnTo>
                  <a:pt x="1343569" y="1114536"/>
                </a:lnTo>
                <a:lnTo>
                  <a:pt x="1345948" y="1124328"/>
                </a:lnTo>
                <a:lnTo>
                  <a:pt x="1348327" y="1134386"/>
                </a:lnTo>
                <a:lnTo>
                  <a:pt x="1350442" y="1144179"/>
                </a:lnTo>
                <a:lnTo>
                  <a:pt x="1352556" y="1153971"/>
                </a:lnTo>
                <a:lnTo>
                  <a:pt x="1354142" y="1164029"/>
                </a:lnTo>
                <a:lnTo>
                  <a:pt x="1355464" y="1173822"/>
                </a:lnTo>
                <a:lnTo>
                  <a:pt x="1356785" y="1183350"/>
                </a:lnTo>
                <a:lnTo>
                  <a:pt x="1357578" y="1193143"/>
                </a:lnTo>
                <a:lnTo>
                  <a:pt x="1358371" y="1202935"/>
                </a:lnTo>
                <a:lnTo>
                  <a:pt x="1358900" y="1212464"/>
                </a:lnTo>
                <a:lnTo>
                  <a:pt x="1358900" y="1221992"/>
                </a:lnTo>
                <a:lnTo>
                  <a:pt x="1358900" y="1231520"/>
                </a:lnTo>
                <a:lnTo>
                  <a:pt x="1358900" y="1241048"/>
                </a:lnTo>
                <a:lnTo>
                  <a:pt x="1358371" y="1250576"/>
                </a:lnTo>
                <a:lnTo>
                  <a:pt x="1357843" y="1260104"/>
                </a:lnTo>
                <a:lnTo>
                  <a:pt x="1357050" y="1269368"/>
                </a:lnTo>
                <a:lnTo>
                  <a:pt x="1355728" y="1278631"/>
                </a:lnTo>
                <a:lnTo>
                  <a:pt x="1354406" y="1287895"/>
                </a:lnTo>
                <a:lnTo>
                  <a:pt x="1353085" y="1296893"/>
                </a:lnTo>
                <a:lnTo>
                  <a:pt x="1350970" y="1306157"/>
                </a:lnTo>
                <a:lnTo>
                  <a:pt x="1349120" y="1315156"/>
                </a:lnTo>
                <a:lnTo>
                  <a:pt x="1346741" y="1324154"/>
                </a:lnTo>
                <a:lnTo>
                  <a:pt x="1344627" y="1332889"/>
                </a:lnTo>
                <a:lnTo>
                  <a:pt x="1341983" y="1341358"/>
                </a:lnTo>
                <a:lnTo>
                  <a:pt x="1339076" y="1350092"/>
                </a:lnTo>
                <a:lnTo>
                  <a:pt x="1336168" y="1358826"/>
                </a:lnTo>
                <a:lnTo>
                  <a:pt x="1332732" y="1367296"/>
                </a:lnTo>
                <a:lnTo>
                  <a:pt x="1329560" y="1375500"/>
                </a:lnTo>
                <a:lnTo>
                  <a:pt x="1325860" y="1383970"/>
                </a:lnTo>
                <a:lnTo>
                  <a:pt x="1321895" y="1391910"/>
                </a:lnTo>
                <a:lnTo>
                  <a:pt x="1317930" y="1399850"/>
                </a:lnTo>
                <a:lnTo>
                  <a:pt x="1313701" y="1407790"/>
                </a:lnTo>
                <a:lnTo>
                  <a:pt x="1309208" y="1415730"/>
                </a:lnTo>
                <a:lnTo>
                  <a:pt x="1304450" y="1423406"/>
                </a:lnTo>
                <a:lnTo>
                  <a:pt x="1299428" y="1431081"/>
                </a:lnTo>
                <a:lnTo>
                  <a:pt x="1294406" y="1438492"/>
                </a:lnTo>
                <a:lnTo>
                  <a:pt x="1289384" y="1445638"/>
                </a:lnTo>
                <a:lnTo>
                  <a:pt x="1283833" y="1453049"/>
                </a:lnTo>
                <a:lnTo>
                  <a:pt x="1278018" y="1459930"/>
                </a:lnTo>
                <a:lnTo>
                  <a:pt x="1272203" y="1466812"/>
                </a:lnTo>
                <a:lnTo>
                  <a:pt x="1266388" y="1473428"/>
                </a:lnTo>
                <a:lnTo>
                  <a:pt x="1260044" y="1480045"/>
                </a:lnTo>
                <a:lnTo>
                  <a:pt x="1253701" y="1486397"/>
                </a:lnTo>
                <a:lnTo>
                  <a:pt x="1247093" y="1492749"/>
                </a:lnTo>
                <a:lnTo>
                  <a:pt x="1240221" y="1498837"/>
                </a:lnTo>
                <a:lnTo>
                  <a:pt x="1233613" y="1504659"/>
                </a:lnTo>
                <a:lnTo>
                  <a:pt x="1226212" y="1510218"/>
                </a:lnTo>
                <a:lnTo>
                  <a:pt x="1218811" y="1516040"/>
                </a:lnTo>
                <a:lnTo>
                  <a:pt x="1211674" y="1521334"/>
                </a:lnTo>
                <a:lnTo>
                  <a:pt x="1203745" y="1526362"/>
                </a:lnTo>
                <a:lnTo>
                  <a:pt x="1195815" y="1531391"/>
                </a:lnTo>
                <a:lnTo>
                  <a:pt x="1187885" y="1536155"/>
                </a:lnTo>
                <a:lnTo>
                  <a:pt x="1179691" y="1540655"/>
                </a:lnTo>
                <a:lnTo>
                  <a:pt x="1171233" y="1545154"/>
                </a:lnTo>
                <a:lnTo>
                  <a:pt x="1162775" y="1549389"/>
                </a:lnTo>
                <a:lnTo>
                  <a:pt x="1154053" y="1553359"/>
                </a:lnTo>
                <a:lnTo>
                  <a:pt x="1145066" y="1557064"/>
                </a:lnTo>
                <a:lnTo>
                  <a:pt x="1136079" y="1560240"/>
                </a:lnTo>
                <a:lnTo>
                  <a:pt x="1127092" y="1563681"/>
                </a:lnTo>
                <a:lnTo>
                  <a:pt x="1117577" y="1566592"/>
                </a:lnTo>
                <a:lnTo>
                  <a:pt x="1108325" y="1569239"/>
                </a:lnTo>
                <a:lnTo>
                  <a:pt x="1098546" y="1571886"/>
                </a:lnTo>
                <a:lnTo>
                  <a:pt x="1089030" y="1574003"/>
                </a:lnTo>
                <a:lnTo>
                  <a:pt x="1078986" y="1576385"/>
                </a:lnTo>
                <a:lnTo>
                  <a:pt x="1068942" y="1577973"/>
                </a:lnTo>
                <a:lnTo>
                  <a:pt x="1058633" y="1579296"/>
                </a:lnTo>
                <a:lnTo>
                  <a:pt x="1048589" y="1580620"/>
                </a:lnTo>
                <a:lnTo>
                  <a:pt x="1038545" y="1581678"/>
                </a:lnTo>
                <a:lnTo>
                  <a:pt x="1028501" y="1582208"/>
                </a:lnTo>
                <a:lnTo>
                  <a:pt x="1017928" y="1582472"/>
                </a:lnTo>
                <a:lnTo>
                  <a:pt x="1007884" y="1582737"/>
                </a:lnTo>
                <a:lnTo>
                  <a:pt x="997840" y="1582472"/>
                </a:lnTo>
                <a:lnTo>
                  <a:pt x="987796" y="1582208"/>
                </a:lnTo>
                <a:lnTo>
                  <a:pt x="977752" y="1581414"/>
                </a:lnTo>
                <a:lnTo>
                  <a:pt x="967443" y="1580620"/>
                </a:lnTo>
                <a:lnTo>
                  <a:pt x="957399" y="1579032"/>
                </a:lnTo>
                <a:lnTo>
                  <a:pt x="947355" y="1577708"/>
                </a:lnTo>
                <a:lnTo>
                  <a:pt x="937575" y="1576120"/>
                </a:lnTo>
                <a:lnTo>
                  <a:pt x="927531" y="1574003"/>
                </a:lnTo>
                <a:lnTo>
                  <a:pt x="917487" y="1571886"/>
                </a:lnTo>
                <a:lnTo>
                  <a:pt x="907443" y="1569239"/>
                </a:lnTo>
                <a:lnTo>
                  <a:pt x="897663" y="1566857"/>
                </a:lnTo>
                <a:lnTo>
                  <a:pt x="887883" y="1563681"/>
                </a:lnTo>
                <a:lnTo>
                  <a:pt x="878103" y="1560505"/>
                </a:lnTo>
                <a:lnTo>
                  <a:pt x="868324" y="1557064"/>
                </a:lnTo>
                <a:lnTo>
                  <a:pt x="858808" y="1553359"/>
                </a:lnTo>
                <a:lnTo>
                  <a:pt x="849028" y="1549389"/>
                </a:lnTo>
                <a:lnTo>
                  <a:pt x="839513" y="1545419"/>
                </a:lnTo>
                <a:lnTo>
                  <a:pt x="829997" y="1540919"/>
                </a:lnTo>
                <a:lnTo>
                  <a:pt x="820746" y="1536420"/>
                </a:lnTo>
                <a:lnTo>
                  <a:pt x="811495" y="1531656"/>
                </a:lnTo>
                <a:lnTo>
                  <a:pt x="802508" y="1526627"/>
                </a:lnTo>
                <a:lnTo>
                  <a:pt x="793257" y="1521334"/>
                </a:lnTo>
                <a:lnTo>
                  <a:pt x="784535" y="1515776"/>
                </a:lnTo>
                <a:lnTo>
                  <a:pt x="775548" y="1509953"/>
                </a:lnTo>
                <a:lnTo>
                  <a:pt x="766825" y="1504130"/>
                </a:lnTo>
                <a:lnTo>
                  <a:pt x="758367" y="1498307"/>
                </a:lnTo>
                <a:lnTo>
                  <a:pt x="749909" y="1491691"/>
                </a:lnTo>
                <a:lnTo>
                  <a:pt x="741451" y="1485339"/>
                </a:lnTo>
                <a:lnTo>
                  <a:pt x="733257" y="1478457"/>
                </a:lnTo>
                <a:lnTo>
                  <a:pt x="725063" y="1471840"/>
                </a:lnTo>
                <a:lnTo>
                  <a:pt x="717398" y="1464694"/>
                </a:lnTo>
                <a:lnTo>
                  <a:pt x="709468" y="1457548"/>
                </a:lnTo>
                <a:lnTo>
                  <a:pt x="701803" y="1450137"/>
                </a:lnTo>
                <a:lnTo>
                  <a:pt x="694402" y="1442197"/>
                </a:lnTo>
                <a:lnTo>
                  <a:pt x="687001" y="1434787"/>
                </a:lnTo>
                <a:lnTo>
                  <a:pt x="679864" y="1426582"/>
                </a:lnTo>
                <a:lnTo>
                  <a:pt x="672992" y="1418377"/>
                </a:lnTo>
                <a:lnTo>
                  <a:pt x="666120" y="1410172"/>
                </a:lnTo>
                <a:lnTo>
                  <a:pt x="659512" y="1401967"/>
                </a:lnTo>
                <a:lnTo>
                  <a:pt x="652904" y="1393233"/>
                </a:lnTo>
                <a:lnTo>
                  <a:pt x="646824" y="1384499"/>
                </a:lnTo>
                <a:lnTo>
                  <a:pt x="641009" y="1375500"/>
                </a:lnTo>
                <a:lnTo>
                  <a:pt x="635194" y="1366502"/>
                </a:lnTo>
                <a:lnTo>
                  <a:pt x="629379" y="1357238"/>
                </a:lnTo>
                <a:lnTo>
                  <a:pt x="623829" y="1347975"/>
                </a:lnTo>
                <a:lnTo>
                  <a:pt x="618807" y="1338447"/>
                </a:lnTo>
                <a:lnTo>
                  <a:pt x="613784" y="1328918"/>
                </a:lnTo>
                <a:lnTo>
                  <a:pt x="609027" y="1319126"/>
                </a:lnTo>
                <a:lnTo>
                  <a:pt x="604533" y="1309068"/>
                </a:lnTo>
                <a:lnTo>
                  <a:pt x="600040" y="1299275"/>
                </a:lnTo>
                <a:lnTo>
                  <a:pt x="595811" y="1289218"/>
                </a:lnTo>
                <a:lnTo>
                  <a:pt x="592110" y="1278896"/>
                </a:lnTo>
                <a:lnTo>
                  <a:pt x="588410" y="1268309"/>
                </a:lnTo>
                <a:lnTo>
                  <a:pt x="585238" y="1257987"/>
                </a:lnTo>
                <a:lnTo>
                  <a:pt x="581802" y="1247665"/>
                </a:lnTo>
                <a:lnTo>
                  <a:pt x="578894" y="1237078"/>
                </a:lnTo>
                <a:lnTo>
                  <a:pt x="576515" y="1225962"/>
                </a:lnTo>
                <a:lnTo>
                  <a:pt x="573872" y="1215375"/>
                </a:lnTo>
                <a:lnTo>
                  <a:pt x="572022" y="1204523"/>
                </a:lnTo>
                <a:lnTo>
                  <a:pt x="570172" y="1193937"/>
                </a:lnTo>
                <a:lnTo>
                  <a:pt x="568586" y="1183615"/>
                </a:lnTo>
                <a:lnTo>
                  <a:pt x="567529" y="1173028"/>
                </a:lnTo>
                <a:lnTo>
                  <a:pt x="566736" y="1162441"/>
                </a:lnTo>
                <a:lnTo>
                  <a:pt x="565678" y="1152119"/>
                </a:lnTo>
                <a:lnTo>
                  <a:pt x="565414" y="1141797"/>
                </a:lnTo>
                <a:lnTo>
                  <a:pt x="565150" y="1131210"/>
                </a:lnTo>
                <a:lnTo>
                  <a:pt x="565414" y="1121152"/>
                </a:lnTo>
                <a:lnTo>
                  <a:pt x="565678" y="1110830"/>
                </a:lnTo>
                <a:lnTo>
                  <a:pt x="566471" y="1100773"/>
                </a:lnTo>
                <a:lnTo>
                  <a:pt x="567529" y="1090980"/>
                </a:lnTo>
                <a:lnTo>
                  <a:pt x="568586" y="1080923"/>
                </a:lnTo>
                <a:lnTo>
                  <a:pt x="569907" y="1071130"/>
                </a:lnTo>
                <a:lnTo>
                  <a:pt x="571493" y="1061337"/>
                </a:lnTo>
                <a:lnTo>
                  <a:pt x="573344" y="1051809"/>
                </a:lnTo>
                <a:lnTo>
                  <a:pt x="575723" y="1042281"/>
                </a:lnTo>
                <a:lnTo>
                  <a:pt x="577837" y="1033017"/>
                </a:lnTo>
                <a:lnTo>
                  <a:pt x="580480" y="1023754"/>
                </a:lnTo>
                <a:lnTo>
                  <a:pt x="583123" y="1014755"/>
                </a:lnTo>
                <a:lnTo>
                  <a:pt x="586295" y="1005756"/>
                </a:lnTo>
                <a:lnTo>
                  <a:pt x="589467" y="996757"/>
                </a:lnTo>
                <a:lnTo>
                  <a:pt x="592903" y="988023"/>
                </a:lnTo>
                <a:lnTo>
                  <a:pt x="596604" y="979289"/>
                </a:lnTo>
                <a:lnTo>
                  <a:pt x="600568" y="970820"/>
                </a:lnTo>
                <a:lnTo>
                  <a:pt x="604533" y="962615"/>
                </a:lnTo>
                <a:lnTo>
                  <a:pt x="609027" y="954410"/>
                </a:lnTo>
                <a:lnTo>
                  <a:pt x="613520" y="946205"/>
                </a:lnTo>
                <a:lnTo>
                  <a:pt x="618278" y="938001"/>
                </a:lnTo>
                <a:lnTo>
                  <a:pt x="623036" y="930590"/>
                </a:lnTo>
                <a:lnTo>
                  <a:pt x="628322" y="922650"/>
                </a:lnTo>
                <a:lnTo>
                  <a:pt x="633344" y="915239"/>
                </a:lnTo>
                <a:lnTo>
                  <a:pt x="638895" y="908093"/>
                </a:lnTo>
                <a:lnTo>
                  <a:pt x="644710" y="900947"/>
                </a:lnTo>
                <a:lnTo>
                  <a:pt x="650525" y="894065"/>
                </a:lnTo>
                <a:lnTo>
                  <a:pt x="656340" y="887184"/>
                </a:lnTo>
                <a:lnTo>
                  <a:pt x="662683" y="880567"/>
                </a:lnTo>
                <a:lnTo>
                  <a:pt x="669027" y="873950"/>
                </a:lnTo>
                <a:lnTo>
                  <a:pt x="675371" y="867863"/>
                </a:lnTo>
                <a:lnTo>
                  <a:pt x="682243" y="861511"/>
                </a:lnTo>
                <a:lnTo>
                  <a:pt x="688851" y="855688"/>
                </a:lnTo>
                <a:lnTo>
                  <a:pt x="695988" y="850130"/>
                </a:lnTo>
                <a:lnTo>
                  <a:pt x="703124" y="844572"/>
                </a:lnTo>
                <a:lnTo>
                  <a:pt x="710525" y="839279"/>
                </a:lnTo>
                <a:lnTo>
                  <a:pt x="718190" y="833985"/>
                </a:lnTo>
                <a:lnTo>
                  <a:pt x="725591" y="828956"/>
                </a:lnTo>
                <a:lnTo>
                  <a:pt x="733521" y="824192"/>
                </a:lnTo>
                <a:lnTo>
                  <a:pt x="741451" y="819693"/>
                </a:lnTo>
                <a:lnTo>
                  <a:pt x="749644" y="815458"/>
                </a:lnTo>
                <a:lnTo>
                  <a:pt x="757574" y="811224"/>
                </a:lnTo>
                <a:lnTo>
                  <a:pt x="765768" y="807518"/>
                </a:lnTo>
                <a:lnTo>
                  <a:pt x="774226" y="803813"/>
                </a:lnTo>
                <a:lnTo>
                  <a:pt x="782949" y="800372"/>
                </a:lnTo>
                <a:lnTo>
                  <a:pt x="791671" y="796931"/>
                </a:lnTo>
                <a:lnTo>
                  <a:pt x="800394" y="794285"/>
                </a:lnTo>
                <a:lnTo>
                  <a:pt x="809381" y="791373"/>
                </a:lnTo>
                <a:lnTo>
                  <a:pt x="818632" y="788991"/>
                </a:lnTo>
                <a:lnTo>
                  <a:pt x="827883" y="786345"/>
                </a:lnTo>
                <a:lnTo>
                  <a:pt x="837134" y="784492"/>
                </a:lnTo>
                <a:lnTo>
                  <a:pt x="846650" y="782375"/>
                </a:lnTo>
                <a:lnTo>
                  <a:pt x="856165" y="780787"/>
                </a:lnTo>
                <a:lnTo>
                  <a:pt x="865680" y="779198"/>
                </a:lnTo>
                <a:lnTo>
                  <a:pt x="875460" y="778140"/>
                </a:lnTo>
                <a:lnTo>
                  <a:pt x="885240" y="777346"/>
                </a:lnTo>
                <a:lnTo>
                  <a:pt x="894756" y="776816"/>
                </a:lnTo>
                <a:lnTo>
                  <a:pt x="904800" y="776287"/>
                </a:lnTo>
                <a:close/>
                <a:moveTo>
                  <a:pt x="797783" y="304800"/>
                </a:moveTo>
                <a:lnTo>
                  <a:pt x="819466" y="304800"/>
                </a:lnTo>
                <a:lnTo>
                  <a:pt x="840885" y="305594"/>
                </a:lnTo>
                <a:lnTo>
                  <a:pt x="862304" y="306652"/>
                </a:lnTo>
                <a:lnTo>
                  <a:pt x="883722" y="307975"/>
                </a:lnTo>
                <a:lnTo>
                  <a:pt x="904877" y="310356"/>
                </a:lnTo>
                <a:lnTo>
                  <a:pt x="925767" y="312738"/>
                </a:lnTo>
                <a:lnTo>
                  <a:pt x="946921" y="315913"/>
                </a:lnTo>
                <a:lnTo>
                  <a:pt x="968075" y="319617"/>
                </a:lnTo>
                <a:lnTo>
                  <a:pt x="988701" y="323586"/>
                </a:lnTo>
                <a:lnTo>
                  <a:pt x="1009591" y="328083"/>
                </a:lnTo>
                <a:lnTo>
                  <a:pt x="1029952" y="333111"/>
                </a:lnTo>
                <a:lnTo>
                  <a:pt x="1050577" y="338402"/>
                </a:lnTo>
                <a:lnTo>
                  <a:pt x="1070674" y="344223"/>
                </a:lnTo>
                <a:lnTo>
                  <a:pt x="1090770" y="350838"/>
                </a:lnTo>
                <a:lnTo>
                  <a:pt x="1110603" y="357188"/>
                </a:lnTo>
                <a:lnTo>
                  <a:pt x="1130170" y="364331"/>
                </a:lnTo>
                <a:lnTo>
                  <a:pt x="1149474" y="371740"/>
                </a:lnTo>
                <a:lnTo>
                  <a:pt x="1168513" y="379677"/>
                </a:lnTo>
                <a:lnTo>
                  <a:pt x="1187816" y="387879"/>
                </a:lnTo>
                <a:lnTo>
                  <a:pt x="1206855" y="396611"/>
                </a:lnTo>
                <a:lnTo>
                  <a:pt x="1225629" y="405606"/>
                </a:lnTo>
                <a:lnTo>
                  <a:pt x="1244139" y="415131"/>
                </a:lnTo>
                <a:lnTo>
                  <a:pt x="1262649" y="424656"/>
                </a:lnTo>
                <a:lnTo>
                  <a:pt x="1280895" y="434975"/>
                </a:lnTo>
                <a:lnTo>
                  <a:pt x="1298876" y="445294"/>
                </a:lnTo>
                <a:lnTo>
                  <a:pt x="1316593" y="456406"/>
                </a:lnTo>
                <a:lnTo>
                  <a:pt x="1334310" y="467519"/>
                </a:lnTo>
                <a:lnTo>
                  <a:pt x="1351762" y="479161"/>
                </a:lnTo>
                <a:lnTo>
                  <a:pt x="1368686" y="491067"/>
                </a:lnTo>
                <a:lnTo>
                  <a:pt x="1385609" y="503502"/>
                </a:lnTo>
                <a:lnTo>
                  <a:pt x="1404648" y="517790"/>
                </a:lnTo>
                <a:lnTo>
                  <a:pt x="1423158" y="532871"/>
                </a:lnTo>
                <a:lnTo>
                  <a:pt x="1441404" y="548217"/>
                </a:lnTo>
                <a:lnTo>
                  <a:pt x="1459385" y="563563"/>
                </a:lnTo>
                <a:lnTo>
                  <a:pt x="1273491" y="749565"/>
                </a:lnTo>
                <a:lnTo>
                  <a:pt x="1260270" y="738717"/>
                </a:lnTo>
                <a:lnTo>
                  <a:pt x="1253394" y="733161"/>
                </a:lnTo>
                <a:lnTo>
                  <a:pt x="1246519" y="728134"/>
                </a:lnTo>
                <a:lnTo>
                  <a:pt x="1235149" y="720196"/>
                </a:lnTo>
                <a:lnTo>
                  <a:pt x="1224043" y="712259"/>
                </a:lnTo>
                <a:lnTo>
                  <a:pt x="1212408" y="704850"/>
                </a:lnTo>
                <a:lnTo>
                  <a:pt x="1200773" y="697706"/>
                </a:lnTo>
                <a:lnTo>
                  <a:pt x="1188874" y="690298"/>
                </a:lnTo>
                <a:lnTo>
                  <a:pt x="1176710" y="683684"/>
                </a:lnTo>
                <a:lnTo>
                  <a:pt x="1164811" y="677069"/>
                </a:lnTo>
                <a:lnTo>
                  <a:pt x="1152647" y="670719"/>
                </a:lnTo>
                <a:lnTo>
                  <a:pt x="1140219" y="664634"/>
                </a:lnTo>
                <a:lnTo>
                  <a:pt x="1128055" y="658813"/>
                </a:lnTo>
                <a:lnTo>
                  <a:pt x="1115362" y="653521"/>
                </a:lnTo>
                <a:lnTo>
                  <a:pt x="1102670" y="648229"/>
                </a:lnTo>
                <a:lnTo>
                  <a:pt x="1089713" y="643202"/>
                </a:lnTo>
                <a:lnTo>
                  <a:pt x="1076756" y="638704"/>
                </a:lnTo>
                <a:lnTo>
                  <a:pt x="1064063" y="634206"/>
                </a:lnTo>
                <a:lnTo>
                  <a:pt x="1051106" y="629973"/>
                </a:lnTo>
                <a:lnTo>
                  <a:pt x="1037885" y="626004"/>
                </a:lnTo>
                <a:lnTo>
                  <a:pt x="1024399" y="622565"/>
                </a:lnTo>
                <a:lnTo>
                  <a:pt x="1010913" y="619390"/>
                </a:lnTo>
                <a:lnTo>
                  <a:pt x="997427" y="616479"/>
                </a:lnTo>
                <a:lnTo>
                  <a:pt x="983941" y="613569"/>
                </a:lnTo>
                <a:lnTo>
                  <a:pt x="970191" y="611452"/>
                </a:lnTo>
                <a:lnTo>
                  <a:pt x="956705" y="609336"/>
                </a:lnTo>
                <a:lnTo>
                  <a:pt x="942954" y="607748"/>
                </a:lnTo>
                <a:lnTo>
                  <a:pt x="928940" y="606425"/>
                </a:lnTo>
                <a:lnTo>
                  <a:pt x="915189" y="605102"/>
                </a:lnTo>
                <a:lnTo>
                  <a:pt x="901439" y="604573"/>
                </a:lnTo>
                <a:lnTo>
                  <a:pt x="887424" y="604044"/>
                </a:lnTo>
                <a:lnTo>
                  <a:pt x="873410" y="604044"/>
                </a:lnTo>
                <a:lnTo>
                  <a:pt x="859395" y="604573"/>
                </a:lnTo>
                <a:lnTo>
                  <a:pt x="845380" y="605102"/>
                </a:lnTo>
                <a:lnTo>
                  <a:pt x="831365" y="606425"/>
                </a:lnTo>
                <a:lnTo>
                  <a:pt x="817351" y="607748"/>
                </a:lnTo>
                <a:lnTo>
                  <a:pt x="803071" y="609336"/>
                </a:lnTo>
                <a:lnTo>
                  <a:pt x="789057" y="611452"/>
                </a:lnTo>
                <a:lnTo>
                  <a:pt x="775306" y="613834"/>
                </a:lnTo>
                <a:lnTo>
                  <a:pt x="761820" y="616744"/>
                </a:lnTo>
                <a:lnTo>
                  <a:pt x="748599" y="619919"/>
                </a:lnTo>
                <a:lnTo>
                  <a:pt x="735377" y="623359"/>
                </a:lnTo>
                <a:lnTo>
                  <a:pt x="722156" y="627063"/>
                </a:lnTo>
                <a:lnTo>
                  <a:pt x="709199" y="631296"/>
                </a:lnTo>
                <a:lnTo>
                  <a:pt x="696506" y="635794"/>
                </a:lnTo>
                <a:lnTo>
                  <a:pt x="683814" y="640556"/>
                </a:lnTo>
                <a:lnTo>
                  <a:pt x="671650" y="645584"/>
                </a:lnTo>
                <a:lnTo>
                  <a:pt x="659486" y="650875"/>
                </a:lnTo>
                <a:lnTo>
                  <a:pt x="647323" y="656696"/>
                </a:lnTo>
                <a:lnTo>
                  <a:pt x="635952" y="662517"/>
                </a:lnTo>
                <a:lnTo>
                  <a:pt x="624053" y="668867"/>
                </a:lnTo>
                <a:lnTo>
                  <a:pt x="612682" y="675481"/>
                </a:lnTo>
                <a:lnTo>
                  <a:pt x="601312" y="682361"/>
                </a:lnTo>
                <a:lnTo>
                  <a:pt x="590206" y="689769"/>
                </a:lnTo>
                <a:lnTo>
                  <a:pt x="579100" y="697442"/>
                </a:lnTo>
                <a:lnTo>
                  <a:pt x="568523" y="705115"/>
                </a:lnTo>
                <a:lnTo>
                  <a:pt x="558210" y="713317"/>
                </a:lnTo>
                <a:lnTo>
                  <a:pt x="548162" y="721784"/>
                </a:lnTo>
                <a:lnTo>
                  <a:pt x="537849" y="730515"/>
                </a:lnTo>
                <a:lnTo>
                  <a:pt x="528329" y="739246"/>
                </a:lnTo>
                <a:lnTo>
                  <a:pt x="518810" y="748507"/>
                </a:lnTo>
                <a:lnTo>
                  <a:pt x="509555" y="758032"/>
                </a:lnTo>
                <a:lnTo>
                  <a:pt x="500564" y="767557"/>
                </a:lnTo>
                <a:lnTo>
                  <a:pt x="491838" y="777346"/>
                </a:lnTo>
                <a:lnTo>
                  <a:pt x="483641" y="787665"/>
                </a:lnTo>
                <a:lnTo>
                  <a:pt x="475444" y="798248"/>
                </a:lnTo>
                <a:lnTo>
                  <a:pt x="467246" y="808832"/>
                </a:lnTo>
                <a:lnTo>
                  <a:pt x="459578" y="819679"/>
                </a:lnTo>
                <a:lnTo>
                  <a:pt x="452174" y="831057"/>
                </a:lnTo>
                <a:lnTo>
                  <a:pt x="444770" y="842434"/>
                </a:lnTo>
                <a:lnTo>
                  <a:pt x="438159" y="854340"/>
                </a:lnTo>
                <a:lnTo>
                  <a:pt x="431284" y="866246"/>
                </a:lnTo>
                <a:lnTo>
                  <a:pt x="425202" y="878417"/>
                </a:lnTo>
                <a:lnTo>
                  <a:pt x="419120" y="890852"/>
                </a:lnTo>
                <a:lnTo>
                  <a:pt x="413303" y="903288"/>
                </a:lnTo>
                <a:lnTo>
                  <a:pt x="408014" y="915988"/>
                </a:lnTo>
                <a:lnTo>
                  <a:pt x="402990" y="928952"/>
                </a:lnTo>
                <a:lnTo>
                  <a:pt x="398495" y="941917"/>
                </a:lnTo>
                <a:lnTo>
                  <a:pt x="393999" y="955411"/>
                </a:lnTo>
                <a:lnTo>
                  <a:pt x="390033" y="968905"/>
                </a:lnTo>
                <a:lnTo>
                  <a:pt x="386331" y="982398"/>
                </a:lnTo>
                <a:lnTo>
                  <a:pt x="383158" y="996157"/>
                </a:lnTo>
                <a:lnTo>
                  <a:pt x="379985" y="1010180"/>
                </a:lnTo>
                <a:lnTo>
                  <a:pt x="377076" y="1024467"/>
                </a:lnTo>
                <a:lnTo>
                  <a:pt x="374961" y="1038755"/>
                </a:lnTo>
                <a:lnTo>
                  <a:pt x="372845" y="1053571"/>
                </a:lnTo>
                <a:lnTo>
                  <a:pt x="371523" y="1068388"/>
                </a:lnTo>
                <a:lnTo>
                  <a:pt x="370201" y="1083205"/>
                </a:lnTo>
                <a:lnTo>
                  <a:pt x="369672" y="1098021"/>
                </a:lnTo>
                <a:lnTo>
                  <a:pt x="368879" y="1113367"/>
                </a:lnTo>
                <a:lnTo>
                  <a:pt x="368879" y="1128448"/>
                </a:lnTo>
                <a:lnTo>
                  <a:pt x="369143" y="1143794"/>
                </a:lnTo>
                <a:lnTo>
                  <a:pt x="370201" y="1159140"/>
                </a:lnTo>
                <a:lnTo>
                  <a:pt x="371523" y="1174750"/>
                </a:lnTo>
                <a:lnTo>
                  <a:pt x="372845" y="1190096"/>
                </a:lnTo>
                <a:lnTo>
                  <a:pt x="374961" y="1205971"/>
                </a:lnTo>
                <a:lnTo>
                  <a:pt x="377340" y="1221582"/>
                </a:lnTo>
                <a:lnTo>
                  <a:pt x="380249" y="1237721"/>
                </a:lnTo>
                <a:lnTo>
                  <a:pt x="383687" y="1253332"/>
                </a:lnTo>
                <a:lnTo>
                  <a:pt x="387124" y="1269471"/>
                </a:lnTo>
                <a:lnTo>
                  <a:pt x="391355" y="1285346"/>
                </a:lnTo>
                <a:lnTo>
                  <a:pt x="395850" y="1300957"/>
                </a:lnTo>
                <a:lnTo>
                  <a:pt x="400875" y="1316567"/>
                </a:lnTo>
                <a:lnTo>
                  <a:pt x="406163" y="1331648"/>
                </a:lnTo>
                <a:lnTo>
                  <a:pt x="411716" y="1347259"/>
                </a:lnTo>
                <a:lnTo>
                  <a:pt x="417798" y="1362075"/>
                </a:lnTo>
                <a:lnTo>
                  <a:pt x="423880" y="1376892"/>
                </a:lnTo>
                <a:lnTo>
                  <a:pt x="430755" y="1391709"/>
                </a:lnTo>
                <a:lnTo>
                  <a:pt x="437630" y="1406261"/>
                </a:lnTo>
                <a:lnTo>
                  <a:pt x="445034" y="1420548"/>
                </a:lnTo>
                <a:lnTo>
                  <a:pt x="452967" y="1434571"/>
                </a:lnTo>
                <a:lnTo>
                  <a:pt x="460900" y="1448330"/>
                </a:lnTo>
                <a:lnTo>
                  <a:pt x="469097" y="1462088"/>
                </a:lnTo>
                <a:lnTo>
                  <a:pt x="477823" y="1475582"/>
                </a:lnTo>
                <a:lnTo>
                  <a:pt x="486814" y="1488811"/>
                </a:lnTo>
                <a:lnTo>
                  <a:pt x="496069" y="1502040"/>
                </a:lnTo>
                <a:lnTo>
                  <a:pt x="505589" y="1515005"/>
                </a:lnTo>
                <a:lnTo>
                  <a:pt x="515637" y="1527176"/>
                </a:lnTo>
                <a:lnTo>
                  <a:pt x="525685" y="1539611"/>
                </a:lnTo>
                <a:lnTo>
                  <a:pt x="535733" y="1551782"/>
                </a:lnTo>
                <a:lnTo>
                  <a:pt x="546311" y="1563423"/>
                </a:lnTo>
                <a:lnTo>
                  <a:pt x="557417" y="1575065"/>
                </a:lnTo>
                <a:lnTo>
                  <a:pt x="568523" y="1586442"/>
                </a:lnTo>
                <a:lnTo>
                  <a:pt x="579893" y="1597555"/>
                </a:lnTo>
                <a:lnTo>
                  <a:pt x="591264" y="1608138"/>
                </a:lnTo>
                <a:lnTo>
                  <a:pt x="603163" y="1618457"/>
                </a:lnTo>
                <a:lnTo>
                  <a:pt x="615062" y="1628776"/>
                </a:lnTo>
                <a:lnTo>
                  <a:pt x="627490" y="1638830"/>
                </a:lnTo>
                <a:lnTo>
                  <a:pt x="639919" y="1648355"/>
                </a:lnTo>
                <a:lnTo>
                  <a:pt x="652347" y="1657615"/>
                </a:lnTo>
                <a:lnTo>
                  <a:pt x="665304" y="1666611"/>
                </a:lnTo>
                <a:lnTo>
                  <a:pt x="678261" y="1675342"/>
                </a:lnTo>
                <a:lnTo>
                  <a:pt x="691482" y="1683544"/>
                </a:lnTo>
                <a:lnTo>
                  <a:pt x="704968" y="1691482"/>
                </a:lnTo>
                <a:lnTo>
                  <a:pt x="718454" y="1699155"/>
                </a:lnTo>
                <a:lnTo>
                  <a:pt x="731940" y="1706828"/>
                </a:lnTo>
                <a:lnTo>
                  <a:pt x="745690" y="1713707"/>
                </a:lnTo>
                <a:lnTo>
                  <a:pt x="759441" y="1720057"/>
                </a:lnTo>
                <a:lnTo>
                  <a:pt x="773455" y="1726671"/>
                </a:lnTo>
                <a:lnTo>
                  <a:pt x="787734" y="1732492"/>
                </a:lnTo>
                <a:lnTo>
                  <a:pt x="801749" y="1738313"/>
                </a:lnTo>
                <a:lnTo>
                  <a:pt x="816293" y="1743605"/>
                </a:lnTo>
                <a:lnTo>
                  <a:pt x="830836" y="1748632"/>
                </a:lnTo>
                <a:lnTo>
                  <a:pt x="845380" y="1753130"/>
                </a:lnTo>
                <a:lnTo>
                  <a:pt x="859924" y="1757363"/>
                </a:lnTo>
                <a:lnTo>
                  <a:pt x="874732" y="1761067"/>
                </a:lnTo>
                <a:lnTo>
                  <a:pt x="889275" y="1764771"/>
                </a:lnTo>
                <a:lnTo>
                  <a:pt x="904348" y="1767946"/>
                </a:lnTo>
                <a:lnTo>
                  <a:pt x="918891" y="1770328"/>
                </a:lnTo>
                <a:lnTo>
                  <a:pt x="933699" y="1772709"/>
                </a:lnTo>
                <a:lnTo>
                  <a:pt x="948507" y="1774561"/>
                </a:lnTo>
                <a:lnTo>
                  <a:pt x="963580" y="1776413"/>
                </a:lnTo>
                <a:lnTo>
                  <a:pt x="978388" y="1777471"/>
                </a:lnTo>
                <a:lnTo>
                  <a:pt x="993196" y="1778265"/>
                </a:lnTo>
                <a:lnTo>
                  <a:pt x="1008268" y="1778530"/>
                </a:lnTo>
                <a:lnTo>
                  <a:pt x="1023341" y="1778530"/>
                </a:lnTo>
                <a:lnTo>
                  <a:pt x="1038149" y="1778265"/>
                </a:lnTo>
                <a:lnTo>
                  <a:pt x="1052957" y="1777471"/>
                </a:lnTo>
                <a:lnTo>
                  <a:pt x="1067765" y="1776149"/>
                </a:lnTo>
                <a:lnTo>
                  <a:pt x="1083102" y="1774296"/>
                </a:lnTo>
                <a:lnTo>
                  <a:pt x="1097910" y="1772444"/>
                </a:lnTo>
                <a:lnTo>
                  <a:pt x="1112718" y="1769799"/>
                </a:lnTo>
                <a:lnTo>
                  <a:pt x="1127262" y="1767153"/>
                </a:lnTo>
                <a:lnTo>
                  <a:pt x="1142070" y="1763713"/>
                </a:lnTo>
                <a:lnTo>
                  <a:pt x="1156349" y="1760273"/>
                </a:lnTo>
                <a:lnTo>
                  <a:pt x="1170364" y="1756040"/>
                </a:lnTo>
                <a:lnTo>
                  <a:pt x="1184114" y="1751807"/>
                </a:lnTo>
                <a:lnTo>
                  <a:pt x="1197600" y="1747044"/>
                </a:lnTo>
                <a:lnTo>
                  <a:pt x="1210821" y="1742017"/>
                </a:lnTo>
                <a:lnTo>
                  <a:pt x="1224043" y="1736726"/>
                </a:lnTo>
                <a:lnTo>
                  <a:pt x="1236735" y="1731169"/>
                </a:lnTo>
                <a:lnTo>
                  <a:pt x="1249428" y="1725084"/>
                </a:lnTo>
                <a:lnTo>
                  <a:pt x="1261856" y="1718734"/>
                </a:lnTo>
                <a:lnTo>
                  <a:pt x="1274020" y="1712119"/>
                </a:lnTo>
                <a:lnTo>
                  <a:pt x="1285655" y="1704976"/>
                </a:lnTo>
                <a:lnTo>
                  <a:pt x="1297554" y="1697832"/>
                </a:lnTo>
                <a:lnTo>
                  <a:pt x="1308660" y="1690423"/>
                </a:lnTo>
                <a:lnTo>
                  <a:pt x="1320031" y="1682486"/>
                </a:lnTo>
                <a:lnTo>
                  <a:pt x="1330608" y="1674284"/>
                </a:lnTo>
                <a:lnTo>
                  <a:pt x="1340920" y="1666082"/>
                </a:lnTo>
                <a:lnTo>
                  <a:pt x="1350969" y="1657615"/>
                </a:lnTo>
                <a:lnTo>
                  <a:pt x="1361017" y="1648884"/>
                </a:lnTo>
                <a:lnTo>
                  <a:pt x="1370801" y="1639888"/>
                </a:lnTo>
                <a:lnTo>
                  <a:pt x="1380056" y="1630628"/>
                </a:lnTo>
                <a:lnTo>
                  <a:pt x="1389047" y="1621103"/>
                </a:lnTo>
                <a:lnTo>
                  <a:pt x="1398037" y="1611313"/>
                </a:lnTo>
                <a:lnTo>
                  <a:pt x="1406499" y="1601259"/>
                </a:lnTo>
                <a:lnTo>
                  <a:pt x="1414696" y="1590940"/>
                </a:lnTo>
                <a:lnTo>
                  <a:pt x="1422629" y="1580621"/>
                </a:lnTo>
                <a:lnTo>
                  <a:pt x="1430562" y="1570303"/>
                </a:lnTo>
                <a:lnTo>
                  <a:pt x="1437702" y="1559190"/>
                </a:lnTo>
                <a:lnTo>
                  <a:pt x="1445106" y="1548342"/>
                </a:lnTo>
                <a:lnTo>
                  <a:pt x="1451716" y="1536965"/>
                </a:lnTo>
                <a:lnTo>
                  <a:pt x="1458591" y="1525853"/>
                </a:lnTo>
                <a:lnTo>
                  <a:pt x="1464673" y="1514211"/>
                </a:lnTo>
                <a:lnTo>
                  <a:pt x="1470755" y="1502834"/>
                </a:lnTo>
                <a:lnTo>
                  <a:pt x="1476308" y="1490928"/>
                </a:lnTo>
                <a:lnTo>
                  <a:pt x="1481597" y="1479286"/>
                </a:lnTo>
                <a:lnTo>
                  <a:pt x="1486621" y="1467115"/>
                </a:lnTo>
                <a:lnTo>
                  <a:pt x="1491381" y="1454680"/>
                </a:lnTo>
                <a:lnTo>
                  <a:pt x="1495876" y="1442773"/>
                </a:lnTo>
                <a:lnTo>
                  <a:pt x="1500107" y="1430073"/>
                </a:lnTo>
                <a:lnTo>
                  <a:pt x="1503809" y="1417373"/>
                </a:lnTo>
                <a:lnTo>
                  <a:pt x="1507511" y="1404673"/>
                </a:lnTo>
                <a:lnTo>
                  <a:pt x="1510420" y="1391973"/>
                </a:lnTo>
                <a:lnTo>
                  <a:pt x="1513593" y="1379009"/>
                </a:lnTo>
                <a:lnTo>
                  <a:pt x="1516237" y="1366044"/>
                </a:lnTo>
                <a:lnTo>
                  <a:pt x="1518617" y="1352815"/>
                </a:lnTo>
                <a:lnTo>
                  <a:pt x="1520732" y="1339586"/>
                </a:lnTo>
                <a:lnTo>
                  <a:pt x="1522319" y="1326092"/>
                </a:lnTo>
                <a:lnTo>
                  <a:pt x="1523641" y="1312598"/>
                </a:lnTo>
                <a:lnTo>
                  <a:pt x="1524434" y="1299105"/>
                </a:lnTo>
                <a:lnTo>
                  <a:pt x="1525492" y="1285611"/>
                </a:lnTo>
                <a:lnTo>
                  <a:pt x="1526021" y="1272117"/>
                </a:lnTo>
                <a:lnTo>
                  <a:pt x="1526021" y="1258623"/>
                </a:lnTo>
                <a:lnTo>
                  <a:pt x="1525757" y="1244865"/>
                </a:lnTo>
                <a:lnTo>
                  <a:pt x="1525228" y="1231107"/>
                </a:lnTo>
                <a:lnTo>
                  <a:pt x="1524170" y="1217348"/>
                </a:lnTo>
                <a:lnTo>
                  <a:pt x="1523112" y="1203325"/>
                </a:lnTo>
                <a:lnTo>
                  <a:pt x="1521790" y="1189302"/>
                </a:lnTo>
                <a:lnTo>
                  <a:pt x="1519675" y="1175544"/>
                </a:lnTo>
                <a:lnTo>
                  <a:pt x="1517559" y="1161521"/>
                </a:lnTo>
                <a:lnTo>
                  <a:pt x="1514915" y="1147498"/>
                </a:lnTo>
                <a:lnTo>
                  <a:pt x="1512271" y="1133211"/>
                </a:lnTo>
                <a:lnTo>
                  <a:pt x="1509097" y="1119188"/>
                </a:lnTo>
                <a:lnTo>
                  <a:pt x="1505395" y="1104900"/>
                </a:lnTo>
                <a:lnTo>
                  <a:pt x="1501429" y="1090877"/>
                </a:lnTo>
                <a:lnTo>
                  <a:pt x="1497198" y="1076855"/>
                </a:lnTo>
                <a:lnTo>
                  <a:pt x="1492703" y="1063096"/>
                </a:lnTo>
                <a:lnTo>
                  <a:pt x="1487943" y="1049338"/>
                </a:lnTo>
                <a:lnTo>
                  <a:pt x="1482919" y="1035580"/>
                </a:lnTo>
                <a:lnTo>
                  <a:pt x="1477630" y="1022350"/>
                </a:lnTo>
                <a:lnTo>
                  <a:pt x="1472077" y="1008857"/>
                </a:lnTo>
                <a:lnTo>
                  <a:pt x="1466260" y="995892"/>
                </a:lnTo>
                <a:lnTo>
                  <a:pt x="1460178" y="982927"/>
                </a:lnTo>
                <a:lnTo>
                  <a:pt x="1453832" y="969963"/>
                </a:lnTo>
                <a:lnTo>
                  <a:pt x="1446957" y="957527"/>
                </a:lnTo>
                <a:lnTo>
                  <a:pt x="1440346" y="945092"/>
                </a:lnTo>
                <a:lnTo>
                  <a:pt x="1432942" y="932657"/>
                </a:lnTo>
                <a:lnTo>
                  <a:pt x="1425802" y="920486"/>
                </a:lnTo>
                <a:lnTo>
                  <a:pt x="1418134" y="908844"/>
                </a:lnTo>
                <a:lnTo>
                  <a:pt x="1410201" y="896938"/>
                </a:lnTo>
                <a:lnTo>
                  <a:pt x="1402268" y="885561"/>
                </a:lnTo>
                <a:lnTo>
                  <a:pt x="1398566" y="880534"/>
                </a:lnTo>
                <a:lnTo>
                  <a:pt x="1394335" y="875242"/>
                </a:lnTo>
                <a:lnTo>
                  <a:pt x="1386402" y="864923"/>
                </a:lnTo>
                <a:lnTo>
                  <a:pt x="1572032" y="679450"/>
                </a:lnTo>
                <a:lnTo>
                  <a:pt x="1584724" y="694531"/>
                </a:lnTo>
                <a:lnTo>
                  <a:pt x="1596624" y="709877"/>
                </a:lnTo>
                <a:lnTo>
                  <a:pt x="1608787" y="725752"/>
                </a:lnTo>
                <a:lnTo>
                  <a:pt x="1620422" y="741627"/>
                </a:lnTo>
                <a:lnTo>
                  <a:pt x="1632850" y="759090"/>
                </a:lnTo>
                <a:lnTo>
                  <a:pt x="1644750" y="776817"/>
                </a:lnTo>
                <a:lnTo>
                  <a:pt x="1656120" y="794809"/>
                </a:lnTo>
                <a:lnTo>
                  <a:pt x="1667755" y="812800"/>
                </a:lnTo>
                <a:lnTo>
                  <a:pt x="1678332" y="831321"/>
                </a:lnTo>
                <a:lnTo>
                  <a:pt x="1688909" y="850107"/>
                </a:lnTo>
                <a:lnTo>
                  <a:pt x="1699222" y="869157"/>
                </a:lnTo>
                <a:lnTo>
                  <a:pt x="1709006" y="888207"/>
                </a:lnTo>
                <a:lnTo>
                  <a:pt x="1718525" y="908050"/>
                </a:lnTo>
                <a:lnTo>
                  <a:pt x="1727781" y="927629"/>
                </a:lnTo>
                <a:lnTo>
                  <a:pt x="1736507" y="947473"/>
                </a:lnTo>
                <a:lnTo>
                  <a:pt x="1744704" y="967846"/>
                </a:lnTo>
                <a:lnTo>
                  <a:pt x="1752373" y="988219"/>
                </a:lnTo>
                <a:lnTo>
                  <a:pt x="1760041" y="1009121"/>
                </a:lnTo>
                <a:lnTo>
                  <a:pt x="1767181" y="1030023"/>
                </a:lnTo>
                <a:lnTo>
                  <a:pt x="1773792" y="1051190"/>
                </a:lnTo>
                <a:lnTo>
                  <a:pt x="1779873" y="1072886"/>
                </a:lnTo>
                <a:lnTo>
                  <a:pt x="1785955" y="1094052"/>
                </a:lnTo>
                <a:lnTo>
                  <a:pt x="1790979" y="1115748"/>
                </a:lnTo>
                <a:lnTo>
                  <a:pt x="1795739" y="1137180"/>
                </a:lnTo>
                <a:lnTo>
                  <a:pt x="1799970" y="1158611"/>
                </a:lnTo>
                <a:lnTo>
                  <a:pt x="1803936" y="1179777"/>
                </a:lnTo>
                <a:lnTo>
                  <a:pt x="1806845" y="1201209"/>
                </a:lnTo>
                <a:lnTo>
                  <a:pt x="1809754" y="1222640"/>
                </a:lnTo>
                <a:lnTo>
                  <a:pt x="1811869" y="1243542"/>
                </a:lnTo>
                <a:lnTo>
                  <a:pt x="1813985" y="1264709"/>
                </a:lnTo>
                <a:lnTo>
                  <a:pt x="1815042" y="1285611"/>
                </a:lnTo>
                <a:lnTo>
                  <a:pt x="1815836" y="1306778"/>
                </a:lnTo>
                <a:lnTo>
                  <a:pt x="1816100" y="1327680"/>
                </a:lnTo>
                <a:lnTo>
                  <a:pt x="1816100" y="1348317"/>
                </a:lnTo>
                <a:lnTo>
                  <a:pt x="1815571" y="1369219"/>
                </a:lnTo>
                <a:lnTo>
                  <a:pt x="1814514" y="1389592"/>
                </a:lnTo>
                <a:lnTo>
                  <a:pt x="1812927" y="1410494"/>
                </a:lnTo>
                <a:lnTo>
                  <a:pt x="1810812" y="1431132"/>
                </a:lnTo>
                <a:lnTo>
                  <a:pt x="1808432" y="1451769"/>
                </a:lnTo>
                <a:lnTo>
                  <a:pt x="1805523" y="1472142"/>
                </a:lnTo>
                <a:lnTo>
                  <a:pt x="1801821" y="1492515"/>
                </a:lnTo>
                <a:lnTo>
                  <a:pt x="1797855" y="1512623"/>
                </a:lnTo>
                <a:lnTo>
                  <a:pt x="1793359" y="1532467"/>
                </a:lnTo>
                <a:lnTo>
                  <a:pt x="1788600" y="1552576"/>
                </a:lnTo>
                <a:lnTo>
                  <a:pt x="1783311" y="1572155"/>
                </a:lnTo>
                <a:lnTo>
                  <a:pt x="1777758" y="1591469"/>
                </a:lnTo>
                <a:lnTo>
                  <a:pt x="1771147" y="1611048"/>
                </a:lnTo>
                <a:lnTo>
                  <a:pt x="1764801" y="1630098"/>
                </a:lnTo>
                <a:lnTo>
                  <a:pt x="1757397" y="1648884"/>
                </a:lnTo>
                <a:lnTo>
                  <a:pt x="1749993" y="1667669"/>
                </a:lnTo>
                <a:lnTo>
                  <a:pt x="1741796" y="1685926"/>
                </a:lnTo>
                <a:lnTo>
                  <a:pt x="1733334" y="1704182"/>
                </a:lnTo>
                <a:lnTo>
                  <a:pt x="1724343" y="1722703"/>
                </a:lnTo>
                <a:lnTo>
                  <a:pt x="1714559" y="1740694"/>
                </a:lnTo>
                <a:lnTo>
                  <a:pt x="1704775" y="1758686"/>
                </a:lnTo>
                <a:lnTo>
                  <a:pt x="1694198" y="1776413"/>
                </a:lnTo>
                <a:lnTo>
                  <a:pt x="1683092" y="1793876"/>
                </a:lnTo>
                <a:lnTo>
                  <a:pt x="1671721" y="1810544"/>
                </a:lnTo>
                <a:lnTo>
                  <a:pt x="1659822" y="1827478"/>
                </a:lnTo>
                <a:lnTo>
                  <a:pt x="1647394" y="1844146"/>
                </a:lnTo>
                <a:lnTo>
                  <a:pt x="1634966" y="1860021"/>
                </a:lnTo>
                <a:lnTo>
                  <a:pt x="1621744" y="1875896"/>
                </a:lnTo>
                <a:lnTo>
                  <a:pt x="1608258" y="1891242"/>
                </a:lnTo>
                <a:lnTo>
                  <a:pt x="1594244" y="1906324"/>
                </a:lnTo>
                <a:lnTo>
                  <a:pt x="1579436" y="1921140"/>
                </a:lnTo>
                <a:lnTo>
                  <a:pt x="1564628" y="1935692"/>
                </a:lnTo>
                <a:lnTo>
                  <a:pt x="1549291" y="1949715"/>
                </a:lnTo>
                <a:lnTo>
                  <a:pt x="1533425" y="1963209"/>
                </a:lnTo>
                <a:lnTo>
                  <a:pt x="1517030" y="1976703"/>
                </a:lnTo>
                <a:lnTo>
                  <a:pt x="1500107" y="1989667"/>
                </a:lnTo>
                <a:lnTo>
                  <a:pt x="1482390" y="2002367"/>
                </a:lnTo>
                <a:lnTo>
                  <a:pt x="1464673" y="2014803"/>
                </a:lnTo>
                <a:lnTo>
                  <a:pt x="1446428" y="2026709"/>
                </a:lnTo>
                <a:lnTo>
                  <a:pt x="1427653" y="2037821"/>
                </a:lnTo>
                <a:lnTo>
                  <a:pt x="1408614" y="2048669"/>
                </a:lnTo>
                <a:lnTo>
                  <a:pt x="1389047" y="2059253"/>
                </a:lnTo>
                <a:lnTo>
                  <a:pt x="1368950" y="2069042"/>
                </a:lnTo>
                <a:lnTo>
                  <a:pt x="1348589" y="2078303"/>
                </a:lnTo>
                <a:lnTo>
                  <a:pt x="1327699" y="2087034"/>
                </a:lnTo>
                <a:lnTo>
                  <a:pt x="1306809" y="2095501"/>
                </a:lnTo>
                <a:lnTo>
                  <a:pt x="1285126" y="2102909"/>
                </a:lnTo>
                <a:lnTo>
                  <a:pt x="1263178" y="2110317"/>
                </a:lnTo>
                <a:lnTo>
                  <a:pt x="1240966" y="2116667"/>
                </a:lnTo>
                <a:lnTo>
                  <a:pt x="1218225" y="2123017"/>
                </a:lnTo>
                <a:lnTo>
                  <a:pt x="1206590" y="2125663"/>
                </a:lnTo>
                <a:lnTo>
                  <a:pt x="1194691" y="2128309"/>
                </a:lnTo>
                <a:lnTo>
                  <a:pt x="1183056" y="2130690"/>
                </a:lnTo>
                <a:lnTo>
                  <a:pt x="1171157" y="2133072"/>
                </a:lnTo>
                <a:lnTo>
                  <a:pt x="1159258" y="2135188"/>
                </a:lnTo>
                <a:lnTo>
                  <a:pt x="1147358" y="2137305"/>
                </a:lnTo>
                <a:lnTo>
                  <a:pt x="1135459" y="2139157"/>
                </a:lnTo>
                <a:lnTo>
                  <a:pt x="1123824" y="2141009"/>
                </a:lnTo>
                <a:lnTo>
                  <a:pt x="1111660" y="2142332"/>
                </a:lnTo>
                <a:lnTo>
                  <a:pt x="1099761" y="2143390"/>
                </a:lnTo>
                <a:lnTo>
                  <a:pt x="1075962" y="2145772"/>
                </a:lnTo>
                <a:lnTo>
                  <a:pt x="1052164" y="2147094"/>
                </a:lnTo>
                <a:lnTo>
                  <a:pt x="1028365" y="2147888"/>
                </a:lnTo>
                <a:lnTo>
                  <a:pt x="1004038" y="2147888"/>
                </a:lnTo>
                <a:lnTo>
                  <a:pt x="980239" y="2147359"/>
                </a:lnTo>
                <a:lnTo>
                  <a:pt x="956440" y="2146301"/>
                </a:lnTo>
                <a:lnTo>
                  <a:pt x="932642" y="2144449"/>
                </a:lnTo>
                <a:lnTo>
                  <a:pt x="908843" y="2142067"/>
                </a:lnTo>
                <a:lnTo>
                  <a:pt x="884780" y="2138892"/>
                </a:lnTo>
                <a:lnTo>
                  <a:pt x="860981" y="2135188"/>
                </a:lnTo>
                <a:lnTo>
                  <a:pt x="837183" y="2130690"/>
                </a:lnTo>
                <a:lnTo>
                  <a:pt x="813384" y="2125663"/>
                </a:lnTo>
                <a:lnTo>
                  <a:pt x="789057" y="2120107"/>
                </a:lnTo>
                <a:lnTo>
                  <a:pt x="765522" y="2114022"/>
                </a:lnTo>
                <a:lnTo>
                  <a:pt x="741724" y="2106878"/>
                </a:lnTo>
                <a:lnTo>
                  <a:pt x="718190" y="2099734"/>
                </a:lnTo>
                <a:lnTo>
                  <a:pt x="694920" y="2091532"/>
                </a:lnTo>
                <a:lnTo>
                  <a:pt x="671650" y="2082801"/>
                </a:lnTo>
                <a:lnTo>
                  <a:pt x="648645" y="2073276"/>
                </a:lnTo>
                <a:lnTo>
                  <a:pt x="625904" y="2063486"/>
                </a:lnTo>
                <a:lnTo>
                  <a:pt x="603163" y="2052903"/>
                </a:lnTo>
                <a:lnTo>
                  <a:pt x="580686" y="2042055"/>
                </a:lnTo>
                <a:lnTo>
                  <a:pt x="558474" y="2030149"/>
                </a:lnTo>
                <a:lnTo>
                  <a:pt x="536527" y="2018242"/>
                </a:lnTo>
                <a:lnTo>
                  <a:pt x="514844" y="2005542"/>
                </a:lnTo>
                <a:lnTo>
                  <a:pt x="493425" y="1992313"/>
                </a:lnTo>
                <a:lnTo>
                  <a:pt x="472270" y="1978555"/>
                </a:lnTo>
                <a:lnTo>
                  <a:pt x="451116" y="1964003"/>
                </a:lnTo>
                <a:lnTo>
                  <a:pt x="430491" y="1949186"/>
                </a:lnTo>
                <a:lnTo>
                  <a:pt x="410130" y="1933576"/>
                </a:lnTo>
                <a:lnTo>
                  <a:pt x="390033" y="1917701"/>
                </a:lnTo>
                <a:lnTo>
                  <a:pt x="370465" y="1901296"/>
                </a:lnTo>
                <a:lnTo>
                  <a:pt x="351162" y="1884099"/>
                </a:lnTo>
                <a:lnTo>
                  <a:pt x="332123" y="1867165"/>
                </a:lnTo>
                <a:lnTo>
                  <a:pt x="313613" y="1849174"/>
                </a:lnTo>
                <a:lnTo>
                  <a:pt x="295632" y="1830917"/>
                </a:lnTo>
                <a:lnTo>
                  <a:pt x="278179" y="1812132"/>
                </a:lnTo>
                <a:lnTo>
                  <a:pt x="260727" y="1792553"/>
                </a:lnTo>
                <a:lnTo>
                  <a:pt x="243804" y="1772974"/>
                </a:lnTo>
                <a:lnTo>
                  <a:pt x="227409" y="1753130"/>
                </a:lnTo>
                <a:lnTo>
                  <a:pt x="211543" y="1732492"/>
                </a:lnTo>
                <a:lnTo>
                  <a:pt x="196206" y="1711590"/>
                </a:lnTo>
                <a:lnTo>
                  <a:pt x="181134" y="1690159"/>
                </a:lnTo>
                <a:lnTo>
                  <a:pt x="166590" y="1668463"/>
                </a:lnTo>
                <a:lnTo>
                  <a:pt x="152840" y="1646503"/>
                </a:lnTo>
                <a:lnTo>
                  <a:pt x="139354" y="1624542"/>
                </a:lnTo>
                <a:lnTo>
                  <a:pt x="126397" y="1601788"/>
                </a:lnTo>
                <a:lnTo>
                  <a:pt x="114498" y="1578505"/>
                </a:lnTo>
                <a:lnTo>
                  <a:pt x="102598" y="1555221"/>
                </a:lnTo>
                <a:lnTo>
                  <a:pt x="91492" y="1531673"/>
                </a:lnTo>
                <a:lnTo>
                  <a:pt x="80915" y="1507861"/>
                </a:lnTo>
                <a:lnTo>
                  <a:pt x="70867" y="1483784"/>
                </a:lnTo>
                <a:lnTo>
                  <a:pt x="61612" y="1458913"/>
                </a:lnTo>
                <a:lnTo>
                  <a:pt x="57117" y="1446742"/>
                </a:lnTo>
                <a:lnTo>
                  <a:pt x="52886" y="1434307"/>
                </a:lnTo>
                <a:lnTo>
                  <a:pt x="48655" y="1421871"/>
                </a:lnTo>
                <a:lnTo>
                  <a:pt x="44688" y="1409171"/>
                </a:lnTo>
                <a:lnTo>
                  <a:pt x="40986" y="1396736"/>
                </a:lnTo>
                <a:lnTo>
                  <a:pt x="37284" y="1384036"/>
                </a:lnTo>
                <a:lnTo>
                  <a:pt x="33582" y="1371071"/>
                </a:lnTo>
                <a:lnTo>
                  <a:pt x="30409" y="1358371"/>
                </a:lnTo>
                <a:lnTo>
                  <a:pt x="27236" y="1345407"/>
                </a:lnTo>
                <a:lnTo>
                  <a:pt x="24063" y="1332707"/>
                </a:lnTo>
                <a:lnTo>
                  <a:pt x="21154" y="1319742"/>
                </a:lnTo>
                <a:lnTo>
                  <a:pt x="18774" y="1306513"/>
                </a:lnTo>
                <a:lnTo>
                  <a:pt x="16130" y="1293548"/>
                </a:lnTo>
                <a:lnTo>
                  <a:pt x="14015" y="1280848"/>
                </a:lnTo>
                <a:lnTo>
                  <a:pt x="11635" y="1268148"/>
                </a:lnTo>
                <a:lnTo>
                  <a:pt x="9784" y="1255448"/>
                </a:lnTo>
                <a:lnTo>
                  <a:pt x="7933" y="1242484"/>
                </a:lnTo>
                <a:lnTo>
                  <a:pt x="6346" y="1229784"/>
                </a:lnTo>
                <a:lnTo>
                  <a:pt x="3702" y="1204648"/>
                </a:lnTo>
                <a:lnTo>
                  <a:pt x="1851" y="1179248"/>
                </a:lnTo>
                <a:lnTo>
                  <a:pt x="529" y="1154642"/>
                </a:lnTo>
                <a:lnTo>
                  <a:pt x="0" y="1129507"/>
                </a:lnTo>
                <a:lnTo>
                  <a:pt x="0" y="1105165"/>
                </a:lnTo>
                <a:lnTo>
                  <a:pt x="793" y="1080823"/>
                </a:lnTo>
                <a:lnTo>
                  <a:pt x="1851" y="1056217"/>
                </a:lnTo>
                <a:lnTo>
                  <a:pt x="4231" y="1032405"/>
                </a:lnTo>
                <a:lnTo>
                  <a:pt x="6611" y="1008592"/>
                </a:lnTo>
                <a:lnTo>
                  <a:pt x="9784" y="985044"/>
                </a:lnTo>
                <a:lnTo>
                  <a:pt x="13750" y="961496"/>
                </a:lnTo>
                <a:lnTo>
                  <a:pt x="18245" y="938477"/>
                </a:lnTo>
                <a:lnTo>
                  <a:pt x="23270" y="915723"/>
                </a:lnTo>
                <a:lnTo>
                  <a:pt x="28823" y="894027"/>
                </a:lnTo>
                <a:lnTo>
                  <a:pt x="34905" y="872067"/>
                </a:lnTo>
                <a:lnTo>
                  <a:pt x="41515" y="850636"/>
                </a:lnTo>
                <a:lnTo>
                  <a:pt x="48655" y="829734"/>
                </a:lnTo>
                <a:lnTo>
                  <a:pt x="56323" y="808567"/>
                </a:lnTo>
                <a:lnTo>
                  <a:pt x="64785" y="787929"/>
                </a:lnTo>
                <a:lnTo>
                  <a:pt x="73511" y="767821"/>
                </a:lnTo>
                <a:lnTo>
                  <a:pt x="82766" y="747977"/>
                </a:lnTo>
                <a:lnTo>
                  <a:pt x="92550" y="728398"/>
                </a:lnTo>
                <a:lnTo>
                  <a:pt x="102598" y="709084"/>
                </a:lnTo>
                <a:lnTo>
                  <a:pt x="113704" y="690298"/>
                </a:lnTo>
                <a:lnTo>
                  <a:pt x="124810" y="671777"/>
                </a:lnTo>
                <a:lnTo>
                  <a:pt x="136181" y="653521"/>
                </a:lnTo>
                <a:lnTo>
                  <a:pt x="148345" y="635794"/>
                </a:lnTo>
                <a:lnTo>
                  <a:pt x="161037" y="618331"/>
                </a:lnTo>
                <a:lnTo>
                  <a:pt x="174259" y="601398"/>
                </a:lnTo>
                <a:lnTo>
                  <a:pt x="187480" y="585259"/>
                </a:lnTo>
                <a:lnTo>
                  <a:pt x="200966" y="569384"/>
                </a:lnTo>
                <a:lnTo>
                  <a:pt x="214981" y="553773"/>
                </a:lnTo>
                <a:lnTo>
                  <a:pt x="229260" y="538956"/>
                </a:lnTo>
                <a:lnTo>
                  <a:pt x="243804" y="524404"/>
                </a:lnTo>
                <a:lnTo>
                  <a:pt x="258876" y="510117"/>
                </a:lnTo>
                <a:lnTo>
                  <a:pt x="274477" y="496359"/>
                </a:lnTo>
                <a:lnTo>
                  <a:pt x="290343" y="483129"/>
                </a:lnTo>
                <a:lnTo>
                  <a:pt x="306738" y="470165"/>
                </a:lnTo>
                <a:lnTo>
                  <a:pt x="323132" y="457465"/>
                </a:lnTo>
                <a:lnTo>
                  <a:pt x="340056" y="445294"/>
                </a:lnTo>
                <a:lnTo>
                  <a:pt x="357508" y="433917"/>
                </a:lnTo>
                <a:lnTo>
                  <a:pt x="374961" y="422540"/>
                </a:lnTo>
                <a:lnTo>
                  <a:pt x="392942" y="411956"/>
                </a:lnTo>
                <a:lnTo>
                  <a:pt x="411187" y="401902"/>
                </a:lnTo>
                <a:lnTo>
                  <a:pt x="429697" y="392113"/>
                </a:lnTo>
                <a:lnTo>
                  <a:pt x="447943" y="383117"/>
                </a:lnTo>
                <a:lnTo>
                  <a:pt x="466717" y="374386"/>
                </a:lnTo>
                <a:lnTo>
                  <a:pt x="485492" y="366183"/>
                </a:lnTo>
                <a:lnTo>
                  <a:pt x="504795" y="358511"/>
                </a:lnTo>
                <a:lnTo>
                  <a:pt x="524099" y="351631"/>
                </a:lnTo>
                <a:lnTo>
                  <a:pt x="543931" y="344752"/>
                </a:lnTo>
                <a:lnTo>
                  <a:pt x="564027" y="338667"/>
                </a:lnTo>
                <a:lnTo>
                  <a:pt x="584388" y="333111"/>
                </a:lnTo>
                <a:lnTo>
                  <a:pt x="604749" y="327819"/>
                </a:lnTo>
                <a:lnTo>
                  <a:pt x="625639" y="323321"/>
                </a:lnTo>
                <a:lnTo>
                  <a:pt x="646529" y="319088"/>
                </a:lnTo>
                <a:lnTo>
                  <a:pt x="667684" y="315383"/>
                </a:lnTo>
                <a:lnTo>
                  <a:pt x="689367" y="312208"/>
                </a:lnTo>
                <a:lnTo>
                  <a:pt x="710786" y="309563"/>
                </a:lnTo>
                <a:lnTo>
                  <a:pt x="732733" y="307446"/>
                </a:lnTo>
                <a:lnTo>
                  <a:pt x="754681" y="306123"/>
                </a:lnTo>
                <a:lnTo>
                  <a:pt x="776364" y="305065"/>
                </a:lnTo>
                <a:lnTo>
                  <a:pt x="797783" y="304800"/>
                </a:lnTo>
                <a:close/>
                <a:moveTo>
                  <a:pt x="1971872" y="292100"/>
                </a:moveTo>
                <a:lnTo>
                  <a:pt x="2122487" y="334433"/>
                </a:lnTo>
                <a:lnTo>
                  <a:pt x="1869877" y="587375"/>
                </a:lnTo>
                <a:lnTo>
                  <a:pt x="1719262" y="545042"/>
                </a:lnTo>
                <a:lnTo>
                  <a:pt x="1971872" y="292100"/>
                </a:lnTo>
                <a:close/>
                <a:moveTo>
                  <a:pt x="1898928" y="190500"/>
                </a:moveTo>
                <a:lnTo>
                  <a:pt x="1903425" y="190765"/>
                </a:lnTo>
                <a:lnTo>
                  <a:pt x="1907921" y="191560"/>
                </a:lnTo>
                <a:lnTo>
                  <a:pt x="1912418" y="192355"/>
                </a:lnTo>
                <a:lnTo>
                  <a:pt x="1916650" y="194209"/>
                </a:lnTo>
                <a:lnTo>
                  <a:pt x="1920882" y="196064"/>
                </a:lnTo>
                <a:lnTo>
                  <a:pt x="1925114" y="198183"/>
                </a:lnTo>
                <a:lnTo>
                  <a:pt x="1928818" y="201098"/>
                </a:lnTo>
                <a:lnTo>
                  <a:pt x="1932521" y="204542"/>
                </a:lnTo>
                <a:lnTo>
                  <a:pt x="1935695" y="208251"/>
                </a:lnTo>
                <a:lnTo>
                  <a:pt x="1938604" y="211696"/>
                </a:lnTo>
                <a:lnTo>
                  <a:pt x="1940985" y="215670"/>
                </a:lnTo>
                <a:lnTo>
                  <a:pt x="1942837" y="219909"/>
                </a:lnTo>
                <a:lnTo>
                  <a:pt x="1944159" y="224413"/>
                </a:lnTo>
                <a:lnTo>
                  <a:pt x="1945482" y="228917"/>
                </a:lnTo>
                <a:lnTo>
                  <a:pt x="1946011" y="233156"/>
                </a:lnTo>
                <a:lnTo>
                  <a:pt x="1946275" y="237925"/>
                </a:lnTo>
                <a:lnTo>
                  <a:pt x="1946011" y="242430"/>
                </a:lnTo>
                <a:lnTo>
                  <a:pt x="1945482" y="246934"/>
                </a:lnTo>
                <a:lnTo>
                  <a:pt x="1944159" y="251173"/>
                </a:lnTo>
                <a:lnTo>
                  <a:pt x="1942837" y="255677"/>
                </a:lnTo>
                <a:lnTo>
                  <a:pt x="1940985" y="259916"/>
                </a:lnTo>
                <a:lnTo>
                  <a:pt x="1938604" y="263890"/>
                </a:lnTo>
                <a:lnTo>
                  <a:pt x="1935695" y="267864"/>
                </a:lnTo>
                <a:lnTo>
                  <a:pt x="1932521" y="271044"/>
                </a:lnTo>
                <a:lnTo>
                  <a:pt x="1064661" y="1140336"/>
                </a:lnTo>
                <a:lnTo>
                  <a:pt x="1061222" y="1143515"/>
                </a:lnTo>
                <a:lnTo>
                  <a:pt x="1057255" y="1146430"/>
                </a:lnTo>
                <a:lnTo>
                  <a:pt x="1053287" y="1148814"/>
                </a:lnTo>
                <a:lnTo>
                  <a:pt x="1049055" y="1150934"/>
                </a:lnTo>
                <a:lnTo>
                  <a:pt x="1044558" y="1152259"/>
                </a:lnTo>
                <a:lnTo>
                  <a:pt x="1040326" y="1153318"/>
                </a:lnTo>
                <a:lnTo>
                  <a:pt x="1035829" y="1153848"/>
                </a:lnTo>
                <a:lnTo>
                  <a:pt x="1031597" y="1154113"/>
                </a:lnTo>
                <a:lnTo>
                  <a:pt x="1026571" y="1153848"/>
                </a:lnTo>
                <a:lnTo>
                  <a:pt x="1022075" y="1153318"/>
                </a:lnTo>
                <a:lnTo>
                  <a:pt x="1018107" y="1152259"/>
                </a:lnTo>
                <a:lnTo>
                  <a:pt x="1013610" y="1150934"/>
                </a:lnTo>
                <a:lnTo>
                  <a:pt x="1009378" y="1148814"/>
                </a:lnTo>
                <a:lnTo>
                  <a:pt x="1005411" y="1146430"/>
                </a:lnTo>
                <a:lnTo>
                  <a:pt x="1001443" y="1143515"/>
                </a:lnTo>
                <a:lnTo>
                  <a:pt x="998004" y="1140336"/>
                </a:lnTo>
                <a:lnTo>
                  <a:pt x="994566" y="1136892"/>
                </a:lnTo>
                <a:lnTo>
                  <a:pt x="991921" y="1132917"/>
                </a:lnTo>
                <a:lnTo>
                  <a:pt x="989540" y="1128943"/>
                </a:lnTo>
                <a:lnTo>
                  <a:pt x="987688" y="1124704"/>
                </a:lnTo>
                <a:lnTo>
                  <a:pt x="986101" y="1120465"/>
                </a:lnTo>
                <a:lnTo>
                  <a:pt x="985043" y="1115961"/>
                </a:lnTo>
                <a:lnTo>
                  <a:pt x="984250" y="1111457"/>
                </a:lnTo>
                <a:lnTo>
                  <a:pt x="984250" y="1106953"/>
                </a:lnTo>
                <a:lnTo>
                  <a:pt x="984250" y="1102448"/>
                </a:lnTo>
                <a:lnTo>
                  <a:pt x="985043" y="1097944"/>
                </a:lnTo>
                <a:lnTo>
                  <a:pt x="986101" y="1093440"/>
                </a:lnTo>
                <a:lnTo>
                  <a:pt x="987688" y="1089201"/>
                </a:lnTo>
                <a:lnTo>
                  <a:pt x="989540" y="1084962"/>
                </a:lnTo>
                <a:lnTo>
                  <a:pt x="991921" y="1080723"/>
                </a:lnTo>
                <a:lnTo>
                  <a:pt x="994566" y="1077278"/>
                </a:lnTo>
                <a:lnTo>
                  <a:pt x="998004" y="1073569"/>
                </a:lnTo>
                <a:lnTo>
                  <a:pt x="1865599" y="204542"/>
                </a:lnTo>
                <a:lnTo>
                  <a:pt x="1869303" y="201098"/>
                </a:lnTo>
                <a:lnTo>
                  <a:pt x="1873270" y="198183"/>
                </a:lnTo>
                <a:lnTo>
                  <a:pt x="1877238" y="196064"/>
                </a:lnTo>
                <a:lnTo>
                  <a:pt x="1881470" y="194209"/>
                </a:lnTo>
                <a:lnTo>
                  <a:pt x="1885438" y="192355"/>
                </a:lnTo>
                <a:lnTo>
                  <a:pt x="1889934" y="191560"/>
                </a:lnTo>
                <a:lnTo>
                  <a:pt x="1894431" y="190765"/>
                </a:lnTo>
                <a:lnTo>
                  <a:pt x="1898928" y="190500"/>
                </a:lnTo>
                <a:close/>
                <a:moveTo>
                  <a:pt x="1813227" y="0"/>
                </a:moveTo>
                <a:lnTo>
                  <a:pt x="1855787" y="150615"/>
                </a:lnTo>
                <a:lnTo>
                  <a:pt x="1602807" y="403225"/>
                </a:lnTo>
                <a:lnTo>
                  <a:pt x="1560512" y="252610"/>
                </a:lnTo>
                <a:lnTo>
                  <a:pt x="1813227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lIns="68580" tIns="34290" rIns="68580" bIns="3429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342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0" y="5014913"/>
            <a:ext cx="9144000" cy="117872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rgbClr val="6A9FD1"/>
            </a:solidFill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marL="0" marR="0" lvl="0" indent="0" algn="ctr" defTabSz="3429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FandolFang R" panose="00000500000000000000" pitchFamily="50" charset="-122"/>
              <a:cs typeface="+mn-cs"/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2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10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8.xml"/><Relationship Id="rId1" Type="http://schemas.openxmlformats.org/officeDocument/2006/relationships/tags" Target="../tags/tag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jpeg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1.bin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461309" y="2567327"/>
            <a:ext cx="44767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30353" y="1633877"/>
            <a:ext cx="4507706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>
            <a:spLocks noChangeArrowheads="1"/>
          </p:cNvSpPr>
          <p:nvPr/>
        </p:nvSpPr>
        <p:spPr bwMode="auto">
          <a:xfrm>
            <a:off x="2518916" y="1799761"/>
            <a:ext cx="6361536" cy="5572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750"/>
              </a:spcBef>
            </a:pPr>
            <a:r>
              <a:rPr lang="en-US" altLang="zh-CN" sz="36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4.1.1 </a:t>
            </a:r>
            <a:r>
              <a:rPr lang="zh-CN" altLang="en-US" sz="36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小数的意义</a:t>
            </a:r>
            <a:endParaRPr lang="zh-CN" altLang="en-US" sz="36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PA_组合 42"/>
          <p:cNvGrpSpPr/>
          <p:nvPr>
            <p:custDataLst>
              <p:tags r:id="rId1"/>
            </p:custDataLst>
          </p:nvPr>
        </p:nvGrpSpPr>
        <p:grpSpPr>
          <a:xfrm>
            <a:off x="5111818" y="775437"/>
            <a:ext cx="405000" cy="405000"/>
            <a:chOff x="5309025" y="2094564"/>
            <a:chExt cx="1461661" cy="1461661"/>
          </a:xfrm>
        </p:grpSpPr>
        <p:sp>
          <p:nvSpPr>
            <p:cNvPr id="11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PA_组合 45"/>
          <p:cNvGrpSpPr/>
          <p:nvPr>
            <p:custDataLst>
              <p:tags r:id="rId2"/>
            </p:custDataLst>
          </p:nvPr>
        </p:nvGrpSpPr>
        <p:grpSpPr>
          <a:xfrm>
            <a:off x="5516818" y="775437"/>
            <a:ext cx="405000" cy="405000"/>
            <a:chOff x="5309025" y="2094564"/>
            <a:chExt cx="1461661" cy="1461661"/>
          </a:xfrm>
        </p:grpSpPr>
        <p:sp>
          <p:nvSpPr>
            <p:cNvPr id="14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PA_组合 48"/>
          <p:cNvGrpSpPr/>
          <p:nvPr>
            <p:custDataLst>
              <p:tags r:id="rId3"/>
            </p:custDataLst>
          </p:nvPr>
        </p:nvGrpSpPr>
        <p:grpSpPr>
          <a:xfrm>
            <a:off x="5889214" y="775437"/>
            <a:ext cx="405000" cy="405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PA_组合 51"/>
          <p:cNvGrpSpPr/>
          <p:nvPr>
            <p:custDataLst>
              <p:tags r:id="rId4"/>
            </p:custDataLst>
          </p:nvPr>
        </p:nvGrpSpPr>
        <p:grpSpPr>
          <a:xfrm>
            <a:off x="6266146" y="775437"/>
            <a:ext cx="405000" cy="405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2" name="PA_文本框 26"/>
          <p:cNvSpPr txBox="1"/>
          <p:nvPr>
            <p:custDataLst>
              <p:tags r:id="rId5"/>
            </p:custDataLst>
          </p:nvPr>
        </p:nvSpPr>
        <p:spPr>
          <a:xfrm>
            <a:off x="5092253" y="775437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PA_文本框 26"/>
          <p:cNvSpPr txBox="1"/>
          <p:nvPr>
            <p:custDataLst>
              <p:tags r:id="rId6"/>
            </p:custDataLst>
          </p:nvPr>
        </p:nvSpPr>
        <p:spPr>
          <a:xfrm>
            <a:off x="5516818" y="775437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下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PA_矩形 56"/>
          <p:cNvSpPr/>
          <p:nvPr>
            <p:custDataLst>
              <p:tags r:id="rId7"/>
            </p:custDataLst>
          </p:nvPr>
        </p:nvSpPr>
        <p:spPr>
          <a:xfrm>
            <a:off x="5879717" y="793124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数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PA_矩形 57"/>
          <p:cNvSpPr/>
          <p:nvPr>
            <p:custDataLst>
              <p:tags r:id="rId8"/>
            </p:custDataLst>
          </p:nvPr>
        </p:nvSpPr>
        <p:spPr>
          <a:xfrm>
            <a:off x="6266146" y="775437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6" name="Picture 2" descr="“书”的图片搜索结果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200686" y="577793"/>
            <a:ext cx="742628" cy="62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2" grpId="0"/>
      <p:bldP spid="23" grpId="0"/>
      <p:bldP spid="24" grpId="0"/>
      <p:bldP spid="2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4"/>
          <p:cNvGrpSpPr/>
          <p:nvPr/>
        </p:nvGrpSpPr>
        <p:grpSpPr bwMode="auto">
          <a:xfrm>
            <a:off x="764381" y="845343"/>
            <a:ext cx="8181975" cy="3377330"/>
            <a:chOff x="1370" y="3130"/>
            <a:chExt cx="17180" cy="7092"/>
          </a:xfrm>
        </p:grpSpPr>
        <p:grpSp>
          <p:nvGrpSpPr>
            <p:cNvPr id="12290" name="组合 2"/>
            <p:cNvGrpSpPr/>
            <p:nvPr/>
          </p:nvGrpSpPr>
          <p:grpSpPr bwMode="auto">
            <a:xfrm>
              <a:off x="1620" y="3130"/>
              <a:ext cx="9992" cy="1140"/>
              <a:chOff x="1507" y="3356"/>
              <a:chExt cx="9992" cy="1140"/>
            </a:xfrm>
          </p:grpSpPr>
          <p:pic>
            <p:nvPicPr>
              <p:cNvPr id="12291" name="图片 1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507" y="3356"/>
                <a:ext cx="1500" cy="1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92" name="TextBox 12"/>
              <p:cNvSpPr txBox="1">
                <a:spLocks noChangeArrowheads="1"/>
              </p:cNvSpPr>
              <p:nvPr/>
            </p:nvSpPr>
            <p:spPr bwMode="auto">
              <a:xfrm>
                <a:off x="3051" y="3420"/>
                <a:ext cx="8448" cy="1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21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把 1m 平均分成 10 份。</a:t>
                </a:r>
                <a:endParaRPr lang="zh-CN" altLang="en-US" sz="2100" b="1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2293" name="图片 3" descr="32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70" y="4039"/>
              <a:ext cx="17180" cy="2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Line 46"/>
            <p:cNvSpPr>
              <a:spLocks noChangeShapeType="1"/>
            </p:cNvSpPr>
            <p:nvPr/>
          </p:nvSpPr>
          <p:spPr bwMode="auto">
            <a:xfrm flipH="1" flipV="1">
              <a:off x="3523" y="5845"/>
              <a:ext cx="0" cy="813"/>
            </a:xfrm>
            <a:prstGeom prst="line">
              <a:avLst/>
            </a:prstGeom>
            <a:noFill/>
            <a:ln w="60325">
              <a:solidFill>
                <a:srgbClr val="FF0000"/>
              </a:solidFill>
              <a:round/>
              <a:tailEnd type="triangle" w="med" len="med"/>
            </a:ln>
          </p:spPr>
          <p:txBody>
            <a:bodyPr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 Box 22"/>
            <p:cNvSpPr txBox="1">
              <a:spLocks noChangeArrowheads="1"/>
            </p:cNvSpPr>
            <p:nvPr/>
          </p:nvSpPr>
          <p:spPr bwMode="auto">
            <a:xfrm>
              <a:off x="2690" y="6545"/>
              <a:ext cx="1890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 dm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 Box 25"/>
            <p:cNvSpPr txBox="1">
              <a:spLocks noChangeArrowheads="1"/>
            </p:cNvSpPr>
            <p:nvPr/>
          </p:nvSpPr>
          <p:spPr bwMode="auto">
            <a:xfrm>
              <a:off x="2515" y="9253"/>
              <a:ext cx="2388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0.1 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297" name="组合 5"/>
            <p:cNvGrpSpPr/>
            <p:nvPr/>
          </p:nvGrpSpPr>
          <p:grpSpPr bwMode="auto">
            <a:xfrm>
              <a:off x="2634" y="7599"/>
              <a:ext cx="1907" cy="1615"/>
              <a:chOff x="2634" y="7335"/>
              <a:chExt cx="1907" cy="1615"/>
            </a:xfrm>
          </p:grpSpPr>
          <p:sp>
            <p:nvSpPr>
              <p:cNvPr id="12298" name="Text Box 23"/>
              <p:cNvSpPr txBox="1">
                <a:spLocks noChangeArrowheads="1"/>
              </p:cNvSpPr>
              <p:nvPr/>
            </p:nvSpPr>
            <p:spPr bwMode="auto">
              <a:xfrm>
                <a:off x="3596" y="7509"/>
                <a:ext cx="94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400" b="1">
                    <a:solidFill>
                      <a:srgbClr val="000000"/>
                    </a:solidFill>
                    <a:cs typeface="+mn-ea"/>
                    <a:sym typeface="+mn-lt"/>
                  </a:rPr>
                  <a:t>m</a:t>
                </a:r>
                <a:endParaRPr lang="en-US" altLang="zh-CN" sz="2400" b="1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aphicFrame>
            <p:nvGraphicFramePr>
              <p:cNvPr id="12299" name="对象 1"/>
              <p:cNvGraphicFramePr>
                <a:graphicFrameLocks noChangeAspect="1"/>
              </p:cNvGraphicFramePr>
              <p:nvPr/>
            </p:nvGraphicFramePr>
            <p:xfrm>
              <a:off x="2634" y="7335"/>
              <a:ext cx="879" cy="16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102" name="" r:id="rId3" imgW="215900" imgH="393065" progId="Equation.DSMT4">
                      <p:embed/>
                    </p:oleObj>
                  </mc:Choice>
                  <mc:Fallback>
                    <p:oleObj name="" r:id="rId3" imgW="215900" imgH="393065" progId="Equation.DSMT4">
                      <p:embed/>
                      <p:pic>
                        <p:nvPicPr>
                          <p:cNvPr id="0" name="对象 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34" y="7335"/>
                            <a:ext cx="879" cy="161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33" name="Rectangle 2"/>
          <p:cNvSpPr>
            <a:spLocks noChangeArrowheads="1"/>
          </p:cNvSpPr>
          <p:nvPr/>
        </p:nvSpPr>
        <p:spPr bwMode="auto">
          <a:xfrm>
            <a:off x="3384945" y="2866364"/>
            <a:ext cx="2986088" cy="53340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0.1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表示什么意思？</a:t>
            </a:r>
            <a:endParaRPr lang="zh-CN" altLang="en-US" sz="27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Rectangle 2"/>
          <p:cNvSpPr>
            <a:spLocks noChangeArrowheads="1"/>
          </p:cNvSpPr>
          <p:nvPr/>
        </p:nvSpPr>
        <p:spPr bwMode="auto">
          <a:xfrm>
            <a:off x="3398044" y="3583122"/>
            <a:ext cx="4183856" cy="554831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0.1</a:t>
            </a:r>
            <a:r>
              <a:rPr lang="zh-CN" altLang="en-US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和       又有怎样的关系？</a:t>
            </a:r>
            <a:endParaRPr lang="zh-CN" altLang="en-US" sz="27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339828" y="3495014"/>
          <a:ext cx="464344" cy="85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" r:id="rId5" imgW="215900" imgH="393065" progId="Equation.DSMT4">
                  <p:embed/>
                </p:oleObj>
              </mc:Choice>
              <mc:Fallback>
                <p:oleObj name="" r:id="rId5" imgW="215900" imgH="393065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9828" y="3495014"/>
                        <a:ext cx="464344" cy="852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4"/>
          <p:cNvGrpSpPr/>
          <p:nvPr/>
        </p:nvGrpSpPr>
        <p:grpSpPr bwMode="auto">
          <a:xfrm>
            <a:off x="602456" y="845342"/>
            <a:ext cx="8181975" cy="3670225"/>
            <a:chOff x="1370" y="3130"/>
            <a:chExt cx="17180" cy="7707"/>
          </a:xfrm>
        </p:grpSpPr>
        <p:grpSp>
          <p:nvGrpSpPr>
            <p:cNvPr id="13314" name="组合 2"/>
            <p:cNvGrpSpPr/>
            <p:nvPr/>
          </p:nvGrpSpPr>
          <p:grpSpPr bwMode="auto">
            <a:xfrm>
              <a:off x="1620" y="3130"/>
              <a:ext cx="10216" cy="1140"/>
              <a:chOff x="1507" y="3356"/>
              <a:chExt cx="10216" cy="1140"/>
            </a:xfrm>
          </p:grpSpPr>
          <p:pic>
            <p:nvPicPr>
              <p:cNvPr id="13315" name="图片 1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507" y="3356"/>
                <a:ext cx="1500" cy="1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16" name="TextBox 12"/>
              <p:cNvSpPr txBox="1">
                <a:spLocks noChangeArrowheads="1"/>
              </p:cNvSpPr>
              <p:nvPr/>
            </p:nvSpPr>
            <p:spPr bwMode="auto">
              <a:xfrm>
                <a:off x="3275" y="3487"/>
                <a:ext cx="8448" cy="8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800" b="1" dirty="0">
                    <a:solidFill>
                      <a:srgbClr val="000000"/>
                    </a:solidFill>
                    <a:cs typeface="+mn-ea"/>
                    <a:sym typeface="+mn-lt"/>
                  </a:rPr>
                  <a:t>把 1m 平均分成 10 份。</a:t>
                </a:r>
                <a:endParaRPr lang="zh-CN" altLang="en-US" sz="1800" b="1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13317" name="图片 3" descr="32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70" y="4039"/>
              <a:ext cx="17180" cy="2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Line 46"/>
            <p:cNvSpPr>
              <a:spLocks noChangeShapeType="1"/>
            </p:cNvSpPr>
            <p:nvPr/>
          </p:nvSpPr>
          <p:spPr bwMode="auto">
            <a:xfrm flipH="1" flipV="1">
              <a:off x="3523" y="5845"/>
              <a:ext cx="0" cy="813"/>
            </a:xfrm>
            <a:prstGeom prst="line">
              <a:avLst/>
            </a:prstGeom>
            <a:noFill/>
            <a:ln w="60325">
              <a:solidFill>
                <a:srgbClr val="FF0000"/>
              </a:solidFill>
              <a:round/>
              <a:tailEnd type="triangle" w="med" len="med"/>
            </a:ln>
          </p:spPr>
          <p:txBody>
            <a:bodyPr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 Box 22"/>
            <p:cNvSpPr txBox="1">
              <a:spLocks noChangeArrowheads="1"/>
            </p:cNvSpPr>
            <p:nvPr/>
          </p:nvSpPr>
          <p:spPr bwMode="auto">
            <a:xfrm>
              <a:off x="2690" y="6545"/>
              <a:ext cx="1890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1 dm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Text Box 25"/>
            <p:cNvSpPr txBox="1">
              <a:spLocks noChangeArrowheads="1"/>
            </p:cNvSpPr>
            <p:nvPr/>
          </p:nvSpPr>
          <p:spPr bwMode="auto">
            <a:xfrm>
              <a:off x="2548" y="9868"/>
              <a:ext cx="2385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0.1 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3321" name="组合 5"/>
            <p:cNvGrpSpPr/>
            <p:nvPr/>
          </p:nvGrpSpPr>
          <p:grpSpPr bwMode="auto">
            <a:xfrm>
              <a:off x="2648" y="7790"/>
              <a:ext cx="1829" cy="1615"/>
              <a:chOff x="2648" y="7526"/>
              <a:chExt cx="1829" cy="1615"/>
            </a:xfrm>
          </p:grpSpPr>
          <p:sp>
            <p:nvSpPr>
              <p:cNvPr id="13322" name="Text Box 23"/>
              <p:cNvSpPr txBox="1">
                <a:spLocks noChangeArrowheads="1"/>
              </p:cNvSpPr>
              <p:nvPr/>
            </p:nvSpPr>
            <p:spPr bwMode="auto">
              <a:xfrm>
                <a:off x="3532" y="7891"/>
                <a:ext cx="945" cy="9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en-US" altLang="zh-CN" sz="2400" b="1">
                    <a:solidFill>
                      <a:srgbClr val="000000"/>
                    </a:solidFill>
                    <a:cs typeface="+mn-ea"/>
                    <a:sym typeface="+mn-lt"/>
                  </a:rPr>
                  <a:t>m</a:t>
                </a:r>
                <a:endParaRPr lang="en-US" altLang="zh-CN" sz="2400" b="1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graphicFrame>
            <p:nvGraphicFramePr>
              <p:cNvPr id="13323" name="对象 1"/>
              <p:cNvGraphicFramePr>
                <a:graphicFrameLocks noChangeAspect="1"/>
              </p:cNvGraphicFramePr>
              <p:nvPr/>
            </p:nvGraphicFramePr>
            <p:xfrm>
              <a:off x="2648" y="7526"/>
              <a:ext cx="879" cy="161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101" name="" r:id="rId3" imgW="215900" imgH="393065" progId="Equation.DSMT4">
                      <p:embed/>
                    </p:oleObj>
                  </mc:Choice>
                  <mc:Fallback>
                    <p:oleObj name="" r:id="rId3" imgW="215900" imgH="393065" progId="Equation.DSMT4">
                      <p:embed/>
                      <p:pic>
                        <p:nvPicPr>
                          <p:cNvPr id="0" name="对象 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648" y="7526"/>
                            <a:ext cx="879" cy="161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6" name="组合 15"/>
          <p:cNvGrpSpPr/>
          <p:nvPr/>
        </p:nvGrpSpPr>
        <p:grpSpPr bwMode="auto">
          <a:xfrm>
            <a:off x="2382441" y="2124075"/>
            <a:ext cx="1862138" cy="2410769"/>
            <a:chOff x="4768" y="4461"/>
            <a:chExt cx="3910" cy="5060"/>
          </a:xfrm>
        </p:grpSpPr>
        <p:sp>
          <p:nvSpPr>
            <p:cNvPr id="8" name="Line 46"/>
            <p:cNvSpPr>
              <a:spLocks noChangeShapeType="1"/>
            </p:cNvSpPr>
            <p:nvPr/>
          </p:nvSpPr>
          <p:spPr bwMode="auto">
            <a:xfrm flipH="1" flipV="1">
              <a:off x="6075" y="4461"/>
              <a:ext cx="0" cy="812"/>
            </a:xfrm>
            <a:prstGeom prst="line">
              <a:avLst/>
            </a:prstGeom>
            <a:noFill/>
            <a:ln w="60325">
              <a:solidFill>
                <a:srgbClr val="FF0000"/>
              </a:solidFill>
              <a:round/>
              <a:tailEnd type="triangle" w="med" len="med"/>
            </a:ln>
          </p:spPr>
          <p:txBody>
            <a:bodyPr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" name="Text Box 22"/>
            <p:cNvSpPr txBox="1">
              <a:spLocks noChangeArrowheads="1"/>
            </p:cNvSpPr>
            <p:nvPr/>
          </p:nvSpPr>
          <p:spPr bwMode="auto">
            <a:xfrm>
              <a:off x="4768" y="5248"/>
              <a:ext cx="3910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B0F0"/>
                  </a:solidFill>
                  <a:latin typeface="+mn-lt"/>
                  <a:ea typeface="+mn-ea"/>
                  <a:cs typeface="+mn-ea"/>
                  <a:sym typeface="+mn-lt"/>
                </a:rPr>
                <a:t>(         )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dm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 Box 25"/>
            <p:cNvSpPr txBox="1">
              <a:spLocks noChangeArrowheads="1"/>
            </p:cNvSpPr>
            <p:nvPr/>
          </p:nvSpPr>
          <p:spPr bwMode="auto">
            <a:xfrm>
              <a:off x="4768" y="8552"/>
              <a:ext cx="3697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B0F0"/>
                  </a:solidFill>
                  <a:latin typeface="+mn-lt"/>
                  <a:ea typeface="+mn-ea"/>
                  <a:cs typeface="+mn-ea"/>
                  <a:sym typeface="+mn-lt"/>
                </a:rPr>
                <a:t>(         )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28" name="Text Box 23"/>
            <p:cNvSpPr txBox="1">
              <a:spLocks noChangeArrowheads="1"/>
            </p:cNvSpPr>
            <p:nvPr/>
          </p:nvSpPr>
          <p:spPr bwMode="auto">
            <a:xfrm>
              <a:off x="4768" y="6964"/>
              <a:ext cx="3523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00B0F0"/>
                  </a:solidFill>
                  <a:cs typeface="+mn-ea"/>
                  <a:sym typeface="+mn-lt"/>
                </a:rPr>
                <a:t>(         )</a:t>
              </a:r>
              <a:r>
                <a:rPr lang="en-US" altLang="zh-CN" sz="2400" b="1" dirty="0">
                  <a:solidFill>
                    <a:srgbClr val="000000"/>
                  </a:solidFill>
                  <a:cs typeface="+mn-ea"/>
                  <a:sym typeface="+mn-lt"/>
                </a:rPr>
                <a:t>m</a:t>
              </a:r>
              <a:endParaRPr lang="en-US" altLang="zh-CN" sz="24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790944" y="2477726"/>
            <a:ext cx="860822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cs typeface="+mn-ea"/>
                <a:sym typeface="+mn-lt"/>
              </a:rPr>
              <a:t>3</a:t>
            </a:r>
            <a:endParaRPr lang="en-US" altLang="zh-CN" sz="2700" b="1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 bwMode="auto">
          <a:xfrm>
            <a:off x="2623423" y="3114677"/>
            <a:ext cx="639366" cy="840391"/>
            <a:chOff x="2983" y="6672"/>
            <a:chExt cx="1343" cy="1766"/>
          </a:xfrm>
        </p:grpSpPr>
        <p:sp>
          <p:nvSpPr>
            <p:cNvPr id="13331" name="文本框 13"/>
            <p:cNvSpPr txBox="1">
              <a:spLocks noChangeArrowheads="1"/>
            </p:cNvSpPr>
            <p:nvPr/>
          </p:nvSpPr>
          <p:spPr bwMode="auto">
            <a:xfrm>
              <a:off x="2983" y="6672"/>
              <a:ext cx="1343" cy="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0000"/>
                  </a:solidFill>
                  <a:cs typeface="+mn-ea"/>
                  <a:sym typeface="+mn-lt"/>
                </a:rPr>
                <a:t>3</a:t>
              </a:r>
              <a:endParaRPr lang="en-US" altLang="zh-CN" sz="2700" b="1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FF0000"/>
                  </a:solidFill>
                  <a:cs typeface="+mn-ea"/>
                  <a:sym typeface="+mn-lt"/>
                </a:rPr>
                <a:t>10</a:t>
              </a:r>
              <a:endParaRPr lang="en-US" altLang="zh-CN" sz="2700" b="1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278" y="7575"/>
              <a:ext cx="753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682478" y="3993357"/>
            <a:ext cx="860822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cs typeface="+mn-ea"/>
                <a:sym typeface="+mn-lt"/>
              </a:rPr>
              <a:t>0.3</a:t>
            </a:r>
            <a:endParaRPr lang="en-US" altLang="zh-CN" sz="27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5167312" y="2138364"/>
            <a:ext cx="1862138" cy="2410542"/>
            <a:chOff x="4768" y="4461"/>
            <a:chExt cx="3910" cy="5062"/>
          </a:xfrm>
        </p:grpSpPr>
        <p:sp>
          <p:nvSpPr>
            <p:cNvPr id="24" name="Line 46"/>
            <p:cNvSpPr>
              <a:spLocks noChangeShapeType="1"/>
            </p:cNvSpPr>
            <p:nvPr/>
          </p:nvSpPr>
          <p:spPr bwMode="auto">
            <a:xfrm flipH="1" flipV="1">
              <a:off x="6076" y="4461"/>
              <a:ext cx="0" cy="813"/>
            </a:xfrm>
            <a:prstGeom prst="line">
              <a:avLst/>
            </a:prstGeom>
            <a:noFill/>
            <a:ln w="60325">
              <a:solidFill>
                <a:srgbClr val="FF0000"/>
              </a:solidFill>
              <a:round/>
              <a:tailEnd type="triangle" w="med" len="med"/>
            </a:ln>
          </p:spPr>
          <p:txBody>
            <a:bodyPr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 Box 22"/>
            <p:cNvSpPr txBox="1">
              <a:spLocks noChangeArrowheads="1"/>
            </p:cNvSpPr>
            <p:nvPr/>
          </p:nvSpPr>
          <p:spPr bwMode="auto">
            <a:xfrm>
              <a:off x="4768" y="5249"/>
              <a:ext cx="3910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B0F0"/>
                  </a:solidFill>
                  <a:latin typeface="+mn-lt"/>
                  <a:ea typeface="+mn-ea"/>
                  <a:cs typeface="+mn-ea"/>
                  <a:sym typeface="+mn-lt"/>
                </a:rPr>
                <a:t>(         )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dm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Text Box 25"/>
            <p:cNvSpPr txBox="1">
              <a:spLocks noChangeArrowheads="1"/>
            </p:cNvSpPr>
            <p:nvPr/>
          </p:nvSpPr>
          <p:spPr bwMode="auto">
            <a:xfrm>
              <a:off x="4768" y="8554"/>
              <a:ext cx="3698" cy="9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00B0F0"/>
                  </a:solidFill>
                  <a:latin typeface="+mn-lt"/>
                  <a:ea typeface="+mn-ea"/>
                  <a:cs typeface="+mn-ea"/>
                  <a:sym typeface="+mn-lt"/>
                </a:rPr>
                <a:t>(          )</a:t>
              </a:r>
              <a:r>
                <a:rPr lang="en-US" altLang="zh-CN" sz="24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m</a:t>
              </a:r>
              <a:endPara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338" name="Text Box 23"/>
            <p:cNvSpPr txBox="1">
              <a:spLocks noChangeArrowheads="1"/>
            </p:cNvSpPr>
            <p:nvPr/>
          </p:nvSpPr>
          <p:spPr bwMode="auto">
            <a:xfrm>
              <a:off x="4768" y="6964"/>
              <a:ext cx="3523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 dirty="0">
                  <a:solidFill>
                    <a:srgbClr val="00B0F0"/>
                  </a:solidFill>
                  <a:cs typeface="+mn-ea"/>
                  <a:sym typeface="+mn-lt"/>
                </a:rPr>
                <a:t>(          )</a:t>
              </a:r>
              <a:r>
                <a:rPr lang="en-US" altLang="zh-CN" sz="2400" b="1" dirty="0">
                  <a:solidFill>
                    <a:srgbClr val="000000"/>
                  </a:solidFill>
                  <a:cs typeface="+mn-ea"/>
                  <a:sym typeface="+mn-lt"/>
                </a:rPr>
                <a:t>m</a:t>
              </a:r>
              <a:endParaRPr lang="en-US" altLang="zh-CN" sz="24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5586889" y="2482155"/>
            <a:ext cx="860822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cs typeface="+mn-ea"/>
                <a:sym typeface="+mn-lt"/>
              </a:rPr>
              <a:t>7</a:t>
            </a:r>
            <a:endParaRPr lang="en-US" altLang="zh-CN" sz="27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 bwMode="auto">
          <a:xfrm>
            <a:off x="5476876" y="3114677"/>
            <a:ext cx="640556" cy="840391"/>
            <a:chOff x="2983" y="6672"/>
            <a:chExt cx="1343" cy="1766"/>
          </a:xfrm>
        </p:grpSpPr>
        <p:sp>
          <p:nvSpPr>
            <p:cNvPr id="13341" name="文本框 13"/>
            <p:cNvSpPr txBox="1">
              <a:spLocks noChangeArrowheads="1"/>
            </p:cNvSpPr>
            <p:nvPr/>
          </p:nvSpPr>
          <p:spPr bwMode="auto">
            <a:xfrm>
              <a:off x="2983" y="6672"/>
              <a:ext cx="1343" cy="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rgbClr val="FF0000"/>
                  </a:solidFill>
                  <a:cs typeface="+mn-ea"/>
                  <a:sym typeface="+mn-lt"/>
                </a:rPr>
                <a:t>7</a:t>
              </a:r>
              <a:endParaRPr lang="en-US" altLang="zh-CN" sz="2700" b="1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rgbClr val="FF0000"/>
                  </a:solidFill>
                  <a:cs typeface="+mn-ea"/>
                  <a:sym typeface="+mn-lt"/>
                </a:rPr>
                <a:t>10</a:t>
              </a:r>
              <a:endParaRPr lang="en-US" altLang="zh-CN" sz="27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3278" y="7575"/>
              <a:ext cx="754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5476876" y="4073177"/>
            <a:ext cx="860822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cs typeface="+mn-ea"/>
                <a:sym typeface="+mn-lt"/>
              </a:rPr>
              <a:t>0.7</a:t>
            </a:r>
            <a:endParaRPr lang="en-US" altLang="zh-CN" sz="27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8" grpId="0"/>
      <p:bldP spid="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12"/>
          <p:cNvSpPr txBox="1">
            <a:spLocks noChangeArrowheads="1"/>
          </p:cNvSpPr>
          <p:nvPr/>
        </p:nvSpPr>
        <p:spPr bwMode="auto">
          <a:xfrm>
            <a:off x="928093" y="913622"/>
            <a:ext cx="4023122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cs typeface="+mn-ea"/>
                <a:sym typeface="+mn-lt"/>
              </a:rPr>
              <a:t>把 1m 平均分成 10</a:t>
            </a:r>
            <a:r>
              <a:rPr lang="en-US" altLang="zh-CN" sz="2100" b="1" dirty="0">
                <a:solidFill>
                  <a:srgbClr val="000000"/>
                </a:solidFill>
                <a:cs typeface="+mn-ea"/>
                <a:sym typeface="+mn-lt"/>
              </a:rPr>
              <a:t>0</a:t>
            </a:r>
            <a:r>
              <a:rPr lang="zh-CN" altLang="en-US" sz="2100" b="1" dirty="0">
                <a:solidFill>
                  <a:srgbClr val="000000"/>
                </a:solidFill>
                <a:cs typeface="+mn-ea"/>
                <a:sym typeface="+mn-lt"/>
              </a:rPr>
              <a:t> 份。</a:t>
            </a:r>
            <a:endParaRPr lang="zh-CN" altLang="en-US" sz="21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14338" name="图片 2" descr="3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16769" y="1446610"/>
            <a:ext cx="7543800" cy="154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Line 46"/>
          <p:cNvSpPr>
            <a:spLocks noChangeShapeType="1"/>
          </p:cNvSpPr>
          <p:nvPr/>
        </p:nvSpPr>
        <p:spPr bwMode="auto">
          <a:xfrm flipH="1" flipV="1">
            <a:off x="1777604" y="2752725"/>
            <a:ext cx="0" cy="386954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tailEnd type="triangle" w="med" len="med"/>
          </a:ln>
        </p:spPr>
        <p:txBody>
          <a:bodyPr lIns="68580" tIns="34290" rIns="68580" bIns="34290" anchor="ctr"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1131095" y="4204099"/>
            <a:ext cx="1416844" cy="4847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0.01 m</a:t>
            </a:r>
            <a:endParaRPr lang="en-US" altLang="zh-CN" sz="27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131094" y="3184447"/>
            <a:ext cx="1195864" cy="840358"/>
            <a:chOff x="2479" y="7026"/>
            <a:chExt cx="2511" cy="1765"/>
          </a:xfrm>
        </p:grpSpPr>
        <p:sp>
          <p:nvSpPr>
            <p:cNvPr id="14342" name="Text Box 23"/>
            <p:cNvSpPr txBox="1">
              <a:spLocks noChangeArrowheads="1"/>
            </p:cNvSpPr>
            <p:nvPr/>
          </p:nvSpPr>
          <p:spPr bwMode="auto">
            <a:xfrm>
              <a:off x="4045" y="7415"/>
              <a:ext cx="945" cy="10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rgbClr val="000000"/>
                  </a:solidFill>
                  <a:cs typeface="+mn-ea"/>
                  <a:sym typeface="+mn-lt"/>
                </a:rPr>
                <a:t>m</a:t>
              </a:r>
              <a:endParaRPr lang="en-US" altLang="zh-CN" sz="27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14343" name="组合 28"/>
            <p:cNvGrpSpPr/>
            <p:nvPr/>
          </p:nvGrpSpPr>
          <p:grpSpPr bwMode="auto">
            <a:xfrm>
              <a:off x="2479" y="7026"/>
              <a:ext cx="1637" cy="1765"/>
              <a:chOff x="2983" y="6672"/>
              <a:chExt cx="1637" cy="1766"/>
            </a:xfrm>
          </p:grpSpPr>
          <p:sp>
            <p:nvSpPr>
              <p:cNvPr id="14344" name="文本框 13"/>
              <p:cNvSpPr txBox="1">
                <a:spLocks noChangeArrowheads="1"/>
              </p:cNvSpPr>
              <p:nvPr/>
            </p:nvSpPr>
            <p:spPr bwMode="auto">
              <a:xfrm>
                <a:off x="2983" y="6672"/>
                <a:ext cx="1637" cy="17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00" b="1">
                    <a:solidFill>
                      <a:srgbClr val="000000"/>
                    </a:solidFill>
                    <a:cs typeface="+mn-ea"/>
                    <a:sym typeface="+mn-lt"/>
                  </a:rPr>
                  <a:t>1</a:t>
                </a:r>
                <a:endParaRPr lang="en-US" altLang="zh-CN" sz="2700" b="1">
                  <a:solidFill>
                    <a:srgbClr val="000000"/>
                  </a:solidFill>
                  <a:cs typeface="+mn-ea"/>
                  <a:sym typeface="+mn-lt"/>
                </a:endParaRPr>
              </a:p>
              <a:p>
                <a:pPr algn="ctr" fontAlgn="base">
                  <a:lnSpc>
                    <a:spcPct val="9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700" b="1">
                    <a:solidFill>
                      <a:srgbClr val="000000"/>
                    </a:solidFill>
                    <a:cs typeface="+mn-ea"/>
                    <a:sym typeface="+mn-lt"/>
                  </a:rPr>
                  <a:t>100</a:t>
                </a:r>
                <a:endParaRPr lang="en-US" altLang="zh-CN" sz="2700" b="1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3193" y="7576"/>
                <a:ext cx="1248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 bwMode="auto">
          <a:xfrm>
            <a:off x="2547939" y="2752725"/>
            <a:ext cx="1760935" cy="1937867"/>
            <a:chOff x="4768" y="5550"/>
            <a:chExt cx="3697" cy="4068"/>
          </a:xfrm>
        </p:grpSpPr>
        <p:sp>
          <p:nvSpPr>
            <p:cNvPr id="7" name="Line 46"/>
            <p:cNvSpPr>
              <a:spLocks noChangeShapeType="1"/>
            </p:cNvSpPr>
            <p:nvPr/>
          </p:nvSpPr>
          <p:spPr bwMode="auto">
            <a:xfrm flipH="1" flipV="1">
              <a:off x="6018" y="5550"/>
              <a:ext cx="0" cy="812"/>
            </a:xfrm>
            <a:prstGeom prst="line">
              <a:avLst/>
            </a:prstGeom>
            <a:noFill/>
            <a:ln w="60325">
              <a:solidFill>
                <a:srgbClr val="FF0000"/>
              </a:solidFill>
              <a:round/>
              <a:tailEnd type="triangle" w="med" len="med"/>
            </a:ln>
          </p:spPr>
          <p:txBody>
            <a:bodyPr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 Box 25"/>
            <p:cNvSpPr txBox="1">
              <a:spLocks noChangeArrowheads="1"/>
            </p:cNvSpPr>
            <p:nvPr/>
          </p:nvSpPr>
          <p:spPr bwMode="auto">
            <a:xfrm>
              <a:off x="4768" y="8552"/>
              <a:ext cx="3697" cy="106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700" b="1" dirty="0">
                  <a:solidFill>
                    <a:srgbClr val="00B0F0"/>
                  </a:solidFill>
                  <a:latin typeface="+mn-lt"/>
                  <a:ea typeface="+mn-ea"/>
                  <a:cs typeface="+mn-ea"/>
                  <a:sym typeface="+mn-lt"/>
                </a:rPr>
                <a:t>(          )</a:t>
              </a:r>
              <a:r>
                <a:rPr lang="en-US" altLang="zh-CN" sz="27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m</a:t>
              </a:r>
              <a:endParaRPr lang="en-US" altLang="zh-CN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49" name="Text Box 23"/>
            <p:cNvSpPr txBox="1">
              <a:spLocks noChangeArrowheads="1"/>
            </p:cNvSpPr>
            <p:nvPr/>
          </p:nvSpPr>
          <p:spPr bwMode="auto">
            <a:xfrm>
              <a:off x="4768" y="6964"/>
              <a:ext cx="3523" cy="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00B0F0"/>
                  </a:solidFill>
                  <a:cs typeface="+mn-ea"/>
                  <a:sym typeface="+mn-lt"/>
                </a:rPr>
                <a:t>(          )</a:t>
              </a:r>
              <a:r>
                <a:rPr lang="en-US" altLang="zh-CN" sz="2700" b="1" dirty="0">
                  <a:solidFill>
                    <a:srgbClr val="000000"/>
                  </a:solidFill>
                  <a:cs typeface="+mn-ea"/>
                  <a:sym typeface="+mn-lt"/>
                </a:rPr>
                <a:t>m</a:t>
              </a:r>
              <a:endParaRPr lang="en-US" altLang="zh-CN" sz="27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2736533" y="3218081"/>
            <a:ext cx="950119" cy="840390"/>
            <a:chOff x="2983" y="6672"/>
            <a:chExt cx="1995" cy="1766"/>
          </a:xfrm>
        </p:grpSpPr>
        <p:sp>
          <p:nvSpPr>
            <p:cNvPr id="14351" name="文本框 13"/>
            <p:cNvSpPr txBox="1">
              <a:spLocks noChangeArrowheads="1"/>
            </p:cNvSpPr>
            <p:nvPr/>
          </p:nvSpPr>
          <p:spPr bwMode="auto">
            <a:xfrm>
              <a:off x="2983" y="6672"/>
              <a:ext cx="1995" cy="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rgbClr val="FF0000"/>
                  </a:solidFill>
                  <a:cs typeface="+mn-ea"/>
                  <a:sym typeface="+mn-lt"/>
                </a:rPr>
                <a:t>3</a:t>
              </a:r>
              <a:endParaRPr lang="en-US" altLang="zh-CN" sz="2700" b="1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rgbClr val="FF0000"/>
                  </a:solidFill>
                  <a:cs typeface="+mn-ea"/>
                  <a:sym typeface="+mn-lt"/>
                </a:rPr>
                <a:t>100</a:t>
              </a:r>
              <a:endParaRPr lang="en-US" altLang="zh-CN" sz="27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383" y="7575"/>
              <a:ext cx="124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2837260" y="4184642"/>
            <a:ext cx="860822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cs typeface="+mn-ea"/>
                <a:sym typeface="+mn-lt"/>
              </a:rPr>
              <a:t>0.03</a:t>
            </a:r>
            <a:endParaRPr lang="en-US" altLang="zh-CN" sz="27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 bwMode="auto">
          <a:xfrm>
            <a:off x="5262564" y="2752725"/>
            <a:ext cx="1759744" cy="2353260"/>
            <a:chOff x="4768" y="5550"/>
            <a:chExt cx="3697" cy="4940"/>
          </a:xfrm>
        </p:grpSpPr>
        <p:sp>
          <p:nvSpPr>
            <p:cNvPr id="14" name="Line 46"/>
            <p:cNvSpPr>
              <a:spLocks noChangeShapeType="1"/>
            </p:cNvSpPr>
            <p:nvPr/>
          </p:nvSpPr>
          <p:spPr bwMode="auto">
            <a:xfrm flipH="1" flipV="1">
              <a:off x="6019" y="5550"/>
              <a:ext cx="0" cy="812"/>
            </a:xfrm>
            <a:prstGeom prst="line">
              <a:avLst/>
            </a:prstGeom>
            <a:noFill/>
            <a:ln w="60325">
              <a:solidFill>
                <a:srgbClr val="FF0000"/>
              </a:solidFill>
              <a:round/>
              <a:tailEnd type="triangle" w="med" len="med"/>
            </a:ln>
          </p:spPr>
          <p:txBody>
            <a:bodyPr anchor="ctr"/>
            <a:lstStyle/>
            <a:p>
              <a:pPr defTabSz="3429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 Box 25"/>
            <p:cNvSpPr txBox="1">
              <a:spLocks noChangeArrowheads="1"/>
            </p:cNvSpPr>
            <p:nvPr/>
          </p:nvSpPr>
          <p:spPr bwMode="auto">
            <a:xfrm>
              <a:off x="4768" y="8552"/>
              <a:ext cx="3697" cy="193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700" b="1" dirty="0">
                  <a:solidFill>
                    <a:srgbClr val="00B0F0"/>
                  </a:solidFill>
                  <a:latin typeface="+mn-lt"/>
                  <a:ea typeface="+mn-ea"/>
                  <a:cs typeface="+mn-ea"/>
                  <a:sym typeface="+mn-lt"/>
                </a:rPr>
                <a:t>(           )</a:t>
              </a:r>
              <a:r>
                <a:rPr lang="en-US" altLang="zh-CN" sz="2700" b="1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rPr>
                <a:t>m</a:t>
              </a:r>
              <a:endParaRPr lang="en-US" altLang="zh-CN" sz="27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357" name="Text Box 23"/>
            <p:cNvSpPr txBox="1">
              <a:spLocks noChangeArrowheads="1"/>
            </p:cNvSpPr>
            <p:nvPr/>
          </p:nvSpPr>
          <p:spPr bwMode="auto">
            <a:xfrm>
              <a:off x="4768" y="6964"/>
              <a:ext cx="3697" cy="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700" b="1" dirty="0">
                  <a:solidFill>
                    <a:srgbClr val="00B0F0"/>
                  </a:solidFill>
                  <a:cs typeface="+mn-ea"/>
                  <a:sym typeface="+mn-lt"/>
                </a:rPr>
                <a:t>(           )</a:t>
              </a:r>
              <a:r>
                <a:rPr lang="en-US" altLang="zh-CN" sz="2700" b="1" dirty="0">
                  <a:solidFill>
                    <a:srgbClr val="000000"/>
                  </a:solidFill>
                  <a:cs typeface="+mn-ea"/>
                  <a:sym typeface="+mn-lt"/>
                </a:rPr>
                <a:t>m</a:t>
              </a:r>
              <a:endParaRPr lang="en-US" altLang="zh-CN" sz="27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5507236" y="3239257"/>
            <a:ext cx="950119" cy="840390"/>
            <a:chOff x="2983" y="6672"/>
            <a:chExt cx="1995" cy="1766"/>
          </a:xfrm>
        </p:grpSpPr>
        <p:sp>
          <p:nvSpPr>
            <p:cNvPr id="14359" name="文本框 13"/>
            <p:cNvSpPr txBox="1">
              <a:spLocks noChangeArrowheads="1"/>
            </p:cNvSpPr>
            <p:nvPr/>
          </p:nvSpPr>
          <p:spPr bwMode="auto">
            <a:xfrm>
              <a:off x="2983" y="6672"/>
              <a:ext cx="1995" cy="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rgbClr val="FF0000"/>
                  </a:solidFill>
                  <a:cs typeface="+mn-ea"/>
                  <a:sym typeface="+mn-lt"/>
                </a:rPr>
                <a:t>7</a:t>
              </a:r>
              <a:endParaRPr lang="en-US" altLang="zh-CN" sz="2700" b="1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700" b="1">
                  <a:solidFill>
                    <a:srgbClr val="FF0000"/>
                  </a:solidFill>
                  <a:cs typeface="+mn-ea"/>
                  <a:sym typeface="+mn-lt"/>
                </a:rPr>
                <a:t>100</a:t>
              </a:r>
              <a:endParaRPr lang="en-US" altLang="zh-CN" sz="27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3383" y="7575"/>
              <a:ext cx="1245" cy="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5563790" y="4184642"/>
            <a:ext cx="860822" cy="5678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cs typeface="+mn-ea"/>
                <a:sym typeface="+mn-lt"/>
              </a:rPr>
              <a:t>0.07</a:t>
            </a:r>
            <a:endParaRPr lang="en-US" altLang="zh-CN" sz="27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1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/>
          <p:nvPr/>
        </p:nvSpPr>
        <p:spPr bwMode="auto">
          <a:xfrm>
            <a:off x="805543" y="1025880"/>
            <a:ext cx="6645389" cy="894002"/>
          </a:xfrm>
          <a:prstGeom prst="wedgeRoundRectCallout">
            <a:avLst>
              <a:gd name="adj1" fmla="val 46516"/>
              <a:gd name="adj2" fmla="val 125958"/>
              <a:gd name="adj3" fmla="val 16667"/>
            </a:avLst>
          </a:prstGeom>
          <a:noFill/>
          <a:ln w="25400">
            <a:solidFill>
              <a:srgbClr val="00B0F0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sz="2400" noProof="1">
                <a:solidFill>
                  <a:srgbClr val="000000"/>
                </a:solidFill>
                <a:cs typeface="+mn-ea"/>
                <a:sym typeface="+mn-lt"/>
              </a:rPr>
              <a:t>分母是 10、100、1000……的分数可以用小数表示。</a:t>
            </a:r>
            <a:endParaRPr sz="2400" noProof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10804" y="2321874"/>
            <a:ext cx="5643563" cy="90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00B0F0"/>
                </a:solidFill>
                <a:cs typeface="+mn-ea"/>
                <a:sym typeface="+mn-lt"/>
              </a:rPr>
              <a:t>    </a:t>
            </a:r>
            <a:r>
              <a:rPr lang="zh-CN" altLang="en-US" sz="2100" b="1" dirty="0">
                <a:solidFill>
                  <a:srgbClr val="00B0F0"/>
                </a:solidFill>
                <a:cs typeface="+mn-ea"/>
                <a:sym typeface="+mn-lt"/>
              </a:rPr>
              <a:t>小数的计数单位是十分之一、百分之一、千分之一……分别写作 0.1、0.01、0.001……</a:t>
            </a:r>
            <a:endParaRPr lang="zh-CN" altLang="en-US" sz="2100" b="1" dirty="0">
              <a:solidFill>
                <a:srgbClr val="00B0F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10804" y="3913585"/>
            <a:ext cx="6962775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cs typeface="+mn-ea"/>
                <a:sym typeface="+mn-lt"/>
              </a:rPr>
              <a:t>每相邻两个计数单位之间的进率是（           ）。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5820796" y="3764879"/>
            <a:ext cx="698897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>
                <a:solidFill>
                  <a:srgbClr val="FF0000"/>
                </a:solidFill>
                <a:cs typeface="+mn-ea"/>
                <a:sym typeface="+mn-lt"/>
              </a:rPr>
              <a:t>10</a:t>
            </a:r>
            <a:endParaRPr lang="en-US" altLang="zh-CN" sz="30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231109" y="2321874"/>
            <a:ext cx="1337309" cy="26746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文本框 114"/>
          <p:cNvSpPr txBox="1">
            <a:spLocks noChangeArrowheads="1"/>
          </p:cNvSpPr>
          <p:nvPr/>
        </p:nvSpPr>
        <p:spPr bwMode="auto">
          <a:xfrm>
            <a:off x="798911" y="1750220"/>
            <a:ext cx="7546181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marL="386080" indent="-38608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zh-CN" altLang="zh-CN" sz="1800" dirty="0">
                <a:cs typeface="+mn-ea"/>
                <a:sym typeface="+mn-lt"/>
              </a:rPr>
              <a:t>小数的意义：把单位“1”平均分成 10 份、100 份、1000 份……这样的一份或几份可以用分母是 10、100、1000……的分数来表示，也可以用小数来表示。</a:t>
            </a:r>
            <a:endParaRPr lang="en-US" altLang="zh-CN" sz="1800" dirty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cs typeface="+mn-ea"/>
                <a:sym typeface="+mn-lt"/>
              </a:rPr>
              <a:t>2. </a:t>
            </a:r>
            <a:r>
              <a:rPr lang="zh-CN" altLang="en-US" sz="1800" dirty="0">
                <a:cs typeface="+mn-ea"/>
                <a:sym typeface="+mn-lt"/>
              </a:rPr>
              <a:t>小数的计数单位是十分之一、百分之一、千分之一</a:t>
            </a:r>
            <a:r>
              <a:rPr lang="en-US" altLang="zh-CN" sz="1800" dirty="0">
                <a:cs typeface="+mn-ea"/>
                <a:sym typeface="+mn-lt"/>
              </a:rPr>
              <a:t>……</a:t>
            </a:r>
            <a:r>
              <a:rPr lang="zh-CN" altLang="en-US" sz="1800" dirty="0">
                <a:cs typeface="+mn-ea"/>
                <a:sym typeface="+mn-lt"/>
              </a:rPr>
              <a:t>分别写作 </a:t>
            </a:r>
            <a:r>
              <a:rPr lang="en-US" altLang="zh-CN" sz="1800" dirty="0">
                <a:cs typeface="+mn-ea"/>
                <a:sym typeface="+mn-lt"/>
              </a:rPr>
              <a:t>0.1</a:t>
            </a:r>
            <a:r>
              <a:rPr lang="zh-CN" altLang="en-US" sz="1800" dirty="0">
                <a:cs typeface="+mn-ea"/>
                <a:sym typeface="+mn-lt"/>
              </a:rPr>
              <a:t>、</a:t>
            </a:r>
            <a:r>
              <a:rPr lang="en-US" altLang="zh-CN" sz="1800" dirty="0">
                <a:cs typeface="+mn-ea"/>
                <a:sym typeface="+mn-lt"/>
              </a:rPr>
              <a:t>0.01</a:t>
            </a:r>
            <a:r>
              <a:rPr lang="zh-CN" altLang="en-US" sz="1800" dirty="0">
                <a:cs typeface="+mn-ea"/>
                <a:sym typeface="+mn-lt"/>
              </a:rPr>
              <a:t>、</a:t>
            </a:r>
            <a:r>
              <a:rPr lang="en-US" altLang="zh-CN" sz="1800" dirty="0">
                <a:cs typeface="+mn-ea"/>
                <a:sym typeface="+mn-lt"/>
              </a:rPr>
              <a:t>0.001……</a:t>
            </a:r>
            <a:endParaRPr lang="en-US" altLang="zh-CN" sz="1800" dirty="0"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cs typeface="+mn-ea"/>
                <a:sym typeface="+mn-lt"/>
              </a:rPr>
              <a:t>3. </a:t>
            </a:r>
            <a:r>
              <a:rPr lang="zh-CN" altLang="en-US" sz="1800" dirty="0">
                <a:cs typeface="+mn-ea"/>
                <a:sym typeface="+mn-lt"/>
              </a:rPr>
              <a:t>小数每相邻两个计数单位之间的进率是十。</a:t>
            </a:r>
            <a:endParaRPr lang="zh-CN" altLang="en-US" sz="1800" dirty="0">
              <a:cs typeface="+mn-ea"/>
              <a:sym typeface="+mn-lt"/>
            </a:endParaRPr>
          </a:p>
        </p:txBody>
      </p:sp>
      <p:pic>
        <p:nvPicPr>
          <p:cNvPr id="17410" name="图片 1" descr="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4611" y="919163"/>
            <a:ext cx="2025253" cy="56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1" name="文本框 2"/>
          <p:cNvSpPr txBox="1">
            <a:spLocks noChangeArrowheads="1"/>
          </p:cNvSpPr>
          <p:nvPr/>
        </p:nvSpPr>
        <p:spPr bwMode="auto">
          <a:xfrm>
            <a:off x="950120" y="970361"/>
            <a:ext cx="154662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000000"/>
                </a:solidFill>
                <a:cs typeface="+mn-ea"/>
                <a:sym typeface="+mn-lt"/>
              </a:rPr>
              <a:t>知识提炼</a:t>
            </a:r>
            <a:endParaRPr lang="zh-CN" altLang="en-US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1"/>
          <p:cNvSpPr txBox="1">
            <a:spLocks noChangeArrowheads="1"/>
          </p:cNvSpPr>
          <p:nvPr/>
        </p:nvSpPr>
        <p:spPr bwMode="auto">
          <a:xfrm>
            <a:off x="472656" y="963463"/>
            <a:ext cx="3205045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（选自教材</a:t>
            </a:r>
            <a:r>
              <a:rPr lang="en-US" altLang="zh-CN" sz="2100" b="1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P33</a:t>
            </a:r>
            <a:r>
              <a:rPr lang="zh-CN" altLang="en-US" sz="2100" b="1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100" b="1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100" b="1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做一做）</a:t>
            </a:r>
            <a:endParaRPr lang="zh-CN" altLang="en-US" sz="110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Picture 36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</a:blip>
          <a:srcRect t="77521" r="52006"/>
          <a:stretch>
            <a:fillRect/>
          </a:stretch>
        </p:blipFill>
        <p:spPr bwMode="auto">
          <a:xfrm>
            <a:off x="954883" y="2056446"/>
            <a:ext cx="3088481" cy="38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541985" y="3952875"/>
            <a:ext cx="633413" cy="69249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0.6</a:t>
            </a:r>
            <a:endParaRPr lang="en-US" altLang="zh-CN" sz="27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025503" y="3952875"/>
            <a:ext cx="633413" cy="69249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0.7</a:t>
            </a:r>
            <a:endParaRPr lang="en-US" altLang="zh-CN" sz="27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" name="Group 12"/>
          <p:cNvGrpSpPr/>
          <p:nvPr/>
        </p:nvGrpSpPr>
        <p:grpSpPr bwMode="auto">
          <a:xfrm>
            <a:off x="4070747" y="2830116"/>
            <a:ext cx="565547" cy="1119508"/>
            <a:chOff x="3979" y="950"/>
            <a:chExt cx="394" cy="1255"/>
          </a:xfrm>
        </p:grpSpPr>
        <p:sp>
          <p:nvSpPr>
            <p:cNvPr id="17" name="Text Box 13"/>
            <p:cNvSpPr txBox="1">
              <a:spLocks noChangeArrowheads="1"/>
            </p:cNvSpPr>
            <p:nvPr/>
          </p:nvSpPr>
          <p:spPr bwMode="auto">
            <a:xfrm>
              <a:off x="3979" y="1636"/>
              <a:ext cx="394" cy="56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70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en-US" altLang="zh-CN" sz="27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65" name="Text Box 14"/>
            <p:cNvSpPr txBox="1">
              <a:spLocks noChangeArrowheads="1"/>
            </p:cNvSpPr>
            <p:nvPr/>
          </p:nvSpPr>
          <p:spPr bwMode="auto">
            <a:xfrm>
              <a:off x="4067" y="950"/>
              <a:ext cx="227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700">
                  <a:solidFill>
                    <a:srgbClr val="FF0000"/>
                  </a:solidFill>
                  <a:cs typeface="+mn-ea"/>
                  <a:sym typeface="+mn-lt"/>
                </a:rPr>
                <a:t>7</a:t>
              </a:r>
              <a:endParaRPr lang="en-US" altLang="zh-CN" sz="27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19" name="Line 15"/>
            <p:cNvSpPr>
              <a:spLocks noChangeShapeType="1"/>
            </p:cNvSpPr>
            <p:nvPr/>
          </p:nvSpPr>
          <p:spPr bwMode="auto">
            <a:xfrm>
              <a:off x="4025" y="1689"/>
              <a:ext cx="30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pPr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331120" y="3183731"/>
            <a:ext cx="973931" cy="7617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分数：</a:t>
            </a:r>
            <a:endParaRPr lang="zh-CN" altLang="en-US" sz="30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1325167" y="4031456"/>
            <a:ext cx="973931" cy="7617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0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小数：</a:t>
            </a:r>
            <a:endParaRPr lang="zh-CN" altLang="en-US" sz="30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3893345" y="3918347"/>
            <a:ext cx="975122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2437211" y="3895725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2412208" y="4658916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5" name="Line 26"/>
          <p:cNvSpPr>
            <a:spLocks noChangeShapeType="1"/>
          </p:cNvSpPr>
          <p:nvPr/>
        </p:nvSpPr>
        <p:spPr bwMode="auto">
          <a:xfrm>
            <a:off x="3855245" y="4639866"/>
            <a:ext cx="975122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6" name="Group 30"/>
          <p:cNvGrpSpPr/>
          <p:nvPr/>
        </p:nvGrpSpPr>
        <p:grpSpPr bwMode="auto">
          <a:xfrm>
            <a:off x="2405062" y="2814638"/>
            <a:ext cx="967979" cy="1138031"/>
            <a:chOff x="3954" y="971"/>
            <a:chExt cx="318" cy="1277"/>
          </a:xfrm>
        </p:grpSpPr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3954" y="1445"/>
              <a:ext cx="318" cy="80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7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en-US" altLang="zh-CN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5" name="Text Box 32"/>
            <p:cNvSpPr txBox="1">
              <a:spLocks noChangeArrowheads="1"/>
            </p:cNvSpPr>
            <p:nvPr/>
          </p:nvSpPr>
          <p:spPr bwMode="auto">
            <a:xfrm>
              <a:off x="4010" y="971"/>
              <a:ext cx="227" cy="8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700">
                  <a:solidFill>
                    <a:srgbClr val="FF0000"/>
                  </a:solidFill>
                  <a:cs typeface="+mn-ea"/>
                  <a:sym typeface="+mn-lt"/>
                </a:rPr>
                <a:t>6</a:t>
              </a:r>
              <a:endParaRPr lang="en-US" altLang="zh-CN" sz="27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Line 33"/>
            <p:cNvSpPr>
              <a:spLocks noChangeShapeType="1"/>
            </p:cNvSpPr>
            <p:nvPr/>
          </p:nvSpPr>
          <p:spPr bwMode="auto">
            <a:xfrm>
              <a:off x="4044" y="1700"/>
              <a:ext cx="15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pPr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5287567" y="3952875"/>
            <a:ext cx="1187053" cy="69249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0.32</a:t>
            </a:r>
            <a:endParaRPr lang="en-US" altLang="zh-CN" sz="27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1" name="Group 14"/>
          <p:cNvGrpSpPr/>
          <p:nvPr/>
        </p:nvGrpSpPr>
        <p:grpSpPr bwMode="auto">
          <a:xfrm>
            <a:off x="5434014" y="2814637"/>
            <a:ext cx="875110" cy="1167429"/>
            <a:chOff x="3663" y="2518"/>
            <a:chExt cx="611" cy="1308"/>
          </a:xfrm>
        </p:grpSpPr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3663" y="3024"/>
              <a:ext cx="611" cy="8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7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100</a:t>
              </a:r>
              <a:endParaRPr lang="en-US" altLang="zh-CN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3737" y="2518"/>
              <a:ext cx="477" cy="8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7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32</a:t>
              </a:r>
              <a:endParaRPr lang="en-US" altLang="zh-CN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3752" y="3278"/>
              <a:ext cx="43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pPr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9482" name="Picture 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68692" y="1587104"/>
            <a:ext cx="1729978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Line 24"/>
          <p:cNvSpPr>
            <a:spLocks noChangeShapeType="1"/>
          </p:cNvSpPr>
          <p:nvPr/>
        </p:nvSpPr>
        <p:spPr bwMode="auto">
          <a:xfrm>
            <a:off x="5369720" y="3895725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7" name="Line 25"/>
          <p:cNvSpPr>
            <a:spLocks noChangeShapeType="1"/>
          </p:cNvSpPr>
          <p:nvPr/>
        </p:nvSpPr>
        <p:spPr bwMode="auto">
          <a:xfrm>
            <a:off x="5351861" y="4631531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19485" name="Picture 36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461"/>
          <a:stretch>
            <a:fillRect/>
          </a:stretch>
        </p:blipFill>
        <p:spPr bwMode="auto">
          <a:xfrm>
            <a:off x="4356497" y="1587104"/>
            <a:ext cx="1818084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文本框 34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7"/>
          <p:cNvGrpSpPr/>
          <p:nvPr/>
        </p:nvGrpSpPr>
        <p:grpSpPr bwMode="auto">
          <a:xfrm>
            <a:off x="454561" y="1175644"/>
            <a:ext cx="7709297" cy="544754"/>
            <a:chOff x="1047" y="1845"/>
            <a:chExt cx="17386" cy="1143"/>
          </a:xfrm>
        </p:grpSpPr>
        <p:pic>
          <p:nvPicPr>
            <p:cNvPr id="20482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78" y="2003"/>
              <a:ext cx="956" cy="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3" name="文本框 3"/>
            <p:cNvSpPr txBox="1">
              <a:spLocks noChangeArrowheads="1"/>
            </p:cNvSpPr>
            <p:nvPr/>
          </p:nvSpPr>
          <p:spPr bwMode="auto">
            <a:xfrm>
              <a:off x="1047" y="1845"/>
              <a:ext cx="17386" cy="1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4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solidFill>
                    <a:srgbClr val="000000"/>
                  </a:solidFill>
                  <a:cs typeface="+mn-ea"/>
                  <a:sym typeface="+mn-lt"/>
                </a:rPr>
                <a:t>        </a:t>
              </a:r>
              <a:r>
                <a:rPr lang="zh-CN" altLang="en-US" sz="2100" dirty="0">
                  <a:solidFill>
                    <a:srgbClr val="000000"/>
                  </a:solidFill>
                  <a:cs typeface="+mn-ea"/>
                  <a:sym typeface="+mn-lt"/>
                </a:rPr>
                <a:t>判断：2.50 的计数单位是十分之一。  </a:t>
              </a:r>
              <a:r>
                <a:rPr lang="en-US" altLang="zh-CN" sz="2100" dirty="0">
                  <a:solidFill>
                    <a:srgbClr val="000000"/>
                  </a:solidFill>
                  <a:cs typeface="+mn-ea"/>
                  <a:sym typeface="+mn-lt"/>
                </a:rPr>
                <a:t>(   )</a:t>
              </a:r>
              <a:endParaRPr lang="en-US" altLang="zh-CN" sz="21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711995" y="2684222"/>
            <a:ext cx="7906940" cy="1546707"/>
            <a:chOff x="1378" y="6295"/>
            <a:chExt cx="16602" cy="3251"/>
          </a:xfrm>
        </p:grpSpPr>
        <p:pic>
          <p:nvPicPr>
            <p:cNvPr id="20486" name="图片 4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378" y="6563"/>
              <a:ext cx="2940" cy="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487" name="文本框 5"/>
            <p:cNvSpPr txBox="1">
              <a:spLocks noChangeArrowheads="1"/>
            </p:cNvSpPr>
            <p:nvPr/>
          </p:nvSpPr>
          <p:spPr bwMode="auto">
            <a:xfrm>
              <a:off x="1378" y="6295"/>
              <a:ext cx="16602" cy="3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100" dirty="0">
                  <a:cs typeface="+mn-ea"/>
                  <a:sym typeface="+mn-lt"/>
                </a:rPr>
                <a:t>                 </a:t>
              </a:r>
              <a:endParaRPr lang="en-US" altLang="zh-CN" sz="2100" dirty="0">
                <a:cs typeface="+mn-ea"/>
                <a:sym typeface="+mn-lt"/>
              </a:endParaRPr>
            </a:p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dirty="0">
                  <a:cs typeface="+mn-ea"/>
                  <a:sym typeface="+mn-lt"/>
                </a:rPr>
                <a:t>        </a:t>
              </a:r>
              <a:r>
                <a:rPr lang="zh-CN" altLang="zh-CN" sz="2100" dirty="0">
                  <a:cs typeface="+mn-ea"/>
                  <a:sym typeface="+mn-lt"/>
                </a:rPr>
                <a:t>此题错在对小数计数单位的认识不到位。2.50 不能等同于 2.5，含两位小数的计数单位是百分之一。</a:t>
              </a:r>
              <a:endParaRPr lang="zh-CN" altLang="zh-CN" sz="2100" dirty="0"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436644" y="1333501"/>
            <a:ext cx="1182291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600" b="1">
                <a:solidFill>
                  <a:srgbClr val="000000"/>
                </a:solidFill>
                <a:cs typeface="+mn-ea"/>
                <a:sym typeface="+mn-lt"/>
              </a:rPr>
              <a:t>√</a:t>
            </a:r>
            <a:endParaRPr lang="en-US" altLang="zh-CN" sz="3600" b="1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 rot="18480000">
            <a:off x="7028260" y="1612107"/>
            <a:ext cx="1864519" cy="576263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dirty="0">
                <a:solidFill>
                  <a:srgbClr val="FF0000"/>
                </a:solidFill>
                <a:cs typeface="+mn-ea"/>
                <a:sym typeface="+mn-lt"/>
              </a:rPr>
              <a:t>解答错误</a:t>
            </a:r>
            <a:endParaRPr lang="zh-CN" altLang="en-US" sz="33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436644" y="1333501"/>
            <a:ext cx="1182291" cy="62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>
                <a:solidFill>
                  <a:srgbClr val="FF0000"/>
                </a:solidFill>
                <a:cs typeface="+mn-ea"/>
                <a:sym typeface="+mn-lt"/>
              </a:rPr>
              <a:t>×</a:t>
            </a:r>
            <a:endParaRPr lang="zh-CN" altLang="en-US" sz="3600" b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ldLvl="0" animBg="1"/>
      <p:bldP spid="3" grpId="1" bldLvl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课堂练习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纸上得来终觉浅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绝知此事要躬行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2"/>
          <p:cNvSpPr txBox="1">
            <a:spLocks noChangeArrowheads="1"/>
          </p:cNvSpPr>
          <p:nvPr/>
        </p:nvSpPr>
        <p:spPr bwMode="auto">
          <a:xfrm>
            <a:off x="638176" y="965603"/>
            <a:ext cx="8242697" cy="78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1.哪两只袜子是一双？用线连一连。</a:t>
            </a:r>
            <a:endParaRPr lang="en-US" altLang="zh-CN" sz="21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100" b="1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（选自教材</a:t>
            </a:r>
            <a:r>
              <a:rPr lang="en-US" altLang="zh-CN" sz="2100" b="1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P36 </a:t>
            </a:r>
            <a:r>
              <a:rPr lang="zh-CN" altLang="en-US" sz="2100" b="1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100" b="1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T1</a:t>
            </a:r>
            <a:r>
              <a:rPr lang="zh-CN" altLang="en-US" sz="2100" b="1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2100" b="1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1507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8176" y="1948885"/>
            <a:ext cx="7708106" cy="859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4598" y="3609807"/>
            <a:ext cx="7768828" cy="87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1590675" y="2808516"/>
            <a:ext cx="2063354" cy="84534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618310" y="2765653"/>
            <a:ext cx="4086225" cy="94178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601391" y="2814468"/>
            <a:ext cx="3927872" cy="78462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760245" y="2765652"/>
            <a:ext cx="1860947" cy="83343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22"/>
          <p:cNvSpPr txBox="1">
            <a:spLocks noChangeArrowheads="1"/>
          </p:cNvSpPr>
          <p:nvPr/>
        </p:nvSpPr>
        <p:spPr bwMode="auto">
          <a:xfrm>
            <a:off x="609601" y="958178"/>
            <a:ext cx="7241381" cy="475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（选自教材</a:t>
            </a: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P36 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T2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530" name="文本框 1"/>
          <p:cNvSpPr txBox="1">
            <a:spLocks noChangeArrowheads="1"/>
          </p:cNvSpPr>
          <p:nvPr/>
        </p:nvSpPr>
        <p:spPr bwMode="auto">
          <a:xfrm>
            <a:off x="1141213" y="1892101"/>
            <a:ext cx="6178154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solidFill>
                  <a:srgbClr val="000000"/>
                </a:solidFill>
                <a:cs typeface="+mn-ea"/>
                <a:sym typeface="+mn-lt"/>
              </a:rPr>
              <a:t>0.8 里面有（       ）个 0.1。</a:t>
            </a:r>
            <a:endParaRPr lang="zh-CN" altLang="en-US" sz="2700" dirty="0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dirty="0">
                <a:solidFill>
                  <a:srgbClr val="000000"/>
                </a:solidFill>
                <a:cs typeface="+mn-ea"/>
                <a:sym typeface="+mn-lt"/>
              </a:rPr>
              <a:t>0.32 里面有（       ）个 0.01。</a:t>
            </a:r>
            <a:endParaRPr lang="zh-CN" altLang="en-US" sz="27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80780" y="3238997"/>
            <a:ext cx="711994" cy="6369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>
                <a:solidFill>
                  <a:srgbClr val="FF0000"/>
                </a:solidFill>
                <a:cs typeface="+mn-ea"/>
                <a:sym typeface="+mn-lt"/>
              </a:rPr>
              <a:t>32</a:t>
            </a:r>
            <a:endParaRPr lang="en-US" altLang="zh-CN" sz="2700" b="1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3305770" y="2340968"/>
            <a:ext cx="787004" cy="432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700" b="1" dirty="0">
                <a:solidFill>
                  <a:srgbClr val="FF0000"/>
                </a:solidFill>
                <a:cs typeface="+mn-ea"/>
                <a:sym typeface="+mn-lt"/>
              </a:rPr>
              <a:t>8</a:t>
            </a:r>
            <a:endParaRPr lang="en-US" altLang="zh-CN" sz="27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H_Other_1"/>
          <p:cNvSpPr>
            <a:spLocks noChangeAspect="1"/>
          </p:cNvSpPr>
          <p:nvPr>
            <p:custDataLst>
              <p:tags r:id="rId1"/>
            </p:custDataLst>
          </p:nvPr>
        </p:nvSpPr>
        <p:spPr>
          <a:xfrm>
            <a:off x="5092304" y="979885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MH_Other_2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5092304" y="1695451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MH_Other_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092304" y="2411016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MH_Other_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5092304" y="3127772"/>
            <a:ext cx="510778" cy="511969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bg2">
                <a:lumMod val="75000"/>
              </a:schemeClr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 defTabSz="914400">
              <a:defRPr/>
            </a:pPr>
            <a:r>
              <a:rPr lang="en-US" altLang="zh-CN" sz="30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en-US" altLang="zh-CN" sz="30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MH_Text_1"/>
          <p:cNvSpPr/>
          <p:nvPr>
            <p:custDataLst>
              <p:tags r:id="rId5"/>
            </p:custDataLst>
          </p:nvPr>
        </p:nvSpPr>
        <p:spPr>
          <a:xfrm>
            <a:off x="5923365" y="1057276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温故知新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MH_Text_2"/>
          <p:cNvSpPr/>
          <p:nvPr>
            <p:custDataLst>
              <p:tags r:id="rId6"/>
            </p:custDataLst>
          </p:nvPr>
        </p:nvSpPr>
        <p:spPr>
          <a:xfrm>
            <a:off x="5923365" y="1772841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新知探究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MH_Text_3"/>
          <p:cNvSpPr/>
          <p:nvPr>
            <p:custDataLst>
              <p:tags r:id="rId7"/>
            </p:custDataLst>
          </p:nvPr>
        </p:nvSpPr>
        <p:spPr>
          <a:xfrm>
            <a:off x="5923365" y="2489598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课堂练习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MH_Text_4"/>
          <p:cNvSpPr/>
          <p:nvPr>
            <p:custDataLst>
              <p:tags r:id="rId8"/>
            </p:custDataLst>
          </p:nvPr>
        </p:nvSpPr>
        <p:spPr>
          <a:xfrm>
            <a:off x="5923365" y="3205164"/>
            <a:ext cx="1634728" cy="35480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dist" defTabSz="914400">
              <a:defRPr/>
            </a:pPr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课堂小结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MH_Others_1"/>
          <p:cNvSpPr txBox="1"/>
          <p:nvPr>
            <p:custDataLst>
              <p:tags r:id="rId9"/>
            </p:custDataLst>
          </p:nvPr>
        </p:nvSpPr>
        <p:spPr>
          <a:xfrm>
            <a:off x="3277791" y="765399"/>
            <a:ext cx="2043113" cy="1735091"/>
          </a:xfrm>
          <a:prstGeom prst="rect">
            <a:avLst/>
          </a:prstGeom>
          <a:noFill/>
        </p:spPr>
        <p:txBody>
          <a:bodyPr lIns="0" tIns="0" rIns="0" bIns="0" anchor="ctr">
            <a:spAutoFit/>
          </a:bodyPr>
          <a:lstStyle/>
          <a:p>
            <a:pPr algn="ctr" defTabSz="914400">
              <a:defRPr/>
            </a:pPr>
            <a:r>
              <a:rPr lang="zh-CN" altLang="en-US" sz="4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目</a:t>
            </a:r>
            <a:r>
              <a:rPr lang="zh-CN" altLang="en-US" sz="6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 </a:t>
            </a:r>
            <a:endParaRPr lang="en-US" altLang="zh-CN" sz="6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录</a:t>
            </a:r>
            <a:endParaRPr lang="zh-CN" altLang="en-US" sz="45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MH_Others_2"/>
          <p:cNvSpPr txBox="1"/>
          <p:nvPr>
            <p:custDataLst>
              <p:tags r:id="rId10"/>
            </p:custDataLst>
          </p:nvPr>
        </p:nvSpPr>
        <p:spPr>
          <a:xfrm>
            <a:off x="3728702" y="1466851"/>
            <a:ext cx="290849" cy="1889522"/>
          </a:xfrm>
          <a:prstGeom prst="rect">
            <a:avLst/>
          </a:prstGeom>
          <a:noFill/>
        </p:spPr>
        <p:txBody>
          <a:bodyPr vert="eaVert" lIns="0" tIns="0" rIns="0" bIns="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en-US" altLang="zh-CN" sz="21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CONTENTS</a:t>
            </a:r>
            <a:endParaRPr lang="zh-CN" altLang="en-US" sz="21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 Box 22"/>
          <p:cNvSpPr txBox="1">
            <a:spLocks noChangeArrowheads="1"/>
          </p:cNvSpPr>
          <p:nvPr/>
        </p:nvSpPr>
        <p:spPr bwMode="auto">
          <a:xfrm>
            <a:off x="722710" y="1009990"/>
            <a:ext cx="5699522" cy="78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3.用手势比画下面的长度。</a:t>
            </a:r>
            <a:endParaRPr lang="en-US" altLang="zh-CN" sz="2100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1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zh-CN" altLang="en-US" sz="2100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（选自教材</a:t>
            </a:r>
            <a:r>
              <a:rPr lang="en-US" altLang="zh-CN" sz="2100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P36 </a:t>
            </a:r>
            <a:r>
              <a:rPr lang="zh-CN" altLang="en-US" sz="2100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100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T3</a:t>
            </a:r>
            <a:r>
              <a:rPr lang="zh-CN" altLang="en-US" sz="2100" dirty="0">
                <a:solidFill>
                  <a:srgbClr val="00B0F0"/>
                </a:solidFill>
                <a:latin typeface="+mn-lt"/>
                <a:ea typeface="+mn-ea"/>
                <a:cs typeface="+mn-ea"/>
                <a:sym typeface="+mn-lt"/>
              </a:rPr>
              <a:t>）</a:t>
            </a:r>
            <a:endParaRPr lang="zh-CN" altLang="en-US" sz="2100" dirty="0">
              <a:solidFill>
                <a:srgbClr val="00B0F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951311" y="3914220"/>
            <a:ext cx="470892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请同学们自己动手比一比。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pic>
        <p:nvPicPr>
          <p:cNvPr id="2355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51311" y="2048047"/>
            <a:ext cx="5030390" cy="1244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48966" y="1353617"/>
            <a:ext cx="1358666" cy="2999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22"/>
          <p:cNvSpPr txBox="1">
            <a:spLocks noChangeArrowheads="1"/>
          </p:cNvSpPr>
          <p:nvPr/>
        </p:nvSpPr>
        <p:spPr bwMode="auto">
          <a:xfrm>
            <a:off x="609601" y="940443"/>
            <a:ext cx="824269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538480" indent="-53848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4.把下面各图中的涂色部分用分数和小数表示出来。</a:t>
            </a:r>
            <a:endParaRPr lang="en-US" altLang="zh-CN" sz="21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4578" name="图片 2"/>
          <p:cNvPicPr>
            <a:picLocks noChangeAspect="1" noChangeArrowheads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 bwMode="auto">
          <a:xfrm>
            <a:off x="1774373" y="1428077"/>
            <a:ext cx="4765392" cy="172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08319" y="4042681"/>
            <a:ext cx="633413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0.4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1397455" y="3253298"/>
            <a:ext cx="973931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分数：</a:t>
            </a: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1391502" y="4121263"/>
            <a:ext cx="973931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小数：</a:t>
            </a: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Line 24"/>
          <p:cNvSpPr>
            <a:spLocks noChangeShapeType="1"/>
          </p:cNvSpPr>
          <p:nvPr/>
        </p:nvSpPr>
        <p:spPr bwMode="auto">
          <a:xfrm>
            <a:off x="2503546" y="3985532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4" name="Line 25"/>
          <p:cNvSpPr>
            <a:spLocks noChangeShapeType="1"/>
          </p:cNvSpPr>
          <p:nvPr/>
        </p:nvSpPr>
        <p:spPr bwMode="auto">
          <a:xfrm>
            <a:off x="2478542" y="4748723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6" name="Group 30"/>
          <p:cNvGrpSpPr/>
          <p:nvPr/>
        </p:nvGrpSpPr>
        <p:grpSpPr bwMode="auto">
          <a:xfrm>
            <a:off x="2471397" y="3039266"/>
            <a:ext cx="967979" cy="1068519"/>
            <a:chOff x="3954" y="971"/>
            <a:chExt cx="318" cy="1199"/>
          </a:xfrm>
        </p:grpSpPr>
        <p:sp>
          <p:nvSpPr>
            <p:cNvPr id="27" name="Text Box 31"/>
            <p:cNvSpPr txBox="1">
              <a:spLocks noChangeArrowheads="1"/>
            </p:cNvSpPr>
            <p:nvPr/>
          </p:nvSpPr>
          <p:spPr bwMode="auto">
            <a:xfrm>
              <a:off x="3954" y="1445"/>
              <a:ext cx="318" cy="7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10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586" name="Text Box 32"/>
            <p:cNvSpPr txBox="1">
              <a:spLocks noChangeArrowheads="1"/>
            </p:cNvSpPr>
            <p:nvPr/>
          </p:nvSpPr>
          <p:spPr bwMode="auto">
            <a:xfrm>
              <a:off x="4010" y="971"/>
              <a:ext cx="227" cy="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FF0000"/>
                  </a:solidFill>
                  <a:cs typeface="+mn-ea"/>
                  <a:sym typeface="+mn-lt"/>
                </a:rPr>
                <a:t>4</a:t>
              </a:r>
              <a:endParaRPr lang="en-US" altLang="zh-CN" sz="2400" b="1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Line 33"/>
            <p:cNvSpPr>
              <a:spLocks noChangeShapeType="1"/>
            </p:cNvSpPr>
            <p:nvPr/>
          </p:nvSpPr>
          <p:spPr bwMode="auto">
            <a:xfrm>
              <a:off x="4044" y="1584"/>
              <a:ext cx="151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pPr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6143284" y="4076019"/>
            <a:ext cx="842963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0.15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4983617" y="3286636"/>
            <a:ext cx="973931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分数：</a:t>
            </a: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4978855" y="4154601"/>
            <a:ext cx="973931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小数：</a:t>
            </a: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Line 24"/>
          <p:cNvSpPr>
            <a:spLocks noChangeShapeType="1"/>
          </p:cNvSpPr>
          <p:nvPr/>
        </p:nvSpPr>
        <p:spPr bwMode="auto">
          <a:xfrm>
            <a:off x="6089708" y="4018869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6064705" y="4782060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Group 14"/>
          <p:cNvGrpSpPr/>
          <p:nvPr/>
        </p:nvGrpSpPr>
        <p:grpSpPr bwMode="auto">
          <a:xfrm>
            <a:off x="6114711" y="3010695"/>
            <a:ext cx="875110" cy="1097999"/>
            <a:chOff x="3663" y="2518"/>
            <a:chExt cx="611" cy="1229"/>
          </a:xfrm>
        </p:grpSpPr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3663" y="3024"/>
              <a:ext cx="611" cy="72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100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3737" y="2518"/>
              <a:ext cx="477" cy="72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15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3752" y="3187"/>
              <a:ext cx="43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pPr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 noChangeArrowheads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 bwMode="auto">
          <a:xfrm>
            <a:off x="2615221" y="1022402"/>
            <a:ext cx="3750468" cy="1778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10"/>
          <p:cNvSpPr txBox="1">
            <a:spLocks noChangeArrowheads="1"/>
          </p:cNvSpPr>
          <p:nvPr/>
        </p:nvSpPr>
        <p:spPr bwMode="auto">
          <a:xfrm>
            <a:off x="4108848" y="4044553"/>
            <a:ext cx="844153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1.23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 Box 17"/>
          <p:cNvSpPr txBox="1">
            <a:spLocks noChangeArrowheads="1"/>
          </p:cNvSpPr>
          <p:nvPr/>
        </p:nvSpPr>
        <p:spPr bwMode="auto">
          <a:xfrm>
            <a:off x="2949180" y="3255169"/>
            <a:ext cx="973931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分数：</a:t>
            </a: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 Box 18"/>
          <p:cNvSpPr txBox="1">
            <a:spLocks noChangeArrowheads="1"/>
          </p:cNvSpPr>
          <p:nvPr/>
        </p:nvSpPr>
        <p:spPr bwMode="auto">
          <a:xfrm>
            <a:off x="2944417" y="4123135"/>
            <a:ext cx="973931" cy="6232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50000"/>
              </a:lnSpc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小数：</a:t>
            </a: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Line 24"/>
          <p:cNvSpPr>
            <a:spLocks noChangeShapeType="1"/>
          </p:cNvSpPr>
          <p:nvPr/>
        </p:nvSpPr>
        <p:spPr bwMode="auto">
          <a:xfrm>
            <a:off x="4056461" y="3986213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Line 25"/>
          <p:cNvSpPr>
            <a:spLocks noChangeShapeType="1"/>
          </p:cNvSpPr>
          <p:nvPr/>
        </p:nvSpPr>
        <p:spPr bwMode="auto">
          <a:xfrm>
            <a:off x="4031458" y="4750594"/>
            <a:ext cx="973931" cy="0"/>
          </a:xfrm>
          <a:prstGeom prst="line">
            <a:avLst/>
          </a:prstGeom>
          <a:noFill/>
          <a:ln w="25400">
            <a:solidFill>
              <a:srgbClr val="0070C0"/>
            </a:solidFill>
            <a:round/>
          </a:ln>
        </p:spPr>
        <p:txBody>
          <a:bodyPr lIns="68580" tIns="34290" rIns="68580" bIns="34290" anchor="ctr"/>
          <a:lstStyle/>
          <a:p>
            <a:pPr defTabSz="3429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50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Group 14"/>
          <p:cNvGrpSpPr/>
          <p:nvPr/>
        </p:nvGrpSpPr>
        <p:grpSpPr bwMode="auto">
          <a:xfrm>
            <a:off x="4052305" y="2979344"/>
            <a:ext cx="876300" cy="1097998"/>
            <a:chOff x="3663" y="2518"/>
            <a:chExt cx="611" cy="1229"/>
          </a:xfrm>
        </p:grpSpPr>
        <p:sp>
          <p:nvSpPr>
            <p:cNvPr id="32" name="Text Box 15"/>
            <p:cNvSpPr txBox="1">
              <a:spLocks noChangeArrowheads="1"/>
            </p:cNvSpPr>
            <p:nvPr/>
          </p:nvSpPr>
          <p:spPr bwMode="auto">
            <a:xfrm>
              <a:off x="3663" y="3024"/>
              <a:ext cx="611" cy="72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100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3683" y="2518"/>
              <a:ext cx="532" cy="72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lnSpc>
                  <a:spcPct val="150000"/>
                </a:lnSpc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123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3752" y="3150"/>
              <a:ext cx="433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</p:spPr>
          <p:txBody>
            <a:bodyPr anchor="ctr"/>
            <a:lstStyle/>
            <a:p>
              <a:pPr defTabSz="3429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文本框 1"/>
          <p:cNvSpPr txBox="1">
            <a:spLocks noChangeArrowheads="1"/>
          </p:cNvSpPr>
          <p:nvPr/>
        </p:nvSpPr>
        <p:spPr bwMode="auto">
          <a:xfrm>
            <a:off x="790575" y="922003"/>
            <a:ext cx="7562850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cs typeface="+mn-ea"/>
                <a:sym typeface="+mn-lt"/>
              </a:rPr>
              <a:t>5.</a:t>
            </a:r>
            <a:r>
              <a:rPr lang="zh-CN" altLang="en-US" sz="2100" dirty="0">
                <a:solidFill>
                  <a:srgbClr val="000000"/>
                </a:solidFill>
                <a:cs typeface="+mn-ea"/>
                <a:sym typeface="+mn-lt"/>
              </a:rPr>
              <a:t>连一连。</a:t>
            </a:r>
            <a:endParaRPr lang="zh-CN" altLang="en-US" sz="21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6345" y="1617287"/>
            <a:ext cx="5174456" cy="2801898"/>
            <a:chOff x="1339851" y="1825626"/>
            <a:chExt cx="8074025" cy="4371975"/>
          </a:xfrm>
        </p:grpSpPr>
        <p:pic>
          <p:nvPicPr>
            <p:cNvPr id="26626" name="图片 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</a:blip>
            <a:srcRect/>
            <a:stretch>
              <a:fillRect/>
            </a:stretch>
          </p:blipFill>
          <p:spPr bwMode="auto">
            <a:xfrm>
              <a:off x="1339851" y="1825626"/>
              <a:ext cx="8074025" cy="4371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8" name="直接连接符 7"/>
            <p:cNvCxnSpPr/>
            <p:nvPr/>
          </p:nvCxnSpPr>
          <p:spPr>
            <a:xfrm>
              <a:off x="2251076" y="2705101"/>
              <a:ext cx="6221413" cy="216376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2351088" y="2705101"/>
              <a:ext cx="2074862" cy="216376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425951" y="2705101"/>
              <a:ext cx="2074863" cy="216376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6397626" y="2705101"/>
              <a:ext cx="2074863" cy="216376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框 1"/>
          <p:cNvSpPr txBox="1">
            <a:spLocks noChangeArrowheads="1"/>
          </p:cNvSpPr>
          <p:nvPr/>
        </p:nvSpPr>
        <p:spPr bwMode="auto">
          <a:xfrm>
            <a:off x="679252" y="884129"/>
            <a:ext cx="7562850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solidFill>
                  <a:srgbClr val="000000"/>
                </a:solidFill>
                <a:cs typeface="+mn-ea"/>
                <a:sym typeface="+mn-lt"/>
              </a:rPr>
              <a:t>6.用小数表示。</a:t>
            </a:r>
            <a:endParaRPr lang="en-US" altLang="zh-CN" sz="21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pic>
        <p:nvPicPr>
          <p:cNvPr id="27650" name="图片 2"/>
          <p:cNvPicPr>
            <a:picLocks noChangeAspect="1" noChangeArrowheads="1"/>
          </p:cNvPicPr>
          <p:nvPr/>
        </p:nvPicPr>
        <p:blipFill>
          <a:blip r:embed="rId1" cstate="email">
            <a:grayscl/>
          </a:blip>
          <a:srcRect/>
          <a:stretch>
            <a:fillRect/>
          </a:stretch>
        </p:blipFill>
        <p:spPr bwMode="auto">
          <a:xfrm>
            <a:off x="1103710" y="1652589"/>
            <a:ext cx="6713934" cy="1535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文本框 6"/>
          <p:cNvSpPr txBox="1">
            <a:spLocks noChangeArrowheads="1"/>
          </p:cNvSpPr>
          <p:nvPr/>
        </p:nvSpPr>
        <p:spPr bwMode="auto">
          <a:xfrm>
            <a:off x="1103710" y="3457575"/>
            <a:ext cx="6921103" cy="52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>
                <a:solidFill>
                  <a:srgbClr val="000000"/>
                </a:solidFill>
                <a:cs typeface="+mn-ea"/>
                <a:sym typeface="+mn-lt"/>
              </a:rPr>
              <a:t>（     ）千克        （      ）厘米</a:t>
            </a:r>
            <a:endParaRPr lang="zh-CN" altLang="en-US" sz="30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TextBox 10"/>
          <p:cNvSpPr txBox="1">
            <a:spLocks noChangeArrowheads="1"/>
          </p:cNvSpPr>
          <p:nvPr/>
        </p:nvSpPr>
        <p:spPr bwMode="auto">
          <a:xfrm>
            <a:off x="1001316" y="3457575"/>
            <a:ext cx="1189434" cy="438581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0.4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4184451" y="3457575"/>
            <a:ext cx="1189435" cy="438581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2.5</a:t>
            </a:r>
            <a:endParaRPr lang="en-US" altLang="zh-CN" sz="240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课堂练习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课堂小结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学而不思则惘，思而不学则殆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08600" y="928114"/>
            <a:ext cx="3975127" cy="375103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51435" tIns="25718" rIns="51435" bIns="25718">
            <a:spAutoFit/>
          </a:bodyPr>
          <a:lstStyle/>
          <a:p>
            <a:pPr>
              <a:defRPr/>
            </a:pPr>
            <a:r>
              <a:rPr lang="zh-CN" altLang="zh-CN" sz="2100" b="1" noProof="1">
                <a:cs typeface="+mn-ea"/>
                <a:sym typeface="+mn-lt"/>
              </a:rPr>
              <a:t>这节课你们都学会了哪些知识？</a:t>
            </a:r>
            <a:endParaRPr lang="zh-CN" altLang="zh-CN" sz="2100" b="1" noProof="1">
              <a:cs typeface="+mn-ea"/>
              <a:sym typeface="+mn-lt"/>
            </a:endParaRPr>
          </a:p>
        </p:txBody>
      </p:sp>
      <p:sp>
        <p:nvSpPr>
          <p:cNvPr id="115" name="文本框 114"/>
          <p:cNvSpPr txBox="1">
            <a:spLocks noChangeArrowheads="1"/>
          </p:cNvSpPr>
          <p:nvPr/>
        </p:nvSpPr>
        <p:spPr bwMode="auto">
          <a:xfrm>
            <a:off x="708600" y="1515667"/>
            <a:ext cx="7816276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cs typeface="+mn-ea"/>
                <a:sym typeface="+mn-lt"/>
              </a:rPr>
              <a:t>1.</a:t>
            </a:r>
            <a:r>
              <a:rPr lang="zh-CN" altLang="zh-CN" sz="1500" dirty="0">
                <a:cs typeface="+mn-ea"/>
                <a:sym typeface="+mn-lt"/>
              </a:rPr>
              <a:t>在进行测量和计算时，往往不能正好得到整数的结果，还需要把一个单位平均分成10 份、100 份、1000 份等较小的单位来量</a:t>
            </a:r>
            <a:r>
              <a:rPr lang="zh-CN" altLang="en-US" sz="1500" dirty="0">
                <a:cs typeface="+mn-ea"/>
                <a:sym typeface="+mn-lt"/>
              </a:rPr>
              <a:t>，</a:t>
            </a:r>
            <a:r>
              <a:rPr lang="zh-CN" altLang="zh-CN" sz="1500" dirty="0">
                <a:cs typeface="+mn-ea"/>
                <a:sym typeface="+mn-lt"/>
              </a:rPr>
              <a:t>从而产生了小数。</a:t>
            </a:r>
            <a:endParaRPr lang="en-US" altLang="zh-CN" sz="1500" dirty="0">
              <a:cs typeface="+mn-ea"/>
              <a:sym typeface="+mn-lt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cs typeface="+mn-ea"/>
                <a:sym typeface="+mn-lt"/>
              </a:rPr>
              <a:t>2. </a:t>
            </a:r>
            <a:r>
              <a:rPr lang="zh-CN" altLang="en-US" sz="1500" dirty="0">
                <a:cs typeface="+mn-ea"/>
                <a:sym typeface="+mn-lt"/>
              </a:rPr>
              <a:t>小数的意义：把单位“</a:t>
            </a:r>
            <a:r>
              <a:rPr lang="en-US" altLang="zh-CN" sz="1500" dirty="0">
                <a:cs typeface="+mn-ea"/>
                <a:sym typeface="+mn-lt"/>
              </a:rPr>
              <a:t>1”</a:t>
            </a:r>
            <a:r>
              <a:rPr lang="zh-CN" altLang="en-US" sz="1500" dirty="0">
                <a:cs typeface="+mn-ea"/>
                <a:sym typeface="+mn-lt"/>
              </a:rPr>
              <a:t>平均分成 </a:t>
            </a:r>
            <a:r>
              <a:rPr lang="en-US" altLang="zh-CN" sz="1500" dirty="0">
                <a:cs typeface="+mn-ea"/>
                <a:sym typeface="+mn-lt"/>
              </a:rPr>
              <a:t>10 </a:t>
            </a:r>
            <a:r>
              <a:rPr lang="zh-CN" altLang="en-US" sz="1500" dirty="0">
                <a:cs typeface="+mn-ea"/>
                <a:sym typeface="+mn-lt"/>
              </a:rPr>
              <a:t>份、</a:t>
            </a:r>
            <a:r>
              <a:rPr lang="en-US" altLang="zh-CN" sz="1500" dirty="0">
                <a:cs typeface="+mn-ea"/>
                <a:sym typeface="+mn-lt"/>
              </a:rPr>
              <a:t>100 </a:t>
            </a:r>
            <a:r>
              <a:rPr lang="zh-CN" altLang="en-US" sz="1500" dirty="0">
                <a:cs typeface="+mn-ea"/>
                <a:sym typeface="+mn-lt"/>
              </a:rPr>
              <a:t>份、</a:t>
            </a:r>
            <a:r>
              <a:rPr lang="en-US" altLang="zh-CN" sz="1500" dirty="0">
                <a:cs typeface="+mn-ea"/>
                <a:sym typeface="+mn-lt"/>
              </a:rPr>
              <a:t>1000 </a:t>
            </a:r>
            <a:r>
              <a:rPr lang="zh-CN" altLang="en-US" sz="1500" dirty="0">
                <a:cs typeface="+mn-ea"/>
                <a:sym typeface="+mn-lt"/>
              </a:rPr>
              <a:t>份</a:t>
            </a:r>
            <a:r>
              <a:rPr lang="en-US" altLang="zh-CN" sz="1500" dirty="0">
                <a:cs typeface="+mn-ea"/>
                <a:sym typeface="+mn-lt"/>
              </a:rPr>
              <a:t>……</a:t>
            </a:r>
            <a:r>
              <a:rPr lang="zh-CN" altLang="en-US" sz="1500" dirty="0">
                <a:cs typeface="+mn-ea"/>
                <a:sym typeface="+mn-lt"/>
              </a:rPr>
              <a:t>这样的一份或几份可</a:t>
            </a:r>
            <a:endParaRPr lang="zh-CN" altLang="en-US" sz="1500" dirty="0">
              <a:cs typeface="+mn-ea"/>
              <a:sym typeface="+mn-lt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500" dirty="0">
                <a:cs typeface="+mn-ea"/>
                <a:sym typeface="+mn-lt"/>
              </a:rPr>
              <a:t>以用分母是 </a:t>
            </a:r>
            <a:r>
              <a:rPr lang="en-US" altLang="zh-CN" sz="1500" dirty="0">
                <a:cs typeface="+mn-ea"/>
                <a:sym typeface="+mn-lt"/>
              </a:rPr>
              <a:t>10</a:t>
            </a:r>
            <a:r>
              <a:rPr lang="zh-CN" altLang="en-US" sz="1500" dirty="0">
                <a:cs typeface="+mn-ea"/>
                <a:sym typeface="+mn-lt"/>
              </a:rPr>
              <a:t>、</a:t>
            </a:r>
            <a:r>
              <a:rPr lang="en-US" altLang="zh-CN" sz="1500" dirty="0">
                <a:cs typeface="+mn-ea"/>
                <a:sym typeface="+mn-lt"/>
              </a:rPr>
              <a:t>100</a:t>
            </a:r>
            <a:r>
              <a:rPr lang="zh-CN" altLang="en-US" sz="1500" dirty="0">
                <a:cs typeface="+mn-ea"/>
                <a:sym typeface="+mn-lt"/>
              </a:rPr>
              <a:t>、</a:t>
            </a:r>
            <a:r>
              <a:rPr lang="en-US" altLang="zh-CN" sz="1500" dirty="0">
                <a:cs typeface="+mn-ea"/>
                <a:sym typeface="+mn-lt"/>
              </a:rPr>
              <a:t>1000……</a:t>
            </a:r>
            <a:r>
              <a:rPr lang="zh-CN" altLang="en-US" sz="1500" dirty="0">
                <a:cs typeface="+mn-ea"/>
                <a:sym typeface="+mn-lt"/>
              </a:rPr>
              <a:t>的分数来表示，也可以用小数来表示。</a:t>
            </a:r>
            <a:endParaRPr lang="en-US" altLang="zh-CN" sz="1500" dirty="0">
              <a:cs typeface="+mn-ea"/>
              <a:sym typeface="+mn-lt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cs typeface="+mn-ea"/>
                <a:sym typeface="+mn-lt"/>
              </a:rPr>
              <a:t>3. </a:t>
            </a:r>
            <a:r>
              <a:rPr lang="zh-CN" altLang="en-US" sz="1500" dirty="0">
                <a:cs typeface="+mn-ea"/>
                <a:sym typeface="+mn-lt"/>
              </a:rPr>
              <a:t>小数的计数单位是十分之一、百分之一、千分之一</a:t>
            </a:r>
            <a:r>
              <a:rPr lang="en-US" altLang="zh-CN" sz="1500" dirty="0">
                <a:cs typeface="+mn-ea"/>
                <a:sym typeface="+mn-lt"/>
              </a:rPr>
              <a:t>……</a:t>
            </a:r>
            <a:r>
              <a:rPr lang="zh-CN" altLang="en-US" sz="1500" dirty="0">
                <a:cs typeface="+mn-ea"/>
                <a:sym typeface="+mn-lt"/>
              </a:rPr>
              <a:t>分别写作 </a:t>
            </a:r>
            <a:r>
              <a:rPr lang="en-US" altLang="zh-CN" sz="1500" dirty="0">
                <a:cs typeface="+mn-ea"/>
                <a:sym typeface="+mn-lt"/>
              </a:rPr>
              <a:t>0.1</a:t>
            </a:r>
            <a:r>
              <a:rPr lang="zh-CN" altLang="en-US" sz="1500" dirty="0">
                <a:cs typeface="+mn-ea"/>
                <a:sym typeface="+mn-lt"/>
              </a:rPr>
              <a:t>、</a:t>
            </a:r>
            <a:r>
              <a:rPr lang="en-US" altLang="zh-CN" sz="1500" dirty="0">
                <a:cs typeface="+mn-ea"/>
                <a:sym typeface="+mn-lt"/>
              </a:rPr>
              <a:t>0.01</a:t>
            </a:r>
            <a:r>
              <a:rPr lang="zh-CN" altLang="en-US" sz="1500" dirty="0">
                <a:cs typeface="+mn-ea"/>
                <a:sym typeface="+mn-lt"/>
              </a:rPr>
              <a:t>、</a:t>
            </a:r>
            <a:r>
              <a:rPr lang="en-US" altLang="zh-CN" sz="1500" dirty="0">
                <a:cs typeface="+mn-ea"/>
                <a:sym typeface="+mn-lt"/>
              </a:rPr>
              <a:t>0.001……</a:t>
            </a:r>
            <a:endParaRPr lang="en-US" altLang="zh-CN" sz="1500" dirty="0">
              <a:cs typeface="+mn-ea"/>
              <a:sym typeface="+mn-lt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500" dirty="0">
                <a:cs typeface="+mn-ea"/>
                <a:sym typeface="+mn-lt"/>
              </a:rPr>
              <a:t>4. </a:t>
            </a:r>
            <a:r>
              <a:rPr lang="zh-CN" altLang="en-US" sz="1500" dirty="0">
                <a:cs typeface="+mn-ea"/>
                <a:sym typeface="+mn-lt"/>
              </a:rPr>
              <a:t>小数每相邻两个计数单位之间的进率是十。</a:t>
            </a:r>
            <a:endParaRPr lang="zh-CN" altLang="en-US" sz="1500" dirty="0"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课堂小结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3461309" y="2567327"/>
            <a:ext cx="4476750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430353" y="1633877"/>
            <a:ext cx="4507706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副标题 2"/>
          <p:cNvSpPr>
            <a:spLocks noChangeArrowheads="1"/>
          </p:cNvSpPr>
          <p:nvPr/>
        </p:nvSpPr>
        <p:spPr bwMode="auto">
          <a:xfrm>
            <a:off x="2957674" y="1860677"/>
            <a:ext cx="5317435" cy="557213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/>
          <a:lstStyle>
            <a:lvl1pPr marL="342900" indent="-3429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9pPr>
          </a:lstStyle>
          <a:p>
            <a:pPr marL="0" algn="ctr">
              <a:lnSpc>
                <a:spcPct val="90000"/>
              </a:lnSpc>
              <a:spcBef>
                <a:spcPts val="750"/>
              </a:spcBef>
            </a:pPr>
            <a:r>
              <a:rPr lang="zh-CN" altLang="en-US" sz="36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latin typeface="+mn-lt"/>
                <a:ea typeface="+mn-ea"/>
                <a:cs typeface="+mn-ea"/>
                <a:sym typeface="+mn-lt"/>
              </a:rPr>
              <a:t>感谢各位的仔细聆听</a:t>
            </a:r>
            <a:endParaRPr lang="zh-CN" altLang="en-US" sz="36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PA_组合 42"/>
          <p:cNvGrpSpPr/>
          <p:nvPr>
            <p:custDataLst>
              <p:tags r:id="rId1"/>
            </p:custDataLst>
          </p:nvPr>
        </p:nvGrpSpPr>
        <p:grpSpPr>
          <a:xfrm>
            <a:off x="5111818" y="775437"/>
            <a:ext cx="405000" cy="405000"/>
            <a:chOff x="5309025" y="2094564"/>
            <a:chExt cx="1461661" cy="1461661"/>
          </a:xfrm>
        </p:grpSpPr>
        <p:sp>
          <p:nvSpPr>
            <p:cNvPr id="11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6EADAA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PA_组合 45"/>
          <p:cNvGrpSpPr/>
          <p:nvPr>
            <p:custDataLst>
              <p:tags r:id="rId2"/>
            </p:custDataLst>
          </p:nvPr>
        </p:nvGrpSpPr>
        <p:grpSpPr>
          <a:xfrm>
            <a:off x="5516818" y="775437"/>
            <a:ext cx="405000" cy="405000"/>
            <a:chOff x="5309025" y="2094564"/>
            <a:chExt cx="1461661" cy="1461661"/>
          </a:xfrm>
        </p:grpSpPr>
        <p:sp>
          <p:nvSpPr>
            <p:cNvPr id="14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3913F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PA_组合 48"/>
          <p:cNvGrpSpPr/>
          <p:nvPr>
            <p:custDataLst>
              <p:tags r:id="rId3"/>
            </p:custDataLst>
          </p:nvPr>
        </p:nvGrpSpPr>
        <p:grpSpPr>
          <a:xfrm>
            <a:off x="5889214" y="775437"/>
            <a:ext cx="405000" cy="405000"/>
            <a:chOff x="5309025" y="2094564"/>
            <a:chExt cx="1461661" cy="1461661"/>
          </a:xfrm>
        </p:grpSpPr>
        <p:sp>
          <p:nvSpPr>
            <p:cNvPr id="17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18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56CA93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9" name="PA_组合 51"/>
          <p:cNvGrpSpPr/>
          <p:nvPr>
            <p:custDataLst>
              <p:tags r:id="rId4"/>
            </p:custDataLst>
          </p:nvPr>
        </p:nvGrpSpPr>
        <p:grpSpPr>
          <a:xfrm>
            <a:off x="6266146" y="775437"/>
            <a:ext cx="405000" cy="405000"/>
            <a:chOff x="5309025" y="2094564"/>
            <a:chExt cx="1461661" cy="1461661"/>
          </a:xfrm>
        </p:grpSpPr>
        <p:sp>
          <p:nvSpPr>
            <p:cNvPr id="20" name="椭圆 1"/>
            <p:cNvSpPr>
              <a:spLocks noChangeArrowheads="1"/>
            </p:cNvSpPr>
            <p:nvPr/>
          </p:nvSpPr>
          <p:spPr bwMode="auto">
            <a:xfrm>
              <a:off x="5309025" y="2094564"/>
              <a:ext cx="1461661" cy="1461661"/>
            </a:xfrm>
            <a:prstGeom prst="ellipse">
              <a:avLst/>
            </a:prstGeom>
            <a:gradFill>
              <a:gsLst>
                <a:gs pos="22000">
                  <a:schemeClr val="bg1">
                    <a:alpha val="40000"/>
                  </a:schemeClr>
                </a:gs>
                <a:gs pos="50000">
                  <a:srgbClr val="FFFFFF">
                    <a:alpha val="10000"/>
                  </a:srgbClr>
                </a:gs>
                <a:gs pos="50000">
                  <a:schemeClr val="bg1">
                    <a:alpha val="20000"/>
                  </a:schemeClr>
                </a:gs>
                <a:gs pos="15000">
                  <a:schemeClr val="bg1">
                    <a:alpha val="87000"/>
                  </a:schemeClr>
                </a:gs>
              </a:gsLst>
              <a:lin ang="2700000" scaled="0"/>
            </a:gradFill>
            <a:ln>
              <a:gradFill>
                <a:gsLst>
                  <a:gs pos="75000">
                    <a:srgbClr val="F0F0F0"/>
                  </a:gs>
                  <a:gs pos="50000">
                    <a:srgbClr val="C8C8C8"/>
                  </a:gs>
                  <a:gs pos="25000">
                    <a:srgbClr val="F0F0F0"/>
                  </a:gs>
                  <a:gs pos="0">
                    <a:schemeClr val="bg1"/>
                  </a:gs>
                  <a:gs pos="100000">
                    <a:schemeClr val="bg1"/>
                  </a:gs>
                </a:gsLst>
                <a:lin ang="2700000" scaled="0"/>
              </a:gradFill>
            </a:ln>
            <a:effectLst>
              <a:outerShdw blurRad="228600" dist="889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zh-CN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1" name="Oval 8"/>
            <p:cNvSpPr>
              <a:spLocks noChangeArrowheads="1"/>
            </p:cNvSpPr>
            <p:nvPr/>
          </p:nvSpPr>
          <p:spPr bwMode="auto">
            <a:xfrm>
              <a:off x="5410323" y="2195862"/>
              <a:ext cx="1259066" cy="1259064"/>
            </a:xfrm>
            <a:prstGeom prst="ellipse">
              <a:avLst/>
            </a:prstGeom>
            <a:solidFill>
              <a:srgbClr val="FB6060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" b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2" name="PA_文本框 26"/>
          <p:cNvSpPr txBox="1"/>
          <p:nvPr>
            <p:custDataLst>
              <p:tags r:id="rId5"/>
            </p:custDataLst>
          </p:nvPr>
        </p:nvSpPr>
        <p:spPr>
          <a:xfrm>
            <a:off x="5092253" y="775437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四</a:t>
            </a:r>
            <a:endParaRPr lang="zh-CN" altLang="en-US" sz="24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3" name="PA_文本框 26"/>
          <p:cNvSpPr txBox="1"/>
          <p:nvPr>
            <p:custDataLst>
              <p:tags r:id="rId6"/>
            </p:custDataLst>
          </p:nvPr>
        </p:nvSpPr>
        <p:spPr>
          <a:xfrm>
            <a:off x="5516818" y="775437"/>
            <a:ext cx="405000" cy="405000"/>
          </a:xfrm>
          <a:prstGeom prst="rect">
            <a:avLst/>
          </a:prstGeom>
          <a:noFill/>
        </p:spPr>
        <p:txBody>
          <a:bodyPr wrap="square" lIns="91417" tIns="45708" rIns="91417" bIns="45708" rtlCol="0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下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4" name="PA_矩形 56"/>
          <p:cNvSpPr/>
          <p:nvPr>
            <p:custDataLst>
              <p:tags r:id="rId7"/>
            </p:custDataLst>
          </p:nvPr>
        </p:nvSpPr>
        <p:spPr>
          <a:xfrm>
            <a:off x="5879717" y="793124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数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5" name="PA_矩形 57"/>
          <p:cNvSpPr/>
          <p:nvPr>
            <p:custDataLst>
              <p:tags r:id="rId8"/>
            </p:custDataLst>
          </p:nvPr>
        </p:nvSpPr>
        <p:spPr>
          <a:xfrm>
            <a:off x="6266146" y="775437"/>
            <a:ext cx="405000" cy="405000"/>
          </a:xfrm>
          <a:prstGeom prst="rect">
            <a:avLst/>
          </a:prstGeom>
        </p:spPr>
        <p:txBody>
          <a:bodyPr wrap="square" lIns="91417" tIns="45708" rIns="91417" bIns="45708">
            <a:noAutofit/>
          </a:bodyPr>
          <a:lstStyle/>
          <a:p>
            <a:pPr algn="ctr"/>
            <a:r>
              <a:rPr lang="zh-CN" altLang="en-US" sz="1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学</a:t>
            </a:r>
            <a:endParaRPr lang="zh-CN" altLang="en-US" sz="1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26" name="Picture 2" descr="“书”的图片搜索结果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200686" y="577793"/>
            <a:ext cx="742628" cy="626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5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5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温故知新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5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学而时习之，不亦说乎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4"/>
          <p:cNvSpPr txBox="1">
            <a:spLocks noChangeArrowheads="1"/>
          </p:cNvSpPr>
          <p:nvPr/>
        </p:nvSpPr>
        <p:spPr bwMode="auto">
          <a:xfrm>
            <a:off x="829867" y="916781"/>
            <a:ext cx="7483078" cy="2839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00" dirty="0">
                <a:solidFill>
                  <a:srgbClr val="000000"/>
                </a:solidFill>
                <a:cs typeface="+mn-ea"/>
                <a:sym typeface="+mn-lt"/>
              </a:rPr>
              <a:t>填空。</a:t>
            </a:r>
            <a:endParaRPr lang="zh-CN" altLang="zh-CN" sz="1800" dirty="0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00" dirty="0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1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）</a:t>
            </a:r>
            <a:r>
              <a:rPr lang="zh-CN" altLang="zh-CN" sz="1800" dirty="0">
                <a:solidFill>
                  <a:srgbClr val="000000"/>
                </a:solidFill>
                <a:cs typeface="+mn-ea"/>
                <a:sym typeface="+mn-lt"/>
              </a:rPr>
              <a:t>自然数的个数是（         ）的。</a:t>
            </a:r>
            <a:endParaRPr lang="zh-CN" altLang="zh-CN" sz="1800" dirty="0">
              <a:solidFill>
                <a:srgbClr val="000000"/>
              </a:solidFill>
              <a:cs typeface="+mn-ea"/>
              <a:sym typeface="+mn-lt"/>
            </a:endParaRPr>
          </a:p>
          <a:p>
            <a:pPr fontAlgn="base">
              <a:lnSpc>
                <a:spcPct val="2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800" dirty="0">
                <a:solidFill>
                  <a:srgbClr val="000000"/>
                </a:solidFill>
                <a:cs typeface="+mn-ea"/>
                <a:sym typeface="+mn-lt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2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）</a:t>
            </a:r>
            <a:r>
              <a:rPr lang="zh-CN" altLang="zh-CN" sz="1800" dirty="0">
                <a:solidFill>
                  <a:srgbClr val="000000"/>
                </a:solidFill>
                <a:cs typeface="+mn-ea"/>
                <a:sym typeface="+mn-lt"/>
              </a:rPr>
              <a:t>把一块饼平均分成 6 块，妈妈吃了 1 块，爸爸吃了 3 块，小明吃了 2块。妈妈吃了这块饼的（      ），爸爸吃了这块饼的（       ），小明吃了这块饼的（       ）。</a:t>
            </a:r>
            <a:endParaRPr lang="zh-CN" altLang="zh-CN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346651" y="1660936"/>
            <a:ext cx="8608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1500" dirty="0">
                <a:solidFill>
                  <a:srgbClr val="FF0000"/>
                </a:solidFill>
                <a:cs typeface="+mn-ea"/>
                <a:sym typeface="+mn-lt"/>
              </a:rPr>
              <a:t>无限</a:t>
            </a:r>
            <a:endParaRPr lang="zh-CN" altLang="zh-CN" sz="1500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 bwMode="auto">
          <a:xfrm>
            <a:off x="3572512" y="2648414"/>
            <a:ext cx="409099" cy="590870"/>
            <a:chOff x="3173" y="6630"/>
            <a:chExt cx="859" cy="1241"/>
          </a:xfrm>
        </p:grpSpPr>
        <p:sp>
          <p:nvSpPr>
            <p:cNvPr id="7173" name="文本框 1"/>
            <p:cNvSpPr txBox="1">
              <a:spLocks noChangeArrowheads="1"/>
            </p:cNvSpPr>
            <p:nvPr/>
          </p:nvSpPr>
          <p:spPr bwMode="auto">
            <a:xfrm>
              <a:off x="3277" y="6630"/>
              <a:ext cx="755" cy="1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FF0000"/>
                  </a:solidFill>
                  <a:cs typeface="+mn-ea"/>
                  <a:sym typeface="+mn-lt"/>
                </a:rPr>
                <a:t>1</a:t>
              </a:r>
              <a:endParaRPr lang="en-US" altLang="zh-CN" sz="1800" dirty="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 dirty="0">
                  <a:solidFill>
                    <a:srgbClr val="FF0000"/>
                  </a:solidFill>
                  <a:cs typeface="+mn-ea"/>
                  <a:sym typeface="+mn-lt"/>
                </a:rPr>
                <a:t>6</a:t>
              </a:r>
              <a:endParaRPr lang="en-US" altLang="zh-CN" sz="1800" dirty="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173" y="7182"/>
              <a:ext cx="75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 bwMode="auto">
          <a:xfrm>
            <a:off x="6465176" y="2648414"/>
            <a:ext cx="419100" cy="590870"/>
            <a:chOff x="3152" y="6672"/>
            <a:chExt cx="880" cy="1241"/>
          </a:xfrm>
        </p:grpSpPr>
        <p:sp>
          <p:nvSpPr>
            <p:cNvPr id="7176" name="文本框 13"/>
            <p:cNvSpPr txBox="1">
              <a:spLocks noChangeArrowheads="1"/>
            </p:cNvSpPr>
            <p:nvPr/>
          </p:nvSpPr>
          <p:spPr bwMode="auto">
            <a:xfrm>
              <a:off x="3277" y="6672"/>
              <a:ext cx="755" cy="1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>
                  <a:solidFill>
                    <a:srgbClr val="FF0000"/>
                  </a:solidFill>
                  <a:cs typeface="+mn-ea"/>
                  <a:sym typeface="+mn-lt"/>
                </a:rPr>
                <a:t>1</a:t>
              </a:r>
              <a:endParaRPr lang="en-US" altLang="zh-CN" sz="180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>
                  <a:solidFill>
                    <a:srgbClr val="FF0000"/>
                  </a:solidFill>
                  <a:cs typeface="+mn-ea"/>
                  <a:sym typeface="+mn-lt"/>
                </a:rPr>
                <a:t>2</a:t>
              </a:r>
              <a:endParaRPr lang="en-US" altLang="zh-CN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152" y="7258"/>
              <a:ext cx="75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 bwMode="auto">
          <a:xfrm>
            <a:off x="2329742" y="3216504"/>
            <a:ext cx="422910" cy="590870"/>
            <a:chOff x="3144" y="6630"/>
            <a:chExt cx="888" cy="1241"/>
          </a:xfrm>
        </p:grpSpPr>
        <p:sp>
          <p:nvSpPr>
            <p:cNvPr id="7179" name="文本框 17"/>
            <p:cNvSpPr txBox="1">
              <a:spLocks noChangeArrowheads="1"/>
            </p:cNvSpPr>
            <p:nvPr/>
          </p:nvSpPr>
          <p:spPr bwMode="auto">
            <a:xfrm>
              <a:off x="3277" y="6630"/>
              <a:ext cx="755" cy="1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>
                  <a:solidFill>
                    <a:srgbClr val="FF0000"/>
                  </a:solidFill>
                  <a:cs typeface="+mn-ea"/>
                  <a:sym typeface="+mn-lt"/>
                </a:rPr>
                <a:t>1</a:t>
              </a:r>
              <a:endParaRPr lang="en-US" altLang="zh-CN" sz="1800">
                <a:solidFill>
                  <a:srgbClr val="FF0000"/>
                </a:solidFill>
                <a:cs typeface="+mn-ea"/>
                <a:sym typeface="+mn-lt"/>
              </a:endParaRPr>
            </a:p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00">
                  <a:solidFill>
                    <a:srgbClr val="FF0000"/>
                  </a:solidFill>
                  <a:cs typeface="+mn-ea"/>
                  <a:sym typeface="+mn-lt"/>
                </a:rPr>
                <a:t>3</a:t>
              </a:r>
              <a:endParaRPr lang="en-US" altLang="zh-CN" sz="1800">
                <a:solidFill>
                  <a:srgbClr val="FF0000"/>
                </a:solidFill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144" y="7210"/>
              <a:ext cx="75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温故知新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835128" y="1611364"/>
            <a:ext cx="2832497" cy="69249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-257175" algn="ctr">
              <a:lnSpc>
                <a:spcPct val="90000"/>
              </a:lnSpc>
              <a:spcBef>
                <a:spcPts val="750"/>
              </a:spcBef>
              <a:defRPr/>
            </a:pPr>
            <a:r>
              <a:rPr lang="zh-CN" altLang="en-US" sz="4500" b="1" dirty="0">
                <a:gradFill flip="none" rotWithShape="1">
                  <a:gsLst>
                    <a:gs pos="5000">
                      <a:srgbClr val="C00000"/>
                    </a:gs>
                    <a:gs pos="26000">
                      <a:srgbClr val="FF9A05"/>
                    </a:gs>
                    <a:gs pos="48000">
                      <a:srgbClr val="92D050"/>
                    </a:gs>
                    <a:gs pos="73000">
                      <a:srgbClr val="00B0F0"/>
                    </a:gs>
                    <a:gs pos="97000">
                      <a:srgbClr val="7030A0"/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cs typeface="+mn-ea"/>
                <a:sym typeface="+mn-lt"/>
              </a:rPr>
              <a:t>新知探究</a:t>
            </a:r>
            <a:endParaRPr lang="zh-CN" altLang="en-US" sz="4500" b="1" dirty="0">
              <a:gradFill flip="none" rotWithShape="1">
                <a:gsLst>
                  <a:gs pos="5000">
                    <a:srgbClr val="C00000"/>
                  </a:gs>
                  <a:gs pos="26000">
                    <a:srgbClr val="FF9A05"/>
                  </a:gs>
                  <a:gs pos="48000">
                    <a:srgbClr val="92D050"/>
                  </a:gs>
                  <a:gs pos="73000">
                    <a:srgbClr val="00B0F0"/>
                  </a:gs>
                  <a:gs pos="97000">
                    <a:srgbClr val="7030A0"/>
                  </a:gs>
                </a:gsLst>
                <a:path path="circle">
                  <a:fillToRect t="100000" r="100000"/>
                </a:path>
                <a:tileRect l="-100000" b="-100000"/>
              </a:gradFill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9441" y="2625924"/>
            <a:ext cx="3121819" cy="392415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学，然后知不足。</a:t>
            </a:r>
            <a:endParaRPr lang="en-US" altLang="zh-CN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2980135" y="1715692"/>
            <a:ext cx="1565672" cy="1564481"/>
          </a:xfrm>
          <a:prstGeom prst="ellipse">
            <a:avLst/>
          </a:prstGeom>
          <a:gradFill>
            <a:gsLst>
              <a:gs pos="0">
                <a:srgbClr val="C00000"/>
              </a:gs>
              <a:gs pos="22000">
                <a:srgbClr val="FFC000"/>
              </a:gs>
              <a:gs pos="84000">
                <a:srgbClr val="00B0F0"/>
              </a:gs>
              <a:gs pos="62000">
                <a:srgbClr val="00B050"/>
              </a:gs>
              <a:gs pos="42000">
                <a:srgbClr val="92D050"/>
              </a:gs>
              <a:gs pos="100000">
                <a:srgbClr val="7030A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defRPr/>
            </a:pPr>
            <a:r>
              <a:rPr lang="en-US" altLang="zh-CN" sz="3600" dirty="0">
                <a:solidFill>
                  <a:schemeClr val="tx1"/>
                </a:solidFill>
                <a:cs typeface="+mn-ea"/>
                <a:sym typeface="+mn-lt"/>
              </a:rPr>
              <a:t>03</a:t>
            </a:r>
            <a:endParaRPr lang="zh-CN" altLang="en-US" sz="3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206353" y="1827610"/>
            <a:ext cx="1350169" cy="1350169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914400">
              <a:lnSpc>
                <a:spcPct val="90000"/>
              </a:lnSpc>
              <a:defRPr/>
            </a:pPr>
            <a:r>
              <a:rPr lang="en-US" altLang="zh-CN" sz="6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545806" y="2507457"/>
            <a:ext cx="3529013" cy="0"/>
          </a:xfrm>
          <a:prstGeom prst="line">
            <a:avLst/>
          </a:prstGeom>
          <a:ln w="28575">
            <a:solidFill>
              <a:schemeClr val="bg2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" descr="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98861" y="808435"/>
            <a:ext cx="16168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文本框 5"/>
          <p:cNvSpPr txBox="1">
            <a:spLocks noChangeArrowheads="1"/>
          </p:cNvSpPr>
          <p:nvPr/>
        </p:nvSpPr>
        <p:spPr bwMode="auto">
          <a:xfrm>
            <a:off x="626625" y="833238"/>
            <a:ext cx="13430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知识点</a:t>
            </a:r>
            <a:r>
              <a:rPr lang="en-US" altLang="zh-CN" sz="2100" b="1" dirty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endParaRPr lang="en-US" altLang="zh-CN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2150745" y="854385"/>
            <a:ext cx="240387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800" b="1" dirty="0">
                <a:solidFill>
                  <a:srgbClr val="FF0000"/>
                </a:solidFill>
                <a:cs typeface="+mn-ea"/>
                <a:sym typeface="+mn-lt"/>
              </a:rPr>
              <a:t>小数的产生</a:t>
            </a:r>
            <a:endParaRPr lang="zh-CN" altLang="zh-CN" sz="1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1298138" y="1763486"/>
            <a:ext cx="6208941" cy="2759529"/>
            <a:chOff x="279" y="2721"/>
            <a:chExt cx="18180" cy="8079"/>
          </a:xfrm>
        </p:grpSpPr>
        <p:pic>
          <p:nvPicPr>
            <p:cNvPr id="8198" name="Picture 9" descr="C:\Users\Administrator\Desktop\321.png32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6F8F6"/>
                </a:clrFrom>
                <a:clrTo>
                  <a:srgbClr val="F6F8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9" y="3252"/>
              <a:ext cx="18181" cy="7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199" name="图片 1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0" y="2721"/>
              <a:ext cx="3960" cy="1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框 8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C:\Users\Administrator\Desktop\321.png321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6F8F6"/>
              </a:clrFrom>
              <a:clrTo>
                <a:srgbClr val="F6F8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81433" y="1037834"/>
            <a:ext cx="5181134" cy="2151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57263" y="3750470"/>
            <a:ext cx="7181850" cy="678647"/>
          </a:xfrm>
          <a:prstGeom prst="rect">
            <a:avLst/>
          </a:prstGeom>
          <a:noFill/>
          <a:ln w="25400">
            <a:solidFill>
              <a:srgbClr val="00B0F0"/>
            </a:solidFill>
            <a:prstDash val="dashDot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000000"/>
                </a:solidFill>
                <a:cs typeface="+mn-ea"/>
                <a:sym typeface="+mn-lt"/>
              </a:rPr>
              <a:t>    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在进行测量和计算时，往往不能正好得到整数的结果，这时也常用</a:t>
            </a:r>
            <a:r>
              <a:rPr lang="zh-CN" altLang="en-US" sz="1800" b="1" dirty="0">
                <a:solidFill>
                  <a:srgbClr val="FF0000"/>
                </a:solidFill>
                <a:cs typeface="+mn-ea"/>
                <a:sym typeface="+mn-lt"/>
              </a:rPr>
              <a:t>小数</a:t>
            </a:r>
            <a:r>
              <a:rPr lang="zh-CN" altLang="en-US" sz="1800" dirty="0">
                <a:solidFill>
                  <a:srgbClr val="000000"/>
                </a:solidFill>
                <a:cs typeface="+mn-ea"/>
                <a:sym typeface="+mn-lt"/>
              </a:rPr>
              <a:t>来表示。</a:t>
            </a:r>
            <a:endParaRPr lang="zh-CN" altLang="en-US" sz="18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文本框 114"/>
          <p:cNvSpPr txBox="1">
            <a:spLocks noChangeArrowheads="1"/>
          </p:cNvSpPr>
          <p:nvPr/>
        </p:nvSpPr>
        <p:spPr bwMode="auto">
          <a:xfrm>
            <a:off x="846536" y="1801417"/>
            <a:ext cx="7546181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lnSpc>
                <a:spcPct val="2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100" dirty="0">
                <a:cs typeface="+mn-ea"/>
                <a:sym typeface="+mn-lt"/>
              </a:rPr>
              <a:t>        </a:t>
            </a:r>
            <a:r>
              <a:rPr lang="zh-CN" altLang="zh-CN" sz="2100" dirty="0">
                <a:cs typeface="+mn-ea"/>
                <a:sym typeface="+mn-lt"/>
              </a:rPr>
              <a:t>在进行测量和计算时，往往不能正好得到整数的结果，还需要把一个单位平均分成 10 份、100 份、1000 份等较小的单位来量，从而产生了小数。</a:t>
            </a:r>
            <a:endParaRPr lang="zh-CN" altLang="zh-CN" sz="2100" dirty="0">
              <a:cs typeface="+mn-ea"/>
              <a:sym typeface="+mn-lt"/>
            </a:endParaRPr>
          </a:p>
        </p:txBody>
      </p:sp>
      <p:pic>
        <p:nvPicPr>
          <p:cNvPr id="10242" name="图片 1" descr="标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58803" y="873918"/>
            <a:ext cx="2025253" cy="56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文本框 2"/>
          <p:cNvSpPr txBox="1">
            <a:spLocks noChangeArrowheads="1"/>
          </p:cNvSpPr>
          <p:nvPr/>
        </p:nvSpPr>
        <p:spPr bwMode="auto">
          <a:xfrm>
            <a:off x="952782" y="959294"/>
            <a:ext cx="1546622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000000"/>
                </a:solidFill>
                <a:cs typeface="+mn-ea"/>
                <a:sym typeface="+mn-lt"/>
              </a:rPr>
              <a:t>知识提炼</a:t>
            </a:r>
            <a:endParaRPr lang="zh-CN" altLang="en-US" sz="21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" descr="标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9977" y="851362"/>
            <a:ext cx="161686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文本框 5"/>
          <p:cNvSpPr txBox="1">
            <a:spLocks noChangeArrowheads="1"/>
          </p:cNvSpPr>
          <p:nvPr/>
        </p:nvSpPr>
        <p:spPr bwMode="auto">
          <a:xfrm>
            <a:off x="820027" y="889537"/>
            <a:ext cx="13430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cs typeface="+mn-ea"/>
                <a:sym typeface="+mn-lt"/>
              </a:rPr>
              <a:t>知识点</a:t>
            </a:r>
            <a:r>
              <a:rPr lang="en-US" altLang="zh-CN" sz="2100" b="1" dirty="0">
                <a:solidFill>
                  <a:srgbClr val="FF0000"/>
                </a:solidFill>
                <a:cs typeface="+mn-ea"/>
                <a:sym typeface="+mn-lt"/>
              </a:rPr>
              <a:t>2</a:t>
            </a:r>
            <a:endParaRPr lang="en-US" altLang="zh-CN" sz="21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11267" name="文本框 7"/>
          <p:cNvSpPr txBox="1">
            <a:spLocks noChangeArrowheads="1"/>
          </p:cNvSpPr>
          <p:nvPr/>
        </p:nvSpPr>
        <p:spPr bwMode="auto">
          <a:xfrm>
            <a:off x="2274094" y="945095"/>
            <a:ext cx="59662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800" b="1" dirty="0">
                <a:solidFill>
                  <a:srgbClr val="FF0000"/>
                </a:solidFill>
                <a:cs typeface="+mn-ea"/>
                <a:sym typeface="+mn-lt"/>
              </a:rPr>
              <a:t>小数的意义和小数的计数单位（重点）</a:t>
            </a:r>
            <a:endParaRPr lang="zh-CN" altLang="zh-CN" sz="18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883445" y="1490663"/>
            <a:ext cx="4811072" cy="542925"/>
            <a:chOff x="1507" y="3356"/>
            <a:chExt cx="10103" cy="1140"/>
          </a:xfrm>
        </p:grpSpPr>
        <p:pic>
          <p:nvPicPr>
            <p:cNvPr id="11269" name="图片 1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507" y="3356"/>
              <a:ext cx="1500" cy="1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0" name="TextBox 12"/>
            <p:cNvSpPr txBox="1">
              <a:spLocks noChangeArrowheads="1"/>
            </p:cNvSpPr>
            <p:nvPr/>
          </p:nvSpPr>
          <p:spPr bwMode="auto">
            <a:xfrm>
              <a:off x="3162" y="3481"/>
              <a:ext cx="8448" cy="10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100" b="1" dirty="0">
                  <a:solidFill>
                    <a:srgbClr val="000000"/>
                  </a:solidFill>
                  <a:cs typeface="+mn-ea"/>
                  <a:sym typeface="+mn-lt"/>
                </a:rPr>
                <a:t>把 1m 平均分成 10 份。</a:t>
              </a:r>
              <a:endParaRPr lang="zh-CN" altLang="en-US" sz="2100" b="1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 descr="3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45200" y="1925598"/>
            <a:ext cx="7867991" cy="1321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Line 46"/>
          <p:cNvSpPr>
            <a:spLocks noChangeShapeType="1"/>
          </p:cNvSpPr>
          <p:nvPr/>
        </p:nvSpPr>
        <p:spPr bwMode="auto">
          <a:xfrm flipH="1" flipV="1">
            <a:off x="1789510" y="2783681"/>
            <a:ext cx="0" cy="386954"/>
          </a:xfrm>
          <a:prstGeom prst="line">
            <a:avLst/>
          </a:prstGeom>
          <a:noFill/>
          <a:ln w="60325">
            <a:solidFill>
              <a:srgbClr val="FF0000"/>
            </a:solidFill>
            <a:round/>
            <a:tailEnd type="triangle" w="med" len="med"/>
          </a:ln>
        </p:spPr>
        <p:txBody>
          <a:bodyPr lIns="68580" tIns="34290" rIns="68580" bIns="34290" anchor="ctr"/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20" name="Text Box 22"/>
          <p:cNvSpPr txBox="1">
            <a:spLocks noChangeArrowheads="1"/>
          </p:cNvSpPr>
          <p:nvPr/>
        </p:nvSpPr>
        <p:spPr bwMode="auto">
          <a:xfrm>
            <a:off x="1393031" y="3117058"/>
            <a:ext cx="900113" cy="438581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 dm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Box 25"/>
          <p:cNvSpPr txBox="1">
            <a:spLocks noChangeArrowheads="1"/>
          </p:cNvSpPr>
          <p:nvPr/>
        </p:nvSpPr>
        <p:spPr bwMode="auto">
          <a:xfrm>
            <a:off x="1309689" y="4406505"/>
            <a:ext cx="1137047" cy="438581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0.1 m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 bwMode="auto">
          <a:xfrm>
            <a:off x="1366839" y="3619501"/>
            <a:ext cx="907256" cy="769144"/>
            <a:chOff x="2634" y="7335"/>
            <a:chExt cx="1907" cy="1615"/>
          </a:xfrm>
        </p:grpSpPr>
        <p:sp>
          <p:nvSpPr>
            <p:cNvPr id="11276" name="Text Box 23"/>
            <p:cNvSpPr txBox="1">
              <a:spLocks noChangeArrowheads="1"/>
            </p:cNvSpPr>
            <p:nvPr/>
          </p:nvSpPr>
          <p:spPr bwMode="auto">
            <a:xfrm>
              <a:off x="3596" y="7509"/>
              <a:ext cx="945" cy="9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en-US" altLang="zh-CN" sz="2400" b="1">
                  <a:solidFill>
                    <a:srgbClr val="000000"/>
                  </a:solidFill>
                  <a:cs typeface="+mn-ea"/>
                  <a:sym typeface="+mn-lt"/>
                </a:rPr>
                <a:t>m</a:t>
              </a:r>
              <a:endParaRPr lang="en-US" altLang="zh-CN" sz="2400" b="1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aphicFrame>
          <p:nvGraphicFramePr>
            <p:cNvPr id="11277" name="对象 1"/>
            <p:cNvGraphicFramePr>
              <a:graphicFrameLocks noChangeAspect="1"/>
            </p:cNvGraphicFramePr>
            <p:nvPr/>
          </p:nvGraphicFramePr>
          <p:xfrm>
            <a:off x="2634" y="7335"/>
            <a:ext cx="879" cy="16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3" name="" r:id="rId4" imgW="215900" imgH="393065" progId="Equation.DSMT4">
                    <p:embed/>
                  </p:oleObj>
                </mc:Choice>
                <mc:Fallback>
                  <p:oleObj name="" r:id="rId4" imgW="215900" imgH="393065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4" y="7335"/>
                          <a:ext cx="879" cy="16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2" name="Rectangle 2"/>
          <p:cNvSpPr>
            <a:spLocks noChangeArrowheads="1"/>
          </p:cNvSpPr>
          <p:nvPr/>
        </p:nvSpPr>
        <p:spPr bwMode="auto">
          <a:xfrm>
            <a:off x="3242425" y="3335714"/>
            <a:ext cx="4904184" cy="1257300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 anchor="ctr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把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米平均分成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10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份，你能用分数或小数表示出其中的</a:t>
            </a:r>
            <a:r>
              <a:rPr lang="en-US" altLang="zh-CN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100" b="1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份吗？</a:t>
            </a:r>
            <a:endParaRPr lang="zh-CN" altLang="en-US" sz="2100" b="1" dirty="0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600" y="130629"/>
            <a:ext cx="1061829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lvl="0"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新知探究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32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</p:tagLst>
</file>

<file path=ppt/tags/tag11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</p:tagLst>
</file>

<file path=ppt/tags/tag12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1022192605"/>
  <p:tag name="MH_LIBRARY" val="GRAPHIC"/>
  <p:tag name="MH_TYPE" val="Text"/>
  <p:tag name="MH_ORDER" val="1"/>
</p:tagLst>
</file>

<file path=ppt/tags/tag14.xml><?xml version="1.0" encoding="utf-8"?>
<p:tagLst xmlns:p="http://schemas.openxmlformats.org/presentationml/2006/main">
  <p:tag name="MH" val="20161022192605"/>
  <p:tag name="MH_LIBRARY" val="GRAPHIC"/>
  <p:tag name="MH_TYPE" val="Text"/>
  <p:tag name="MH_ORDER" val="2"/>
</p:tagLst>
</file>

<file path=ppt/tags/tag15.xml><?xml version="1.0" encoding="utf-8"?>
<p:tagLst xmlns:p="http://schemas.openxmlformats.org/presentationml/2006/main">
  <p:tag name="MH" val="20161022192605"/>
  <p:tag name="MH_LIBRARY" val="GRAPHIC"/>
  <p:tag name="MH_TYPE" val="Text"/>
  <p:tag name="MH_ORDER" val="3"/>
</p:tagLst>
</file>

<file path=ppt/tags/tag16.xml><?xml version="1.0" encoding="utf-8"?>
<p:tagLst xmlns:p="http://schemas.openxmlformats.org/presentationml/2006/main">
  <p:tag name="MH" val="20161022192605"/>
  <p:tag name="MH_LIBRARY" val="GRAPHIC"/>
  <p:tag name="MH_TYPE" val="Text"/>
  <p:tag name="MH_ORDER" val="4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KSO_WPP_MARK_KEY" val="ce6680aa-4b2c-483c-8ed4-f04faab2e5ae"/>
  <p:tag name="COMMONDATA" val="eyJoZGlkIjoiNTEwZDYwYjA4ODUyYzA2MmI0M2EzZjhhMWY0NWI4YWEifQ==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3cv34wkj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1721</Words>
  <Application>WPS 演示</Application>
  <PresentationFormat>全屏显示(16:9)</PresentationFormat>
  <Paragraphs>341</Paragraphs>
  <Slides>27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FandolFang R</vt:lpstr>
      <vt:lpstr>Calibri</vt:lpstr>
      <vt:lpstr>幼圆</vt:lpstr>
      <vt:lpstr>微软雅黑</vt:lpstr>
      <vt:lpstr>思源黑体 CN Regular</vt:lpstr>
      <vt:lpstr>黑体</vt:lpstr>
      <vt:lpstr>Arial Unicode MS</vt:lpstr>
      <vt:lpstr>Arial</vt:lpstr>
      <vt:lpstr>第一PPT模板网-WWW.1PPT.COM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38</cp:revision>
  <dcterms:created xsi:type="dcterms:W3CDTF">2020-06-25T17:59:00Z</dcterms:created>
  <dcterms:modified xsi:type="dcterms:W3CDTF">2023-02-05T09:35:24Z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DFAFA6CBBC0C49859711BD0DFA6AFA73</vt:lpwstr>
  </property>
</Properties>
</file>