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97" r:id="rId5"/>
    <p:sldId id="396" r:id="rId6"/>
    <p:sldId id="407" r:id="rId7"/>
    <p:sldId id="395" r:id="rId8"/>
    <p:sldId id="399" r:id="rId9"/>
    <p:sldId id="400" r:id="rId10"/>
    <p:sldId id="401" r:id="rId11"/>
    <p:sldId id="402" r:id="rId12"/>
    <p:sldId id="406" r:id="rId13"/>
    <p:sldId id="403" r:id="rId14"/>
    <p:sldId id="404" r:id="rId15"/>
  </p:sldIdLst>
  <p:sldSz cx="12601575" cy="7092950"/>
  <p:notesSz cx="6858000" cy="9144000"/>
  <p:custDataLst>
    <p:tags r:id="rId19"/>
  </p:custDataLst>
  <p:defaultTextStyle>
    <a:defPPr>
      <a:defRPr lang="zh-CN"/>
    </a:defPPr>
    <a:lvl1pPr marL="0" lvl="0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561975" lvl="1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1125855" lvl="2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687830" lvl="3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2251075" lvl="4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697"/>
    <a:srgbClr val="B34E90"/>
    <a:srgbClr val="4CEB9B"/>
    <a:srgbClr val="FFFFFF"/>
    <a:srgbClr val="A3C544"/>
    <a:srgbClr val="A87052"/>
    <a:srgbClr val="C2EFFC"/>
    <a:srgbClr val="1AB5C7"/>
    <a:srgbClr val="2B8C84"/>
    <a:srgbClr val="155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2"/>
  </p:normalViewPr>
  <p:slideViewPr>
    <p:cSldViewPr showGuides="1">
      <p:cViewPr>
        <p:scale>
          <a:sx n="90" d="100"/>
          <a:sy n="90" d="100"/>
        </p:scale>
        <p:origin x="-1242" y="-420"/>
      </p:cViewPr>
      <p:guideLst>
        <p:guide orient="horz" pos="2220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8C2CAC08-A7CF-4783-9AB4-54FE0E23CF9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3C7F4AA6-9769-4135-8B21-E88C6B195F9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zh-CN" dirty="0">
                <a:sym typeface="宋体" panose="02010600030101010101" pitchFamily="2" charset="-122"/>
              </a:rPr>
              <a:t>1、可编辑可编辑，请根据具体情况，改内容。（字体中文方正汉真广标简体</a:t>
            </a:r>
            <a:r>
              <a:rPr lang="en-US" altLang="zh-CN" dirty="0">
                <a:sym typeface="宋体" panose="02010600030101010101" pitchFamily="2" charset="-122"/>
              </a:rPr>
              <a:t>48</a:t>
            </a:r>
            <a:r>
              <a:rPr lang="zh-CN" altLang="en-US" dirty="0">
                <a:sym typeface="宋体" panose="02010600030101010101" pitchFamily="2" charset="-122"/>
              </a:rPr>
              <a:t>号</a:t>
            </a:r>
            <a:r>
              <a:rPr lang="zh-CN" altLang="zh-CN" dirty="0">
                <a:sym typeface="宋体" panose="02010600030101010101" pitchFamily="2" charset="-122"/>
              </a:rPr>
              <a:t>）        </a:t>
            </a:r>
            <a:endParaRPr lang="zh-CN" altLang="zh-CN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3</a:t>
            </a:r>
            <a:r>
              <a:rPr lang="zh-CN" altLang="en-US" dirty="0">
                <a:sym typeface="宋体" panose="02010600030101010101" pitchFamily="2" charset="-122"/>
              </a:rPr>
              <a:t>、主讲人：可编辑，请根据具体情况，改名字。（字体中文</a:t>
            </a:r>
            <a:r>
              <a:rPr lang="zh-CN" altLang="zh-CN" dirty="0">
                <a:sym typeface="宋体" panose="02010600030101010101" pitchFamily="2" charset="-122"/>
              </a:rPr>
              <a:t>方正汉真广标简体</a:t>
            </a:r>
            <a:r>
              <a:rPr lang="en-US" altLang="zh-CN" dirty="0"/>
              <a:t>28</a:t>
            </a:r>
            <a:r>
              <a:rPr lang="zh-CN" altLang="en-US" dirty="0">
                <a:sym typeface="宋体" panose="02010600030101010101" pitchFamily="2" charset="-122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30238" y="284163"/>
            <a:ext cx="11341100" cy="1182687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30238" y="1655763"/>
            <a:ext cx="11341100" cy="4679950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t"/>
          <a:lstStyle/>
          <a:p>
            <a:pPr lvl="0" indent="-4222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52425"/>
            <a:r>
              <a:rPr lang="zh-CN" altLang="en-US"/>
              <a:t>第二级</a:t>
            </a:r>
            <a:endParaRPr lang="zh-CN" altLang="en-US"/>
          </a:p>
          <a:p>
            <a:pPr lvl="2" indent="-280670"/>
            <a:r>
              <a:rPr lang="zh-CN" altLang="en-US"/>
              <a:t>第三级</a:t>
            </a:r>
            <a:endParaRPr lang="zh-CN" altLang="en-US"/>
          </a:p>
          <a:p>
            <a:pPr lvl="3" indent="-281305"/>
            <a:r>
              <a:rPr lang="zh-CN" altLang="en-US"/>
              <a:t>第四级</a:t>
            </a:r>
            <a:endParaRPr lang="zh-CN" altLang="en-US"/>
          </a:p>
          <a:p>
            <a:pPr lvl="4" indent="-28067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5"/>
          <p:cNvSpPr txBox="1"/>
          <p:nvPr/>
        </p:nvSpPr>
        <p:spPr>
          <a:xfrm>
            <a:off x="1641867" y="2546343"/>
            <a:ext cx="6537924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</a:rPr>
              <a:t>小数的</a:t>
            </a:r>
            <a:r>
              <a:rPr lang="zh-CN" altLang="en-US" sz="5400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</a:rPr>
              <a:t>读法和写法</a:t>
            </a:r>
            <a:endParaRPr lang="zh-CN" altLang="en-US" sz="5400" dirty="0">
              <a:solidFill>
                <a:srgbClr val="1D7697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077" name="文本框 2"/>
          <p:cNvSpPr txBox="1"/>
          <p:nvPr/>
        </p:nvSpPr>
        <p:spPr>
          <a:xfrm>
            <a:off x="3623937" y="1780530"/>
            <a:ext cx="1632178" cy="3385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四</a:t>
            </a:r>
            <a:r>
              <a:rPr lang="zh-CN" altLang="en-US" sz="1600" b="1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年级</a:t>
            </a:r>
            <a:r>
              <a:rPr lang="zh-CN" altLang="en-US" sz="1600" b="1" smtClean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（下册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）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pic>
        <p:nvPicPr>
          <p:cNvPr id="6" name="图片 1" descr="E:\0324 步步高\步步高 0723\同步小学数学\同步小学数学六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51870" y="613147"/>
            <a:ext cx="3735705" cy="1195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47341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627" y="1394728"/>
            <a:ext cx="8485560" cy="1535847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 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一个两位小数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如果把十位与个位上的两个数字相加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和是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把十分位上与百分位上的两个数字相加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和是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写出所有符合要求的两位小数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endParaRPr lang="zh-CN" altLang="en-US" sz="2600" dirty="0" smtClean="0">
              <a:solidFill>
                <a:srgbClr val="2B8C84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6411" y="2898403"/>
            <a:ext cx="316945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10.02  10.20  10.11</a:t>
            </a:r>
            <a:endParaRPr lang="zh-CN" altLang="en-US" sz="26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47341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 结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627" y="1394728"/>
            <a:ext cx="9205640" cy="1341948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理解小数的各部分组成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每部分的计数单位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进率</a:t>
            </a:r>
            <a:endParaRPr lang="en-US" altLang="zh-CN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掌握小数的正确读写方法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能够根据要求读写小数</a:t>
            </a:r>
            <a:endParaRPr lang="en-US" altLang="zh-CN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80507" y="2826395"/>
            <a:ext cx="4237088" cy="1080338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 algn="ctr"/>
            <a:r>
              <a:rPr lang="zh-CN" altLang="en-US" sz="64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en-US" altLang="zh-CN" sz="6400" b="1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860627" y="519313"/>
            <a:ext cx="29523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引  入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026" name="Picture 2" descr="C:\Users\Administrator\Desktop\临时12\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5868739" y="1529413"/>
            <a:ext cx="1368152" cy="2952846"/>
          </a:xfrm>
          <a:prstGeom prst="rect">
            <a:avLst/>
          </a:prstGeom>
          <a:noFill/>
        </p:spPr>
      </p:pic>
      <p:pic>
        <p:nvPicPr>
          <p:cNvPr id="1027" name="Picture 3" descr="C:\Users\Administrator\Desktop\临时12\0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627" y="2250331"/>
            <a:ext cx="689331" cy="1943896"/>
          </a:xfrm>
          <a:prstGeom prst="rect">
            <a:avLst/>
          </a:prstGeom>
          <a:noFill/>
        </p:spPr>
      </p:pic>
      <p:grpSp>
        <p:nvGrpSpPr>
          <p:cNvPr id="12" name="组合 11"/>
          <p:cNvGrpSpPr/>
          <p:nvPr/>
        </p:nvGrpSpPr>
        <p:grpSpPr>
          <a:xfrm>
            <a:off x="1548259" y="2322339"/>
            <a:ext cx="3264035" cy="648072"/>
            <a:chOff x="1548259" y="2322339"/>
            <a:chExt cx="3264035" cy="648072"/>
          </a:xfrm>
        </p:grpSpPr>
        <p:sp>
          <p:nvSpPr>
            <p:cNvPr id="10" name="圆角矩形标注 9"/>
            <p:cNvSpPr/>
            <p:nvPr/>
          </p:nvSpPr>
          <p:spPr>
            <a:xfrm>
              <a:off x="1548259" y="2322339"/>
              <a:ext cx="3024336" cy="648072"/>
            </a:xfrm>
            <a:prstGeom prst="wedgeRoundRectCallout">
              <a:avLst>
                <a:gd name="adj1" fmla="val 61840"/>
                <a:gd name="adj2" fmla="val 110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548259" y="2422922"/>
              <a:ext cx="32640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2B8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我的体重是</a:t>
              </a:r>
              <a:r>
                <a:rPr lang="en-US" altLang="zh-CN" sz="2400" dirty="0" smtClean="0">
                  <a:solidFill>
                    <a:srgbClr val="2B8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39.4</a:t>
              </a:r>
              <a:r>
                <a:rPr lang="zh-CN" altLang="en-US" sz="2400" dirty="0" smtClean="0">
                  <a:solidFill>
                    <a:srgbClr val="2B8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千克</a:t>
              </a:r>
              <a:r>
                <a:rPr lang="zh-CN" altLang="en-US" sz="2400" dirty="0" smtClean="0">
                  <a:solidFill>
                    <a:srgbClr val="2B8C84"/>
                  </a:solidFill>
                  <a:latin typeface="+mn-ea"/>
                  <a:ea typeface="+mn-ea"/>
                </a:rPr>
                <a:t>。</a:t>
              </a:r>
              <a:endParaRPr lang="zh-CN" altLang="en-US" sz="2400" dirty="0" smtClean="0">
                <a:solidFill>
                  <a:srgbClr val="2B8C84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76851" y="2322339"/>
            <a:ext cx="2894038" cy="648072"/>
            <a:chOff x="1548259" y="2322339"/>
            <a:chExt cx="2894038" cy="648072"/>
          </a:xfrm>
        </p:grpSpPr>
        <p:sp>
          <p:nvSpPr>
            <p:cNvPr id="14" name="圆角矩形标注 13"/>
            <p:cNvSpPr/>
            <p:nvPr/>
          </p:nvSpPr>
          <p:spPr>
            <a:xfrm>
              <a:off x="1548259" y="2322339"/>
              <a:ext cx="2880320" cy="648072"/>
            </a:xfrm>
            <a:prstGeom prst="wedgeRoundRectCallout">
              <a:avLst>
                <a:gd name="adj1" fmla="val -57871"/>
                <a:gd name="adj2" fmla="val 811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633985" y="2422922"/>
              <a:ext cx="28083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2B8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我的身高是</a:t>
              </a:r>
              <a:r>
                <a:rPr lang="en-US" altLang="zh-CN" sz="2400" dirty="0" smtClean="0">
                  <a:solidFill>
                    <a:srgbClr val="2B8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1.41</a:t>
              </a:r>
              <a:r>
                <a:rPr lang="zh-CN" altLang="en-US" sz="2400" dirty="0" smtClean="0">
                  <a:solidFill>
                    <a:srgbClr val="2B8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  <a:r>
                <a:rPr lang="zh-CN" altLang="en-US" sz="2400" dirty="0" smtClean="0">
                  <a:solidFill>
                    <a:srgbClr val="2B8C84"/>
                  </a:solidFill>
                  <a:latin typeface="+mn-ea"/>
                  <a:ea typeface="+mn-ea"/>
                </a:rPr>
                <a:t>。</a:t>
              </a:r>
              <a:endParaRPr lang="zh-CN" altLang="en-US" sz="2400" dirty="0" smtClean="0">
                <a:solidFill>
                  <a:srgbClr val="2B8C84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6251" y="1098203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小数由三个部分组成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分别是整数部分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小数部分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在小数点左边的是整数部分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在小数点右边的是小数部分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在小数部分有许多数位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从高到低排列分别是十分位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百分位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千分位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万分位</a:t>
            </a:r>
            <a:r>
              <a:rPr lang="en-US" altLang="zh-CN" sz="2400" dirty="0" smtClean="0">
                <a:solidFill>
                  <a:srgbClr val="2B8C84"/>
                </a:solidFill>
                <a:latin typeface="+mn-ea"/>
                <a:ea typeface="+mn-ea"/>
              </a:rPr>
              <a:t>……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每位所对应的计数单位分别是十分之一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百分之一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千分之一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万分之一</a:t>
            </a:r>
            <a:r>
              <a:rPr lang="en-US" altLang="zh-CN" sz="2400" dirty="0" smtClean="0">
                <a:solidFill>
                  <a:srgbClr val="2B8C84"/>
                </a:solidFill>
                <a:latin typeface="+mn-ea"/>
                <a:ea typeface="+mn-ea"/>
              </a:rPr>
              <a:t>……</a:t>
            </a:r>
            <a:endParaRPr lang="zh-CN" altLang="en-US" sz="2400" dirty="0" smtClean="0">
              <a:solidFill>
                <a:srgbClr val="2B8C84"/>
              </a:solidFill>
              <a:latin typeface="+mn-ea"/>
              <a:ea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764283" y="3426043"/>
          <a:ext cx="6910235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235"/>
                <a:gridCol w="396000"/>
                <a:gridCol w="468000"/>
                <a:gridCol w="468000"/>
                <a:gridCol w="468000"/>
                <a:gridCol w="468000"/>
                <a:gridCol w="576000"/>
                <a:gridCol w="1080000"/>
                <a:gridCol w="468000"/>
                <a:gridCol w="468000"/>
                <a:gridCol w="468000"/>
                <a:gridCol w="468000"/>
                <a:gridCol w="468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2000" b="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整数部分</a:t>
                      </a:r>
                      <a:endParaRPr lang="zh-CN" altLang="en-US" sz="2000" b="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小数点</a:t>
                      </a:r>
                      <a:endParaRPr lang="zh-CN" altLang="en-US" sz="2000" b="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2000" b="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小数部分</a:t>
                      </a:r>
                      <a:endParaRPr lang="zh-CN" altLang="en-US" sz="2000" b="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数位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百位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</a:t>
                      </a:r>
                      <a:endParaRPr lang="en-US" altLang="zh-CN" sz="2000" kern="120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2000" kern="120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.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十分位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百分位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千分位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万分位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计数单位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百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一</a:t>
                      </a:r>
                      <a:endParaRPr lang="en-US" altLang="zh-CN" sz="2000" kern="120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2000" kern="120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</a:t>
                      </a:r>
                      <a:r>
                        <a:rPr lang="zh-CN" altLang="en-US" sz="2000" kern="120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个</a:t>
                      </a:r>
                      <a:r>
                        <a:rPr lang="en-US" altLang="zh-CN" sz="2000" kern="120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.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十分之一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百分之一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千分之一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万分之一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kern="1200" dirty="0" smtClean="0">
                          <a:solidFill>
                            <a:srgbClr val="2B8C8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  <a:endParaRPr lang="zh-CN" altLang="en-US" sz="2000" kern="1200" dirty="0" smtClean="0">
                        <a:solidFill>
                          <a:srgbClr val="2B8C8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D769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428579" y="297041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小数的数位顺序表</a:t>
            </a:r>
            <a:endParaRPr lang="zh-CN" altLang="en-US" sz="20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4243" y="1298026"/>
            <a:ext cx="8928992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读小数的时候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整数部分按照整数的读法来读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如果整数部分是</a:t>
            </a:r>
            <a:r>
              <a:rPr lang="en-US" altLang="zh-CN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那么就读作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“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”。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小数点读作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“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”，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小数部分按顺序读出每一位上的数字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即使某一位或连续的几个数位上都是</a:t>
            </a:r>
            <a:r>
              <a:rPr lang="en-US" altLang="zh-CN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也要一一读出来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endParaRPr lang="zh-CN" altLang="en-US" sz="2400" dirty="0" smtClean="0">
              <a:solidFill>
                <a:srgbClr val="2B8C84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4243" y="3242242"/>
            <a:ext cx="892899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写小数时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先写整数部分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整数部分按照整数的写法来写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再写小数点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小数点写在个位的右下角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4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最后依次写出小数部分中每一位上的数字</a:t>
            </a:r>
            <a:r>
              <a:rPr lang="zh-CN" altLang="en-US" sz="24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endParaRPr lang="zh-CN" altLang="en-US" sz="2400" dirty="0" smtClean="0">
              <a:solidFill>
                <a:srgbClr val="2B8C84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47341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627" y="1394728"/>
            <a:ext cx="7837488" cy="1055716"/>
          </a:xfrm>
          <a:prstGeom prst="rect">
            <a:avLst/>
          </a:prstGeom>
          <a:noFill/>
        </p:spPr>
        <p:txBody>
          <a:bodyPr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读出下列小数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endParaRPr lang="en-US" altLang="zh-CN" sz="2600" dirty="0" smtClean="0">
              <a:solidFill>
                <a:srgbClr val="2B8C84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10.001    2010.50    5.00    9.0906</a:t>
            </a:r>
            <a:endParaRPr lang="en-US" altLang="zh-CN" sz="2600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8299" y="2610371"/>
            <a:ext cx="5688631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10.001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rPr>
              <a:t>：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十点零零一 </a:t>
            </a:r>
            <a:endParaRPr lang="en-US" altLang="zh-CN" sz="26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2010.50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rPr>
              <a:t>：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二千零一十点五零</a:t>
            </a:r>
            <a:endParaRPr lang="en-US" altLang="zh-CN" sz="26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5.00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rPr>
              <a:t>：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五点零零 </a:t>
            </a:r>
            <a:endParaRPr lang="en-US" altLang="zh-CN" sz="26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9.0906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读作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</a:rPr>
              <a:t>：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九点零九零六</a:t>
            </a:r>
            <a:endParaRPr lang="zh-CN" altLang="en-US" sz="26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47341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627" y="1394728"/>
            <a:ext cx="7837488" cy="1010704"/>
          </a:xfrm>
          <a:prstGeom prst="rect">
            <a:avLst/>
          </a:prstGeom>
          <a:noFill/>
        </p:spPr>
        <p:txBody>
          <a:bodyPr lIns="94531" tIns="47265" rIns="94531" bIns="4726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在数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50005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中的某个位置点上小数点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小数点点在什么位置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读数时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一个零也不读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？</a:t>
            </a:r>
            <a:endParaRPr lang="zh-CN" altLang="en-US" sz="2600" dirty="0" smtClean="0">
              <a:solidFill>
                <a:srgbClr val="2B8C84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68939" y="1962299"/>
            <a:ext cx="124264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5000.5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47341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627" y="1394728"/>
            <a:ext cx="8917608" cy="1535847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小明将两个小数都读错了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一个读作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：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三十五点五百零三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另一个读作一一二零点零一十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这两个小数正确的读法是怎样的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？</a:t>
            </a:r>
            <a:endParaRPr lang="zh-CN" altLang="en-US" sz="2600" dirty="0" smtClean="0">
              <a:solidFill>
                <a:srgbClr val="2B8C84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2299" y="2394347"/>
            <a:ext cx="625042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三十五点五零三    一千一百二十点零一零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47341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627" y="1394728"/>
            <a:ext cx="8485560" cy="2496110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、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四个数字和小数点组成符合下列要求的小数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endParaRPr lang="en-US" altLang="zh-CN" sz="2600" dirty="0" smtClean="0">
              <a:solidFill>
                <a:srgbClr val="2B8C84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①一个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都不读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endParaRPr lang="en-US" altLang="zh-CN" sz="2600" dirty="0" smtClean="0">
              <a:solidFill>
                <a:srgbClr val="2B8C84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②只读一个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endParaRPr lang="en-US" altLang="zh-CN" sz="2600" dirty="0" smtClean="0">
              <a:solidFill>
                <a:srgbClr val="2B8C84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③两个零都读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endParaRPr lang="en-US" altLang="zh-CN" sz="2600" dirty="0" smtClean="0">
              <a:solidFill>
                <a:srgbClr val="2B8C84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0547" y="2375297"/>
            <a:ext cx="10470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600.6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0547" y="2838008"/>
            <a:ext cx="336823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60.60   60.06   600.0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9806" y="3834507"/>
            <a:ext cx="84753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606.0  66.00  6.006  6.060  6.600  0.660  0.606  0.066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47341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627" y="1394728"/>
            <a:ext cx="8485560" cy="1535847"/>
          </a:xfrm>
          <a:prstGeom prst="rect">
            <a:avLst/>
          </a:prstGeom>
          <a:noFill/>
        </p:spPr>
        <p:txBody>
          <a:bodyPr wrap="square" lIns="94531" tIns="47265" rIns="94531" bIns="4726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 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一个数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它的千位与千分位上是最大的一位数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百位与百分位上是最小的单数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十位与十分位上是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其余各位上是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写出这样的数</a:t>
            </a:r>
            <a:r>
              <a:rPr lang="zh-CN" altLang="en-US" sz="2600" dirty="0" smtClean="0">
                <a:solidFill>
                  <a:srgbClr val="2B8C84"/>
                </a:solidFill>
                <a:latin typeface="+mn-ea"/>
                <a:ea typeface="+mn-ea"/>
              </a:rPr>
              <a:t>。</a:t>
            </a:r>
            <a:endParaRPr lang="zh-CN" altLang="en-US" sz="2600" dirty="0" smtClean="0">
              <a:solidFill>
                <a:srgbClr val="2B8C84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2755" y="2384822"/>
            <a:ext cx="163378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9120.219</a:t>
            </a:r>
            <a:endParaRPr lang="zh-CN" altLang="en-US" sz="26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bcb58054-e060-4fc7-9fad-39d18ce513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1054</Words>
  <Application>WPS 演示</Application>
  <PresentationFormat>自定义</PresentationFormat>
  <Paragraphs>154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Calibri</vt:lpstr>
      <vt:lpstr>思源黑体 CN Bold</vt:lpstr>
      <vt:lpstr>黑体</vt:lpstr>
      <vt:lpstr>方正兰亭粗黑简体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425</cp:revision>
  <dcterms:created xsi:type="dcterms:W3CDTF">2016-05-16T11:51:00Z</dcterms:created>
  <dcterms:modified xsi:type="dcterms:W3CDTF">2023-02-05T09:49:31Z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FC35614B220B4121B0EE8769B1EC4553</vt:lpwstr>
  </property>
</Properties>
</file>