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0" r:id="rId3"/>
    <p:sldId id="341" r:id="rId4"/>
    <p:sldId id="334" r:id="rId6"/>
    <p:sldId id="342" r:id="rId7"/>
    <p:sldId id="315" r:id="rId8"/>
    <p:sldId id="318" r:id="rId9"/>
    <p:sldId id="354" r:id="rId10"/>
    <p:sldId id="351" r:id="rId11"/>
    <p:sldId id="358" r:id="rId12"/>
    <p:sldId id="359" r:id="rId13"/>
    <p:sldId id="360" r:id="rId14"/>
    <p:sldId id="356" r:id="rId15"/>
    <p:sldId id="361" r:id="rId16"/>
    <p:sldId id="327" r:id="rId17"/>
    <p:sldId id="29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681" userDrawn="1">
          <p15:clr>
            <a:srgbClr val="A4A3A4"/>
          </p15:clr>
        </p15:guide>
        <p15:guide id="3" orient="horz" pos="1807" userDrawn="1">
          <p15:clr>
            <a:srgbClr val="A4A3A4"/>
          </p15:clr>
        </p15:guide>
        <p15:guide id="4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804A"/>
    <a:srgbClr val="DDF6FF"/>
    <a:srgbClr val="177743"/>
    <a:srgbClr val="FF9B01"/>
    <a:srgbClr val="A56A3D"/>
    <a:srgbClr val="F56727"/>
    <a:srgbClr val="F8AEAE"/>
    <a:srgbClr val="DE0023"/>
    <a:srgbClr val="529013"/>
    <a:srgbClr val="A7EA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3" autoAdjust="0"/>
    <p:restoredTop sz="94614" autoAdjust="0"/>
  </p:normalViewPr>
  <p:slideViewPr>
    <p:cSldViewPr snapToGrid="0" showGuides="1">
      <p:cViewPr varScale="1">
        <p:scale>
          <a:sx n="105" d="100"/>
          <a:sy n="105" d="100"/>
        </p:scale>
        <p:origin x="-78" y="-720"/>
      </p:cViewPr>
      <p:guideLst>
        <p:guide orient="horz" pos="2409"/>
        <p:guide pos="3681"/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2"/>
          <p:cNvSpPr/>
          <p:nvPr/>
        </p:nvSpPr>
        <p:spPr>
          <a:xfrm>
            <a:off x="0" y="3320995"/>
            <a:ext cx="9144000" cy="182250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/>
          </a:p>
        </p:txBody>
      </p:sp>
      <p:pic>
        <p:nvPicPr>
          <p:cNvPr id="10" name="图片 9" descr="5ef4c4bc825919c64bbd8198793fefc4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2251" y="214952"/>
            <a:ext cx="2857322" cy="397149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20985" y="713600"/>
            <a:ext cx="5129963" cy="19466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800" b="1" spc="225" dirty="0">
                <a:solidFill>
                  <a:srgbClr val="1A804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4  </a:t>
            </a:r>
            <a:r>
              <a:rPr lang="zh-CN" altLang="en-US" sz="2800" b="1" spc="225" dirty="0">
                <a:solidFill>
                  <a:srgbClr val="1A804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小数的意义和性质</a:t>
            </a:r>
            <a:endParaRPr lang="zh-CN" altLang="en-US" sz="2800" b="1" spc="225" dirty="0">
              <a:solidFill>
                <a:srgbClr val="1A804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spc="225" dirty="0">
                <a:solidFill>
                  <a:srgbClr val="1A804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小数的性质</a:t>
            </a:r>
            <a:endParaRPr lang="en-US" altLang="zh-CN" sz="4400" spc="225" dirty="0">
              <a:solidFill>
                <a:srgbClr val="1A804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44755" y="1275980"/>
            <a:ext cx="1248771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r" eaLnBrk="1" hangingPunct="1">
              <a:lnSpc>
                <a:spcPct val="150000"/>
              </a:lnSpc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0.40                             1.850</a:t>
            </a:r>
            <a:endParaRPr lang="en-US" altLang="zh-CN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r" eaLnBrk="1" hangingPunct="1">
              <a:lnSpc>
                <a:spcPct val="150000"/>
              </a:lnSpc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2.900                             0.080</a:t>
            </a:r>
            <a:endParaRPr lang="en-US" altLang="zh-CN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r" eaLnBrk="1" hangingPunct="1">
              <a:lnSpc>
                <a:spcPct val="150000"/>
              </a:lnSpc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12.000</a:t>
            </a:r>
            <a:endParaRPr lang="zh-CN" altLang="en-US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65798" y="1373537"/>
            <a:ext cx="1049099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0.4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4565798" y="1922572"/>
            <a:ext cx="129674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1.85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65799" y="2471608"/>
            <a:ext cx="1172921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2.9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565799" y="3020643"/>
            <a:ext cx="131979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0.08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65799" y="3569679"/>
            <a:ext cx="925274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3500656" y="662128"/>
            <a:ext cx="22825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化简下面各数。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156794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3031546" y="1128833"/>
            <a:ext cx="1221020" cy="318548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r" eaLnBrk="1" hangingPunct="1">
              <a:lnSpc>
                <a:spcPct val="150000"/>
              </a:lnSpc>
            </a:pPr>
            <a:r>
              <a:rPr lang="en-US" altLang="zh-CN" sz="27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0.9</a:t>
            </a:r>
            <a:endParaRPr lang="en-US" altLang="zh-CN" sz="27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r" eaLnBrk="1" hangingPunct="1">
              <a:lnSpc>
                <a:spcPct val="150000"/>
              </a:lnSpc>
            </a:pPr>
            <a:r>
              <a:rPr lang="en-US" altLang="zh-CN" sz="27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30.04</a:t>
            </a:r>
            <a:endParaRPr lang="en-US" altLang="zh-CN" sz="27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r" eaLnBrk="1" hangingPunct="1">
              <a:lnSpc>
                <a:spcPct val="150000"/>
              </a:lnSpc>
            </a:pPr>
            <a:r>
              <a:rPr lang="en-US" altLang="zh-CN" sz="27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5.4</a:t>
            </a:r>
            <a:endParaRPr lang="en-US" altLang="zh-CN" sz="27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r" eaLnBrk="1" hangingPunct="1">
              <a:lnSpc>
                <a:spcPct val="150000"/>
              </a:lnSpc>
            </a:pPr>
            <a:r>
              <a:rPr lang="en-US" altLang="zh-CN" sz="27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8.18</a:t>
            </a:r>
            <a:endParaRPr lang="en-US" altLang="zh-CN" sz="27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r" eaLnBrk="1" hangingPunct="1">
              <a:lnSpc>
                <a:spcPct val="150000"/>
              </a:lnSpc>
            </a:pPr>
            <a:r>
              <a:rPr lang="en-US" altLang="zh-CN" sz="27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27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94319" y="1324137"/>
            <a:ext cx="1658345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0.900</a:t>
            </a:r>
            <a:endParaRPr lang="zh-CN" altLang="en-US" sz="27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94319" y="1939274"/>
            <a:ext cx="1803871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30.040</a:t>
            </a:r>
            <a:endParaRPr lang="zh-CN" altLang="en-US" sz="27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4319" y="2554411"/>
            <a:ext cx="173030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5.400</a:t>
            </a:r>
            <a:endParaRPr lang="zh-CN" altLang="en-US" sz="27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5"/>
          <p:cNvSpPr txBox="1"/>
          <p:nvPr/>
        </p:nvSpPr>
        <p:spPr>
          <a:xfrm>
            <a:off x="4194319" y="3169549"/>
            <a:ext cx="1772000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8.180</a:t>
            </a:r>
            <a:endParaRPr lang="zh-CN" altLang="en-US" sz="27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4194318" y="3784685"/>
            <a:ext cx="202135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zh-CN" altLang="en-US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14.000</a:t>
            </a:r>
            <a:endParaRPr lang="zh-CN" altLang="en-US" sz="27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1545613" y="662128"/>
            <a:ext cx="6571397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不改变数的大小，把下面各数写成三位小数。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149629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70042" y="936968"/>
            <a:ext cx="7830404" cy="3023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如果在下面各数的末尾添上“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，哪些数的大小不变？哪些数的大小会发生变化？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6.8    25    0.07     300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9.0    704   106.02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大小不变：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大小变化：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95181" y="3285699"/>
            <a:ext cx="4131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395181" y="3829903"/>
            <a:ext cx="4131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679425" y="2843531"/>
            <a:ext cx="4178577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6.8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0.07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9.0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106.02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79424" y="3386029"/>
            <a:ext cx="4577777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704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3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3685" y="663036"/>
            <a:ext cx="7336631" cy="326469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1338" y="291748"/>
            <a:ext cx="156794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1596" y="3119899"/>
            <a:ext cx="97183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0.50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1448" y="3119898"/>
            <a:ext cx="105711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4.80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00597" y="3119899"/>
            <a:ext cx="101400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1.20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60506" y="3119899"/>
            <a:ext cx="101400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58.00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 descr="便签19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11976" y="829102"/>
            <a:ext cx="4920035" cy="3444353"/>
          </a:xfrm>
          <a:prstGeom prst="rect">
            <a:avLst/>
          </a:prstGeom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466839" y="1374598"/>
            <a:ext cx="4237625" cy="249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小数的性质：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小数的末尾添上“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0”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或去掉“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0”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，小数的大小不变。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小数的化简：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不改变小数的大小，依据小数的性质，去掉小数末尾的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，使小数读写起来更简便。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46172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0278" y="1278415"/>
            <a:ext cx="7390265" cy="23314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在自主探究、合作交流中理解和掌握小数的性质，并能将小数根据需要进行化简和改写。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培养动手操作能力以及观察、比较、抽象和归纳概括的能力。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感悟数学知识的内在联系，培养初步的数学辩证思想。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16509" y="1076484"/>
            <a:ext cx="7707571" cy="2721006"/>
          </a:xfrm>
          <a:prstGeom prst="roundRect">
            <a:avLst>
              <a:gd name="adj" fmla="val 9677"/>
            </a:avLst>
          </a:prstGeom>
          <a:noFill/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情景导入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920320" y="2190466"/>
            <a:ext cx="4780129" cy="2493587"/>
            <a:chOff x="5254387" y="2088107"/>
            <a:chExt cx="6373505" cy="3324783"/>
          </a:xfrm>
        </p:grpSpPr>
        <p:pic>
          <p:nvPicPr>
            <p:cNvPr id="12" name="图片 11" descr="土豆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703559" y="3476376"/>
              <a:ext cx="1924333" cy="1936514"/>
            </a:xfrm>
            <a:prstGeom prst="rect">
              <a:avLst/>
            </a:prstGeom>
          </p:spPr>
        </p:pic>
        <p:sp>
          <p:nvSpPr>
            <p:cNvPr id="18" name="圆角矩形标注 17"/>
            <p:cNvSpPr/>
            <p:nvPr/>
          </p:nvSpPr>
          <p:spPr>
            <a:xfrm>
              <a:off x="5254387" y="2088107"/>
              <a:ext cx="5349921" cy="1473959"/>
            </a:xfrm>
            <a:prstGeom prst="wedgeRoundRectCallout">
              <a:avLst>
                <a:gd name="adj1" fmla="val 35114"/>
                <a:gd name="adj2" fmla="val 62500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这里的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2.50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元和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8.00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元各表示多少钱呢？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2.50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元和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2.5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元，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8.00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元和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元有什么关系呢？</a:t>
              </a:r>
              <a:endPara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289483" y="566491"/>
            <a:ext cx="48196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在商店里，商品的标价经常写成这样：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58562" y="2540954"/>
            <a:ext cx="3371993" cy="13793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2.50</a:t>
            </a:r>
            <a:r>
              <a:rPr lang="zh-CN" altLang="en-US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元就表示</a:t>
            </a:r>
            <a:r>
              <a:rPr lang="en-US" altLang="zh-CN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元</a:t>
            </a:r>
            <a:r>
              <a:rPr lang="en-US" altLang="zh-CN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altLang="en-US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角</a:t>
            </a:r>
            <a:r>
              <a:rPr lang="en-US" altLang="zh-CN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zh-CN" altLang="en-US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分，</a:t>
            </a:r>
            <a:r>
              <a:rPr lang="en-US" altLang="zh-CN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2.5</a:t>
            </a:r>
            <a:r>
              <a:rPr lang="zh-CN" altLang="en-US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元就表示</a:t>
            </a:r>
            <a:r>
              <a:rPr lang="en-US" altLang="zh-CN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元</a:t>
            </a:r>
            <a:r>
              <a:rPr lang="en-US" altLang="zh-CN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altLang="en-US" sz="2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角，所以它们是相等的。</a:t>
            </a:r>
            <a:endParaRPr lang="en-US" altLang="zh-CN" sz="21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2" name="Picture 7" descr="图片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003894" y="1042030"/>
            <a:ext cx="5133598" cy="10208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458481" y="785405"/>
            <a:ext cx="6440348" cy="270994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715323" y="3474990"/>
            <a:ext cx="4255276" cy="7155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因为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＝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＝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100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所以</a:t>
            </a:r>
            <a:r>
              <a:rPr lang="en-US" altLang="zh-CN" sz="2100" b="1" spc="22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0.1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＝</a:t>
            </a:r>
            <a:r>
              <a:rPr lang="en-US" altLang="zh-CN" sz="2100" b="1" spc="22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0.10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＝</a:t>
            </a:r>
            <a:r>
              <a:rPr lang="en-US" altLang="zh-CN" sz="2100" b="1" spc="22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0.100</a:t>
            </a:r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476042" y="328435"/>
            <a:ext cx="4300076" cy="432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比较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0.1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、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0.10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和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0.100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的大小。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535375" y="3207808"/>
            <a:ext cx="6305265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0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3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是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3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个    ；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0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30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是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30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个     ，也就是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3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个    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  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30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630607" y="3111856"/>
            <a:ext cx="654737" cy="715518"/>
            <a:chOff x="3248167" y="5118135"/>
            <a:chExt cx="872983" cy="954025"/>
          </a:xfrm>
        </p:grpSpPr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3248167" y="5518162"/>
              <a:ext cx="872983" cy="553998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3319543" y="5118135"/>
              <a:ext cx="760430" cy="553998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3456414" y="5594363"/>
              <a:ext cx="4680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73557" y="3111856"/>
            <a:ext cx="965636" cy="715518"/>
            <a:chOff x="4989462" y="5118135"/>
            <a:chExt cx="1287514" cy="954025"/>
          </a:xfrm>
        </p:grpSpPr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4989462" y="5518162"/>
              <a:ext cx="1287514" cy="553998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endPara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Text Box 19"/>
            <p:cNvSpPr txBox="1">
              <a:spLocks noChangeArrowheads="1"/>
            </p:cNvSpPr>
            <p:nvPr/>
          </p:nvSpPr>
          <p:spPr bwMode="auto">
            <a:xfrm>
              <a:off x="5316144" y="5118135"/>
              <a:ext cx="694544" cy="553998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>
              <a:off x="5329089" y="5594363"/>
              <a:ext cx="6480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09960" y="3111859"/>
            <a:ext cx="654737" cy="715518"/>
            <a:chOff x="7166117" y="5118135"/>
            <a:chExt cx="872983" cy="954023"/>
          </a:xfrm>
        </p:grpSpPr>
        <p:sp>
          <p:nvSpPr>
            <p:cNvPr id="9" name="Text Box 22"/>
            <p:cNvSpPr txBox="1">
              <a:spLocks noChangeArrowheads="1"/>
            </p:cNvSpPr>
            <p:nvPr/>
          </p:nvSpPr>
          <p:spPr bwMode="auto">
            <a:xfrm>
              <a:off x="7166117" y="5518161"/>
              <a:ext cx="872983" cy="553997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Text Box 23"/>
            <p:cNvSpPr txBox="1">
              <a:spLocks noChangeArrowheads="1"/>
            </p:cNvSpPr>
            <p:nvPr/>
          </p:nvSpPr>
          <p:spPr bwMode="auto">
            <a:xfrm>
              <a:off x="7264945" y="5118135"/>
              <a:ext cx="705524" cy="553997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Line 24"/>
            <p:cNvSpPr>
              <a:spLocks noChangeShapeType="1"/>
            </p:cNvSpPr>
            <p:nvPr/>
          </p:nvSpPr>
          <p:spPr bwMode="auto">
            <a:xfrm>
              <a:off x="7374364" y="5594363"/>
              <a:ext cx="4680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Picture 3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93198" y="813764"/>
            <a:ext cx="1821429" cy="23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3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996166" y="826860"/>
            <a:ext cx="1792857" cy="226428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3131137" y="379612"/>
            <a:ext cx="3010358" cy="432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比较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和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0.30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的大小。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32111" y="3797489"/>
            <a:ext cx="368489" cy="36848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4414469" y="3766782"/>
            <a:ext cx="40660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＝</a:t>
            </a:r>
            <a:endParaRPr lang="en-US" altLang="zh-CN" sz="21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187354" y="2443161"/>
            <a:ext cx="6794826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小数的性质：小数的末尾添上“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”或去掉“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”，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小数的大小不变。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83548" y="736980"/>
            <a:ext cx="4784689" cy="1479076"/>
            <a:chOff x="1672594" y="955343"/>
            <a:chExt cx="6379585" cy="1972101"/>
          </a:xfrm>
        </p:grpSpPr>
        <p:sp>
          <p:nvSpPr>
            <p:cNvPr id="23" name="圆角矩形标注 22"/>
            <p:cNvSpPr/>
            <p:nvPr/>
          </p:nvSpPr>
          <p:spPr>
            <a:xfrm>
              <a:off x="3821374" y="1078173"/>
              <a:ext cx="4230805" cy="1187354"/>
            </a:xfrm>
            <a:prstGeom prst="wedgeRoundRectCallout">
              <a:avLst>
                <a:gd name="adj1" fmla="val -57450"/>
                <a:gd name="adj2" fmla="val 35201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从上面的例题，你发现了什么规律？</a:t>
              </a:r>
              <a:endPara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4" name="图片 23" descr="QQ图片20190719101528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72594" y="955343"/>
              <a:ext cx="1743393" cy="197210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367584" y="764487"/>
            <a:ext cx="2599900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化简下面的小数。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8355" y="1501790"/>
            <a:ext cx="118445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0.70 =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768" y="2487305"/>
            <a:ext cx="4221719" cy="1663320"/>
            <a:chOff x="1672594" y="709684"/>
            <a:chExt cx="5628958" cy="2217760"/>
          </a:xfrm>
        </p:grpSpPr>
        <p:sp>
          <p:nvSpPr>
            <p:cNvPr id="15" name="圆角矩形标注 14"/>
            <p:cNvSpPr/>
            <p:nvPr/>
          </p:nvSpPr>
          <p:spPr>
            <a:xfrm>
              <a:off x="3589363" y="709684"/>
              <a:ext cx="3712189" cy="1187354"/>
            </a:xfrm>
            <a:prstGeom prst="wedgeRoundRectCallout">
              <a:avLst>
                <a:gd name="adj1" fmla="val -57450"/>
                <a:gd name="adj2" fmla="val 35201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去掉小数末尾的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0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，就可以把小数化简。</a:t>
              </a:r>
              <a:endPara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6" name="图片 15" descr="QQ图片20190719101528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72594" y="955343"/>
              <a:ext cx="1743393" cy="197210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148617" y="2304766"/>
            <a:ext cx="3295937" cy="2184806"/>
            <a:chOff x="6864823" y="3073022"/>
            <a:chExt cx="4394582" cy="2913074"/>
          </a:xfrm>
        </p:grpSpPr>
        <p:pic>
          <p:nvPicPr>
            <p:cNvPr id="17" name="图片 16" descr="土豆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35072" y="4049582"/>
              <a:ext cx="1924333" cy="1936514"/>
            </a:xfrm>
            <a:prstGeom prst="rect">
              <a:avLst/>
            </a:prstGeom>
          </p:spPr>
        </p:pic>
        <p:sp>
          <p:nvSpPr>
            <p:cNvPr id="18" name="圆角矩形标注 17"/>
            <p:cNvSpPr/>
            <p:nvPr/>
          </p:nvSpPr>
          <p:spPr>
            <a:xfrm>
              <a:off x="6864823" y="3073022"/>
              <a:ext cx="2800067" cy="1187354"/>
            </a:xfrm>
            <a:prstGeom prst="wedgeRoundRectCallout">
              <a:avLst>
                <a:gd name="adj1" fmla="val 56550"/>
                <a:gd name="adj2" fmla="val 40948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小数里的其他</a:t>
              </a:r>
              <a:r>
                <a:rPr lang="en-US" altLang="zh-CN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0</a:t>
              </a:r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可以去掉吗？</a:t>
              </a:r>
              <a:endPara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977181" y="1501790"/>
            <a:ext cx="66148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0.7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71597" y="1501790"/>
            <a:ext cx="188176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105.0900 =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46458" y="1501790"/>
            <a:ext cx="117724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105.09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156794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58394" y="2198801"/>
            <a:ext cx="6827904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0.2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＝        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4.08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＝         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21006" y="2198801"/>
            <a:ext cx="1242674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0.200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4331" y="2198801"/>
            <a:ext cx="1242674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4.080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7870" y="2198801"/>
            <a:ext cx="1242674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/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3.000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504670" y="1388872"/>
            <a:ext cx="6397388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不改变数的大小，把下面各数写成三位小数。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1943278" y="2349069"/>
            <a:ext cx="1140619" cy="48474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0.7</a:t>
            </a:r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en-US" altLang="zh-CN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3892269" y="2349069"/>
            <a:ext cx="1140619" cy="48474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10"/>
          <p:cNvSpPr txBox="1"/>
          <p:nvPr/>
        </p:nvSpPr>
        <p:spPr>
          <a:xfrm>
            <a:off x="5841261" y="2349069"/>
            <a:ext cx="1140619" cy="48474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0.31</a:t>
            </a:r>
            <a:r>
              <a:rPr lang="en-US" altLang="zh-CN" sz="2700" b="1" dirty="0">
                <a:solidFill>
                  <a:srgbClr val="FFAFA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en-US" altLang="zh-CN" sz="2700" b="1" dirty="0">
              <a:solidFill>
                <a:srgbClr val="FFAFA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1244826" y="3173395"/>
            <a:ext cx="1744034" cy="798341"/>
          </a:xfrm>
          <a:prstGeom prst="wedgeRoundRectCallout">
            <a:avLst>
              <a:gd name="adj1" fmla="val 35515"/>
              <a:gd name="adj2" fmla="val -97231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chemeClr val="accent3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algn="just" eaLnBrk="1" hangingPunct="1"/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去掉</a:t>
            </a:r>
            <a:r>
              <a:rPr lang="en-US" altLang="zh-CN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，数的</a:t>
            </a:r>
            <a:endParaRPr lang="en-US" altLang="zh-CN" sz="2100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/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大小不变。</a:t>
            </a:r>
            <a:endParaRPr lang="zh-CN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AutoShape 27"/>
          <p:cNvSpPr/>
          <p:nvPr/>
        </p:nvSpPr>
        <p:spPr>
          <a:xfrm>
            <a:off x="3678482" y="3183394"/>
            <a:ext cx="1541787" cy="798341"/>
          </a:xfrm>
          <a:prstGeom prst="wedgeRoundRectCallout">
            <a:avLst>
              <a:gd name="adj1" fmla="val 8119"/>
              <a:gd name="adj2" fmla="val -96300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chemeClr val="accent3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algn="just" eaLnBrk="1" hangingPunct="1"/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去掉</a:t>
            </a:r>
            <a:r>
              <a:rPr lang="en-US" altLang="zh-CN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，会</a:t>
            </a:r>
            <a:endParaRPr lang="en-US" altLang="zh-CN" sz="2100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/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怎么样？</a:t>
            </a:r>
            <a:endParaRPr lang="zh-CN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AutoShape 27"/>
          <p:cNvSpPr/>
          <p:nvPr/>
        </p:nvSpPr>
        <p:spPr>
          <a:xfrm>
            <a:off x="6092980" y="3132214"/>
            <a:ext cx="1338227" cy="798341"/>
          </a:xfrm>
          <a:prstGeom prst="wedgeRoundRectCallout">
            <a:avLst>
              <a:gd name="adj1" fmla="val -2384"/>
              <a:gd name="adj2" fmla="val -90945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chemeClr val="accent3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algn="just" eaLnBrk="1" hangingPunct="1"/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可以添上</a:t>
            </a:r>
            <a:r>
              <a:rPr lang="en-US" altLang="zh-CN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1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吗？</a:t>
            </a:r>
            <a:endParaRPr lang="zh-CN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548720" y="615856"/>
            <a:ext cx="4380933" cy="1642307"/>
            <a:chOff x="5390866" y="3564341"/>
            <a:chExt cx="5841244" cy="2189743"/>
          </a:xfrm>
        </p:grpSpPr>
        <p:pic>
          <p:nvPicPr>
            <p:cNvPr id="23" name="图片 22" descr="土豆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07777" y="3817570"/>
              <a:ext cx="1924333" cy="1936514"/>
            </a:xfrm>
            <a:prstGeom prst="rect">
              <a:avLst/>
            </a:prstGeom>
          </p:spPr>
        </p:pic>
        <p:sp>
          <p:nvSpPr>
            <p:cNvPr id="24" name="圆角矩形标注 23"/>
            <p:cNvSpPr/>
            <p:nvPr/>
          </p:nvSpPr>
          <p:spPr>
            <a:xfrm>
              <a:off x="5390866" y="3564341"/>
              <a:ext cx="3332329" cy="1187354"/>
            </a:xfrm>
            <a:prstGeom prst="wedgeRoundRectCallout">
              <a:avLst>
                <a:gd name="adj1" fmla="val 62842"/>
                <a:gd name="adj2" fmla="val 32902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1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应用小数的性质时，要注意什么？</a:t>
              </a:r>
              <a:endPara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0a424ca5-5601-4b46-b043-b0114b601bf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1113</Words>
  <Application>WPS 演示</Application>
  <PresentationFormat>全屏显示(16:9)</PresentationFormat>
  <Paragraphs>167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幼圆</vt:lpstr>
      <vt:lpstr>微软雅黑</vt:lpstr>
      <vt:lpstr>Times New Roman</vt:lpstr>
      <vt:lpstr>黑体</vt:lpstr>
      <vt:lpstr>Arial</vt:lpstr>
      <vt:lpstr>等线</vt:lpstr>
      <vt:lpstr>Arial Unicode MS</vt:lpstr>
      <vt:lpstr>等线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2018-01-10T07:31:00Z</dcterms:created>
  <dcterms:modified xsi:type="dcterms:W3CDTF">2023-02-05T09:50:19Z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3C14EA8F17564DF2A5B3F481FFAA2D56</vt:lpwstr>
  </property>
</Properties>
</file>