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7" r:id="rId4"/>
    <p:sldId id="258" r:id="rId5"/>
    <p:sldId id="264" r:id="rId6"/>
    <p:sldId id="259" r:id="rId7"/>
    <p:sldId id="265" r:id="rId8"/>
    <p:sldId id="266" r:id="rId9"/>
    <p:sldId id="267" r:id="rId11"/>
    <p:sldId id="282" r:id="rId12"/>
    <p:sldId id="281" r:id="rId13"/>
    <p:sldId id="283" r:id="rId14"/>
    <p:sldId id="270" r:id="rId15"/>
    <p:sldId id="272" r:id="rId16"/>
    <p:sldId id="284" r:id="rId17"/>
    <p:sldId id="290" r:id="rId18"/>
    <p:sldId id="260" r:id="rId19"/>
    <p:sldId id="289" r:id="rId20"/>
    <p:sldId id="291" r:id="rId21"/>
    <p:sldId id="261" r:id="rId22"/>
    <p:sldId id="274" r:id="rId23"/>
    <p:sldId id="262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5B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282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7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F4C00D26-4E29-4A20-B237-C31030EF9DF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8A70A62A-62AE-4ADF-B827-5AA1C63740F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8C1CD97-E9EA-4E82-9539-BE60926ECB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 flipV="1">
            <a:off x="0" y="560784"/>
            <a:ext cx="9144000" cy="34529"/>
          </a:xfrm>
          <a:prstGeom prst="rect">
            <a:avLst/>
          </a:prstGeom>
          <a:solidFill>
            <a:srgbClr val="085B41"/>
          </a:solidFill>
          <a:ln w="12700" cap="flat" cmpd="sng" algn="ctr">
            <a:solidFill>
              <a:srgbClr val="085B41"/>
            </a:solidFill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FandolFang R" panose="00000500000000000000" pitchFamily="50" charset="-122"/>
              <a:cs typeface="+mn-cs"/>
            </a:endParaRPr>
          </a:p>
        </p:txBody>
      </p:sp>
      <p:sp>
        <p:nvSpPr>
          <p:cNvPr id="15" name="文本框 23"/>
          <p:cNvSpPr txBox="1">
            <a:spLocks noChangeArrowheads="1"/>
          </p:cNvSpPr>
          <p:nvPr userDrawn="1"/>
        </p:nvSpPr>
        <p:spPr bwMode="auto">
          <a:xfrm>
            <a:off x="7216553" y="152913"/>
            <a:ext cx="1771650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342900"/>
            <a:r>
              <a:rPr lang="zh-CN" altLang="en-US" dirty="0">
                <a:solidFill>
                  <a:srgbClr val="085B41"/>
                </a:solidFill>
                <a:latin typeface="FandolFang R" panose="00000500000000000000" pitchFamily="50" charset="-122"/>
              </a:rPr>
              <a:t>小学数学四年级下册</a:t>
            </a:r>
            <a:endParaRPr lang="zh-CN" altLang="en-US" dirty="0">
              <a:solidFill>
                <a:srgbClr val="085B41"/>
              </a:solidFill>
              <a:latin typeface="FandolFang R" panose="00000500000000000000" pitchFamily="50" charset="-122"/>
            </a:endParaRPr>
          </a:p>
        </p:txBody>
      </p:sp>
      <p:sp>
        <p:nvSpPr>
          <p:cNvPr id="16" name="KSO_Shape"/>
          <p:cNvSpPr>
            <a:spLocks noChangeAspect="1"/>
          </p:cNvSpPr>
          <p:nvPr userDrawn="1"/>
        </p:nvSpPr>
        <p:spPr bwMode="auto">
          <a:xfrm>
            <a:off x="155797" y="60385"/>
            <a:ext cx="398375" cy="386100"/>
          </a:xfrm>
          <a:custGeom>
            <a:avLst/>
            <a:gdLst>
              <a:gd name="T0" fmla="*/ 912343 w 2122487"/>
              <a:gd name="T1" fmla="*/ 702822 h 2147888"/>
              <a:gd name="T2" fmla="*/ 1019025 w 2122487"/>
              <a:gd name="T3" fmla="*/ 752822 h 2147888"/>
              <a:gd name="T4" fmla="*/ 832155 w 2122487"/>
              <a:gd name="T5" fmla="*/ 978408 h 2147888"/>
              <a:gd name="T6" fmla="*/ 836610 w 2122487"/>
              <a:gd name="T7" fmla="*/ 1025591 h 2147888"/>
              <a:gd name="T8" fmla="*/ 871077 w 2122487"/>
              <a:gd name="T9" fmla="*/ 1060097 h 2147888"/>
              <a:gd name="T10" fmla="*/ 918908 w 2122487"/>
              <a:gd name="T11" fmla="*/ 1064792 h 2147888"/>
              <a:gd name="T12" fmla="*/ 1142824 w 2122487"/>
              <a:gd name="T13" fmla="*/ 878643 h 2147888"/>
              <a:gd name="T14" fmla="*/ 1191827 w 2122487"/>
              <a:gd name="T15" fmla="*/ 988502 h 2147888"/>
              <a:gd name="T16" fmla="*/ 1204958 w 2122487"/>
              <a:gd name="T17" fmla="*/ 1109158 h 2147888"/>
              <a:gd name="T18" fmla="*/ 1179401 w 2122487"/>
              <a:gd name="T19" fmla="*/ 1219955 h 2147888"/>
              <a:gd name="T20" fmla="*/ 1117736 w 2122487"/>
              <a:gd name="T21" fmla="*/ 1312678 h 2147888"/>
              <a:gd name="T22" fmla="*/ 1023715 w 2122487"/>
              <a:gd name="T23" fmla="*/ 1377702 h 2147888"/>
              <a:gd name="T24" fmla="*/ 902964 w 2122487"/>
              <a:gd name="T25" fmla="*/ 1403523 h 2147888"/>
              <a:gd name="T26" fmla="*/ 778931 w 2122487"/>
              <a:gd name="T27" fmla="*/ 1384040 h 2147888"/>
              <a:gd name="T28" fmla="*/ 665215 w 2122487"/>
              <a:gd name="T29" fmla="*/ 1323007 h 2147888"/>
              <a:gd name="T30" fmla="*/ 573772 w 2122487"/>
              <a:gd name="T31" fmla="*/ 1227937 h 2147888"/>
              <a:gd name="T32" fmla="*/ 516094 w 2122487"/>
              <a:gd name="T33" fmla="*/ 1106576 h 2147888"/>
              <a:gd name="T34" fmla="*/ 502494 w 2122487"/>
              <a:gd name="T35" fmla="*/ 976295 h 2147888"/>
              <a:gd name="T36" fmla="*/ 532740 w 2122487"/>
              <a:gd name="T37" fmla="*/ 861037 h 2147888"/>
              <a:gd name="T38" fmla="*/ 599095 w 2122487"/>
              <a:gd name="T39" fmla="*/ 769723 h 2147888"/>
              <a:gd name="T40" fmla="*/ 694523 w 2122487"/>
              <a:gd name="T41" fmla="*/ 709864 h 2147888"/>
              <a:gd name="T42" fmla="*/ 707682 w 2122487"/>
              <a:gd name="T43" fmla="*/ 270333 h 2147888"/>
              <a:gd name="T44" fmla="*/ 967579 w 2122487"/>
              <a:gd name="T45" fmla="*/ 311164 h 2147888"/>
              <a:gd name="T46" fmla="*/ 1199095 w 2122487"/>
              <a:gd name="T47" fmla="*/ 424976 h 2147888"/>
              <a:gd name="T48" fmla="*/ 1065159 w 2122487"/>
              <a:gd name="T49" fmla="*/ 618808 h 2147888"/>
              <a:gd name="T50" fmla="*/ 908704 w 2122487"/>
              <a:gd name="T51" fmla="*/ 552164 h 2147888"/>
              <a:gd name="T52" fmla="*/ 737471 w 2122487"/>
              <a:gd name="T53" fmla="*/ 537849 h 2147888"/>
              <a:gd name="T54" fmla="*/ 574215 w 2122487"/>
              <a:gd name="T55" fmla="*/ 582435 h 2147888"/>
              <a:gd name="T56" fmla="*/ 444031 w 2122487"/>
              <a:gd name="T57" fmla="*/ 680760 h 2147888"/>
              <a:gd name="T58" fmla="*/ 357477 w 2122487"/>
              <a:gd name="T59" fmla="*/ 823904 h 2147888"/>
              <a:gd name="T60" fmla="*/ 327218 w 2122487"/>
              <a:gd name="T61" fmla="*/ 1000841 h 2147888"/>
              <a:gd name="T62" fmla="*/ 365217 w 2122487"/>
              <a:gd name="T63" fmla="*/ 1194908 h 2147888"/>
              <a:gd name="T64" fmla="*/ 466315 w 2122487"/>
              <a:gd name="T65" fmla="*/ 1365508 h 2147888"/>
              <a:gd name="T66" fmla="*/ 613387 w 2122487"/>
              <a:gd name="T67" fmla="*/ 1493165 h 2147888"/>
              <a:gd name="T68" fmla="*/ 788841 w 2122487"/>
              <a:gd name="T69" fmla="*/ 1565207 h 2147888"/>
              <a:gd name="T70" fmla="*/ 973913 w 2122487"/>
              <a:gd name="T71" fmla="*/ 1572012 h 2147888"/>
              <a:gd name="T72" fmla="*/ 1140454 w 2122487"/>
              <a:gd name="T73" fmla="*/ 1512173 h 2147888"/>
              <a:gd name="T74" fmla="*/ 1261958 w 2122487"/>
              <a:gd name="T75" fmla="*/ 1401881 h 2147888"/>
              <a:gd name="T76" fmla="*/ 1333970 w 2122487"/>
              <a:gd name="T77" fmla="*/ 1257093 h 2147888"/>
              <a:gd name="T78" fmla="*/ 1352970 w 2122487"/>
              <a:gd name="T79" fmla="*/ 1091891 h 2147888"/>
              <a:gd name="T80" fmla="*/ 1315439 w 2122487"/>
              <a:gd name="T81" fmla="*/ 918474 h 2147888"/>
              <a:gd name="T82" fmla="*/ 1236860 w 2122487"/>
              <a:gd name="T83" fmla="*/ 776268 h 2147888"/>
              <a:gd name="T84" fmla="*/ 1515992 w 2122487"/>
              <a:gd name="T85" fmla="*/ 787767 h 2147888"/>
              <a:gd name="T86" fmla="*/ 1600201 w 2122487"/>
              <a:gd name="T87" fmla="*/ 1046365 h 2147888"/>
              <a:gd name="T88" fmla="*/ 1601609 w 2122487"/>
              <a:gd name="T89" fmla="*/ 1305669 h 2147888"/>
              <a:gd name="T90" fmla="*/ 1520918 w 2122487"/>
              <a:gd name="T91" fmla="*/ 1543852 h 2147888"/>
              <a:gd name="T92" fmla="*/ 1360241 w 2122487"/>
              <a:gd name="T93" fmla="*/ 1741205 h 2147888"/>
              <a:gd name="T94" fmla="*/ 1120516 w 2122487"/>
              <a:gd name="T95" fmla="*/ 1871678 h 2147888"/>
              <a:gd name="T96" fmla="*/ 933333 w 2122487"/>
              <a:gd name="T97" fmla="*/ 1904296 h 2147888"/>
              <a:gd name="T98" fmla="*/ 637078 w 2122487"/>
              <a:gd name="T99" fmla="*/ 1862291 h 2147888"/>
              <a:gd name="T100" fmla="*/ 363810 w 2122487"/>
              <a:gd name="T101" fmla="*/ 1714923 h 2147888"/>
              <a:gd name="T102" fmla="*/ 147775 w 2122487"/>
              <a:gd name="T103" fmla="*/ 1479789 h 2147888"/>
              <a:gd name="T104" fmla="*/ 36357 w 2122487"/>
              <a:gd name="T105" fmla="*/ 1238790 h 2147888"/>
              <a:gd name="T106" fmla="*/ 3284 w 2122487"/>
              <a:gd name="T107" fmla="*/ 1068424 h 2147888"/>
              <a:gd name="T108" fmla="*/ 30963 w 2122487"/>
              <a:gd name="T109" fmla="*/ 773452 h 2147888"/>
              <a:gd name="T110" fmla="*/ 154578 w 2122487"/>
              <a:gd name="T111" fmla="*/ 533391 h 2147888"/>
              <a:gd name="T112" fmla="*/ 348563 w 2122487"/>
              <a:gd name="T113" fmla="*/ 365371 h 2147888"/>
              <a:gd name="T114" fmla="*/ 592276 w 2122487"/>
              <a:gd name="T115" fmla="*/ 279719 h 2147888"/>
              <a:gd name="T116" fmla="*/ 1692442 w 2122487"/>
              <a:gd name="T117" fmla="*/ 169898 h 2147888"/>
              <a:gd name="T118" fmla="*/ 1726464 w 2122487"/>
              <a:gd name="T119" fmla="*/ 211020 h 2147888"/>
              <a:gd name="T120" fmla="*/ 926586 w 2122487"/>
              <a:gd name="T121" fmla="*/ 1021959 h 2147888"/>
              <a:gd name="T122" fmla="*/ 877782 w 2122487"/>
              <a:gd name="T123" fmla="*/ 1001280 h 2147888"/>
              <a:gd name="T124" fmla="*/ 1654900 w 2122487"/>
              <a:gd name="T125" fmla="*/ 181412 h 21478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22487" h="2147888">
                <a:moveTo>
                  <a:pt x="904800" y="776287"/>
                </a:moveTo>
                <a:lnTo>
                  <a:pt x="914580" y="776287"/>
                </a:lnTo>
                <a:lnTo>
                  <a:pt x="924095" y="776287"/>
                </a:lnTo>
                <a:lnTo>
                  <a:pt x="933610" y="776552"/>
                </a:lnTo>
                <a:lnTo>
                  <a:pt x="943390" y="777081"/>
                </a:lnTo>
                <a:lnTo>
                  <a:pt x="952906" y="777875"/>
                </a:lnTo>
                <a:lnTo>
                  <a:pt x="962421" y="778934"/>
                </a:lnTo>
                <a:lnTo>
                  <a:pt x="971937" y="780257"/>
                </a:lnTo>
                <a:lnTo>
                  <a:pt x="981452" y="781845"/>
                </a:lnTo>
                <a:lnTo>
                  <a:pt x="991232" y="783433"/>
                </a:lnTo>
                <a:lnTo>
                  <a:pt x="1000483" y="785551"/>
                </a:lnTo>
                <a:lnTo>
                  <a:pt x="1009999" y="787668"/>
                </a:lnTo>
                <a:lnTo>
                  <a:pt x="1019250" y="790050"/>
                </a:lnTo>
                <a:lnTo>
                  <a:pt x="1028501" y="792432"/>
                </a:lnTo>
                <a:lnTo>
                  <a:pt x="1037488" y="795343"/>
                </a:lnTo>
                <a:lnTo>
                  <a:pt x="1046475" y="798519"/>
                </a:lnTo>
                <a:lnTo>
                  <a:pt x="1055462" y="801431"/>
                </a:lnTo>
                <a:lnTo>
                  <a:pt x="1064448" y="804872"/>
                </a:lnTo>
                <a:lnTo>
                  <a:pt x="1072907" y="808577"/>
                </a:lnTo>
                <a:lnTo>
                  <a:pt x="1081629" y="812282"/>
                </a:lnTo>
                <a:lnTo>
                  <a:pt x="1090352" y="815988"/>
                </a:lnTo>
                <a:lnTo>
                  <a:pt x="1099074" y="820222"/>
                </a:lnTo>
                <a:lnTo>
                  <a:pt x="1107532" y="824457"/>
                </a:lnTo>
                <a:lnTo>
                  <a:pt x="1115991" y="828956"/>
                </a:lnTo>
                <a:lnTo>
                  <a:pt x="1124449" y="833721"/>
                </a:lnTo>
                <a:lnTo>
                  <a:pt x="1132643" y="838485"/>
                </a:lnTo>
                <a:lnTo>
                  <a:pt x="1140572" y="843778"/>
                </a:lnTo>
                <a:lnTo>
                  <a:pt x="1148766" y="848807"/>
                </a:lnTo>
                <a:lnTo>
                  <a:pt x="1156696" y="854100"/>
                </a:lnTo>
                <a:lnTo>
                  <a:pt x="1164625" y="859658"/>
                </a:lnTo>
                <a:lnTo>
                  <a:pt x="959514" y="1065307"/>
                </a:lnTo>
                <a:lnTo>
                  <a:pt x="956342" y="1068483"/>
                </a:lnTo>
                <a:lnTo>
                  <a:pt x="953699" y="1071394"/>
                </a:lnTo>
                <a:lnTo>
                  <a:pt x="951320" y="1074570"/>
                </a:lnTo>
                <a:lnTo>
                  <a:pt x="948941" y="1078011"/>
                </a:lnTo>
                <a:lnTo>
                  <a:pt x="946826" y="1081452"/>
                </a:lnTo>
                <a:lnTo>
                  <a:pt x="944712" y="1084628"/>
                </a:lnTo>
                <a:lnTo>
                  <a:pt x="943126" y="1088333"/>
                </a:lnTo>
                <a:lnTo>
                  <a:pt x="941804" y="1092039"/>
                </a:lnTo>
                <a:lnTo>
                  <a:pt x="940218" y="1095744"/>
                </a:lnTo>
                <a:lnTo>
                  <a:pt x="938897" y="1099185"/>
                </a:lnTo>
                <a:lnTo>
                  <a:pt x="938104" y="1103155"/>
                </a:lnTo>
                <a:lnTo>
                  <a:pt x="937311" y="1106860"/>
                </a:lnTo>
                <a:lnTo>
                  <a:pt x="936518" y="1110830"/>
                </a:lnTo>
                <a:lnTo>
                  <a:pt x="935989" y="1114536"/>
                </a:lnTo>
                <a:lnTo>
                  <a:pt x="935725" y="1118506"/>
                </a:lnTo>
                <a:lnTo>
                  <a:pt x="935725" y="1122211"/>
                </a:lnTo>
                <a:lnTo>
                  <a:pt x="935725" y="1126181"/>
                </a:lnTo>
                <a:lnTo>
                  <a:pt x="935989" y="1130151"/>
                </a:lnTo>
                <a:lnTo>
                  <a:pt x="936518" y="1133857"/>
                </a:lnTo>
                <a:lnTo>
                  <a:pt x="937311" y="1137827"/>
                </a:lnTo>
                <a:lnTo>
                  <a:pt x="938104" y="1141532"/>
                </a:lnTo>
                <a:lnTo>
                  <a:pt x="938897" y="1145502"/>
                </a:lnTo>
                <a:lnTo>
                  <a:pt x="940218" y="1148943"/>
                </a:lnTo>
                <a:lnTo>
                  <a:pt x="941804" y="1152648"/>
                </a:lnTo>
                <a:lnTo>
                  <a:pt x="943126" y="1156354"/>
                </a:lnTo>
                <a:lnTo>
                  <a:pt x="944712" y="1160059"/>
                </a:lnTo>
                <a:lnTo>
                  <a:pt x="946826" y="1163235"/>
                </a:lnTo>
                <a:lnTo>
                  <a:pt x="948941" y="1166676"/>
                </a:lnTo>
                <a:lnTo>
                  <a:pt x="951320" y="1170116"/>
                </a:lnTo>
                <a:lnTo>
                  <a:pt x="953699" y="1173292"/>
                </a:lnTo>
                <a:lnTo>
                  <a:pt x="956342" y="1176204"/>
                </a:lnTo>
                <a:lnTo>
                  <a:pt x="959514" y="1179380"/>
                </a:lnTo>
                <a:lnTo>
                  <a:pt x="962157" y="1182291"/>
                </a:lnTo>
                <a:lnTo>
                  <a:pt x="965329" y="1184673"/>
                </a:lnTo>
                <a:lnTo>
                  <a:pt x="968501" y="1187320"/>
                </a:lnTo>
                <a:lnTo>
                  <a:pt x="971408" y="1189437"/>
                </a:lnTo>
                <a:lnTo>
                  <a:pt x="974844" y="1191819"/>
                </a:lnTo>
                <a:lnTo>
                  <a:pt x="978280" y="1193407"/>
                </a:lnTo>
                <a:lnTo>
                  <a:pt x="981981" y="1195260"/>
                </a:lnTo>
                <a:lnTo>
                  <a:pt x="985417" y="1196848"/>
                </a:lnTo>
                <a:lnTo>
                  <a:pt x="989117" y="1198171"/>
                </a:lnTo>
                <a:lnTo>
                  <a:pt x="992818" y="1199495"/>
                </a:lnTo>
                <a:lnTo>
                  <a:pt x="996518" y="1200553"/>
                </a:lnTo>
                <a:lnTo>
                  <a:pt x="1000483" y="1201612"/>
                </a:lnTo>
                <a:lnTo>
                  <a:pt x="1004184" y="1202141"/>
                </a:lnTo>
                <a:lnTo>
                  <a:pt x="1008148" y="1202671"/>
                </a:lnTo>
                <a:lnTo>
                  <a:pt x="1012113" y="1202935"/>
                </a:lnTo>
                <a:lnTo>
                  <a:pt x="1016342" y="1202935"/>
                </a:lnTo>
                <a:lnTo>
                  <a:pt x="1020307" y="1202935"/>
                </a:lnTo>
                <a:lnTo>
                  <a:pt x="1024272" y="1202671"/>
                </a:lnTo>
                <a:lnTo>
                  <a:pt x="1028237" y="1202141"/>
                </a:lnTo>
                <a:lnTo>
                  <a:pt x="1032201" y="1201612"/>
                </a:lnTo>
                <a:lnTo>
                  <a:pt x="1035902" y="1200553"/>
                </a:lnTo>
                <a:lnTo>
                  <a:pt x="1039602" y="1199495"/>
                </a:lnTo>
                <a:lnTo>
                  <a:pt x="1043303" y="1198171"/>
                </a:lnTo>
                <a:lnTo>
                  <a:pt x="1047003" y="1196848"/>
                </a:lnTo>
                <a:lnTo>
                  <a:pt x="1050704" y="1195260"/>
                </a:lnTo>
                <a:lnTo>
                  <a:pt x="1054140" y="1193407"/>
                </a:lnTo>
                <a:lnTo>
                  <a:pt x="1057576" y="1191819"/>
                </a:lnTo>
                <a:lnTo>
                  <a:pt x="1061012" y="1189437"/>
                </a:lnTo>
                <a:lnTo>
                  <a:pt x="1064184" y="1187320"/>
                </a:lnTo>
                <a:lnTo>
                  <a:pt x="1067092" y="1184673"/>
                </a:lnTo>
                <a:lnTo>
                  <a:pt x="1070263" y="1182291"/>
                </a:lnTo>
                <a:lnTo>
                  <a:pt x="1073435" y="1179380"/>
                </a:lnTo>
                <a:lnTo>
                  <a:pt x="1277490" y="974790"/>
                </a:lnTo>
                <a:lnTo>
                  <a:pt x="1282776" y="982730"/>
                </a:lnTo>
                <a:lnTo>
                  <a:pt x="1288327" y="990670"/>
                </a:lnTo>
                <a:lnTo>
                  <a:pt x="1293349" y="998610"/>
                </a:lnTo>
                <a:lnTo>
                  <a:pt x="1298106" y="1007080"/>
                </a:lnTo>
                <a:lnTo>
                  <a:pt x="1302864" y="1015284"/>
                </a:lnTo>
                <a:lnTo>
                  <a:pt x="1307358" y="1024018"/>
                </a:lnTo>
                <a:lnTo>
                  <a:pt x="1311851" y="1032488"/>
                </a:lnTo>
                <a:lnTo>
                  <a:pt x="1316080" y="1041222"/>
                </a:lnTo>
                <a:lnTo>
                  <a:pt x="1320309" y="1049956"/>
                </a:lnTo>
                <a:lnTo>
                  <a:pt x="1323745" y="1058955"/>
                </a:lnTo>
                <a:lnTo>
                  <a:pt x="1327710" y="1067954"/>
                </a:lnTo>
                <a:lnTo>
                  <a:pt x="1331146" y="1077217"/>
                </a:lnTo>
                <a:lnTo>
                  <a:pt x="1334582" y="1086216"/>
                </a:lnTo>
                <a:lnTo>
                  <a:pt x="1337490" y="1095744"/>
                </a:lnTo>
                <a:lnTo>
                  <a:pt x="1340662" y="1105007"/>
                </a:lnTo>
                <a:lnTo>
                  <a:pt x="1343569" y="1114536"/>
                </a:lnTo>
                <a:lnTo>
                  <a:pt x="1345948" y="1124328"/>
                </a:lnTo>
                <a:lnTo>
                  <a:pt x="1348327" y="1134386"/>
                </a:lnTo>
                <a:lnTo>
                  <a:pt x="1350442" y="1144179"/>
                </a:lnTo>
                <a:lnTo>
                  <a:pt x="1352556" y="1153971"/>
                </a:lnTo>
                <a:lnTo>
                  <a:pt x="1354142" y="1164029"/>
                </a:lnTo>
                <a:lnTo>
                  <a:pt x="1355464" y="1173822"/>
                </a:lnTo>
                <a:lnTo>
                  <a:pt x="1356785" y="1183350"/>
                </a:lnTo>
                <a:lnTo>
                  <a:pt x="1357578" y="1193143"/>
                </a:lnTo>
                <a:lnTo>
                  <a:pt x="1358371" y="1202935"/>
                </a:lnTo>
                <a:lnTo>
                  <a:pt x="1358900" y="1212464"/>
                </a:lnTo>
                <a:lnTo>
                  <a:pt x="1358900" y="1221992"/>
                </a:lnTo>
                <a:lnTo>
                  <a:pt x="1358900" y="1231520"/>
                </a:lnTo>
                <a:lnTo>
                  <a:pt x="1358900" y="1241048"/>
                </a:lnTo>
                <a:lnTo>
                  <a:pt x="1358371" y="1250576"/>
                </a:lnTo>
                <a:lnTo>
                  <a:pt x="1357843" y="1260104"/>
                </a:lnTo>
                <a:lnTo>
                  <a:pt x="1357050" y="1269368"/>
                </a:lnTo>
                <a:lnTo>
                  <a:pt x="1355728" y="1278631"/>
                </a:lnTo>
                <a:lnTo>
                  <a:pt x="1354406" y="1287895"/>
                </a:lnTo>
                <a:lnTo>
                  <a:pt x="1353085" y="1296893"/>
                </a:lnTo>
                <a:lnTo>
                  <a:pt x="1350970" y="1306157"/>
                </a:lnTo>
                <a:lnTo>
                  <a:pt x="1349120" y="1315156"/>
                </a:lnTo>
                <a:lnTo>
                  <a:pt x="1346741" y="1324154"/>
                </a:lnTo>
                <a:lnTo>
                  <a:pt x="1344627" y="1332889"/>
                </a:lnTo>
                <a:lnTo>
                  <a:pt x="1341983" y="1341358"/>
                </a:lnTo>
                <a:lnTo>
                  <a:pt x="1339076" y="1350092"/>
                </a:lnTo>
                <a:lnTo>
                  <a:pt x="1336168" y="1358826"/>
                </a:lnTo>
                <a:lnTo>
                  <a:pt x="1332732" y="1367296"/>
                </a:lnTo>
                <a:lnTo>
                  <a:pt x="1329560" y="1375500"/>
                </a:lnTo>
                <a:lnTo>
                  <a:pt x="1325860" y="1383970"/>
                </a:lnTo>
                <a:lnTo>
                  <a:pt x="1321895" y="1391910"/>
                </a:lnTo>
                <a:lnTo>
                  <a:pt x="1317930" y="1399850"/>
                </a:lnTo>
                <a:lnTo>
                  <a:pt x="1313701" y="1407790"/>
                </a:lnTo>
                <a:lnTo>
                  <a:pt x="1309208" y="1415730"/>
                </a:lnTo>
                <a:lnTo>
                  <a:pt x="1304450" y="1423406"/>
                </a:lnTo>
                <a:lnTo>
                  <a:pt x="1299428" y="1431081"/>
                </a:lnTo>
                <a:lnTo>
                  <a:pt x="1294406" y="1438492"/>
                </a:lnTo>
                <a:lnTo>
                  <a:pt x="1289384" y="1445638"/>
                </a:lnTo>
                <a:lnTo>
                  <a:pt x="1283833" y="1453049"/>
                </a:lnTo>
                <a:lnTo>
                  <a:pt x="1278018" y="1459930"/>
                </a:lnTo>
                <a:lnTo>
                  <a:pt x="1272203" y="1466812"/>
                </a:lnTo>
                <a:lnTo>
                  <a:pt x="1266388" y="1473428"/>
                </a:lnTo>
                <a:lnTo>
                  <a:pt x="1260044" y="1480045"/>
                </a:lnTo>
                <a:lnTo>
                  <a:pt x="1253701" y="1486397"/>
                </a:lnTo>
                <a:lnTo>
                  <a:pt x="1247093" y="1492749"/>
                </a:lnTo>
                <a:lnTo>
                  <a:pt x="1240221" y="1498837"/>
                </a:lnTo>
                <a:lnTo>
                  <a:pt x="1233613" y="1504659"/>
                </a:lnTo>
                <a:lnTo>
                  <a:pt x="1226212" y="1510218"/>
                </a:lnTo>
                <a:lnTo>
                  <a:pt x="1218811" y="1516040"/>
                </a:lnTo>
                <a:lnTo>
                  <a:pt x="1211674" y="1521334"/>
                </a:lnTo>
                <a:lnTo>
                  <a:pt x="1203745" y="1526362"/>
                </a:lnTo>
                <a:lnTo>
                  <a:pt x="1195815" y="1531391"/>
                </a:lnTo>
                <a:lnTo>
                  <a:pt x="1187885" y="1536155"/>
                </a:lnTo>
                <a:lnTo>
                  <a:pt x="1179691" y="1540655"/>
                </a:lnTo>
                <a:lnTo>
                  <a:pt x="1171233" y="1545154"/>
                </a:lnTo>
                <a:lnTo>
                  <a:pt x="1162775" y="1549389"/>
                </a:lnTo>
                <a:lnTo>
                  <a:pt x="1154053" y="1553359"/>
                </a:lnTo>
                <a:lnTo>
                  <a:pt x="1145066" y="1557064"/>
                </a:lnTo>
                <a:lnTo>
                  <a:pt x="1136079" y="1560240"/>
                </a:lnTo>
                <a:lnTo>
                  <a:pt x="1127092" y="1563681"/>
                </a:lnTo>
                <a:lnTo>
                  <a:pt x="1117577" y="1566592"/>
                </a:lnTo>
                <a:lnTo>
                  <a:pt x="1108325" y="1569239"/>
                </a:lnTo>
                <a:lnTo>
                  <a:pt x="1098546" y="1571886"/>
                </a:lnTo>
                <a:lnTo>
                  <a:pt x="1089030" y="1574003"/>
                </a:lnTo>
                <a:lnTo>
                  <a:pt x="1078986" y="1576385"/>
                </a:lnTo>
                <a:lnTo>
                  <a:pt x="1068942" y="1577973"/>
                </a:lnTo>
                <a:lnTo>
                  <a:pt x="1058633" y="1579296"/>
                </a:lnTo>
                <a:lnTo>
                  <a:pt x="1048589" y="1580620"/>
                </a:lnTo>
                <a:lnTo>
                  <a:pt x="1038545" y="1581678"/>
                </a:lnTo>
                <a:lnTo>
                  <a:pt x="1028501" y="1582208"/>
                </a:lnTo>
                <a:lnTo>
                  <a:pt x="1017928" y="1582472"/>
                </a:lnTo>
                <a:lnTo>
                  <a:pt x="1007884" y="1582737"/>
                </a:lnTo>
                <a:lnTo>
                  <a:pt x="997840" y="1582472"/>
                </a:lnTo>
                <a:lnTo>
                  <a:pt x="987796" y="1582208"/>
                </a:lnTo>
                <a:lnTo>
                  <a:pt x="977752" y="1581414"/>
                </a:lnTo>
                <a:lnTo>
                  <a:pt x="967443" y="1580620"/>
                </a:lnTo>
                <a:lnTo>
                  <a:pt x="957399" y="1579032"/>
                </a:lnTo>
                <a:lnTo>
                  <a:pt x="947355" y="1577708"/>
                </a:lnTo>
                <a:lnTo>
                  <a:pt x="937575" y="1576120"/>
                </a:lnTo>
                <a:lnTo>
                  <a:pt x="927531" y="1574003"/>
                </a:lnTo>
                <a:lnTo>
                  <a:pt x="917487" y="1571886"/>
                </a:lnTo>
                <a:lnTo>
                  <a:pt x="907443" y="1569239"/>
                </a:lnTo>
                <a:lnTo>
                  <a:pt x="897663" y="1566857"/>
                </a:lnTo>
                <a:lnTo>
                  <a:pt x="887883" y="1563681"/>
                </a:lnTo>
                <a:lnTo>
                  <a:pt x="878103" y="1560505"/>
                </a:lnTo>
                <a:lnTo>
                  <a:pt x="868324" y="1557064"/>
                </a:lnTo>
                <a:lnTo>
                  <a:pt x="858808" y="1553359"/>
                </a:lnTo>
                <a:lnTo>
                  <a:pt x="849028" y="1549389"/>
                </a:lnTo>
                <a:lnTo>
                  <a:pt x="839513" y="1545419"/>
                </a:lnTo>
                <a:lnTo>
                  <a:pt x="829997" y="1540919"/>
                </a:lnTo>
                <a:lnTo>
                  <a:pt x="820746" y="1536420"/>
                </a:lnTo>
                <a:lnTo>
                  <a:pt x="811495" y="1531656"/>
                </a:lnTo>
                <a:lnTo>
                  <a:pt x="802508" y="1526627"/>
                </a:lnTo>
                <a:lnTo>
                  <a:pt x="793257" y="1521334"/>
                </a:lnTo>
                <a:lnTo>
                  <a:pt x="784535" y="1515776"/>
                </a:lnTo>
                <a:lnTo>
                  <a:pt x="775548" y="1509953"/>
                </a:lnTo>
                <a:lnTo>
                  <a:pt x="766825" y="1504130"/>
                </a:lnTo>
                <a:lnTo>
                  <a:pt x="758367" y="1498307"/>
                </a:lnTo>
                <a:lnTo>
                  <a:pt x="749909" y="1491691"/>
                </a:lnTo>
                <a:lnTo>
                  <a:pt x="741451" y="1485339"/>
                </a:lnTo>
                <a:lnTo>
                  <a:pt x="733257" y="1478457"/>
                </a:lnTo>
                <a:lnTo>
                  <a:pt x="725063" y="1471840"/>
                </a:lnTo>
                <a:lnTo>
                  <a:pt x="717398" y="1464694"/>
                </a:lnTo>
                <a:lnTo>
                  <a:pt x="709468" y="1457548"/>
                </a:lnTo>
                <a:lnTo>
                  <a:pt x="701803" y="1450137"/>
                </a:lnTo>
                <a:lnTo>
                  <a:pt x="694402" y="1442197"/>
                </a:lnTo>
                <a:lnTo>
                  <a:pt x="687001" y="1434787"/>
                </a:lnTo>
                <a:lnTo>
                  <a:pt x="679864" y="1426582"/>
                </a:lnTo>
                <a:lnTo>
                  <a:pt x="672992" y="1418377"/>
                </a:lnTo>
                <a:lnTo>
                  <a:pt x="666120" y="1410172"/>
                </a:lnTo>
                <a:lnTo>
                  <a:pt x="659512" y="1401967"/>
                </a:lnTo>
                <a:lnTo>
                  <a:pt x="652904" y="1393233"/>
                </a:lnTo>
                <a:lnTo>
                  <a:pt x="646824" y="1384499"/>
                </a:lnTo>
                <a:lnTo>
                  <a:pt x="641009" y="1375500"/>
                </a:lnTo>
                <a:lnTo>
                  <a:pt x="635194" y="1366502"/>
                </a:lnTo>
                <a:lnTo>
                  <a:pt x="629379" y="1357238"/>
                </a:lnTo>
                <a:lnTo>
                  <a:pt x="623829" y="1347975"/>
                </a:lnTo>
                <a:lnTo>
                  <a:pt x="618807" y="1338447"/>
                </a:lnTo>
                <a:lnTo>
                  <a:pt x="613784" y="1328918"/>
                </a:lnTo>
                <a:lnTo>
                  <a:pt x="609027" y="1319126"/>
                </a:lnTo>
                <a:lnTo>
                  <a:pt x="604533" y="1309068"/>
                </a:lnTo>
                <a:lnTo>
                  <a:pt x="600040" y="1299275"/>
                </a:lnTo>
                <a:lnTo>
                  <a:pt x="595811" y="1289218"/>
                </a:lnTo>
                <a:lnTo>
                  <a:pt x="592110" y="1278896"/>
                </a:lnTo>
                <a:lnTo>
                  <a:pt x="588410" y="1268309"/>
                </a:lnTo>
                <a:lnTo>
                  <a:pt x="585238" y="1257987"/>
                </a:lnTo>
                <a:lnTo>
                  <a:pt x="581802" y="1247665"/>
                </a:lnTo>
                <a:lnTo>
                  <a:pt x="578894" y="1237078"/>
                </a:lnTo>
                <a:lnTo>
                  <a:pt x="576515" y="1225962"/>
                </a:lnTo>
                <a:lnTo>
                  <a:pt x="573872" y="1215375"/>
                </a:lnTo>
                <a:lnTo>
                  <a:pt x="572022" y="1204523"/>
                </a:lnTo>
                <a:lnTo>
                  <a:pt x="570172" y="1193937"/>
                </a:lnTo>
                <a:lnTo>
                  <a:pt x="568586" y="1183615"/>
                </a:lnTo>
                <a:lnTo>
                  <a:pt x="567529" y="1173028"/>
                </a:lnTo>
                <a:lnTo>
                  <a:pt x="566736" y="1162441"/>
                </a:lnTo>
                <a:lnTo>
                  <a:pt x="565678" y="1152119"/>
                </a:lnTo>
                <a:lnTo>
                  <a:pt x="565414" y="1141797"/>
                </a:lnTo>
                <a:lnTo>
                  <a:pt x="565150" y="1131210"/>
                </a:lnTo>
                <a:lnTo>
                  <a:pt x="565414" y="1121152"/>
                </a:lnTo>
                <a:lnTo>
                  <a:pt x="565678" y="1110830"/>
                </a:lnTo>
                <a:lnTo>
                  <a:pt x="566471" y="1100773"/>
                </a:lnTo>
                <a:lnTo>
                  <a:pt x="567529" y="1090980"/>
                </a:lnTo>
                <a:lnTo>
                  <a:pt x="568586" y="1080923"/>
                </a:lnTo>
                <a:lnTo>
                  <a:pt x="569907" y="1071130"/>
                </a:lnTo>
                <a:lnTo>
                  <a:pt x="571493" y="1061337"/>
                </a:lnTo>
                <a:lnTo>
                  <a:pt x="573344" y="1051809"/>
                </a:lnTo>
                <a:lnTo>
                  <a:pt x="575723" y="1042281"/>
                </a:lnTo>
                <a:lnTo>
                  <a:pt x="577837" y="1033017"/>
                </a:lnTo>
                <a:lnTo>
                  <a:pt x="580480" y="1023754"/>
                </a:lnTo>
                <a:lnTo>
                  <a:pt x="583123" y="1014755"/>
                </a:lnTo>
                <a:lnTo>
                  <a:pt x="586295" y="1005756"/>
                </a:lnTo>
                <a:lnTo>
                  <a:pt x="589467" y="996757"/>
                </a:lnTo>
                <a:lnTo>
                  <a:pt x="592903" y="988023"/>
                </a:lnTo>
                <a:lnTo>
                  <a:pt x="596604" y="979289"/>
                </a:lnTo>
                <a:lnTo>
                  <a:pt x="600568" y="970820"/>
                </a:lnTo>
                <a:lnTo>
                  <a:pt x="604533" y="962615"/>
                </a:lnTo>
                <a:lnTo>
                  <a:pt x="609027" y="954410"/>
                </a:lnTo>
                <a:lnTo>
                  <a:pt x="613520" y="946205"/>
                </a:lnTo>
                <a:lnTo>
                  <a:pt x="618278" y="938001"/>
                </a:lnTo>
                <a:lnTo>
                  <a:pt x="623036" y="930590"/>
                </a:lnTo>
                <a:lnTo>
                  <a:pt x="628322" y="922650"/>
                </a:lnTo>
                <a:lnTo>
                  <a:pt x="633344" y="915239"/>
                </a:lnTo>
                <a:lnTo>
                  <a:pt x="638895" y="908093"/>
                </a:lnTo>
                <a:lnTo>
                  <a:pt x="644710" y="900947"/>
                </a:lnTo>
                <a:lnTo>
                  <a:pt x="650525" y="894065"/>
                </a:lnTo>
                <a:lnTo>
                  <a:pt x="656340" y="887184"/>
                </a:lnTo>
                <a:lnTo>
                  <a:pt x="662683" y="880567"/>
                </a:lnTo>
                <a:lnTo>
                  <a:pt x="669027" y="873950"/>
                </a:lnTo>
                <a:lnTo>
                  <a:pt x="675371" y="867863"/>
                </a:lnTo>
                <a:lnTo>
                  <a:pt x="682243" y="861511"/>
                </a:lnTo>
                <a:lnTo>
                  <a:pt x="688851" y="855688"/>
                </a:lnTo>
                <a:lnTo>
                  <a:pt x="695988" y="850130"/>
                </a:lnTo>
                <a:lnTo>
                  <a:pt x="703124" y="844572"/>
                </a:lnTo>
                <a:lnTo>
                  <a:pt x="710525" y="839279"/>
                </a:lnTo>
                <a:lnTo>
                  <a:pt x="718190" y="833985"/>
                </a:lnTo>
                <a:lnTo>
                  <a:pt x="725591" y="828956"/>
                </a:lnTo>
                <a:lnTo>
                  <a:pt x="733521" y="824192"/>
                </a:lnTo>
                <a:lnTo>
                  <a:pt x="741451" y="819693"/>
                </a:lnTo>
                <a:lnTo>
                  <a:pt x="749644" y="815458"/>
                </a:lnTo>
                <a:lnTo>
                  <a:pt x="757574" y="811224"/>
                </a:lnTo>
                <a:lnTo>
                  <a:pt x="765768" y="807518"/>
                </a:lnTo>
                <a:lnTo>
                  <a:pt x="774226" y="803813"/>
                </a:lnTo>
                <a:lnTo>
                  <a:pt x="782949" y="800372"/>
                </a:lnTo>
                <a:lnTo>
                  <a:pt x="791671" y="796931"/>
                </a:lnTo>
                <a:lnTo>
                  <a:pt x="800394" y="794285"/>
                </a:lnTo>
                <a:lnTo>
                  <a:pt x="809381" y="791373"/>
                </a:lnTo>
                <a:lnTo>
                  <a:pt x="818632" y="788991"/>
                </a:lnTo>
                <a:lnTo>
                  <a:pt x="827883" y="786345"/>
                </a:lnTo>
                <a:lnTo>
                  <a:pt x="837134" y="784492"/>
                </a:lnTo>
                <a:lnTo>
                  <a:pt x="846650" y="782375"/>
                </a:lnTo>
                <a:lnTo>
                  <a:pt x="856165" y="780787"/>
                </a:lnTo>
                <a:lnTo>
                  <a:pt x="865680" y="779198"/>
                </a:lnTo>
                <a:lnTo>
                  <a:pt x="875460" y="778140"/>
                </a:lnTo>
                <a:lnTo>
                  <a:pt x="885240" y="777346"/>
                </a:lnTo>
                <a:lnTo>
                  <a:pt x="894756" y="776816"/>
                </a:lnTo>
                <a:lnTo>
                  <a:pt x="904800" y="776287"/>
                </a:lnTo>
                <a:close/>
                <a:moveTo>
                  <a:pt x="797783" y="304800"/>
                </a:moveTo>
                <a:lnTo>
                  <a:pt x="819466" y="304800"/>
                </a:lnTo>
                <a:lnTo>
                  <a:pt x="840885" y="305594"/>
                </a:lnTo>
                <a:lnTo>
                  <a:pt x="862304" y="306652"/>
                </a:lnTo>
                <a:lnTo>
                  <a:pt x="883722" y="307975"/>
                </a:lnTo>
                <a:lnTo>
                  <a:pt x="904877" y="310356"/>
                </a:lnTo>
                <a:lnTo>
                  <a:pt x="925767" y="312738"/>
                </a:lnTo>
                <a:lnTo>
                  <a:pt x="946921" y="315913"/>
                </a:lnTo>
                <a:lnTo>
                  <a:pt x="968075" y="319617"/>
                </a:lnTo>
                <a:lnTo>
                  <a:pt x="988701" y="323586"/>
                </a:lnTo>
                <a:lnTo>
                  <a:pt x="1009591" y="328083"/>
                </a:lnTo>
                <a:lnTo>
                  <a:pt x="1029952" y="333111"/>
                </a:lnTo>
                <a:lnTo>
                  <a:pt x="1050577" y="338402"/>
                </a:lnTo>
                <a:lnTo>
                  <a:pt x="1070674" y="344223"/>
                </a:lnTo>
                <a:lnTo>
                  <a:pt x="1090770" y="350838"/>
                </a:lnTo>
                <a:lnTo>
                  <a:pt x="1110603" y="357188"/>
                </a:lnTo>
                <a:lnTo>
                  <a:pt x="1130170" y="364331"/>
                </a:lnTo>
                <a:lnTo>
                  <a:pt x="1149474" y="371740"/>
                </a:lnTo>
                <a:lnTo>
                  <a:pt x="1168513" y="379677"/>
                </a:lnTo>
                <a:lnTo>
                  <a:pt x="1187816" y="387879"/>
                </a:lnTo>
                <a:lnTo>
                  <a:pt x="1206855" y="396611"/>
                </a:lnTo>
                <a:lnTo>
                  <a:pt x="1225629" y="405606"/>
                </a:lnTo>
                <a:lnTo>
                  <a:pt x="1244139" y="415131"/>
                </a:lnTo>
                <a:lnTo>
                  <a:pt x="1262649" y="424656"/>
                </a:lnTo>
                <a:lnTo>
                  <a:pt x="1280895" y="434975"/>
                </a:lnTo>
                <a:lnTo>
                  <a:pt x="1298876" y="445294"/>
                </a:lnTo>
                <a:lnTo>
                  <a:pt x="1316593" y="456406"/>
                </a:lnTo>
                <a:lnTo>
                  <a:pt x="1334310" y="467519"/>
                </a:lnTo>
                <a:lnTo>
                  <a:pt x="1351762" y="479161"/>
                </a:lnTo>
                <a:lnTo>
                  <a:pt x="1368686" y="491067"/>
                </a:lnTo>
                <a:lnTo>
                  <a:pt x="1385609" y="503502"/>
                </a:lnTo>
                <a:lnTo>
                  <a:pt x="1404648" y="517790"/>
                </a:lnTo>
                <a:lnTo>
                  <a:pt x="1423158" y="532871"/>
                </a:lnTo>
                <a:lnTo>
                  <a:pt x="1441404" y="548217"/>
                </a:lnTo>
                <a:lnTo>
                  <a:pt x="1459385" y="563563"/>
                </a:lnTo>
                <a:lnTo>
                  <a:pt x="1273491" y="749565"/>
                </a:lnTo>
                <a:lnTo>
                  <a:pt x="1260270" y="738717"/>
                </a:lnTo>
                <a:lnTo>
                  <a:pt x="1253394" y="733161"/>
                </a:lnTo>
                <a:lnTo>
                  <a:pt x="1246519" y="728134"/>
                </a:lnTo>
                <a:lnTo>
                  <a:pt x="1235149" y="720196"/>
                </a:lnTo>
                <a:lnTo>
                  <a:pt x="1224043" y="712259"/>
                </a:lnTo>
                <a:lnTo>
                  <a:pt x="1212408" y="704850"/>
                </a:lnTo>
                <a:lnTo>
                  <a:pt x="1200773" y="697706"/>
                </a:lnTo>
                <a:lnTo>
                  <a:pt x="1188874" y="690298"/>
                </a:lnTo>
                <a:lnTo>
                  <a:pt x="1176710" y="683684"/>
                </a:lnTo>
                <a:lnTo>
                  <a:pt x="1164811" y="677069"/>
                </a:lnTo>
                <a:lnTo>
                  <a:pt x="1152647" y="670719"/>
                </a:lnTo>
                <a:lnTo>
                  <a:pt x="1140219" y="664634"/>
                </a:lnTo>
                <a:lnTo>
                  <a:pt x="1128055" y="658813"/>
                </a:lnTo>
                <a:lnTo>
                  <a:pt x="1115362" y="653521"/>
                </a:lnTo>
                <a:lnTo>
                  <a:pt x="1102670" y="648229"/>
                </a:lnTo>
                <a:lnTo>
                  <a:pt x="1089713" y="643202"/>
                </a:lnTo>
                <a:lnTo>
                  <a:pt x="1076756" y="638704"/>
                </a:lnTo>
                <a:lnTo>
                  <a:pt x="1064063" y="634206"/>
                </a:lnTo>
                <a:lnTo>
                  <a:pt x="1051106" y="629973"/>
                </a:lnTo>
                <a:lnTo>
                  <a:pt x="1037885" y="626004"/>
                </a:lnTo>
                <a:lnTo>
                  <a:pt x="1024399" y="622565"/>
                </a:lnTo>
                <a:lnTo>
                  <a:pt x="1010913" y="619390"/>
                </a:lnTo>
                <a:lnTo>
                  <a:pt x="997427" y="616479"/>
                </a:lnTo>
                <a:lnTo>
                  <a:pt x="983941" y="613569"/>
                </a:lnTo>
                <a:lnTo>
                  <a:pt x="970191" y="611452"/>
                </a:lnTo>
                <a:lnTo>
                  <a:pt x="956705" y="609336"/>
                </a:lnTo>
                <a:lnTo>
                  <a:pt x="942954" y="607748"/>
                </a:lnTo>
                <a:lnTo>
                  <a:pt x="928940" y="606425"/>
                </a:lnTo>
                <a:lnTo>
                  <a:pt x="915189" y="605102"/>
                </a:lnTo>
                <a:lnTo>
                  <a:pt x="901439" y="604573"/>
                </a:lnTo>
                <a:lnTo>
                  <a:pt x="887424" y="604044"/>
                </a:lnTo>
                <a:lnTo>
                  <a:pt x="873410" y="604044"/>
                </a:lnTo>
                <a:lnTo>
                  <a:pt x="859395" y="604573"/>
                </a:lnTo>
                <a:lnTo>
                  <a:pt x="845380" y="605102"/>
                </a:lnTo>
                <a:lnTo>
                  <a:pt x="831365" y="606425"/>
                </a:lnTo>
                <a:lnTo>
                  <a:pt x="817351" y="607748"/>
                </a:lnTo>
                <a:lnTo>
                  <a:pt x="803071" y="609336"/>
                </a:lnTo>
                <a:lnTo>
                  <a:pt x="789057" y="611452"/>
                </a:lnTo>
                <a:lnTo>
                  <a:pt x="775306" y="613834"/>
                </a:lnTo>
                <a:lnTo>
                  <a:pt x="761820" y="616744"/>
                </a:lnTo>
                <a:lnTo>
                  <a:pt x="748599" y="619919"/>
                </a:lnTo>
                <a:lnTo>
                  <a:pt x="735377" y="623359"/>
                </a:lnTo>
                <a:lnTo>
                  <a:pt x="722156" y="627063"/>
                </a:lnTo>
                <a:lnTo>
                  <a:pt x="709199" y="631296"/>
                </a:lnTo>
                <a:lnTo>
                  <a:pt x="696506" y="635794"/>
                </a:lnTo>
                <a:lnTo>
                  <a:pt x="683814" y="640556"/>
                </a:lnTo>
                <a:lnTo>
                  <a:pt x="671650" y="645584"/>
                </a:lnTo>
                <a:lnTo>
                  <a:pt x="659486" y="650875"/>
                </a:lnTo>
                <a:lnTo>
                  <a:pt x="647323" y="656696"/>
                </a:lnTo>
                <a:lnTo>
                  <a:pt x="635952" y="662517"/>
                </a:lnTo>
                <a:lnTo>
                  <a:pt x="624053" y="668867"/>
                </a:lnTo>
                <a:lnTo>
                  <a:pt x="612682" y="675481"/>
                </a:lnTo>
                <a:lnTo>
                  <a:pt x="601312" y="682361"/>
                </a:lnTo>
                <a:lnTo>
                  <a:pt x="590206" y="689769"/>
                </a:lnTo>
                <a:lnTo>
                  <a:pt x="579100" y="697442"/>
                </a:lnTo>
                <a:lnTo>
                  <a:pt x="568523" y="705115"/>
                </a:lnTo>
                <a:lnTo>
                  <a:pt x="558210" y="713317"/>
                </a:lnTo>
                <a:lnTo>
                  <a:pt x="548162" y="721784"/>
                </a:lnTo>
                <a:lnTo>
                  <a:pt x="537849" y="730515"/>
                </a:lnTo>
                <a:lnTo>
                  <a:pt x="528329" y="739246"/>
                </a:lnTo>
                <a:lnTo>
                  <a:pt x="518810" y="748507"/>
                </a:lnTo>
                <a:lnTo>
                  <a:pt x="509555" y="758032"/>
                </a:lnTo>
                <a:lnTo>
                  <a:pt x="500564" y="767557"/>
                </a:lnTo>
                <a:lnTo>
                  <a:pt x="491838" y="777346"/>
                </a:lnTo>
                <a:lnTo>
                  <a:pt x="483641" y="787665"/>
                </a:lnTo>
                <a:lnTo>
                  <a:pt x="475444" y="798248"/>
                </a:lnTo>
                <a:lnTo>
                  <a:pt x="467246" y="808832"/>
                </a:lnTo>
                <a:lnTo>
                  <a:pt x="459578" y="819679"/>
                </a:lnTo>
                <a:lnTo>
                  <a:pt x="452174" y="831057"/>
                </a:lnTo>
                <a:lnTo>
                  <a:pt x="444770" y="842434"/>
                </a:lnTo>
                <a:lnTo>
                  <a:pt x="438159" y="854340"/>
                </a:lnTo>
                <a:lnTo>
                  <a:pt x="431284" y="866246"/>
                </a:lnTo>
                <a:lnTo>
                  <a:pt x="425202" y="878417"/>
                </a:lnTo>
                <a:lnTo>
                  <a:pt x="419120" y="890852"/>
                </a:lnTo>
                <a:lnTo>
                  <a:pt x="413303" y="903288"/>
                </a:lnTo>
                <a:lnTo>
                  <a:pt x="408014" y="915988"/>
                </a:lnTo>
                <a:lnTo>
                  <a:pt x="402990" y="928952"/>
                </a:lnTo>
                <a:lnTo>
                  <a:pt x="398495" y="941917"/>
                </a:lnTo>
                <a:lnTo>
                  <a:pt x="393999" y="955411"/>
                </a:lnTo>
                <a:lnTo>
                  <a:pt x="390033" y="968905"/>
                </a:lnTo>
                <a:lnTo>
                  <a:pt x="386331" y="982398"/>
                </a:lnTo>
                <a:lnTo>
                  <a:pt x="383158" y="996157"/>
                </a:lnTo>
                <a:lnTo>
                  <a:pt x="379985" y="1010180"/>
                </a:lnTo>
                <a:lnTo>
                  <a:pt x="377076" y="1024467"/>
                </a:lnTo>
                <a:lnTo>
                  <a:pt x="374961" y="1038755"/>
                </a:lnTo>
                <a:lnTo>
                  <a:pt x="372845" y="1053571"/>
                </a:lnTo>
                <a:lnTo>
                  <a:pt x="371523" y="1068388"/>
                </a:lnTo>
                <a:lnTo>
                  <a:pt x="370201" y="1083205"/>
                </a:lnTo>
                <a:lnTo>
                  <a:pt x="369672" y="1098021"/>
                </a:lnTo>
                <a:lnTo>
                  <a:pt x="368879" y="1113367"/>
                </a:lnTo>
                <a:lnTo>
                  <a:pt x="368879" y="1128448"/>
                </a:lnTo>
                <a:lnTo>
                  <a:pt x="369143" y="1143794"/>
                </a:lnTo>
                <a:lnTo>
                  <a:pt x="370201" y="1159140"/>
                </a:lnTo>
                <a:lnTo>
                  <a:pt x="371523" y="1174750"/>
                </a:lnTo>
                <a:lnTo>
                  <a:pt x="372845" y="1190096"/>
                </a:lnTo>
                <a:lnTo>
                  <a:pt x="374961" y="1205971"/>
                </a:lnTo>
                <a:lnTo>
                  <a:pt x="377340" y="1221582"/>
                </a:lnTo>
                <a:lnTo>
                  <a:pt x="380249" y="1237721"/>
                </a:lnTo>
                <a:lnTo>
                  <a:pt x="383687" y="1253332"/>
                </a:lnTo>
                <a:lnTo>
                  <a:pt x="387124" y="1269471"/>
                </a:lnTo>
                <a:lnTo>
                  <a:pt x="391355" y="1285346"/>
                </a:lnTo>
                <a:lnTo>
                  <a:pt x="395850" y="1300957"/>
                </a:lnTo>
                <a:lnTo>
                  <a:pt x="400875" y="1316567"/>
                </a:lnTo>
                <a:lnTo>
                  <a:pt x="406163" y="1331648"/>
                </a:lnTo>
                <a:lnTo>
                  <a:pt x="411716" y="1347259"/>
                </a:lnTo>
                <a:lnTo>
                  <a:pt x="417798" y="1362075"/>
                </a:lnTo>
                <a:lnTo>
                  <a:pt x="423880" y="1376892"/>
                </a:lnTo>
                <a:lnTo>
                  <a:pt x="430755" y="1391709"/>
                </a:lnTo>
                <a:lnTo>
                  <a:pt x="437630" y="1406261"/>
                </a:lnTo>
                <a:lnTo>
                  <a:pt x="445034" y="1420548"/>
                </a:lnTo>
                <a:lnTo>
                  <a:pt x="452967" y="1434571"/>
                </a:lnTo>
                <a:lnTo>
                  <a:pt x="460900" y="1448330"/>
                </a:lnTo>
                <a:lnTo>
                  <a:pt x="469097" y="1462088"/>
                </a:lnTo>
                <a:lnTo>
                  <a:pt x="477823" y="1475582"/>
                </a:lnTo>
                <a:lnTo>
                  <a:pt x="486814" y="1488811"/>
                </a:lnTo>
                <a:lnTo>
                  <a:pt x="496069" y="1502040"/>
                </a:lnTo>
                <a:lnTo>
                  <a:pt x="505589" y="1515005"/>
                </a:lnTo>
                <a:lnTo>
                  <a:pt x="515637" y="1527176"/>
                </a:lnTo>
                <a:lnTo>
                  <a:pt x="525685" y="1539611"/>
                </a:lnTo>
                <a:lnTo>
                  <a:pt x="535733" y="1551782"/>
                </a:lnTo>
                <a:lnTo>
                  <a:pt x="546311" y="1563423"/>
                </a:lnTo>
                <a:lnTo>
                  <a:pt x="557417" y="1575065"/>
                </a:lnTo>
                <a:lnTo>
                  <a:pt x="568523" y="1586442"/>
                </a:lnTo>
                <a:lnTo>
                  <a:pt x="579893" y="1597555"/>
                </a:lnTo>
                <a:lnTo>
                  <a:pt x="591264" y="1608138"/>
                </a:lnTo>
                <a:lnTo>
                  <a:pt x="603163" y="1618457"/>
                </a:lnTo>
                <a:lnTo>
                  <a:pt x="615062" y="1628776"/>
                </a:lnTo>
                <a:lnTo>
                  <a:pt x="627490" y="1638830"/>
                </a:lnTo>
                <a:lnTo>
                  <a:pt x="639919" y="1648355"/>
                </a:lnTo>
                <a:lnTo>
                  <a:pt x="652347" y="1657615"/>
                </a:lnTo>
                <a:lnTo>
                  <a:pt x="665304" y="1666611"/>
                </a:lnTo>
                <a:lnTo>
                  <a:pt x="678261" y="1675342"/>
                </a:lnTo>
                <a:lnTo>
                  <a:pt x="691482" y="1683544"/>
                </a:lnTo>
                <a:lnTo>
                  <a:pt x="704968" y="1691482"/>
                </a:lnTo>
                <a:lnTo>
                  <a:pt x="718454" y="1699155"/>
                </a:lnTo>
                <a:lnTo>
                  <a:pt x="731940" y="1706828"/>
                </a:lnTo>
                <a:lnTo>
                  <a:pt x="745690" y="1713707"/>
                </a:lnTo>
                <a:lnTo>
                  <a:pt x="759441" y="1720057"/>
                </a:lnTo>
                <a:lnTo>
                  <a:pt x="773455" y="1726671"/>
                </a:lnTo>
                <a:lnTo>
                  <a:pt x="787734" y="1732492"/>
                </a:lnTo>
                <a:lnTo>
                  <a:pt x="801749" y="1738313"/>
                </a:lnTo>
                <a:lnTo>
                  <a:pt x="816293" y="1743605"/>
                </a:lnTo>
                <a:lnTo>
                  <a:pt x="830836" y="1748632"/>
                </a:lnTo>
                <a:lnTo>
                  <a:pt x="845380" y="1753130"/>
                </a:lnTo>
                <a:lnTo>
                  <a:pt x="859924" y="1757363"/>
                </a:lnTo>
                <a:lnTo>
                  <a:pt x="874732" y="1761067"/>
                </a:lnTo>
                <a:lnTo>
                  <a:pt x="889275" y="1764771"/>
                </a:lnTo>
                <a:lnTo>
                  <a:pt x="904348" y="1767946"/>
                </a:lnTo>
                <a:lnTo>
                  <a:pt x="918891" y="1770328"/>
                </a:lnTo>
                <a:lnTo>
                  <a:pt x="933699" y="1772709"/>
                </a:lnTo>
                <a:lnTo>
                  <a:pt x="948507" y="1774561"/>
                </a:lnTo>
                <a:lnTo>
                  <a:pt x="963580" y="1776413"/>
                </a:lnTo>
                <a:lnTo>
                  <a:pt x="978388" y="1777471"/>
                </a:lnTo>
                <a:lnTo>
                  <a:pt x="993196" y="1778265"/>
                </a:lnTo>
                <a:lnTo>
                  <a:pt x="1008268" y="1778530"/>
                </a:lnTo>
                <a:lnTo>
                  <a:pt x="1023341" y="1778530"/>
                </a:lnTo>
                <a:lnTo>
                  <a:pt x="1038149" y="1778265"/>
                </a:lnTo>
                <a:lnTo>
                  <a:pt x="1052957" y="1777471"/>
                </a:lnTo>
                <a:lnTo>
                  <a:pt x="1067765" y="1776149"/>
                </a:lnTo>
                <a:lnTo>
                  <a:pt x="1083102" y="1774296"/>
                </a:lnTo>
                <a:lnTo>
                  <a:pt x="1097910" y="1772444"/>
                </a:lnTo>
                <a:lnTo>
                  <a:pt x="1112718" y="1769799"/>
                </a:lnTo>
                <a:lnTo>
                  <a:pt x="1127262" y="1767153"/>
                </a:lnTo>
                <a:lnTo>
                  <a:pt x="1142070" y="1763713"/>
                </a:lnTo>
                <a:lnTo>
                  <a:pt x="1156349" y="1760273"/>
                </a:lnTo>
                <a:lnTo>
                  <a:pt x="1170364" y="1756040"/>
                </a:lnTo>
                <a:lnTo>
                  <a:pt x="1184114" y="1751807"/>
                </a:lnTo>
                <a:lnTo>
                  <a:pt x="1197600" y="1747044"/>
                </a:lnTo>
                <a:lnTo>
                  <a:pt x="1210821" y="1742017"/>
                </a:lnTo>
                <a:lnTo>
                  <a:pt x="1224043" y="1736726"/>
                </a:lnTo>
                <a:lnTo>
                  <a:pt x="1236735" y="1731169"/>
                </a:lnTo>
                <a:lnTo>
                  <a:pt x="1249428" y="1725084"/>
                </a:lnTo>
                <a:lnTo>
                  <a:pt x="1261856" y="1718734"/>
                </a:lnTo>
                <a:lnTo>
                  <a:pt x="1274020" y="1712119"/>
                </a:lnTo>
                <a:lnTo>
                  <a:pt x="1285655" y="1704976"/>
                </a:lnTo>
                <a:lnTo>
                  <a:pt x="1297554" y="1697832"/>
                </a:lnTo>
                <a:lnTo>
                  <a:pt x="1308660" y="1690423"/>
                </a:lnTo>
                <a:lnTo>
                  <a:pt x="1320031" y="1682486"/>
                </a:lnTo>
                <a:lnTo>
                  <a:pt x="1330608" y="1674284"/>
                </a:lnTo>
                <a:lnTo>
                  <a:pt x="1340920" y="1666082"/>
                </a:lnTo>
                <a:lnTo>
                  <a:pt x="1350969" y="1657615"/>
                </a:lnTo>
                <a:lnTo>
                  <a:pt x="1361017" y="1648884"/>
                </a:lnTo>
                <a:lnTo>
                  <a:pt x="1370801" y="1639888"/>
                </a:lnTo>
                <a:lnTo>
                  <a:pt x="1380056" y="1630628"/>
                </a:lnTo>
                <a:lnTo>
                  <a:pt x="1389047" y="1621103"/>
                </a:lnTo>
                <a:lnTo>
                  <a:pt x="1398037" y="1611313"/>
                </a:lnTo>
                <a:lnTo>
                  <a:pt x="1406499" y="1601259"/>
                </a:lnTo>
                <a:lnTo>
                  <a:pt x="1414696" y="1590940"/>
                </a:lnTo>
                <a:lnTo>
                  <a:pt x="1422629" y="1580621"/>
                </a:lnTo>
                <a:lnTo>
                  <a:pt x="1430562" y="1570303"/>
                </a:lnTo>
                <a:lnTo>
                  <a:pt x="1437702" y="1559190"/>
                </a:lnTo>
                <a:lnTo>
                  <a:pt x="1445106" y="1548342"/>
                </a:lnTo>
                <a:lnTo>
                  <a:pt x="1451716" y="1536965"/>
                </a:lnTo>
                <a:lnTo>
                  <a:pt x="1458591" y="1525853"/>
                </a:lnTo>
                <a:lnTo>
                  <a:pt x="1464673" y="1514211"/>
                </a:lnTo>
                <a:lnTo>
                  <a:pt x="1470755" y="1502834"/>
                </a:lnTo>
                <a:lnTo>
                  <a:pt x="1476308" y="1490928"/>
                </a:lnTo>
                <a:lnTo>
                  <a:pt x="1481597" y="1479286"/>
                </a:lnTo>
                <a:lnTo>
                  <a:pt x="1486621" y="1467115"/>
                </a:lnTo>
                <a:lnTo>
                  <a:pt x="1491381" y="1454680"/>
                </a:lnTo>
                <a:lnTo>
                  <a:pt x="1495876" y="1442773"/>
                </a:lnTo>
                <a:lnTo>
                  <a:pt x="1500107" y="1430073"/>
                </a:lnTo>
                <a:lnTo>
                  <a:pt x="1503809" y="1417373"/>
                </a:lnTo>
                <a:lnTo>
                  <a:pt x="1507511" y="1404673"/>
                </a:lnTo>
                <a:lnTo>
                  <a:pt x="1510420" y="1391973"/>
                </a:lnTo>
                <a:lnTo>
                  <a:pt x="1513593" y="1379009"/>
                </a:lnTo>
                <a:lnTo>
                  <a:pt x="1516237" y="1366044"/>
                </a:lnTo>
                <a:lnTo>
                  <a:pt x="1518617" y="1352815"/>
                </a:lnTo>
                <a:lnTo>
                  <a:pt x="1520732" y="1339586"/>
                </a:lnTo>
                <a:lnTo>
                  <a:pt x="1522319" y="1326092"/>
                </a:lnTo>
                <a:lnTo>
                  <a:pt x="1523641" y="1312598"/>
                </a:lnTo>
                <a:lnTo>
                  <a:pt x="1524434" y="1299105"/>
                </a:lnTo>
                <a:lnTo>
                  <a:pt x="1525492" y="1285611"/>
                </a:lnTo>
                <a:lnTo>
                  <a:pt x="1526021" y="1272117"/>
                </a:lnTo>
                <a:lnTo>
                  <a:pt x="1526021" y="1258623"/>
                </a:lnTo>
                <a:lnTo>
                  <a:pt x="1525757" y="1244865"/>
                </a:lnTo>
                <a:lnTo>
                  <a:pt x="1525228" y="1231107"/>
                </a:lnTo>
                <a:lnTo>
                  <a:pt x="1524170" y="1217348"/>
                </a:lnTo>
                <a:lnTo>
                  <a:pt x="1523112" y="1203325"/>
                </a:lnTo>
                <a:lnTo>
                  <a:pt x="1521790" y="1189302"/>
                </a:lnTo>
                <a:lnTo>
                  <a:pt x="1519675" y="1175544"/>
                </a:lnTo>
                <a:lnTo>
                  <a:pt x="1517559" y="1161521"/>
                </a:lnTo>
                <a:lnTo>
                  <a:pt x="1514915" y="1147498"/>
                </a:lnTo>
                <a:lnTo>
                  <a:pt x="1512271" y="1133211"/>
                </a:lnTo>
                <a:lnTo>
                  <a:pt x="1509097" y="1119188"/>
                </a:lnTo>
                <a:lnTo>
                  <a:pt x="1505395" y="1104900"/>
                </a:lnTo>
                <a:lnTo>
                  <a:pt x="1501429" y="1090877"/>
                </a:lnTo>
                <a:lnTo>
                  <a:pt x="1497198" y="1076855"/>
                </a:lnTo>
                <a:lnTo>
                  <a:pt x="1492703" y="1063096"/>
                </a:lnTo>
                <a:lnTo>
                  <a:pt x="1487943" y="1049338"/>
                </a:lnTo>
                <a:lnTo>
                  <a:pt x="1482919" y="1035580"/>
                </a:lnTo>
                <a:lnTo>
                  <a:pt x="1477630" y="1022350"/>
                </a:lnTo>
                <a:lnTo>
                  <a:pt x="1472077" y="1008857"/>
                </a:lnTo>
                <a:lnTo>
                  <a:pt x="1466260" y="995892"/>
                </a:lnTo>
                <a:lnTo>
                  <a:pt x="1460178" y="982927"/>
                </a:lnTo>
                <a:lnTo>
                  <a:pt x="1453832" y="969963"/>
                </a:lnTo>
                <a:lnTo>
                  <a:pt x="1446957" y="957527"/>
                </a:lnTo>
                <a:lnTo>
                  <a:pt x="1440346" y="945092"/>
                </a:lnTo>
                <a:lnTo>
                  <a:pt x="1432942" y="932657"/>
                </a:lnTo>
                <a:lnTo>
                  <a:pt x="1425802" y="920486"/>
                </a:lnTo>
                <a:lnTo>
                  <a:pt x="1418134" y="908844"/>
                </a:lnTo>
                <a:lnTo>
                  <a:pt x="1410201" y="896938"/>
                </a:lnTo>
                <a:lnTo>
                  <a:pt x="1402268" y="885561"/>
                </a:lnTo>
                <a:lnTo>
                  <a:pt x="1398566" y="880534"/>
                </a:lnTo>
                <a:lnTo>
                  <a:pt x="1394335" y="875242"/>
                </a:lnTo>
                <a:lnTo>
                  <a:pt x="1386402" y="864923"/>
                </a:lnTo>
                <a:lnTo>
                  <a:pt x="1572032" y="679450"/>
                </a:lnTo>
                <a:lnTo>
                  <a:pt x="1584724" y="694531"/>
                </a:lnTo>
                <a:lnTo>
                  <a:pt x="1596624" y="709877"/>
                </a:lnTo>
                <a:lnTo>
                  <a:pt x="1608787" y="725752"/>
                </a:lnTo>
                <a:lnTo>
                  <a:pt x="1620422" y="741627"/>
                </a:lnTo>
                <a:lnTo>
                  <a:pt x="1632850" y="759090"/>
                </a:lnTo>
                <a:lnTo>
                  <a:pt x="1644750" y="776817"/>
                </a:lnTo>
                <a:lnTo>
                  <a:pt x="1656120" y="794809"/>
                </a:lnTo>
                <a:lnTo>
                  <a:pt x="1667755" y="812800"/>
                </a:lnTo>
                <a:lnTo>
                  <a:pt x="1678332" y="831321"/>
                </a:lnTo>
                <a:lnTo>
                  <a:pt x="1688909" y="850107"/>
                </a:lnTo>
                <a:lnTo>
                  <a:pt x="1699222" y="869157"/>
                </a:lnTo>
                <a:lnTo>
                  <a:pt x="1709006" y="888207"/>
                </a:lnTo>
                <a:lnTo>
                  <a:pt x="1718525" y="908050"/>
                </a:lnTo>
                <a:lnTo>
                  <a:pt x="1727781" y="927629"/>
                </a:lnTo>
                <a:lnTo>
                  <a:pt x="1736507" y="947473"/>
                </a:lnTo>
                <a:lnTo>
                  <a:pt x="1744704" y="967846"/>
                </a:lnTo>
                <a:lnTo>
                  <a:pt x="1752373" y="988219"/>
                </a:lnTo>
                <a:lnTo>
                  <a:pt x="1760041" y="1009121"/>
                </a:lnTo>
                <a:lnTo>
                  <a:pt x="1767181" y="1030023"/>
                </a:lnTo>
                <a:lnTo>
                  <a:pt x="1773792" y="1051190"/>
                </a:lnTo>
                <a:lnTo>
                  <a:pt x="1779873" y="1072886"/>
                </a:lnTo>
                <a:lnTo>
                  <a:pt x="1785955" y="1094052"/>
                </a:lnTo>
                <a:lnTo>
                  <a:pt x="1790979" y="1115748"/>
                </a:lnTo>
                <a:lnTo>
                  <a:pt x="1795739" y="1137180"/>
                </a:lnTo>
                <a:lnTo>
                  <a:pt x="1799970" y="1158611"/>
                </a:lnTo>
                <a:lnTo>
                  <a:pt x="1803936" y="1179777"/>
                </a:lnTo>
                <a:lnTo>
                  <a:pt x="1806845" y="1201209"/>
                </a:lnTo>
                <a:lnTo>
                  <a:pt x="1809754" y="1222640"/>
                </a:lnTo>
                <a:lnTo>
                  <a:pt x="1811869" y="1243542"/>
                </a:lnTo>
                <a:lnTo>
                  <a:pt x="1813985" y="1264709"/>
                </a:lnTo>
                <a:lnTo>
                  <a:pt x="1815042" y="1285611"/>
                </a:lnTo>
                <a:lnTo>
                  <a:pt x="1815836" y="1306778"/>
                </a:lnTo>
                <a:lnTo>
                  <a:pt x="1816100" y="1327680"/>
                </a:lnTo>
                <a:lnTo>
                  <a:pt x="1816100" y="1348317"/>
                </a:lnTo>
                <a:lnTo>
                  <a:pt x="1815571" y="1369219"/>
                </a:lnTo>
                <a:lnTo>
                  <a:pt x="1814514" y="1389592"/>
                </a:lnTo>
                <a:lnTo>
                  <a:pt x="1812927" y="1410494"/>
                </a:lnTo>
                <a:lnTo>
                  <a:pt x="1810812" y="1431132"/>
                </a:lnTo>
                <a:lnTo>
                  <a:pt x="1808432" y="1451769"/>
                </a:lnTo>
                <a:lnTo>
                  <a:pt x="1805523" y="1472142"/>
                </a:lnTo>
                <a:lnTo>
                  <a:pt x="1801821" y="1492515"/>
                </a:lnTo>
                <a:lnTo>
                  <a:pt x="1797855" y="1512623"/>
                </a:lnTo>
                <a:lnTo>
                  <a:pt x="1793359" y="1532467"/>
                </a:lnTo>
                <a:lnTo>
                  <a:pt x="1788600" y="1552576"/>
                </a:lnTo>
                <a:lnTo>
                  <a:pt x="1783311" y="1572155"/>
                </a:lnTo>
                <a:lnTo>
                  <a:pt x="1777758" y="1591469"/>
                </a:lnTo>
                <a:lnTo>
                  <a:pt x="1771147" y="1611048"/>
                </a:lnTo>
                <a:lnTo>
                  <a:pt x="1764801" y="1630098"/>
                </a:lnTo>
                <a:lnTo>
                  <a:pt x="1757397" y="1648884"/>
                </a:lnTo>
                <a:lnTo>
                  <a:pt x="1749993" y="1667669"/>
                </a:lnTo>
                <a:lnTo>
                  <a:pt x="1741796" y="1685926"/>
                </a:lnTo>
                <a:lnTo>
                  <a:pt x="1733334" y="1704182"/>
                </a:lnTo>
                <a:lnTo>
                  <a:pt x="1724343" y="1722703"/>
                </a:lnTo>
                <a:lnTo>
                  <a:pt x="1714559" y="1740694"/>
                </a:lnTo>
                <a:lnTo>
                  <a:pt x="1704775" y="1758686"/>
                </a:lnTo>
                <a:lnTo>
                  <a:pt x="1694198" y="1776413"/>
                </a:lnTo>
                <a:lnTo>
                  <a:pt x="1683092" y="1793876"/>
                </a:lnTo>
                <a:lnTo>
                  <a:pt x="1671721" y="1810544"/>
                </a:lnTo>
                <a:lnTo>
                  <a:pt x="1659822" y="1827478"/>
                </a:lnTo>
                <a:lnTo>
                  <a:pt x="1647394" y="1844146"/>
                </a:lnTo>
                <a:lnTo>
                  <a:pt x="1634966" y="1860021"/>
                </a:lnTo>
                <a:lnTo>
                  <a:pt x="1621744" y="1875896"/>
                </a:lnTo>
                <a:lnTo>
                  <a:pt x="1608258" y="1891242"/>
                </a:lnTo>
                <a:lnTo>
                  <a:pt x="1594244" y="1906324"/>
                </a:lnTo>
                <a:lnTo>
                  <a:pt x="1579436" y="1921140"/>
                </a:lnTo>
                <a:lnTo>
                  <a:pt x="1564628" y="1935692"/>
                </a:lnTo>
                <a:lnTo>
                  <a:pt x="1549291" y="1949715"/>
                </a:lnTo>
                <a:lnTo>
                  <a:pt x="1533425" y="1963209"/>
                </a:lnTo>
                <a:lnTo>
                  <a:pt x="1517030" y="1976703"/>
                </a:lnTo>
                <a:lnTo>
                  <a:pt x="1500107" y="1989667"/>
                </a:lnTo>
                <a:lnTo>
                  <a:pt x="1482390" y="2002367"/>
                </a:lnTo>
                <a:lnTo>
                  <a:pt x="1464673" y="2014803"/>
                </a:lnTo>
                <a:lnTo>
                  <a:pt x="1446428" y="2026709"/>
                </a:lnTo>
                <a:lnTo>
                  <a:pt x="1427653" y="2037821"/>
                </a:lnTo>
                <a:lnTo>
                  <a:pt x="1408614" y="2048669"/>
                </a:lnTo>
                <a:lnTo>
                  <a:pt x="1389047" y="2059253"/>
                </a:lnTo>
                <a:lnTo>
                  <a:pt x="1368950" y="2069042"/>
                </a:lnTo>
                <a:lnTo>
                  <a:pt x="1348589" y="2078303"/>
                </a:lnTo>
                <a:lnTo>
                  <a:pt x="1327699" y="2087034"/>
                </a:lnTo>
                <a:lnTo>
                  <a:pt x="1306809" y="2095501"/>
                </a:lnTo>
                <a:lnTo>
                  <a:pt x="1285126" y="2102909"/>
                </a:lnTo>
                <a:lnTo>
                  <a:pt x="1263178" y="2110317"/>
                </a:lnTo>
                <a:lnTo>
                  <a:pt x="1240966" y="2116667"/>
                </a:lnTo>
                <a:lnTo>
                  <a:pt x="1218225" y="2123017"/>
                </a:lnTo>
                <a:lnTo>
                  <a:pt x="1206590" y="2125663"/>
                </a:lnTo>
                <a:lnTo>
                  <a:pt x="1194691" y="2128309"/>
                </a:lnTo>
                <a:lnTo>
                  <a:pt x="1183056" y="2130690"/>
                </a:lnTo>
                <a:lnTo>
                  <a:pt x="1171157" y="2133072"/>
                </a:lnTo>
                <a:lnTo>
                  <a:pt x="1159258" y="2135188"/>
                </a:lnTo>
                <a:lnTo>
                  <a:pt x="1147358" y="2137305"/>
                </a:lnTo>
                <a:lnTo>
                  <a:pt x="1135459" y="2139157"/>
                </a:lnTo>
                <a:lnTo>
                  <a:pt x="1123824" y="2141009"/>
                </a:lnTo>
                <a:lnTo>
                  <a:pt x="1111660" y="2142332"/>
                </a:lnTo>
                <a:lnTo>
                  <a:pt x="1099761" y="2143390"/>
                </a:lnTo>
                <a:lnTo>
                  <a:pt x="1075962" y="2145772"/>
                </a:lnTo>
                <a:lnTo>
                  <a:pt x="1052164" y="2147094"/>
                </a:lnTo>
                <a:lnTo>
                  <a:pt x="1028365" y="2147888"/>
                </a:lnTo>
                <a:lnTo>
                  <a:pt x="1004038" y="2147888"/>
                </a:lnTo>
                <a:lnTo>
                  <a:pt x="980239" y="2147359"/>
                </a:lnTo>
                <a:lnTo>
                  <a:pt x="956440" y="2146301"/>
                </a:lnTo>
                <a:lnTo>
                  <a:pt x="932642" y="2144449"/>
                </a:lnTo>
                <a:lnTo>
                  <a:pt x="908843" y="2142067"/>
                </a:lnTo>
                <a:lnTo>
                  <a:pt x="884780" y="2138892"/>
                </a:lnTo>
                <a:lnTo>
                  <a:pt x="860981" y="2135188"/>
                </a:lnTo>
                <a:lnTo>
                  <a:pt x="837183" y="2130690"/>
                </a:lnTo>
                <a:lnTo>
                  <a:pt x="813384" y="2125663"/>
                </a:lnTo>
                <a:lnTo>
                  <a:pt x="789057" y="2120107"/>
                </a:lnTo>
                <a:lnTo>
                  <a:pt x="765522" y="2114022"/>
                </a:lnTo>
                <a:lnTo>
                  <a:pt x="741724" y="2106878"/>
                </a:lnTo>
                <a:lnTo>
                  <a:pt x="718190" y="2099734"/>
                </a:lnTo>
                <a:lnTo>
                  <a:pt x="694920" y="2091532"/>
                </a:lnTo>
                <a:lnTo>
                  <a:pt x="671650" y="2082801"/>
                </a:lnTo>
                <a:lnTo>
                  <a:pt x="648645" y="2073276"/>
                </a:lnTo>
                <a:lnTo>
                  <a:pt x="625904" y="2063486"/>
                </a:lnTo>
                <a:lnTo>
                  <a:pt x="603163" y="2052903"/>
                </a:lnTo>
                <a:lnTo>
                  <a:pt x="580686" y="2042055"/>
                </a:lnTo>
                <a:lnTo>
                  <a:pt x="558474" y="2030149"/>
                </a:lnTo>
                <a:lnTo>
                  <a:pt x="536527" y="2018242"/>
                </a:lnTo>
                <a:lnTo>
                  <a:pt x="514844" y="2005542"/>
                </a:lnTo>
                <a:lnTo>
                  <a:pt x="493425" y="1992313"/>
                </a:lnTo>
                <a:lnTo>
                  <a:pt x="472270" y="1978555"/>
                </a:lnTo>
                <a:lnTo>
                  <a:pt x="451116" y="1964003"/>
                </a:lnTo>
                <a:lnTo>
                  <a:pt x="430491" y="1949186"/>
                </a:lnTo>
                <a:lnTo>
                  <a:pt x="410130" y="1933576"/>
                </a:lnTo>
                <a:lnTo>
                  <a:pt x="390033" y="1917701"/>
                </a:lnTo>
                <a:lnTo>
                  <a:pt x="370465" y="1901296"/>
                </a:lnTo>
                <a:lnTo>
                  <a:pt x="351162" y="1884099"/>
                </a:lnTo>
                <a:lnTo>
                  <a:pt x="332123" y="1867165"/>
                </a:lnTo>
                <a:lnTo>
                  <a:pt x="313613" y="1849174"/>
                </a:lnTo>
                <a:lnTo>
                  <a:pt x="295632" y="1830917"/>
                </a:lnTo>
                <a:lnTo>
                  <a:pt x="278179" y="1812132"/>
                </a:lnTo>
                <a:lnTo>
                  <a:pt x="260727" y="1792553"/>
                </a:lnTo>
                <a:lnTo>
                  <a:pt x="243804" y="1772974"/>
                </a:lnTo>
                <a:lnTo>
                  <a:pt x="227409" y="1753130"/>
                </a:lnTo>
                <a:lnTo>
                  <a:pt x="211543" y="1732492"/>
                </a:lnTo>
                <a:lnTo>
                  <a:pt x="196206" y="1711590"/>
                </a:lnTo>
                <a:lnTo>
                  <a:pt x="181134" y="1690159"/>
                </a:lnTo>
                <a:lnTo>
                  <a:pt x="166590" y="1668463"/>
                </a:lnTo>
                <a:lnTo>
                  <a:pt x="152840" y="1646503"/>
                </a:lnTo>
                <a:lnTo>
                  <a:pt x="139354" y="1624542"/>
                </a:lnTo>
                <a:lnTo>
                  <a:pt x="126397" y="1601788"/>
                </a:lnTo>
                <a:lnTo>
                  <a:pt x="114498" y="1578505"/>
                </a:lnTo>
                <a:lnTo>
                  <a:pt x="102598" y="1555221"/>
                </a:lnTo>
                <a:lnTo>
                  <a:pt x="91492" y="1531673"/>
                </a:lnTo>
                <a:lnTo>
                  <a:pt x="80915" y="1507861"/>
                </a:lnTo>
                <a:lnTo>
                  <a:pt x="70867" y="1483784"/>
                </a:lnTo>
                <a:lnTo>
                  <a:pt x="61612" y="1458913"/>
                </a:lnTo>
                <a:lnTo>
                  <a:pt x="57117" y="1446742"/>
                </a:lnTo>
                <a:lnTo>
                  <a:pt x="52886" y="1434307"/>
                </a:lnTo>
                <a:lnTo>
                  <a:pt x="48655" y="1421871"/>
                </a:lnTo>
                <a:lnTo>
                  <a:pt x="44688" y="1409171"/>
                </a:lnTo>
                <a:lnTo>
                  <a:pt x="40986" y="1396736"/>
                </a:lnTo>
                <a:lnTo>
                  <a:pt x="37284" y="1384036"/>
                </a:lnTo>
                <a:lnTo>
                  <a:pt x="33582" y="1371071"/>
                </a:lnTo>
                <a:lnTo>
                  <a:pt x="30409" y="1358371"/>
                </a:lnTo>
                <a:lnTo>
                  <a:pt x="27236" y="1345407"/>
                </a:lnTo>
                <a:lnTo>
                  <a:pt x="24063" y="1332707"/>
                </a:lnTo>
                <a:lnTo>
                  <a:pt x="21154" y="1319742"/>
                </a:lnTo>
                <a:lnTo>
                  <a:pt x="18774" y="1306513"/>
                </a:lnTo>
                <a:lnTo>
                  <a:pt x="16130" y="1293548"/>
                </a:lnTo>
                <a:lnTo>
                  <a:pt x="14015" y="1280848"/>
                </a:lnTo>
                <a:lnTo>
                  <a:pt x="11635" y="1268148"/>
                </a:lnTo>
                <a:lnTo>
                  <a:pt x="9784" y="1255448"/>
                </a:lnTo>
                <a:lnTo>
                  <a:pt x="7933" y="1242484"/>
                </a:lnTo>
                <a:lnTo>
                  <a:pt x="6346" y="1229784"/>
                </a:lnTo>
                <a:lnTo>
                  <a:pt x="3702" y="1204648"/>
                </a:lnTo>
                <a:lnTo>
                  <a:pt x="1851" y="1179248"/>
                </a:lnTo>
                <a:lnTo>
                  <a:pt x="529" y="1154642"/>
                </a:lnTo>
                <a:lnTo>
                  <a:pt x="0" y="1129507"/>
                </a:lnTo>
                <a:lnTo>
                  <a:pt x="0" y="1105165"/>
                </a:lnTo>
                <a:lnTo>
                  <a:pt x="793" y="1080823"/>
                </a:lnTo>
                <a:lnTo>
                  <a:pt x="1851" y="1056217"/>
                </a:lnTo>
                <a:lnTo>
                  <a:pt x="4231" y="1032405"/>
                </a:lnTo>
                <a:lnTo>
                  <a:pt x="6611" y="1008592"/>
                </a:lnTo>
                <a:lnTo>
                  <a:pt x="9784" y="985044"/>
                </a:lnTo>
                <a:lnTo>
                  <a:pt x="13750" y="961496"/>
                </a:lnTo>
                <a:lnTo>
                  <a:pt x="18245" y="938477"/>
                </a:lnTo>
                <a:lnTo>
                  <a:pt x="23270" y="915723"/>
                </a:lnTo>
                <a:lnTo>
                  <a:pt x="28823" y="894027"/>
                </a:lnTo>
                <a:lnTo>
                  <a:pt x="34905" y="872067"/>
                </a:lnTo>
                <a:lnTo>
                  <a:pt x="41515" y="850636"/>
                </a:lnTo>
                <a:lnTo>
                  <a:pt x="48655" y="829734"/>
                </a:lnTo>
                <a:lnTo>
                  <a:pt x="56323" y="808567"/>
                </a:lnTo>
                <a:lnTo>
                  <a:pt x="64785" y="787929"/>
                </a:lnTo>
                <a:lnTo>
                  <a:pt x="73511" y="767821"/>
                </a:lnTo>
                <a:lnTo>
                  <a:pt x="82766" y="747977"/>
                </a:lnTo>
                <a:lnTo>
                  <a:pt x="92550" y="728398"/>
                </a:lnTo>
                <a:lnTo>
                  <a:pt x="102598" y="709084"/>
                </a:lnTo>
                <a:lnTo>
                  <a:pt x="113704" y="690298"/>
                </a:lnTo>
                <a:lnTo>
                  <a:pt x="124810" y="671777"/>
                </a:lnTo>
                <a:lnTo>
                  <a:pt x="136181" y="653521"/>
                </a:lnTo>
                <a:lnTo>
                  <a:pt x="148345" y="635794"/>
                </a:lnTo>
                <a:lnTo>
                  <a:pt x="161037" y="618331"/>
                </a:lnTo>
                <a:lnTo>
                  <a:pt x="174259" y="601398"/>
                </a:lnTo>
                <a:lnTo>
                  <a:pt x="187480" y="585259"/>
                </a:lnTo>
                <a:lnTo>
                  <a:pt x="200966" y="569384"/>
                </a:lnTo>
                <a:lnTo>
                  <a:pt x="214981" y="553773"/>
                </a:lnTo>
                <a:lnTo>
                  <a:pt x="229260" y="538956"/>
                </a:lnTo>
                <a:lnTo>
                  <a:pt x="243804" y="524404"/>
                </a:lnTo>
                <a:lnTo>
                  <a:pt x="258876" y="510117"/>
                </a:lnTo>
                <a:lnTo>
                  <a:pt x="274477" y="496359"/>
                </a:lnTo>
                <a:lnTo>
                  <a:pt x="290343" y="483129"/>
                </a:lnTo>
                <a:lnTo>
                  <a:pt x="306738" y="470165"/>
                </a:lnTo>
                <a:lnTo>
                  <a:pt x="323132" y="457465"/>
                </a:lnTo>
                <a:lnTo>
                  <a:pt x="340056" y="445294"/>
                </a:lnTo>
                <a:lnTo>
                  <a:pt x="357508" y="433917"/>
                </a:lnTo>
                <a:lnTo>
                  <a:pt x="374961" y="422540"/>
                </a:lnTo>
                <a:lnTo>
                  <a:pt x="392942" y="411956"/>
                </a:lnTo>
                <a:lnTo>
                  <a:pt x="411187" y="401902"/>
                </a:lnTo>
                <a:lnTo>
                  <a:pt x="429697" y="392113"/>
                </a:lnTo>
                <a:lnTo>
                  <a:pt x="447943" y="383117"/>
                </a:lnTo>
                <a:lnTo>
                  <a:pt x="466717" y="374386"/>
                </a:lnTo>
                <a:lnTo>
                  <a:pt x="485492" y="366183"/>
                </a:lnTo>
                <a:lnTo>
                  <a:pt x="504795" y="358511"/>
                </a:lnTo>
                <a:lnTo>
                  <a:pt x="524099" y="351631"/>
                </a:lnTo>
                <a:lnTo>
                  <a:pt x="543931" y="344752"/>
                </a:lnTo>
                <a:lnTo>
                  <a:pt x="564027" y="338667"/>
                </a:lnTo>
                <a:lnTo>
                  <a:pt x="584388" y="333111"/>
                </a:lnTo>
                <a:lnTo>
                  <a:pt x="604749" y="327819"/>
                </a:lnTo>
                <a:lnTo>
                  <a:pt x="625639" y="323321"/>
                </a:lnTo>
                <a:lnTo>
                  <a:pt x="646529" y="319088"/>
                </a:lnTo>
                <a:lnTo>
                  <a:pt x="667684" y="315383"/>
                </a:lnTo>
                <a:lnTo>
                  <a:pt x="689367" y="312208"/>
                </a:lnTo>
                <a:lnTo>
                  <a:pt x="710786" y="309563"/>
                </a:lnTo>
                <a:lnTo>
                  <a:pt x="732733" y="307446"/>
                </a:lnTo>
                <a:lnTo>
                  <a:pt x="754681" y="306123"/>
                </a:lnTo>
                <a:lnTo>
                  <a:pt x="776364" y="305065"/>
                </a:lnTo>
                <a:lnTo>
                  <a:pt x="797783" y="304800"/>
                </a:lnTo>
                <a:close/>
                <a:moveTo>
                  <a:pt x="1971872" y="292100"/>
                </a:moveTo>
                <a:lnTo>
                  <a:pt x="2122487" y="334433"/>
                </a:lnTo>
                <a:lnTo>
                  <a:pt x="1869877" y="587375"/>
                </a:lnTo>
                <a:lnTo>
                  <a:pt x="1719262" y="545042"/>
                </a:lnTo>
                <a:lnTo>
                  <a:pt x="1971872" y="292100"/>
                </a:lnTo>
                <a:close/>
                <a:moveTo>
                  <a:pt x="1898928" y="190500"/>
                </a:moveTo>
                <a:lnTo>
                  <a:pt x="1903425" y="190765"/>
                </a:lnTo>
                <a:lnTo>
                  <a:pt x="1907921" y="191560"/>
                </a:lnTo>
                <a:lnTo>
                  <a:pt x="1912418" y="192355"/>
                </a:lnTo>
                <a:lnTo>
                  <a:pt x="1916650" y="194209"/>
                </a:lnTo>
                <a:lnTo>
                  <a:pt x="1920882" y="196064"/>
                </a:lnTo>
                <a:lnTo>
                  <a:pt x="1925114" y="198183"/>
                </a:lnTo>
                <a:lnTo>
                  <a:pt x="1928818" y="201098"/>
                </a:lnTo>
                <a:lnTo>
                  <a:pt x="1932521" y="204542"/>
                </a:lnTo>
                <a:lnTo>
                  <a:pt x="1935695" y="208251"/>
                </a:lnTo>
                <a:lnTo>
                  <a:pt x="1938604" y="211696"/>
                </a:lnTo>
                <a:lnTo>
                  <a:pt x="1940985" y="215670"/>
                </a:lnTo>
                <a:lnTo>
                  <a:pt x="1942837" y="219909"/>
                </a:lnTo>
                <a:lnTo>
                  <a:pt x="1944159" y="224413"/>
                </a:lnTo>
                <a:lnTo>
                  <a:pt x="1945482" y="228917"/>
                </a:lnTo>
                <a:lnTo>
                  <a:pt x="1946011" y="233156"/>
                </a:lnTo>
                <a:lnTo>
                  <a:pt x="1946275" y="237925"/>
                </a:lnTo>
                <a:lnTo>
                  <a:pt x="1946011" y="242430"/>
                </a:lnTo>
                <a:lnTo>
                  <a:pt x="1945482" y="246934"/>
                </a:lnTo>
                <a:lnTo>
                  <a:pt x="1944159" y="251173"/>
                </a:lnTo>
                <a:lnTo>
                  <a:pt x="1942837" y="255677"/>
                </a:lnTo>
                <a:lnTo>
                  <a:pt x="1940985" y="259916"/>
                </a:lnTo>
                <a:lnTo>
                  <a:pt x="1938604" y="263890"/>
                </a:lnTo>
                <a:lnTo>
                  <a:pt x="1935695" y="267864"/>
                </a:lnTo>
                <a:lnTo>
                  <a:pt x="1932521" y="271044"/>
                </a:lnTo>
                <a:lnTo>
                  <a:pt x="1064661" y="1140336"/>
                </a:lnTo>
                <a:lnTo>
                  <a:pt x="1061222" y="1143515"/>
                </a:lnTo>
                <a:lnTo>
                  <a:pt x="1057255" y="1146430"/>
                </a:lnTo>
                <a:lnTo>
                  <a:pt x="1053287" y="1148814"/>
                </a:lnTo>
                <a:lnTo>
                  <a:pt x="1049055" y="1150934"/>
                </a:lnTo>
                <a:lnTo>
                  <a:pt x="1044558" y="1152259"/>
                </a:lnTo>
                <a:lnTo>
                  <a:pt x="1040326" y="1153318"/>
                </a:lnTo>
                <a:lnTo>
                  <a:pt x="1035829" y="1153848"/>
                </a:lnTo>
                <a:lnTo>
                  <a:pt x="1031597" y="1154113"/>
                </a:lnTo>
                <a:lnTo>
                  <a:pt x="1026571" y="1153848"/>
                </a:lnTo>
                <a:lnTo>
                  <a:pt x="1022075" y="1153318"/>
                </a:lnTo>
                <a:lnTo>
                  <a:pt x="1018107" y="1152259"/>
                </a:lnTo>
                <a:lnTo>
                  <a:pt x="1013610" y="1150934"/>
                </a:lnTo>
                <a:lnTo>
                  <a:pt x="1009378" y="1148814"/>
                </a:lnTo>
                <a:lnTo>
                  <a:pt x="1005411" y="1146430"/>
                </a:lnTo>
                <a:lnTo>
                  <a:pt x="1001443" y="1143515"/>
                </a:lnTo>
                <a:lnTo>
                  <a:pt x="998004" y="1140336"/>
                </a:lnTo>
                <a:lnTo>
                  <a:pt x="994566" y="1136892"/>
                </a:lnTo>
                <a:lnTo>
                  <a:pt x="991921" y="1132917"/>
                </a:lnTo>
                <a:lnTo>
                  <a:pt x="989540" y="1128943"/>
                </a:lnTo>
                <a:lnTo>
                  <a:pt x="987688" y="1124704"/>
                </a:lnTo>
                <a:lnTo>
                  <a:pt x="986101" y="1120465"/>
                </a:lnTo>
                <a:lnTo>
                  <a:pt x="985043" y="1115961"/>
                </a:lnTo>
                <a:lnTo>
                  <a:pt x="984250" y="1111457"/>
                </a:lnTo>
                <a:lnTo>
                  <a:pt x="984250" y="1106953"/>
                </a:lnTo>
                <a:lnTo>
                  <a:pt x="984250" y="1102448"/>
                </a:lnTo>
                <a:lnTo>
                  <a:pt x="985043" y="1097944"/>
                </a:lnTo>
                <a:lnTo>
                  <a:pt x="986101" y="1093440"/>
                </a:lnTo>
                <a:lnTo>
                  <a:pt x="987688" y="1089201"/>
                </a:lnTo>
                <a:lnTo>
                  <a:pt x="989540" y="1084962"/>
                </a:lnTo>
                <a:lnTo>
                  <a:pt x="991921" y="1080723"/>
                </a:lnTo>
                <a:lnTo>
                  <a:pt x="994566" y="1077278"/>
                </a:lnTo>
                <a:lnTo>
                  <a:pt x="998004" y="1073569"/>
                </a:lnTo>
                <a:lnTo>
                  <a:pt x="1865599" y="204542"/>
                </a:lnTo>
                <a:lnTo>
                  <a:pt x="1869303" y="201098"/>
                </a:lnTo>
                <a:lnTo>
                  <a:pt x="1873270" y="198183"/>
                </a:lnTo>
                <a:lnTo>
                  <a:pt x="1877238" y="196064"/>
                </a:lnTo>
                <a:lnTo>
                  <a:pt x="1881470" y="194209"/>
                </a:lnTo>
                <a:lnTo>
                  <a:pt x="1885438" y="192355"/>
                </a:lnTo>
                <a:lnTo>
                  <a:pt x="1889934" y="191560"/>
                </a:lnTo>
                <a:lnTo>
                  <a:pt x="1894431" y="190765"/>
                </a:lnTo>
                <a:lnTo>
                  <a:pt x="1898928" y="190500"/>
                </a:lnTo>
                <a:close/>
                <a:moveTo>
                  <a:pt x="1813227" y="0"/>
                </a:moveTo>
                <a:lnTo>
                  <a:pt x="1855787" y="150615"/>
                </a:lnTo>
                <a:lnTo>
                  <a:pt x="1602807" y="403225"/>
                </a:lnTo>
                <a:lnTo>
                  <a:pt x="1560512" y="252610"/>
                </a:lnTo>
                <a:lnTo>
                  <a:pt x="1813227" y="0"/>
                </a:lnTo>
                <a:close/>
              </a:path>
            </a:pathLst>
          </a:custGeom>
          <a:solidFill>
            <a:srgbClr val="085B4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0" y="5014913"/>
            <a:ext cx="9144000" cy="117872"/>
          </a:xfrm>
          <a:prstGeom prst="rect">
            <a:avLst/>
          </a:prstGeom>
          <a:solidFill>
            <a:srgbClr val="085B41"/>
          </a:solidFill>
          <a:ln w="12700" cap="flat" cmpd="sng" algn="ctr">
            <a:solidFill>
              <a:srgbClr val="6A9FD1"/>
            </a:solidFill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FandolFang R" panose="00000500000000000000" pitchFamily="50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46314" y="250372"/>
            <a:ext cx="8697686" cy="489312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84092" y="3083039"/>
            <a:ext cx="44767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53136" y="2149589"/>
            <a:ext cx="4507706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副标题 2"/>
          <p:cNvSpPr>
            <a:spLocks noChangeArrowheads="1"/>
          </p:cNvSpPr>
          <p:nvPr/>
        </p:nvSpPr>
        <p:spPr bwMode="auto">
          <a:xfrm>
            <a:off x="1480458" y="2376388"/>
            <a:ext cx="5317435" cy="55721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75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5.1 </a:t>
            </a:r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三角形的特性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PA_组合 42"/>
          <p:cNvGrpSpPr/>
          <p:nvPr>
            <p:custDataLst>
              <p:tags r:id="rId2"/>
            </p:custDataLst>
          </p:nvPr>
        </p:nvGrpSpPr>
        <p:grpSpPr>
          <a:xfrm>
            <a:off x="3634601" y="1291148"/>
            <a:ext cx="405000" cy="405000"/>
            <a:chOff x="5309025" y="2094564"/>
            <a:chExt cx="1461661" cy="1461661"/>
          </a:xfrm>
        </p:grpSpPr>
        <p:sp>
          <p:nvSpPr>
            <p:cNvPr id="13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5" name="PA_组合 45"/>
          <p:cNvGrpSpPr/>
          <p:nvPr>
            <p:custDataLst>
              <p:tags r:id="rId3"/>
            </p:custDataLst>
          </p:nvPr>
        </p:nvGrpSpPr>
        <p:grpSpPr>
          <a:xfrm>
            <a:off x="4039601" y="1291148"/>
            <a:ext cx="405000" cy="405000"/>
            <a:chOff x="5309025" y="2094564"/>
            <a:chExt cx="1461661" cy="1461661"/>
          </a:xfrm>
        </p:grpSpPr>
        <p:sp>
          <p:nvSpPr>
            <p:cNvPr id="16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7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8" name="PA_组合 48"/>
          <p:cNvGrpSpPr/>
          <p:nvPr>
            <p:custDataLst>
              <p:tags r:id="rId4"/>
            </p:custDataLst>
          </p:nvPr>
        </p:nvGrpSpPr>
        <p:grpSpPr>
          <a:xfrm>
            <a:off x="4411997" y="1291148"/>
            <a:ext cx="405000" cy="405000"/>
            <a:chOff x="5309025" y="2094564"/>
            <a:chExt cx="1461661" cy="1461661"/>
          </a:xfrm>
        </p:grpSpPr>
        <p:sp>
          <p:nvSpPr>
            <p:cNvPr id="19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1" name="PA_组合 51"/>
          <p:cNvGrpSpPr/>
          <p:nvPr>
            <p:custDataLst>
              <p:tags r:id="rId5"/>
            </p:custDataLst>
          </p:nvPr>
        </p:nvGrpSpPr>
        <p:grpSpPr>
          <a:xfrm>
            <a:off x="4788929" y="1291148"/>
            <a:ext cx="405000" cy="405000"/>
            <a:chOff x="5309025" y="2094564"/>
            <a:chExt cx="1461661" cy="1461661"/>
          </a:xfrm>
        </p:grpSpPr>
        <p:sp>
          <p:nvSpPr>
            <p:cNvPr id="22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4" name="PA_文本框 26"/>
          <p:cNvSpPr txBox="1"/>
          <p:nvPr>
            <p:custDataLst>
              <p:tags r:id="rId6"/>
            </p:custDataLst>
          </p:nvPr>
        </p:nvSpPr>
        <p:spPr>
          <a:xfrm>
            <a:off x="3615036" y="1291148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四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" name="PA_文本框 26"/>
          <p:cNvSpPr txBox="1"/>
          <p:nvPr>
            <p:custDataLst>
              <p:tags r:id="rId7"/>
            </p:custDataLst>
          </p:nvPr>
        </p:nvSpPr>
        <p:spPr>
          <a:xfrm>
            <a:off x="4039601" y="1291148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下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6" name="PA_矩形 56"/>
          <p:cNvSpPr/>
          <p:nvPr>
            <p:custDataLst>
              <p:tags r:id="rId8"/>
            </p:custDataLst>
          </p:nvPr>
        </p:nvSpPr>
        <p:spPr>
          <a:xfrm>
            <a:off x="4402500" y="1308836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数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PA_矩形 57"/>
          <p:cNvSpPr/>
          <p:nvPr>
            <p:custDataLst>
              <p:tags r:id="rId9"/>
            </p:custDataLst>
          </p:nvPr>
        </p:nvSpPr>
        <p:spPr>
          <a:xfrm>
            <a:off x="4788929" y="1291148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学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8" name="Picture 2" descr="“书”的图片搜索结果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23470" y="1093505"/>
            <a:ext cx="742628" cy="62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  <p:bldP spid="25" grpId="0"/>
      <p:bldP spid="2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5902116" y="1293636"/>
            <a:ext cx="2730202" cy="28392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200000"/>
              </a:lnSpc>
              <a:defRPr/>
            </a:pPr>
            <a:r>
              <a:rPr lang="zh-CN" altLang="en-US" sz="1800" b="1" dirty="0">
                <a:cs typeface="+mn-ea"/>
                <a:sym typeface="+mn-lt"/>
              </a:rPr>
              <a:t>    从三角形的一个顶点到它的对边做一条垂线，顶点和垂足之间的线段叫三角形的高，这条对边叫做三角形的底。</a:t>
            </a:r>
            <a:endParaRPr lang="zh-CN" altLang="en-US" sz="1800" b="1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06653" y="1019176"/>
            <a:ext cx="4959752" cy="3324964"/>
            <a:chOff x="408318" y="973246"/>
            <a:chExt cx="7680773" cy="5149109"/>
          </a:xfrm>
        </p:grpSpPr>
        <p:sp>
          <p:nvSpPr>
            <p:cNvPr id="3" name="Rectangle 14"/>
            <p:cNvSpPr>
              <a:spLocks noChangeArrowheads="1"/>
            </p:cNvSpPr>
            <p:nvPr/>
          </p:nvSpPr>
          <p:spPr bwMode="auto">
            <a:xfrm>
              <a:off x="1003301" y="4787794"/>
              <a:ext cx="1714499" cy="13345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5000" b="1" dirty="0">
                  <a:solidFill>
                    <a:srgbClr val="FF0000"/>
                  </a:solidFill>
                  <a:cs typeface="+mn-ea"/>
                  <a:sym typeface="+mn-lt"/>
                </a:rPr>
                <a:t>？</a:t>
              </a:r>
              <a:endParaRPr lang="zh-CN" altLang="en-US" sz="5000" b="1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4" name="Rectangle 16"/>
            <p:cNvSpPr>
              <a:spLocks noChangeArrowheads="1"/>
            </p:cNvSpPr>
            <p:nvPr/>
          </p:nvSpPr>
          <p:spPr bwMode="auto">
            <a:xfrm>
              <a:off x="2108200" y="5439724"/>
              <a:ext cx="3264908" cy="5004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500" b="1" dirty="0">
                  <a:solidFill>
                    <a:prstClr val="black"/>
                  </a:solidFill>
                  <a:cs typeface="+mn-ea"/>
                  <a:sym typeface="+mn-lt"/>
                </a:rPr>
                <a:t>你会画三角形的高吗？</a:t>
              </a:r>
              <a:endParaRPr lang="zh-CN" altLang="en-US" sz="15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Group 2"/>
            <p:cNvGrpSpPr/>
            <p:nvPr/>
          </p:nvGrpSpPr>
          <p:grpSpPr bwMode="auto">
            <a:xfrm>
              <a:off x="901603" y="1835020"/>
              <a:ext cx="6807307" cy="2823613"/>
              <a:chOff x="1296" y="816"/>
              <a:chExt cx="2592" cy="1968"/>
            </a:xfrm>
          </p:grpSpPr>
          <p:sp>
            <p:nvSpPr>
              <p:cNvPr id="6" name="Line 3"/>
              <p:cNvSpPr>
                <a:spLocks noChangeShapeType="1"/>
              </p:cNvSpPr>
              <p:nvPr/>
            </p:nvSpPr>
            <p:spPr bwMode="auto">
              <a:xfrm flipH="1">
                <a:off x="1296" y="816"/>
                <a:ext cx="1104" cy="1968"/>
              </a:xfrm>
              <a:prstGeom prst="line">
                <a:avLst/>
              </a:prstGeom>
              <a:noFill/>
              <a:ln w="1016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9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Line 4"/>
              <p:cNvSpPr>
                <a:spLocks noChangeShapeType="1"/>
              </p:cNvSpPr>
              <p:nvPr/>
            </p:nvSpPr>
            <p:spPr bwMode="auto">
              <a:xfrm>
                <a:off x="2400" y="816"/>
                <a:ext cx="1488" cy="1920"/>
              </a:xfrm>
              <a:prstGeom prst="line">
                <a:avLst/>
              </a:prstGeom>
              <a:noFill/>
              <a:ln w="1016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9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Line 5"/>
              <p:cNvSpPr>
                <a:spLocks noChangeShapeType="1"/>
              </p:cNvSpPr>
              <p:nvPr/>
            </p:nvSpPr>
            <p:spPr bwMode="auto">
              <a:xfrm flipV="1">
                <a:off x="1296" y="2736"/>
                <a:ext cx="2592" cy="48"/>
              </a:xfrm>
              <a:prstGeom prst="line">
                <a:avLst/>
              </a:prstGeom>
              <a:noFill/>
              <a:ln w="1016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9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3438891" y="973246"/>
              <a:ext cx="665933" cy="6434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100" b="1" dirty="0">
                  <a:solidFill>
                    <a:srgbClr val="0000CC"/>
                  </a:solidFill>
                  <a:cs typeface="+mn-ea"/>
                  <a:sym typeface="+mn-lt"/>
                </a:rPr>
                <a:t>A</a:t>
              </a:r>
              <a:endParaRPr lang="en-US" altLang="zh-CN" sz="2100" b="1" dirty="0">
                <a:solidFill>
                  <a:srgbClr val="0000CC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408318" y="4502038"/>
              <a:ext cx="633045" cy="6434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100" b="1" dirty="0">
                  <a:solidFill>
                    <a:srgbClr val="0000CC"/>
                  </a:solidFill>
                  <a:cs typeface="+mn-ea"/>
                  <a:sym typeface="+mn-lt"/>
                </a:rPr>
                <a:t>B</a:t>
              </a:r>
              <a:endParaRPr lang="en-US" altLang="zh-CN" sz="2100" b="1" dirty="0">
                <a:solidFill>
                  <a:srgbClr val="0000CC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7423158" y="4497520"/>
              <a:ext cx="665933" cy="6434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100" b="1" dirty="0">
                  <a:solidFill>
                    <a:srgbClr val="0000CC"/>
                  </a:solidFill>
                  <a:cs typeface="+mn-ea"/>
                  <a:sym typeface="+mn-lt"/>
                </a:rPr>
                <a:t>C</a:t>
              </a:r>
              <a:endParaRPr lang="en-US" altLang="zh-CN" sz="2100" b="1" dirty="0">
                <a:solidFill>
                  <a:srgbClr val="0000CC"/>
                </a:solidFill>
                <a:cs typeface="+mn-ea"/>
                <a:sym typeface="+mn-lt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3817576" y="1952177"/>
              <a:ext cx="60960" cy="268243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 rot="10800000">
              <a:off x="3517881" y="4072111"/>
              <a:ext cx="929016" cy="7864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700" b="1" dirty="0">
                  <a:solidFill>
                    <a:srgbClr val="FF0000"/>
                  </a:solidFill>
                  <a:cs typeface="+mn-ea"/>
                  <a:sym typeface="+mn-lt"/>
                </a:rPr>
                <a:t>∟</a:t>
              </a:r>
              <a:endParaRPr lang="zh-CN" altLang="en-US" sz="2700" b="1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3760836" y="2940442"/>
              <a:ext cx="963957" cy="7864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700" b="1">
                  <a:solidFill>
                    <a:srgbClr val="FF00FF"/>
                  </a:solidFill>
                  <a:cs typeface="+mn-ea"/>
                  <a:sym typeface="+mn-lt"/>
                </a:rPr>
                <a:t>高</a:t>
              </a:r>
              <a:endParaRPr lang="zh-CN" altLang="en-US" sz="2700" b="1">
                <a:solidFill>
                  <a:srgbClr val="FF00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4759903" y="4613373"/>
              <a:ext cx="963957" cy="7864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700" b="1" dirty="0">
                  <a:solidFill>
                    <a:srgbClr val="FF00FF"/>
                  </a:solidFill>
                  <a:cs typeface="+mn-ea"/>
                  <a:sym typeface="+mn-lt"/>
                </a:rPr>
                <a:t>底</a:t>
              </a:r>
              <a:endParaRPr lang="zh-CN" altLang="en-US" sz="2700" b="1" dirty="0">
                <a:solidFill>
                  <a:srgbClr val="FF00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3605087" y="4478756"/>
              <a:ext cx="865301" cy="6434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100" b="1" dirty="0">
                  <a:solidFill>
                    <a:srgbClr val="0000FF"/>
                  </a:solidFill>
                  <a:cs typeface="+mn-ea"/>
                  <a:sym typeface="+mn-lt"/>
                </a:rPr>
                <a:t>D</a:t>
              </a:r>
              <a:endParaRPr lang="en-US" altLang="zh-CN" sz="2100" b="1" dirty="0">
                <a:solidFill>
                  <a:srgbClr val="0000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新知探究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3"/>
          <p:cNvGrpSpPr/>
          <p:nvPr/>
        </p:nvGrpSpPr>
        <p:grpSpPr bwMode="auto">
          <a:xfrm rot="7168100">
            <a:off x="1136138" y="910082"/>
            <a:ext cx="3996461" cy="2853762"/>
            <a:chOff x="1584" y="2496"/>
            <a:chExt cx="2256" cy="1226"/>
          </a:xfrm>
        </p:grpSpPr>
        <p:sp>
          <p:nvSpPr>
            <p:cNvPr id="46" name="AutoShape 4"/>
            <p:cNvSpPr>
              <a:spLocks noChangeArrowheads="1"/>
            </p:cNvSpPr>
            <p:nvPr/>
          </p:nvSpPr>
          <p:spPr bwMode="auto">
            <a:xfrm rot="7226252">
              <a:off x="2099" y="1981"/>
              <a:ext cx="1226" cy="2256"/>
            </a:xfrm>
            <a:prstGeom prst="rtTriangl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2064" y="2496"/>
              <a:ext cx="432" cy="38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6"/>
          <p:cNvGrpSpPr/>
          <p:nvPr/>
        </p:nvGrpSpPr>
        <p:grpSpPr bwMode="auto">
          <a:xfrm rot="854182">
            <a:off x="3428962" y="2490957"/>
            <a:ext cx="3327218" cy="2134688"/>
            <a:chOff x="1584" y="2496"/>
            <a:chExt cx="2256" cy="1226"/>
          </a:xfrm>
        </p:grpSpPr>
        <p:sp>
          <p:nvSpPr>
            <p:cNvPr id="49" name="AutoShape 7"/>
            <p:cNvSpPr>
              <a:spLocks noChangeArrowheads="1"/>
            </p:cNvSpPr>
            <p:nvPr/>
          </p:nvSpPr>
          <p:spPr bwMode="auto">
            <a:xfrm rot="7226252">
              <a:off x="2099" y="1981"/>
              <a:ext cx="1226" cy="2256"/>
            </a:xfrm>
            <a:prstGeom prst="rtTriangl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miter lim="800000"/>
            </a:ln>
          </p:spPr>
          <p:txBody>
            <a:bodyPr rot="10800000" vert="eaVert" wrap="none" anchor="ctr"/>
            <a:lstStyle/>
            <a:p>
              <a:pPr>
                <a:defRPr/>
              </a:pPr>
              <a:endParaRPr lang="zh-CN" altLang="en-US" sz="2800" b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Oval 8"/>
            <p:cNvSpPr>
              <a:spLocks noChangeArrowheads="1"/>
            </p:cNvSpPr>
            <p:nvPr/>
          </p:nvSpPr>
          <p:spPr bwMode="auto">
            <a:xfrm>
              <a:off x="2064" y="2496"/>
              <a:ext cx="432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9"/>
          <p:cNvGrpSpPr/>
          <p:nvPr/>
        </p:nvGrpSpPr>
        <p:grpSpPr bwMode="auto">
          <a:xfrm>
            <a:off x="1308360" y="857480"/>
            <a:ext cx="3714750" cy="3697288"/>
            <a:chOff x="480" y="2544"/>
            <a:chExt cx="864" cy="1296"/>
          </a:xfrm>
        </p:grpSpPr>
        <p:sp>
          <p:nvSpPr>
            <p:cNvPr id="52" name="AutoShape 10"/>
            <p:cNvSpPr>
              <a:spLocks noChangeArrowheads="1"/>
            </p:cNvSpPr>
            <p:nvPr/>
          </p:nvSpPr>
          <p:spPr bwMode="auto">
            <a:xfrm rot="-5400000">
              <a:off x="264" y="2760"/>
              <a:ext cx="1296" cy="864"/>
            </a:xfrm>
            <a:prstGeom prst="rtTriangle">
              <a:avLst/>
            </a:prstGeom>
            <a:solidFill>
              <a:srgbClr val="66CCFF"/>
            </a:solidFill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Oval 11"/>
            <p:cNvSpPr>
              <a:spLocks noChangeArrowheads="1"/>
            </p:cNvSpPr>
            <p:nvPr/>
          </p:nvSpPr>
          <p:spPr bwMode="auto">
            <a:xfrm>
              <a:off x="912" y="3360"/>
              <a:ext cx="240" cy="28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AutoShape 12"/>
          <p:cNvSpPr>
            <a:spLocks noChangeArrowheads="1"/>
          </p:cNvSpPr>
          <p:nvPr/>
        </p:nvSpPr>
        <p:spPr bwMode="auto">
          <a:xfrm>
            <a:off x="2117985" y="1600430"/>
            <a:ext cx="4660900" cy="2986088"/>
          </a:xfrm>
          <a:prstGeom prst="triangle">
            <a:avLst>
              <a:gd name="adj" fmla="val 63102"/>
            </a:avLst>
          </a:prstGeom>
          <a:noFill/>
          <a:ln w="571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5" name="Line 13"/>
          <p:cNvSpPr>
            <a:spLocks noChangeShapeType="1"/>
          </p:cNvSpPr>
          <p:nvPr/>
        </p:nvSpPr>
        <p:spPr bwMode="auto">
          <a:xfrm>
            <a:off x="5042161" y="1654404"/>
            <a:ext cx="1587" cy="2903538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6" name="Group 14"/>
          <p:cNvGrpSpPr/>
          <p:nvPr/>
        </p:nvGrpSpPr>
        <p:grpSpPr bwMode="auto">
          <a:xfrm>
            <a:off x="5013585" y="4343630"/>
            <a:ext cx="228600" cy="228600"/>
            <a:chOff x="2928" y="2736"/>
            <a:chExt cx="144" cy="144"/>
          </a:xfrm>
        </p:grpSpPr>
        <p:sp>
          <p:nvSpPr>
            <p:cNvPr id="57" name="Line 15"/>
            <p:cNvSpPr>
              <a:spLocks noChangeShapeType="1"/>
            </p:cNvSpPr>
            <p:nvPr/>
          </p:nvSpPr>
          <p:spPr bwMode="auto">
            <a:xfrm>
              <a:off x="2928" y="2736"/>
              <a:ext cx="14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Line 16"/>
            <p:cNvSpPr>
              <a:spLocks noChangeShapeType="1"/>
            </p:cNvSpPr>
            <p:nvPr/>
          </p:nvSpPr>
          <p:spPr bwMode="auto">
            <a:xfrm>
              <a:off x="3072" y="2736"/>
              <a:ext cx="0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Text Box 17"/>
          <p:cNvSpPr txBox="1">
            <a:spLocks noChangeArrowheads="1"/>
          </p:cNvSpPr>
          <p:nvPr/>
        </p:nvSpPr>
        <p:spPr bwMode="auto">
          <a:xfrm>
            <a:off x="4492886" y="3160942"/>
            <a:ext cx="507591" cy="500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cs typeface="+mn-ea"/>
                <a:sym typeface="+mn-lt"/>
              </a:rPr>
              <a:t>高</a:t>
            </a:r>
            <a:endParaRPr lang="zh-CN" altLang="en-US" sz="2800" b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0" name="Text Box 18"/>
          <p:cNvSpPr txBox="1">
            <a:spLocks noChangeArrowheads="1"/>
          </p:cNvSpPr>
          <p:nvPr/>
        </p:nvSpPr>
        <p:spPr bwMode="auto">
          <a:xfrm>
            <a:off x="5308532" y="4052495"/>
            <a:ext cx="507591" cy="500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底</a:t>
            </a:r>
            <a:endParaRPr lang="zh-CN" altLang="en-US" sz="28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1" name="Line 19"/>
          <p:cNvSpPr>
            <a:spLocks noChangeShapeType="1"/>
          </p:cNvSpPr>
          <p:nvPr/>
        </p:nvSpPr>
        <p:spPr bwMode="auto">
          <a:xfrm>
            <a:off x="4429386" y="2265593"/>
            <a:ext cx="2351087" cy="2328862"/>
          </a:xfrm>
          <a:prstGeom prst="line">
            <a:avLst/>
          </a:prstGeom>
          <a:noFill/>
          <a:ln w="57150">
            <a:solidFill>
              <a:srgbClr val="078CF9"/>
            </a:solidFill>
            <a:prstDash val="dash"/>
            <a:rou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2" name="Group 20"/>
          <p:cNvGrpSpPr/>
          <p:nvPr/>
        </p:nvGrpSpPr>
        <p:grpSpPr bwMode="auto">
          <a:xfrm rot="2720625">
            <a:off x="4449230" y="2182249"/>
            <a:ext cx="268287" cy="193675"/>
            <a:chOff x="1248" y="3600"/>
            <a:chExt cx="624" cy="528"/>
          </a:xfrm>
        </p:grpSpPr>
        <p:sp>
          <p:nvSpPr>
            <p:cNvPr id="63" name="Line 21"/>
            <p:cNvSpPr>
              <a:spLocks noChangeShapeType="1"/>
            </p:cNvSpPr>
            <p:nvPr/>
          </p:nvSpPr>
          <p:spPr bwMode="auto">
            <a:xfrm>
              <a:off x="1248" y="3600"/>
              <a:ext cx="62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Line 22"/>
            <p:cNvSpPr>
              <a:spLocks noChangeShapeType="1"/>
            </p:cNvSpPr>
            <p:nvPr/>
          </p:nvSpPr>
          <p:spPr bwMode="auto">
            <a:xfrm>
              <a:off x="1872" y="3600"/>
              <a:ext cx="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Text Box 23"/>
          <p:cNvSpPr txBox="1">
            <a:spLocks noChangeArrowheads="1"/>
          </p:cNvSpPr>
          <p:nvPr/>
        </p:nvSpPr>
        <p:spPr bwMode="auto">
          <a:xfrm>
            <a:off x="5085023" y="3284768"/>
            <a:ext cx="454692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cs typeface="+mn-ea"/>
                <a:sym typeface="+mn-lt"/>
              </a:rPr>
              <a:t>高</a:t>
            </a:r>
            <a:endParaRPr lang="zh-CN" altLang="en-US" sz="2400" b="1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66" name="Rectangle 24"/>
          <p:cNvSpPr>
            <a:spLocks noChangeArrowheads="1"/>
          </p:cNvSpPr>
          <p:nvPr/>
        </p:nvSpPr>
        <p:spPr bwMode="auto">
          <a:xfrm>
            <a:off x="3502286" y="2298931"/>
            <a:ext cx="454692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cs typeface="+mn-ea"/>
                <a:sym typeface="+mn-lt"/>
              </a:rPr>
              <a:t>底</a:t>
            </a:r>
            <a:endParaRPr lang="zh-CN" altLang="en-US" sz="2400" b="1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67" name="Line 25"/>
          <p:cNvSpPr>
            <a:spLocks noChangeShapeType="1"/>
          </p:cNvSpPr>
          <p:nvPr/>
        </p:nvSpPr>
        <p:spPr bwMode="auto">
          <a:xfrm flipV="1">
            <a:off x="2133861" y="2554518"/>
            <a:ext cx="3455987" cy="1995487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"/>
            <a:rou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8" name="Group 26"/>
          <p:cNvGrpSpPr/>
          <p:nvPr/>
        </p:nvGrpSpPr>
        <p:grpSpPr bwMode="auto">
          <a:xfrm>
            <a:off x="5373948" y="2708505"/>
            <a:ext cx="287338" cy="144463"/>
            <a:chOff x="3243" y="1842"/>
            <a:chExt cx="181" cy="91"/>
          </a:xfrm>
        </p:grpSpPr>
        <p:sp>
          <p:nvSpPr>
            <p:cNvPr id="69" name="Line 27"/>
            <p:cNvSpPr>
              <a:spLocks noChangeShapeType="1"/>
            </p:cNvSpPr>
            <p:nvPr/>
          </p:nvSpPr>
          <p:spPr bwMode="auto">
            <a:xfrm>
              <a:off x="3243" y="1842"/>
              <a:ext cx="52" cy="9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Line 28"/>
            <p:cNvSpPr>
              <a:spLocks noChangeShapeType="1"/>
            </p:cNvSpPr>
            <p:nvPr/>
          </p:nvSpPr>
          <p:spPr bwMode="auto">
            <a:xfrm flipV="1">
              <a:off x="3288" y="1854"/>
              <a:ext cx="136" cy="7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Text Box 29"/>
          <p:cNvSpPr txBox="1">
            <a:spLocks noChangeArrowheads="1"/>
          </p:cNvSpPr>
          <p:nvPr/>
        </p:nvSpPr>
        <p:spPr bwMode="auto">
          <a:xfrm>
            <a:off x="3883286" y="2908531"/>
            <a:ext cx="454692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339966"/>
                </a:solidFill>
                <a:cs typeface="+mn-ea"/>
                <a:sym typeface="+mn-lt"/>
              </a:rPr>
              <a:t>高</a:t>
            </a:r>
            <a:endParaRPr lang="zh-CN" altLang="en-US" sz="2400" b="1">
              <a:solidFill>
                <a:srgbClr val="339966"/>
              </a:solidFill>
              <a:cs typeface="+mn-ea"/>
              <a:sym typeface="+mn-lt"/>
            </a:endParaRPr>
          </a:p>
        </p:txBody>
      </p:sp>
      <p:sp>
        <p:nvSpPr>
          <p:cNvPr id="72" name="Text Box 30"/>
          <p:cNvSpPr txBox="1">
            <a:spLocks noChangeArrowheads="1"/>
          </p:cNvSpPr>
          <p:nvPr/>
        </p:nvSpPr>
        <p:spPr bwMode="auto">
          <a:xfrm>
            <a:off x="5589848" y="2205268"/>
            <a:ext cx="454692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339966"/>
                </a:solidFill>
                <a:cs typeface="+mn-ea"/>
                <a:sym typeface="+mn-lt"/>
              </a:rPr>
              <a:t>底</a:t>
            </a:r>
            <a:endParaRPr lang="zh-CN" altLang="en-US" sz="2400" b="1">
              <a:solidFill>
                <a:srgbClr val="339966"/>
              </a:solidFill>
              <a:cs typeface="+mn-ea"/>
              <a:sym typeface="+mn-lt"/>
            </a:endParaRPr>
          </a:p>
        </p:txBody>
      </p:sp>
      <p:sp>
        <p:nvSpPr>
          <p:cNvPr id="73" name="Text Box 31"/>
          <p:cNvSpPr txBox="1">
            <a:spLocks noChangeArrowheads="1"/>
          </p:cNvSpPr>
          <p:nvPr/>
        </p:nvSpPr>
        <p:spPr bwMode="auto">
          <a:xfrm>
            <a:off x="4797685" y="1017818"/>
            <a:ext cx="47152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prstClr val="black"/>
                </a:solidFill>
                <a:cs typeface="+mn-ea"/>
                <a:sym typeface="+mn-lt"/>
              </a:rPr>
              <a:t>A</a:t>
            </a:r>
            <a:endParaRPr lang="en-US" altLang="zh-CN" sz="36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4" name="Text Box 32"/>
          <p:cNvSpPr txBox="1">
            <a:spLocks noChangeArrowheads="1"/>
          </p:cNvSpPr>
          <p:nvPr/>
        </p:nvSpPr>
        <p:spPr bwMode="auto">
          <a:xfrm>
            <a:off x="1521086" y="4218218"/>
            <a:ext cx="352425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prstClr val="black"/>
                </a:solidFill>
                <a:cs typeface="+mn-ea"/>
                <a:sym typeface="+mn-lt"/>
              </a:rPr>
              <a:t>B</a:t>
            </a:r>
            <a:endParaRPr lang="en-US" altLang="zh-CN" sz="36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5" name="Text Box 33"/>
          <p:cNvSpPr txBox="1">
            <a:spLocks noChangeArrowheads="1"/>
          </p:cNvSpPr>
          <p:nvPr/>
        </p:nvSpPr>
        <p:spPr bwMode="auto">
          <a:xfrm>
            <a:off x="6950335" y="4194405"/>
            <a:ext cx="47152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prstClr val="black"/>
                </a:solidFill>
                <a:cs typeface="+mn-ea"/>
                <a:sym typeface="+mn-lt"/>
              </a:rPr>
              <a:t>C</a:t>
            </a:r>
            <a:endParaRPr lang="en-US" altLang="zh-CN" sz="36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6" name="Oval 34"/>
          <p:cNvSpPr>
            <a:spLocks noChangeArrowheads="1"/>
          </p:cNvSpPr>
          <p:nvPr/>
        </p:nvSpPr>
        <p:spPr bwMode="auto">
          <a:xfrm>
            <a:off x="5000885" y="4561118"/>
            <a:ext cx="76200" cy="7620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3300"/>
            </a:solidFill>
            <a:round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7" name="Oval 35"/>
          <p:cNvSpPr>
            <a:spLocks noChangeArrowheads="1"/>
          </p:cNvSpPr>
          <p:nvPr/>
        </p:nvSpPr>
        <p:spPr bwMode="auto">
          <a:xfrm>
            <a:off x="4365885" y="2198918"/>
            <a:ext cx="76200" cy="76200"/>
          </a:xfrm>
          <a:prstGeom prst="ellipse">
            <a:avLst/>
          </a:prstGeom>
          <a:solidFill>
            <a:srgbClr val="0000FF"/>
          </a:solidFill>
          <a:ln w="9525" algn="ctr">
            <a:solidFill>
              <a:srgbClr val="000080"/>
            </a:solidFill>
            <a:round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8" name="Oval 36"/>
          <p:cNvSpPr>
            <a:spLocks noChangeArrowheads="1"/>
          </p:cNvSpPr>
          <p:nvPr/>
        </p:nvSpPr>
        <p:spPr bwMode="auto">
          <a:xfrm>
            <a:off x="5559685" y="2478317"/>
            <a:ext cx="76200" cy="76200"/>
          </a:xfrm>
          <a:prstGeom prst="ellipse">
            <a:avLst/>
          </a:prstGeom>
          <a:solidFill>
            <a:srgbClr val="008000"/>
          </a:solidFill>
          <a:ln w="9525" algn="ctr">
            <a:solidFill>
              <a:srgbClr val="008000"/>
            </a:solidFill>
            <a:round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新知探究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9" grpId="0"/>
      <p:bldP spid="61" grpId="0" animBg="1"/>
      <p:bldP spid="65" grpId="0"/>
      <p:bldP spid="67" grpId="0" animBg="1"/>
      <p:bldP spid="71" grpId="0"/>
      <p:bldP spid="72" grpId="0"/>
      <p:bldP spid="76" grpId="0" animBg="1"/>
      <p:bldP spid="77" grpId="0" animBg="1"/>
      <p:bldP spid="77" grpId="1" animBg="1"/>
      <p:bldP spid="78" grpId="0" animBg="1"/>
      <p:bldP spid="78" grpId="1" animBg="1"/>
      <p:bldP spid="78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hare-and-value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53379" y="3638569"/>
            <a:ext cx="3276340" cy="1362074"/>
          </a:xfrm>
          <a:prstGeom prst="rect">
            <a:avLst/>
          </a:prstGeom>
        </p:spPr>
      </p:pic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642911" y="785801"/>
            <a:ext cx="7993063" cy="3254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  <a:defRPr/>
            </a:pPr>
            <a:r>
              <a:rPr lang="zh-CN" altLang="en-US" sz="1800" b="1" dirty="0">
                <a:solidFill>
                  <a:srgbClr val="FF00FF"/>
                </a:solidFill>
                <a:cs typeface="+mn-ea"/>
                <a:sym typeface="+mn-lt"/>
              </a:rPr>
              <a:t>画三角形的高时要注意以下几点：</a:t>
            </a:r>
            <a:endParaRPr lang="zh-CN" altLang="en-US" sz="1800" b="1" dirty="0">
              <a:solidFill>
                <a:srgbClr val="FF00FF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50000"/>
              </a:spcBef>
              <a:defRPr/>
            </a:pP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、画三角形一条边上的高要用</a:t>
            </a:r>
            <a:r>
              <a:rPr lang="zh-CN" altLang="en-US" sz="1800" b="1" dirty="0">
                <a:solidFill>
                  <a:srgbClr val="0000FF"/>
                </a:solidFill>
                <a:cs typeface="+mn-ea"/>
                <a:sym typeface="+mn-lt"/>
              </a:rPr>
              <a:t>直尺三角板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来画。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50000"/>
              </a:spcBef>
              <a:defRPr/>
            </a:pP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、要注明表示</a:t>
            </a:r>
            <a:r>
              <a:rPr lang="zh-CN" altLang="en-US" sz="1800" b="1" dirty="0">
                <a:solidFill>
                  <a:srgbClr val="0000FF"/>
                </a:solidFill>
                <a:cs typeface="+mn-ea"/>
                <a:sym typeface="+mn-lt"/>
              </a:rPr>
              <a:t>直角的符号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“      ”。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50000"/>
              </a:spcBef>
              <a:defRPr/>
            </a:pP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、三角形的</a:t>
            </a:r>
            <a:r>
              <a:rPr lang="zh-CN" altLang="en-US" sz="1800" b="1" dirty="0">
                <a:solidFill>
                  <a:srgbClr val="0000FF"/>
                </a:solidFill>
                <a:cs typeface="+mn-ea"/>
                <a:sym typeface="+mn-lt"/>
              </a:rPr>
              <a:t>每一条边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都可以看成底，都有</a:t>
            </a:r>
            <a:r>
              <a:rPr lang="zh-CN" altLang="en-US" sz="1800" b="1" dirty="0">
                <a:solidFill>
                  <a:srgbClr val="0000FF"/>
                </a:solidFill>
                <a:cs typeface="+mn-ea"/>
                <a:sym typeface="+mn-lt"/>
              </a:rPr>
              <a:t>相对应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的高，也就是说三角形的底和高是相对应的。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" name="Group 3"/>
          <p:cNvGrpSpPr/>
          <p:nvPr/>
        </p:nvGrpSpPr>
        <p:grpSpPr bwMode="auto">
          <a:xfrm>
            <a:off x="3733805" y="2499519"/>
            <a:ext cx="144462" cy="144462"/>
            <a:chOff x="4014" y="2024"/>
            <a:chExt cx="91" cy="91"/>
          </a:xfrm>
        </p:grpSpPr>
        <p:sp>
          <p:nvSpPr>
            <p:cNvPr id="16" name="Line 4"/>
            <p:cNvSpPr>
              <a:spLocks noChangeShapeType="1"/>
            </p:cNvSpPr>
            <p:nvPr/>
          </p:nvSpPr>
          <p:spPr bwMode="auto">
            <a:xfrm>
              <a:off x="4014" y="2024"/>
              <a:ext cx="91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Line 5"/>
            <p:cNvSpPr>
              <a:spLocks noChangeShapeType="1"/>
            </p:cNvSpPr>
            <p:nvPr/>
          </p:nvSpPr>
          <p:spPr bwMode="auto">
            <a:xfrm>
              <a:off x="4105" y="2024"/>
              <a:ext cx="0" cy="9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新知探究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egaphone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0342535">
            <a:off x="8949554" y="830306"/>
            <a:ext cx="1672719" cy="1219200"/>
          </a:xfrm>
          <a:prstGeom prst="rect">
            <a:avLst/>
          </a:prstGeom>
        </p:spPr>
      </p:pic>
      <p:grpSp>
        <p:nvGrpSpPr>
          <p:cNvPr id="14" name="Group 2"/>
          <p:cNvGrpSpPr/>
          <p:nvPr/>
        </p:nvGrpSpPr>
        <p:grpSpPr bwMode="auto">
          <a:xfrm rot="420000">
            <a:off x="2948454" y="678813"/>
            <a:ext cx="5615538" cy="4229527"/>
            <a:chOff x="791" y="737"/>
            <a:chExt cx="4030" cy="3029"/>
          </a:xfrm>
        </p:grpSpPr>
        <p:grpSp>
          <p:nvGrpSpPr>
            <p:cNvPr id="15" name="Group 3"/>
            <p:cNvGrpSpPr/>
            <p:nvPr/>
          </p:nvGrpSpPr>
          <p:grpSpPr bwMode="auto">
            <a:xfrm>
              <a:off x="1105" y="1152"/>
              <a:ext cx="3361" cy="2496"/>
              <a:chOff x="1488" y="1152"/>
              <a:chExt cx="1920" cy="1824"/>
            </a:xfrm>
          </p:grpSpPr>
          <p:sp>
            <p:nvSpPr>
              <p:cNvPr id="19" name="Line 4"/>
              <p:cNvSpPr>
                <a:spLocks noChangeShapeType="1"/>
              </p:cNvSpPr>
              <p:nvPr/>
            </p:nvSpPr>
            <p:spPr bwMode="auto">
              <a:xfrm flipH="1">
                <a:off x="1490" y="1152"/>
                <a:ext cx="1054" cy="18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1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Line 5"/>
              <p:cNvSpPr>
                <a:spLocks noChangeShapeType="1"/>
              </p:cNvSpPr>
              <p:nvPr/>
            </p:nvSpPr>
            <p:spPr bwMode="auto">
              <a:xfrm>
                <a:off x="2544" y="1152"/>
                <a:ext cx="864" cy="14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1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Line 6"/>
              <p:cNvSpPr>
                <a:spLocks noChangeShapeType="1"/>
              </p:cNvSpPr>
              <p:nvPr/>
            </p:nvSpPr>
            <p:spPr bwMode="auto">
              <a:xfrm flipV="1">
                <a:off x="1488" y="2640"/>
                <a:ext cx="1920" cy="33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1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2775" y="737"/>
              <a:ext cx="133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endParaRPr kumimoji="1"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4529" y="3051"/>
              <a:ext cx="292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zh-CN" sz="2400">
                  <a:solidFill>
                    <a:prstClr val="black"/>
                  </a:solidFill>
                  <a:cs typeface="+mn-ea"/>
                  <a:sym typeface="+mn-lt"/>
                </a:rPr>
                <a:t>C</a:t>
              </a:r>
              <a:endParaRPr kumimoji="1" lang="en-US" altLang="zh-CN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 Box 9"/>
            <p:cNvSpPr txBox="1">
              <a:spLocks noChangeArrowheads="1"/>
            </p:cNvSpPr>
            <p:nvPr/>
          </p:nvSpPr>
          <p:spPr bwMode="auto">
            <a:xfrm>
              <a:off x="791" y="3435"/>
              <a:ext cx="280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zh-CN" sz="2400" dirty="0">
                  <a:solidFill>
                    <a:prstClr val="black"/>
                  </a:solidFill>
                  <a:cs typeface="+mn-ea"/>
                  <a:sym typeface="+mn-lt"/>
                </a:rPr>
                <a:t>B</a:t>
              </a:r>
              <a:endParaRPr kumimoji="1" lang="en-US" altLang="zh-CN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5540463" y="4346914"/>
            <a:ext cx="429178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底</a:t>
            </a:r>
            <a:endParaRPr kumimoji="1" lang="zh-CN" altLang="en-US" sz="2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 flipH="1" flipV="1">
            <a:off x="5398136" y="2145183"/>
            <a:ext cx="2466378" cy="2215999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</p:spPr>
        <p:txBody>
          <a:bodyPr wrap="none" lIns="68580" tIns="34290" rIns="68580" bIns="34290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4" name="Group 12"/>
          <p:cNvGrpSpPr/>
          <p:nvPr/>
        </p:nvGrpSpPr>
        <p:grpSpPr bwMode="auto">
          <a:xfrm>
            <a:off x="5255261" y="2219582"/>
            <a:ext cx="253605" cy="127068"/>
            <a:chOff x="2426" y="1842"/>
            <a:chExt cx="182" cy="91"/>
          </a:xfrm>
        </p:grpSpPr>
        <p:sp>
          <p:nvSpPr>
            <p:cNvPr id="25" name="Line 13"/>
            <p:cNvSpPr>
              <a:spLocks noChangeShapeType="1"/>
            </p:cNvSpPr>
            <p:nvPr/>
          </p:nvSpPr>
          <p:spPr bwMode="auto">
            <a:xfrm flipH="1">
              <a:off x="2517" y="1842"/>
              <a:ext cx="91" cy="91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miter lim="800000"/>
            </a:ln>
          </p:spPr>
          <p:txBody>
            <a:bodyPr wrap="none"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Line 14"/>
            <p:cNvSpPr>
              <a:spLocks noChangeShapeType="1"/>
            </p:cNvSpPr>
            <p:nvPr/>
          </p:nvSpPr>
          <p:spPr bwMode="auto">
            <a:xfrm flipH="1" flipV="1">
              <a:off x="2426" y="1842"/>
              <a:ext cx="91" cy="91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miter lim="800000"/>
            </a:ln>
          </p:spPr>
          <p:txBody>
            <a:bodyPr wrap="none"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Line 15"/>
          <p:cNvSpPr>
            <a:spLocks noChangeShapeType="1"/>
          </p:cNvSpPr>
          <p:nvPr/>
        </p:nvSpPr>
        <p:spPr bwMode="auto">
          <a:xfrm flipV="1">
            <a:off x="3231206" y="2470946"/>
            <a:ext cx="3602027" cy="196326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miter lim="800000"/>
          </a:ln>
        </p:spPr>
        <p:txBody>
          <a:bodyPr wrap="none" lIns="68580" tIns="34290" rIns="68580" bIns="34290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8" name="Group 16"/>
          <p:cNvGrpSpPr/>
          <p:nvPr/>
        </p:nvGrpSpPr>
        <p:grpSpPr bwMode="auto">
          <a:xfrm>
            <a:off x="6183955" y="4204038"/>
            <a:ext cx="252211" cy="189903"/>
            <a:chOff x="3107" y="3203"/>
            <a:chExt cx="181" cy="136"/>
          </a:xfrm>
        </p:grpSpPr>
        <p:sp>
          <p:nvSpPr>
            <p:cNvPr id="29" name="Line 17"/>
            <p:cNvSpPr>
              <a:spLocks noChangeShapeType="1"/>
            </p:cNvSpPr>
            <p:nvPr/>
          </p:nvSpPr>
          <p:spPr bwMode="auto">
            <a:xfrm>
              <a:off x="3288" y="3203"/>
              <a:ext cx="0" cy="136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miter lim="800000"/>
            </a:ln>
          </p:spPr>
          <p:txBody>
            <a:bodyPr wrap="none"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Line 18"/>
            <p:cNvSpPr>
              <a:spLocks noChangeShapeType="1"/>
            </p:cNvSpPr>
            <p:nvPr/>
          </p:nvSpPr>
          <p:spPr bwMode="auto">
            <a:xfrm>
              <a:off x="3107" y="3203"/>
              <a:ext cx="181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miter lim="800000"/>
            </a:ln>
          </p:spPr>
          <p:txBody>
            <a:bodyPr wrap="none"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19"/>
          <p:cNvGrpSpPr/>
          <p:nvPr/>
        </p:nvGrpSpPr>
        <p:grpSpPr bwMode="auto">
          <a:xfrm>
            <a:off x="6582025" y="2583979"/>
            <a:ext cx="316310" cy="191299"/>
            <a:chOff x="3424" y="2069"/>
            <a:chExt cx="227" cy="137"/>
          </a:xfrm>
        </p:grpSpPr>
        <p:sp>
          <p:nvSpPr>
            <p:cNvPr id="32" name="Line 20"/>
            <p:cNvSpPr>
              <a:spLocks noChangeShapeType="1"/>
            </p:cNvSpPr>
            <p:nvPr/>
          </p:nvSpPr>
          <p:spPr bwMode="auto">
            <a:xfrm>
              <a:off x="3424" y="2069"/>
              <a:ext cx="91" cy="13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miter lim="800000"/>
            </a:ln>
          </p:spPr>
          <p:txBody>
            <a:bodyPr wrap="none"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Line 21"/>
            <p:cNvSpPr>
              <a:spLocks noChangeShapeType="1"/>
            </p:cNvSpPr>
            <p:nvPr/>
          </p:nvSpPr>
          <p:spPr bwMode="auto">
            <a:xfrm flipV="1">
              <a:off x="3515" y="2115"/>
              <a:ext cx="136" cy="91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miter lim="800000"/>
            </a:ln>
          </p:spPr>
          <p:txBody>
            <a:bodyPr wrap="none"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4740710" y="1956424"/>
            <a:ext cx="443112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底</a:t>
            </a:r>
            <a:endParaRPr kumimoji="1" lang="zh-CN" altLang="en-US" sz="2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Text Box 23"/>
          <p:cNvSpPr txBox="1">
            <a:spLocks noChangeArrowheads="1"/>
          </p:cNvSpPr>
          <p:nvPr/>
        </p:nvSpPr>
        <p:spPr bwMode="auto">
          <a:xfrm>
            <a:off x="6826897" y="2039747"/>
            <a:ext cx="380408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底</a:t>
            </a:r>
            <a:endParaRPr kumimoji="1" lang="zh-CN" altLang="en-US" sz="2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Text Box 24"/>
          <p:cNvSpPr txBox="1">
            <a:spLocks noChangeArrowheads="1"/>
          </p:cNvSpPr>
          <p:nvPr/>
        </p:nvSpPr>
        <p:spPr bwMode="auto">
          <a:xfrm>
            <a:off x="732294" y="2477643"/>
            <a:ext cx="308723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三角形一共可以画</a:t>
            </a:r>
            <a:r>
              <a:rPr kumimoji="1" lang="en-US" altLang="zh-CN" sz="2100" dirty="0">
                <a:solidFill>
                  <a:srgbClr val="FF0000"/>
                </a:solidFill>
                <a:cs typeface="+mn-ea"/>
                <a:sym typeface="+mn-lt"/>
              </a:rPr>
              <a:t>3</a:t>
            </a:r>
            <a:r>
              <a:rPr kumimoji="1"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条高</a:t>
            </a:r>
            <a:r>
              <a:rPr kumimoji="1"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kumimoji="1"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Line 25"/>
          <p:cNvSpPr>
            <a:spLocks noChangeShapeType="1"/>
          </p:cNvSpPr>
          <p:nvPr/>
        </p:nvSpPr>
        <p:spPr bwMode="auto">
          <a:xfrm>
            <a:off x="6138236" y="1314279"/>
            <a:ext cx="45719" cy="3104073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miter lim="800000"/>
          </a:ln>
        </p:spPr>
        <p:txBody>
          <a:bodyPr wrap="none" lIns="68580" tIns="34290" rIns="68580" bIns="34290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Text Box 26"/>
          <p:cNvSpPr txBox="1">
            <a:spLocks noChangeArrowheads="1"/>
          </p:cNvSpPr>
          <p:nvPr/>
        </p:nvSpPr>
        <p:spPr bwMode="auto">
          <a:xfrm>
            <a:off x="5898203" y="813415"/>
            <a:ext cx="443112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Ａ</a:t>
            </a:r>
            <a:endParaRPr kumimoji="1"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732295" y="1090773"/>
            <a:ext cx="6249551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defRPr/>
            </a:pPr>
            <a:r>
              <a:rPr kumimoji="1" lang="zh-CN" altLang="en-US" sz="1800" b="1" dirty="0">
                <a:cs typeface="+mn-ea"/>
                <a:sym typeface="+mn-lt"/>
              </a:rPr>
              <a:t>想一想：三角形一共可以画几条高呢？</a:t>
            </a:r>
            <a:endParaRPr kumimoji="1" lang="zh-CN" altLang="en-US" sz="1800" b="1" dirty="0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新知探究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7" grpId="0" animBg="1"/>
      <p:bldP spid="34" grpId="0"/>
      <p:bldP spid="35" grpId="0"/>
      <p:bldP spid="36" grpId="0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14575" y="1633526"/>
            <a:ext cx="47625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Freeform 5"/>
          <p:cNvSpPr/>
          <p:nvPr/>
        </p:nvSpPr>
        <p:spPr bwMode="auto">
          <a:xfrm rot="10987582">
            <a:off x="3714751" y="1765289"/>
            <a:ext cx="1643063" cy="1514475"/>
          </a:xfrm>
          <a:custGeom>
            <a:avLst/>
            <a:gdLst>
              <a:gd name="T0" fmla="*/ 0 w 363"/>
              <a:gd name="T1" fmla="*/ 0 h 454"/>
              <a:gd name="T2" fmla="*/ 363 w 363"/>
              <a:gd name="T3" fmla="*/ 0 h 454"/>
              <a:gd name="T4" fmla="*/ 363 w 363"/>
              <a:gd name="T5" fmla="*/ 454 h 454"/>
              <a:gd name="T6" fmla="*/ 0 w 363"/>
              <a:gd name="T7" fmla="*/ 0 h 454"/>
              <a:gd name="T8" fmla="*/ 0 60000 65536"/>
              <a:gd name="T9" fmla="*/ 0 60000 65536"/>
              <a:gd name="T10" fmla="*/ 0 60000 65536"/>
              <a:gd name="T11" fmla="*/ 0 60000 65536"/>
              <a:gd name="T12" fmla="*/ 0 w 363"/>
              <a:gd name="T13" fmla="*/ 0 h 454"/>
              <a:gd name="T14" fmla="*/ 363 w 363"/>
              <a:gd name="T15" fmla="*/ 454 h 4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3" h="454">
                <a:moveTo>
                  <a:pt x="0" y="0"/>
                </a:moveTo>
                <a:lnTo>
                  <a:pt x="363" y="0"/>
                </a:lnTo>
                <a:lnTo>
                  <a:pt x="363" y="454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新知探究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95344" y="1023872"/>
            <a:ext cx="5349061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看看下图中哪儿有三角形？想想它们有什么作用？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 descr="自行车"/>
          <p:cNvSpPr>
            <a:spLocks noGrp="1" noChangeAspect="1" noChangeArrowheads="1"/>
          </p:cNvSpPr>
          <p:nvPr/>
        </p:nvSpPr>
        <p:spPr bwMode="auto">
          <a:xfrm>
            <a:off x="1446264" y="1585847"/>
            <a:ext cx="4665503" cy="3108420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27053" y="2387894"/>
            <a:ext cx="2181062" cy="1210638"/>
            <a:chOff x="2563246" y="1813959"/>
            <a:chExt cx="4823883" cy="2677584"/>
          </a:xfrm>
        </p:grpSpPr>
        <p:sp>
          <p:nvSpPr>
            <p:cNvPr id="15" name="Freeform 9"/>
            <p:cNvSpPr/>
            <p:nvPr/>
          </p:nvSpPr>
          <p:spPr bwMode="auto">
            <a:xfrm>
              <a:off x="2563246" y="2357943"/>
              <a:ext cx="2404533" cy="2133600"/>
            </a:xfrm>
            <a:custGeom>
              <a:avLst/>
              <a:gdLst>
                <a:gd name="T0" fmla="*/ 998 w 1360"/>
                <a:gd name="T1" fmla="*/ 0 h 1225"/>
                <a:gd name="T2" fmla="*/ 0 w 1360"/>
                <a:gd name="T3" fmla="*/ 1134 h 1225"/>
                <a:gd name="T4" fmla="*/ 1360 w 1360"/>
                <a:gd name="T5" fmla="*/ 1225 h 1225"/>
                <a:gd name="T6" fmla="*/ 998 w 1360"/>
                <a:gd name="T7" fmla="*/ 0 h 12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60"/>
                <a:gd name="T13" fmla="*/ 0 h 1225"/>
                <a:gd name="T14" fmla="*/ 1360 w 1360"/>
                <a:gd name="T15" fmla="*/ 1225 h 12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60" h="1225">
                  <a:moveTo>
                    <a:pt x="998" y="0"/>
                  </a:moveTo>
                  <a:lnTo>
                    <a:pt x="0" y="1134"/>
                  </a:lnTo>
                  <a:lnTo>
                    <a:pt x="1360" y="1225"/>
                  </a:lnTo>
                  <a:lnTo>
                    <a:pt x="998" y="0"/>
                  </a:lnTo>
                  <a:close/>
                </a:path>
              </a:pathLst>
            </a:custGeom>
            <a:noFill/>
            <a:ln w="76200">
              <a:solidFill>
                <a:srgbClr val="99FF33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404745" y="2313493"/>
              <a:ext cx="1888067" cy="2148417"/>
            </a:xfrm>
            <a:custGeom>
              <a:avLst/>
              <a:gdLst>
                <a:gd name="T0" fmla="*/ 0 w 1134"/>
                <a:gd name="T1" fmla="*/ 0 h 1225"/>
                <a:gd name="T2" fmla="*/ 362 w 1134"/>
                <a:gd name="T3" fmla="*/ 1225 h 1225"/>
                <a:gd name="T4" fmla="*/ 1134 w 1134"/>
                <a:gd name="T5" fmla="*/ 454 h 1225"/>
                <a:gd name="T6" fmla="*/ 0 w 1134"/>
                <a:gd name="T7" fmla="*/ 0 h 12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4"/>
                <a:gd name="T13" fmla="*/ 0 h 1225"/>
                <a:gd name="T14" fmla="*/ 1134 w 1134"/>
                <a:gd name="T15" fmla="*/ 1225 h 12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4" h="1225">
                  <a:moveTo>
                    <a:pt x="0" y="0"/>
                  </a:moveTo>
                  <a:lnTo>
                    <a:pt x="362" y="1225"/>
                  </a:lnTo>
                  <a:lnTo>
                    <a:pt x="1134" y="45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00FF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 rot="21450650">
              <a:off x="5039746" y="1813959"/>
              <a:ext cx="2347383" cy="1263651"/>
            </a:xfrm>
            <a:custGeom>
              <a:avLst/>
              <a:gdLst>
                <a:gd name="T0" fmla="*/ 681 w 1225"/>
                <a:gd name="T1" fmla="*/ 681 h 681"/>
                <a:gd name="T2" fmla="*/ 0 w 1225"/>
                <a:gd name="T3" fmla="*/ 408 h 681"/>
                <a:gd name="T4" fmla="*/ 1225 w 1225"/>
                <a:gd name="T5" fmla="*/ 0 h 681"/>
                <a:gd name="T6" fmla="*/ 681 w 1225"/>
                <a:gd name="T7" fmla="*/ 681 h 68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25"/>
                <a:gd name="T13" fmla="*/ 0 h 681"/>
                <a:gd name="T14" fmla="*/ 1225 w 1225"/>
                <a:gd name="T15" fmla="*/ 681 h 68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25" h="681">
                  <a:moveTo>
                    <a:pt x="681" y="681"/>
                  </a:moveTo>
                  <a:lnTo>
                    <a:pt x="0" y="408"/>
                  </a:lnTo>
                  <a:lnTo>
                    <a:pt x="1225" y="0"/>
                  </a:lnTo>
                  <a:lnTo>
                    <a:pt x="681" y="681"/>
                  </a:lnTo>
                  <a:close/>
                </a:path>
              </a:pathLst>
            </a:custGeom>
            <a:noFill/>
            <a:ln w="76200">
              <a:solidFill>
                <a:srgbClr val="99FF33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新知探究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95344" y="1023872"/>
            <a:ext cx="5349061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看看下图中哪儿有三角形？想想它们有什么作用？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46314" y="250372"/>
            <a:ext cx="8697686" cy="489312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656070" y="166851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课堂练习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70382" y="2683074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纸上得来终觉浅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绝知此事要躬行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1801076" y="177284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027295" y="1884760"/>
            <a:ext cx="1350169" cy="1350169"/>
          </a:xfrm>
          <a:prstGeom prst="ellipse">
            <a:avLst/>
          </a:prstGeom>
          <a:solidFill>
            <a:srgbClr val="085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3366748" y="256460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504389" y="854316"/>
            <a:ext cx="8661400" cy="3762568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300000"/>
              </a:lnSpc>
              <a:defRPr/>
            </a:pP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1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、填空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30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   （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）三角形是由（     ）条边、（     ）个顶点、（     ）个角组成的。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30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   （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）三角形具有（         ）性。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30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   （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）三角形有（       ）条高。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2933846" y="2133169"/>
            <a:ext cx="309219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3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2749048" y="3913439"/>
            <a:ext cx="322263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3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4472976" y="2133169"/>
            <a:ext cx="309219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3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6336685" y="2133169"/>
            <a:ext cx="309219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3</a:t>
            </a:r>
            <a:endParaRPr lang="en-US" altLang="zh-CN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2876233" y="3058040"/>
            <a:ext cx="69153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srgbClr val="FF0000"/>
                </a:solidFill>
                <a:cs typeface="+mn-ea"/>
                <a:sym typeface="+mn-lt"/>
              </a:rPr>
              <a:t>稳定</a:t>
            </a:r>
            <a:endParaRPr lang="zh-CN" altLang="en-US" sz="21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课堂练习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ELL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ELL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ELL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LL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LL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53144" y="893457"/>
            <a:ext cx="8145463" cy="3300904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、判断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endParaRPr lang="en-US" altLang="zh-CN" sz="2100" b="1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）由三条线段组成的图形是三角形。  （         ）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  <a:p>
            <a:pPr marL="0" lvl="1"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）三角形有三条高，三条底。        （         ）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  <a:p>
            <a:pPr marL="0" lvl="1"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）自行车车架运用了三角形的稳定性。（         ）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008688" y="2290880"/>
            <a:ext cx="560490" cy="561741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cs typeface="+mn-ea"/>
                <a:sym typeface="+mn-lt"/>
              </a:rPr>
              <a:t>×</a:t>
            </a:r>
            <a:endParaRPr lang="en-US" altLang="zh-CN" sz="32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702330" y="2925887"/>
            <a:ext cx="363321" cy="561741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cs typeface="+mn-ea"/>
                <a:sym typeface="+mn-lt"/>
              </a:rPr>
              <a:t>√</a:t>
            </a:r>
            <a:endParaRPr lang="en-US" altLang="zh-CN" sz="32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205857" y="3576535"/>
            <a:ext cx="363321" cy="561741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cs typeface="+mn-ea"/>
                <a:sym typeface="+mn-lt"/>
              </a:rPr>
              <a:t>√</a:t>
            </a:r>
            <a:endParaRPr lang="en-US" altLang="zh-CN" sz="32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课堂练习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46314" y="250372"/>
            <a:ext cx="8697686" cy="489312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656070" y="166851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课堂小结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70382" y="2683074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学而不思则惘，思而不学则殆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1801076" y="177284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027295" y="1884760"/>
            <a:ext cx="1350169" cy="1350169"/>
          </a:xfrm>
          <a:prstGeom prst="ellipse">
            <a:avLst/>
          </a:prstGeom>
          <a:solidFill>
            <a:srgbClr val="085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3366748" y="256460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46314" y="250372"/>
            <a:ext cx="8697686" cy="4893128"/>
          </a:xfrm>
          <a:prstGeom prst="rect">
            <a:avLst/>
          </a:prstGeom>
        </p:spPr>
      </p:pic>
      <p:sp>
        <p:nvSpPr>
          <p:cNvPr id="29" name="MH_Other_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3485981" y="1237060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MH_Other_2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3485981" y="1952626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MH_Other_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3485981" y="2668191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MH_Other_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3485981" y="3384948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MH_Text_1"/>
          <p:cNvSpPr/>
          <p:nvPr>
            <p:custDataLst>
              <p:tags r:id="rId6"/>
            </p:custDataLst>
          </p:nvPr>
        </p:nvSpPr>
        <p:spPr>
          <a:xfrm>
            <a:off x="4317042" y="1314451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/>
                </a:solidFill>
                <a:cs typeface="+mn-ea"/>
                <a:sym typeface="+mn-lt"/>
              </a:rPr>
              <a:t>温故知新</a:t>
            </a:r>
            <a:endParaRPr lang="en-US" altLang="zh-CN" sz="2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MH_Text_2"/>
          <p:cNvSpPr/>
          <p:nvPr>
            <p:custDataLst>
              <p:tags r:id="rId7"/>
            </p:custDataLst>
          </p:nvPr>
        </p:nvSpPr>
        <p:spPr>
          <a:xfrm>
            <a:off x="4317042" y="2030017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/>
                </a:solidFill>
                <a:cs typeface="+mn-ea"/>
                <a:sym typeface="+mn-lt"/>
              </a:rPr>
              <a:t>新知探究</a:t>
            </a:r>
            <a:endParaRPr lang="en-US" altLang="zh-CN" sz="2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MH_Text_3"/>
          <p:cNvSpPr/>
          <p:nvPr>
            <p:custDataLst>
              <p:tags r:id="rId8"/>
            </p:custDataLst>
          </p:nvPr>
        </p:nvSpPr>
        <p:spPr>
          <a:xfrm>
            <a:off x="4317042" y="2746773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/>
                </a:solidFill>
                <a:cs typeface="+mn-ea"/>
                <a:sym typeface="+mn-lt"/>
              </a:rPr>
              <a:t>课堂练习</a:t>
            </a:r>
            <a:endParaRPr lang="en-US" altLang="zh-CN" sz="2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MH_Text_4"/>
          <p:cNvSpPr/>
          <p:nvPr>
            <p:custDataLst>
              <p:tags r:id="rId9"/>
            </p:custDataLst>
          </p:nvPr>
        </p:nvSpPr>
        <p:spPr>
          <a:xfrm>
            <a:off x="4317042" y="3462339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/>
                </a:solidFill>
                <a:cs typeface="+mn-ea"/>
                <a:sym typeface="+mn-lt"/>
              </a:rPr>
              <a:t>课堂小结</a:t>
            </a:r>
            <a:endParaRPr lang="en-US" altLang="zh-CN" sz="2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MH_Others_1"/>
          <p:cNvSpPr txBox="1"/>
          <p:nvPr>
            <p:custDataLst>
              <p:tags r:id="rId10"/>
            </p:custDataLst>
          </p:nvPr>
        </p:nvSpPr>
        <p:spPr>
          <a:xfrm>
            <a:off x="1671468" y="1022574"/>
            <a:ext cx="2043113" cy="1735091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defTabSz="914400">
              <a:defRPr/>
            </a:pPr>
            <a:r>
              <a:rPr lang="zh-CN" altLang="en-US" sz="4500" b="1" dirty="0">
                <a:solidFill>
                  <a:schemeClr val="bg1"/>
                </a:solidFill>
                <a:cs typeface="+mn-ea"/>
                <a:sym typeface="+mn-lt"/>
              </a:rPr>
              <a:t>目</a:t>
            </a:r>
            <a:r>
              <a:rPr lang="zh-CN" altLang="en-US" sz="6600" b="1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endParaRPr lang="en-US" altLang="zh-CN" sz="6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solidFill>
                  <a:schemeClr val="bg1"/>
                </a:solidFill>
                <a:cs typeface="+mn-ea"/>
                <a:sym typeface="+mn-lt"/>
              </a:rPr>
              <a:t>录</a:t>
            </a:r>
            <a:endParaRPr lang="zh-CN" altLang="en-US" sz="4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MH_Others_2"/>
          <p:cNvSpPr txBox="1"/>
          <p:nvPr>
            <p:custDataLst>
              <p:tags r:id="rId11"/>
            </p:custDataLst>
          </p:nvPr>
        </p:nvSpPr>
        <p:spPr>
          <a:xfrm>
            <a:off x="2122379" y="1724026"/>
            <a:ext cx="290849" cy="1889522"/>
          </a:xfrm>
          <a:prstGeom prst="rect">
            <a:avLst/>
          </a:prstGeom>
          <a:noFill/>
        </p:spPr>
        <p:txBody>
          <a:bodyPr vert="eaVert" lIns="0" tIns="0" rIns="0" bIns="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en-US" altLang="zh-CN" sz="21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CONTENTS</a:t>
            </a:r>
            <a:endParaRPr lang="zh-CN" altLang="en-US" sz="21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ad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04931" y="3074612"/>
            <a:ext cx="5867400" cy="1927373"/>
          </a:xfrm>
          <a:prstGeom prst="rect">
            <a:avLst/>
          </a:prstGeom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857224" y="1204908"/>
            <a:ext cx="7712075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prstClr val="black"/>
                </a:solidFill>
                <a:cs typeface="+mn-ea"/>
                <a:sym typeface="+mn-lt"/>
              </a:rPr>
              <a:t>通过这节课的学习活动，你有什么收获？</a:t>
            </a:r>
            <a:endParaRPr lang="zh-CN" altLang="en-US" sz="27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课堂小结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49611" y="246530"/>
            <a:ext cx="8697686" cy="489312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84092" y="3083039"/>
            <a:ext cx="44767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53136" y="2149588"/>
            <a:ext cx="4458678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副标题 2"/>
          <p:cNvSpPr>
            <a:spLocks noChangeArrowheads="1"/>
          </p:cNvSpPr>
          <p:nvPr/>
        </p:nvSpPr>
        <p:spPr bwMode="auto">
          <a:xfrm>
            <a:off x="1480458" y="2376388"/>
            <a:ext cx="5317435" cy="55721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75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感谢各位的仔细聆听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PA_组合 42"/>
          <p:cNvGrpSpPr/>
          <p:nvPr>
            <p:custDataLst>
              <p:tags r:id="rId2"/>
            </p:custDataLst>
          </p:nvPr>
        </p:nvGrpSpPr>
        <p:grpSpPr>
          <a:xfrm>
            <a:off x="3634601" y="1291148"/>
            <a:ext cx="405000" cy="405000"/>
            <a:chOff x="5309025" y="2094564"/>
            <a:chExt cx="1461661" cy="1461661"/>
          </a:xfrm>
        </p:grpSpPr>
        <p:sp>
          <p:nvSpPr>
            <p:cNvPr id="13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5" name="PA_组合 45"/>
          <p:cNvGrpSpPr/>
          <p:nvPr>
            <p:custDataLst>
              <p:tags r:id="rId3"/>
            </p:custDataLst>
          </p:nvPr>
        </p:nvGrpSpPr>
        <p:grpSpPr>
          <a:xfrm>
            <a:off x="4039601" y="1291148"/>
            <a:ext cx="405000" cy="405000"/>
            <a:chOff x="5309025" y="2094564"/>
            <a:chExt cx="1461661" cy="1461661"/>
          </a:xfrm>
        </p:grpSpPr>
        <p:sp>
          <p:nvSpPr>
            <p:cNvPr id="16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7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8" name="PA_组合 48"/>
          <p:cNvGrpSpPr/>
          <p:nvPr>
            <p:custDataLst>
              <p:tags r:id="rId4"/>
            </p:custDataLst>
          </p:nvPr>
        </p:nvGrpSpPr>
        <p:grpSpPr>
          <a:xfrm>
            <a:off x="4411997" y="1291148"/>
            <a:ext cx="405000" cy="405000"/>
            <a:chOff x="5309025" y="2094564"/>
            <a:chExt cx="1461661" cy="1461661"/>
          </a:xfrm>
        </p:grpSpPr>
        <p:sp>
          <p:nvSpPr>
            <p:cNvPr id="19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1" name="PA_组合 51"/>
          <p:cNvGrpSpPr/>
          <p:nvPr>
            <p:custDataLst>
              <p:tags r:id="rId5"/>
            </p:custDataLst>
          </p:nvPr>
        </p:nvGrpSpPr>
        <p:grpSpPr>
          <a:xfrm>
            <a:off x="4788929" y="1291148"/>
            <a:ext cx="405000" cy="405000"/>
            <a:chOff x="5309025" y="2094564"/>
            <a:chExt cx="1461661" cy="1461661"/>
          </a:xfrm>
        </p:grpSpPr>
        <p:sp>
          <p:nvSpPr>
            <p:cNvPr id="22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4" name="PA_文本框 26"/>
          <p:cNvSpPr txBox="1"/>
          <p:nvPr>
            <p:custDataLst>
              <p:tags r:id="rId6"/>
            </p:custDataLst>
          </p:nvPr>
        </p:nvSpPr>
        <p:spPr>
          <a:xfrm>
            <a:off x="3615036" y="1291148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四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" name="PA_文本框 26"/>
          <p:cNvSpPr txBox="1"/>
          <p:nvPr>
            <p:custDataLst>
              <p:tags r:id="rId7"/>
            </p:custDataLst>
          </p:nvPr>
        </p:nvSpPr>
        <p:spPr>
          <a:xfrm>
            <a:off x="4039601" y="1291148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下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6" name="PA_矩形 56"/>
          <p:cNvSpPr/>
          <p:nvPr>
            <p:custDataLst>
              <p:tags r:id="rId8"/>
            </p:custDataLst>
          </p:nvPr>
        </p:nvSpPr>
        <p:spPr>
          <a:xfrm>
            <a:off x="4402500" y="1308836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数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PA_矩形 57"/>
          <p:cNvSpPr/>
          <p:nvPr>
            <p:custDataLst>
              <p:tags r:id="rId9"/>
            </p:custDataLst>
          </p:nvPr>
        </p:nvSpPr>
        <p:spPr>
          <a:xfrm>
            <a:off x="4788929" y="1291148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学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8" name="Picture 2" descr="“书”的图片搜索结果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23470" y="1093505"/>
            <a:ext cx="742628" cy="62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46314" y="250372"/>
            <a:ext cx="8697686" cy="489312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656070" y="166851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温故知新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70382" y="2683074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学而时习之，不亦说乎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1801076" y="177284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027295" y="1884760"/>
            <a:ext cx="1350169" cy="1350169"/>
          </a:xfrm>
          <a:prstGeom prst="ellipse">
            <a:avLst/>
          </a:prstGeom>
          <a:solidFill>
            <a:srgbClr val="085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3366748" y="256460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4" descr="图片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39886" y="1147779"/>
            <a:ext cx="5241945" cy="30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76724" y="1041575"/>
            <a:ext cx="4344857" cy="3247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0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温故知新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46314" y="250372"/>
            <a:ext cx="8697686" cy="489312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656070" y="166851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新知探究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70382" y="2683074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学，然后知不足。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1801076" y="177284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027295" y="1884760"/>
            <a:ext cx="1350169" cy="1350169"/>
          </a:xfrm>
          <a:prstGeom prst="ellipse">
            <a:avLst/>
          </a:prstGeom>
          <a:solidFill>
            <a:srgbClr val="085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3366748" y="256460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图片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32076" y="2071684"/>
            <a:ext cx="4051300" cy="212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858838" y="1181089"/>
            <a:ext cx="7426325" cy="4293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    画一个三角形，看一看，摸一摸，说一说三角形有什么特点？</a:t>
            </a:r>
            <a:endParaRPr lang="en-US" altLang="zh-CN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新知探究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924773" y="3659651"/>
            <a:ext cx="71571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100" b="1">
                <a:cs typeface="+mn-ea"/>
                <a:sym typeface="+mn-lt"/>
              </a:rPr>
              <a:t>边</a:t>
            </a:r>
            <a:endParaRPr lang="zh-CN" altLang="en-US" sz="2100" b="1">
              <a:cs typeface="+mn-ea"/>
              <a:sym typeface="+mn-lt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5524973" y="1526051"/>
            <a:ext cx="71571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100" b="1">
                <a:cs typeface="+mn-ea"/>
                <a:sym typeface="+mn-lt"/>
              </a:rPr>
              <a:t>边</a:t>
            </a:r>
            <a:endParaRPr lang="zh-CN" altLang="en-US" sz="2100" b="1">
              <a:cs typeface="+mn-ea"/>
              <a:sym typeface="+mn-lt"/>
            </a:endParaRPr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 flipV="1">
            <a:off x="1714973" y="3303348"/>
            <a:ext cx="5502968" cy="48030"/>
          </a:xfrm>
          <a:prstGeom prst="line">
            <a:avLst/>
          </a:prstGeom>
          <a:noFill/>
          <a:ln w="101600">
            <a:solidFill>
              <a:srgbClr val="6600FF"/>
            </a:solidFill>
            <a:round/>
          </a:ln>
        </p:spPr>
        <p:txBody>
          <a:bodyPr lIns="68580" tIns="34290" rIns="68580" bIns="34290"/>
          <a:lstStyle/>
          <a:p>
            <a:pPr algn="ctr">
              <a:defRPr/>
            </a:pPr>
            <a:endParaRPr lang="zh-CN" altLang="en-US" sz="800">
              <a:cs typeface="+mn-ea"/>
              <a:sym typeface="+mn-lt"/>
            </a:endParaRPr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>
            <a:off x="3986686" y="1364335"/>
            <a:ext cx="3159293" cy="1914019"/>
          </a:xfrm>
          <a:prstGeom prst="line">
            <a:avLst/>
          </a:prstGeom>
          <a:noFill/>
          <a:ln w="101600">
            <a:solidFill>
              <a:srgbClr val="6600FF"/>
            </a:solidFill>
            <a:round/>
          </a:ln>
        </p:spPr>
        <p:txBody>
          <a:bodyPr lIns="68580" tIns="34290" rIns="68580" bIns="34290"/>
          <a:lstStyle/>
          <a:p>
            <a:pPr algn="ctr">
              <a:defRPr/>
            </a:pPr>
            <a:endParaRPr lang="zh-CN" altLang="en-US" sz="800">
              <a:cs typeface="+mn-ea"/>
              <a:sym typeface="+mn-lt"/>
            </a:endParaRPr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 flipH="1">
            <a:off x="1714971" y="1390918"/>
            <a:ext cx="2343675" cy="1962048"/>
          </a:xfrm>
          <a:prstGeom prst="line">
            <a:avLst/>
          </a:prstGeom>
          <a:noFill/>
          <a:ln w="101600">
            <a:solidFill>
              <a:srgbClr val="6600FF"/>
            </a:solidFill>
            <a:round/>
          </a:ln>
        </p:spPr>
        <p:txBody>
          <a:bodyPr lIns="68580" tIns="34290" rIns="68580" bIns="34290"/>
          <a:lstStyle/>
          <a:p>
            <a:pPr algn="ctr">
              <a:defRPr/>
            </a:pPr>
            <a:endParaRPr lang="zh-CN" altLang="en-US" sz="800">
              <a:cs typeface="+mn-ea"/>
              <a:sym typeface="+mn-lt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2095973" y="1526051"/>
            <a:ext cx="71571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100" b="1">
                <a:cs typeface="+mn-ea"/>
                <a:sym typeface="+mn-lt"/>
              </a:rPr>
              <a:t>边</a:t>
            </a:r>
            <a:endParaRPr lang="zh-CN" altLang="en-US" sz="2100" b="1">
              <a:cs typeface="+mn-ea"/>
              <a:sym typeface="+mn-lt"/>
            </a:endParaRPr>
          </a:p>
        </p:txBody>
      </p:sp>
      <p:grpSp>
        <p:nvGrpSpPr>
          <p:cNvPr id="23" name="Group 8"/>
          <p:cNvGrpSpPr/>
          <p:nvPr/>
        </p:nvGrpSpPr>
        <p:grpSpPr bwMode="auto">
          <a:xfrm>
            <a:off x="3620658" y="881047"/>
            <a:ext cx="800877" cy="603944"/>
            <a:chOff x="2252" y="225"/>
            <a:chExt cx="489" cy="591"/>
          </a:xfrm>
        </p:grpSpPr>
        <p:sp>
          <p:nvSpPr>
            <p:cNvPr id="24" name="Oval 9"/>
            <p:cNvSpPr>
              <a:spLocks noChangeArrowheads="1"/>
            </p:cNvSpPr>
            <p:nvPr/>
          </p:nvSpPr>
          <p:spPr bwMode="auto">
            <a:xfrm>
              <a:off x="2421" y="672"/>
              <a:ext cx="144" cy="144"/>
            </a:xfrm>
            <a:prstGeom prst="ellipse">
              <a:avLst/>
            </a:prstGeom>
            <a:solidFill>
              <a:srgbClr val="CC33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800">
                <a:cs typeface="+mn-ea"/>
                <a:sym typeface="+mn-lt"/>
              </a:endParaRPr>
            </a:p>
          </p:txBody>
        </p: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2252" y="225"/>
              <a:ext cx="489" cy="4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cs typeface="+mn-ea"/>
                  <a:sym typeface="+mn-lt"/>
                </a:rPr>
                <a:t>顶点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26" name="Group 11"/>
          <p:cNvGrpSpPr/>
          <p:nvPr/>
        </p:nvGrpSpPr>
        <p:grpSpPr bwMode="auto">
          <a:xfrm>
            <a:off x="6968015" y="3024189"/>
            <a:ext cx="1187397" cy="461899"/>
            <a:chOff x="4320" y="2304"/>
            <a:chExt cx="725" cy="452"/>
          </a:xfrm>
        </p:grpSpPr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4320" y="2487"/>
              <a:ext cx="144" cy="144"/>
            </a:xfrm>
            <a:prstGeom prst="ellipse">
              <a:avLst/>
            </a:prstGeom>
            <a:solidFill>
              <a:srgbClr val="CC33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800">
                <a:cs typeface="+mn-ea"/>
                <a:sym typeface="+mn-lt"/>
              </a:endParaRPr>
            </a:p>
          </p:txBody>
        </p:sp>
        <p:sp>
          <p:nvSpPr>
            <p:cNvPr id="28" name="Text Box 13"/>
            <p:cNvSpPr txBox="1">
              <a:spLocks noChangeArrowheads="1"/>
            </p:cNvSpPr>
            <p:nvPr/>
          </p:nvSpPr>
          <p:spPr bwMode="auto">
            <a:xfrm>
              <a:off x="4556" y="2304"/>
              <a:ext cx="489" cy="4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>
                  <a:cs typeface="+mn-ea"/>
                  <a:sym typeface="+mn-lt"/>
                </a:rPr>
                <a:t>顶点</a:t>
              </a:r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9" name="Group 14"/>
          <p:cNvGrpSpPr/>
          <p:nvPr/>
        </p:nvGrpSpPr>
        <p:grpSpPr bwMode="auto">
          <a:xfrm>
            <a:off x="639337" y="3033743"/>
            <a:ext cx="1274199" cy="461899"/>
            <a:chOff x="374" y="2304"/>
            <a:chExt cx="778" cy="452"/>
          </a:xfrm>
        </p:grpSpPr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1008" y="2544"/>
              <a:ext cx="144" cy="144"/>
            </a:xfrm>
            <a:prstGeom prst="ellipse">
              <a:avLst/>
            </a:prstGeom>
            <a:solidFill>
              <a:srgbClr val="CC33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800">
                <a:cs typeface="+mn-ea"/>
                <a:sym typeface="+mn-lt"/>
              </a:endParaRPr>
            </a:p>
          </p:txBody>
        </p:sp>
        <p:sp>
          <p:nvSpPr>
            <p:cNvPr id="31" name="Text Box 16"/>
            <p:cNvSpPr txBox="1">
              <a:spLocks noChangeArrowheads="1"/>
            </p:cNvSpPr>
            <p:nvPr/>
          </p:nvSpPr>
          <p:spPr bwMode="auto">
            <a:xfrm>
              <a:off x="374" y="2304"/>
              <a:ext cx="489" cy="4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>
                  <a:cs typeface="+mn-ea"/>
                  <a:sym typeface="+mn-lt"/>
                </a:rPr>
                <a:t>顶点</a:t>
              </a:r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2" name="Group 17"/>
          <p:cNvGrpSpPr/>
          <p:nvPr/>
        </p:nvGrpSpPr>
        <p:grpSpPr bwMode="auto">
          <a:xfrm>
            <a:off x="1791171" y="2662373"/>
            <a:ext cx="1116971" cy="984090"/>
            <a:chOff x="1104" y="1812"/>
            <a:chExt cx="682" cy="963"/>
          </a:xfrm>
        </p:grpSpPr>
        <p:sp>
          <p:nvSpPr>
            <p:cNvPr id="33" name="Arc 18"/>
            <p:cNvSpPr/>
            <p:nvPr/>
          </p:nvSpPr>
          <p:spPr bwMode="auto">
            <a:xfrm rot="1400076">
              <a:off x="1104" y="2209"/>
              <a:ext cx="405" cy="566"/>
            </a:xfrm>
            <a:custGeom>
              <a:avLst/>
              <a:gdLst>
                <a:gd name="T0" fmla="*/ 108 w 15181"/>
                <a:gd name="T1" fmla="*/ 0 h 21216"/>
                <a:gd name="T2" fmla="*/ 405 w 15181"/>
                <a:gd name="T3" fmla="*/ 156 h 21216"/>
                <a:gd name="T4" fmla="*/ 0 w 15181"/>
                <a:gd name="T5" fmla="*/ 566 h 21216"/>
                <a:gd name="T6" fmla="*/ 0 60000 65536"/>
                <a:gd name="T7" fmla="*/ 0 60000 65536"/>
                <a:gd name="T8" fmla="*/ 0 60000 65536"/>
                <a:gd name="T9" fmla="*/ 0 w 15181"/>
                <a:gd name="T10" fmla="*/ 0 h 21216"/>
                <a:gd name="T11" fmla="*/ 15181 w 15181"/>
                <a:gd name="T12" fmla="*/ 21216 h 212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181" h="21216" fill="none" extrusionOk="0">
                  <a:moveTo>
                    <a:pt x="4053" y="-1"/>
                  </a:moveTo>
                  <a:cubicBezTo>
                    <a:pt x="8260" y="803"/>
                    <a:pt x="12133" y="2839"/>
                    <a:pt x="15180" y="5850"/>
                  </a:cubicBezTo>
                </a:path>
                <a:path w="15181" h="21216" stroke="0" extrusionOk="0">
                  <a:moveTo>
                    <a:pt x="4053" y="-1"/>
                  </a:moveTo>
                  <a:cubicBezTo>
                    <a:pt x="8260" y="803"/>
                    <a:pt x="12133" y="2839"/>
                    <a:pt x="15180" y="5850"/>
                  </a:cubicBezTo>
                  <a:lnTo>
                    <a:pt x="0" y="21216"/>
                  </a:lnTo>
                  <a:close/>
                </a:path>
              </a:pathLst>
            </a:custGeom>
            <a:noFill/>
            <a:ln w="635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800">
                <a:cs typeface="+mn-ea"/>
                <a:sym typeface="+mn-lt"/>
              </a:endParaRPr>
            </a:p>
          </p:txBody>
        </p:sp>
        <p:sp>
          <p:nvSpPr>
            <p:cNvPr id="34" name="Text Box 19"/>
            <p:cNvSpPr txBox="1">
              <a:spLocks noChangeArrowheads="1"/>
            </p:cNvSpPr>
            <p:nvPr/>
          </p:nvSpPr>
          <p:spPr bwMode="auto">
            <a:xfrm>
              <a:off x="1508" y="1812"/>
              <a:ext cx="278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100" b="1">
                  <a:cs typeface="+mn-ea"/>
                  <a:sym typeface="+mn-lt"/>
                </a:rPr>
                <a:t>角</a:t>
              </a:r>
              <a:endParaRPr lang="zh-CN" altLang="en-US" sz="2100" b="1">
                <a:cs typeface="+mn-ea"/>
                <a:sym typeface="+mn-lt"/>
              </a:endParaRPr>
            </a:p>
          </p:txBody>
        </p:sp>
      </p:grpSp>
      <p:grpSp>
        <p:nvGrpSpPr>
          <p:cNvPr id="35" name="Group 20"/>
          <p:cNvGrpSpPr/>
          <p:nvPr/>
        </p:nvGrpSpPr>
        <p:grpSpPr bwMode="auto">
          <a:xfrm>
            <a:off x="3526307" y="1261159"/>
            <a:ext cx="787775" cy="865549"/>
            <a:chOff x="2197" y="1250"/>
            <a:chExt cx="481" cy="847"/>
          </a:xfrm>
        </p:grpSpPr>
        <p:sp>
          <p:nvSpPr>
            <p:cNvPr id="36" name="Arc 21"/>
            <p:cNvSpPr/>
            <p:nvPr/>
          </p:nvSpPr>
          <p:spPr bwMode="auto">
            <a:xfrm rot="9202115">
              <a:off x="2197" y="1250"/>
              <a:ext cx="454" cy="576"/>
            </a:xfrm>
            <a:custGeom>
              <a:avLst/>
              <a:gdLst>
                <a:gd name="T0" fmla="*/ 0 w 16996"/>
                <a:gd name="T1" fmla="*/ 1 h 21600"/>
                <a:gd name="T2" fmla="*/ 454 w 16996"/>
                <a:gd name="T3" fmla="*/ 179 h 21600"/>
                <a:gd name="T4" fmla="*/ 36 w 16996"/>
                <a:gd name="T5" fmla="*/ 576 h 21600"/>
                <a:gd name="T6" fmla="*/ 0 60000 65536"/>
                <a:gd name="T7" fmla="*/ 0 60000 65536"/>
                <a:gd name="T8" fmla="*/ 0 60000 65536"/>
                <a:gd name="T9" fmla="*/ 0 w 16996"/>
                <a:gd name="T10" fmla="*/ 0 h 21600"/>
                <a:gd name="T11" fmla="*/ 16996 w 16996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996" h="21600" fill="none" extrusionOk="0">
                  <a:moveTo>
                    <a:pt x="-1" y="41"/>
                  </a:moveTo>
                  <a:cubicBezTo>
                    <a:pt x="446" y="13"/>
                    <a:pt x="893" y="-1"/>
                    <a:pt x="1340" y="0"/>
                  </a:cubicBezTo>
                  <a:cubicBezTo>
                    <a:pt x="7258" y="0"/>
                    <a:pt x="12918" y="2428"/>
                    <a:pt x="16996" y="6718"/>
                  </a:cubicBezTo>
                </a:path>
                <a:path w="16996" h="21600" stroke="0" extrusionOk="0">
                  <a:moveTo>
                    <a:pt x="-1" y="41"/>
                  </a:moveTo>
                  <a:cubicBezTo>
                    <a:pt x="446" y="13"/>
                    <a:pt x="893" y="-1"/>
                    <a:pt x="1340" y="0"/>
                  </a:cubicBezTo>
                  <a:cubicBezTo>
                    <a:pt x="7258" y="0"/>
                    <a:pt x="12918" y="2428"/>
                    <a:pt x="16996" y="6718"/>
                  </a:cubicBezTo>
                  <a:lnTo>
                    <a:pt x="1340" y="21600"/>
                  </a:lnTo>
                  <a:close/>
                </a:path>
              </a:pathLst>
            </a:custGeom>
            <a:noFill/>
            <a:ln w="635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800">
                <a:cs typeface="+mn-ea"/>
                <a:sym typeface="+mn-lt"/>
              </a:endParaRPr>
            </a:p>
          </p:txBody>
        </p:sp>
        <p:sp>
          <p:nvSpPr>
            <p:cNvPr id="37" name="Text Box 22"/>
            <p:cNvSpPr txBox="1">
              <a:spLocks noChangeArrowheads="1"/>
            </p:cNvSpPr>
            <p:nvPr/>
          </p:nvSpPr>
          <p:spPr bwMode="auto">
            <a:xfrm>
              <a:off x="2400" y="1690"/>
              <a:ext cx="278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100" b="1" dirty="0">
                  <a:cs typeface="+mn-ea"/>
                  <a:sym typeface="+mn-lt"/>
                </a:rPr>
                <a:t>角</a:t>
              </a:r>
              <a:endParaRPr lang="zh-CN" altLang="en-US" sz="2100" b="1" dirty="0">
                <a:cs typeface="+mn-ea"/>
                <a:sym typeface="+mn-lt"/>
              </a:endParaRPr>
            </a:p>
          </p:txBody>
        </p:sp>
      </p:grpSp>
      <p:grpSp>
        <p:nvGrpSpPr>
          <p:cNvPr id="38" name="Group 23"/>
          <p:cNvGrpSpPr/>
          <p:nvPr/>
        </p:nvGrpSpPr>
        <p:grpSpPr bwMode="auto">
          <a:xfrm>
            <a:off x="5675770" y="2734760"/>
            <a:ext cx="1418324" cy="500732"/>
            <a:chOff x="3549" y="2076"/>
            <a:chExt cx="866" cy="490"/>
          </a:xfrm>
        </p:grpSpPr>
        <p:sp>
          <p:nvSpPr>
            <p:cNvPr id="39" name="Arc 24"/>
            <p:cNvSpPr/>
            <p:nvPr/>
          </p:nvSpPr>
          <p:spPr bwMode="auto">
            <a:xfrm rot="-5951891">
              <a:off x="3925" y="2075"/>
              <a:ext cx="406" cy="575"/>
            </a:xfrm>
            <a:custGeom>
              <a:avLst/>
              <a:gdLst>
                <a:gd name="T0" fmla="*/ 35 w 15181"/>
                <a:gd name="T1" fmla="*/ 0 h 21560"/>
                <a:gd name="T2" fmla="*/ 406 w 15181"/>
                <a:gd name="T3" fmla="*/ 165 h 21560"/>
                <a:gd name="T4" fmla="*/ 0 w 15181"/>
                <a:gd name="T5" fmla="*/ 575 h 21560"/>
                <a:gd name="T6" fmla="*/ 0 60000 65536"/>
                <a:gd name="T7" fmla="*/ 0 60000 65536"/>
                <a:gd name="T8" fmla="*/ 0 60000 65536"/>
                <a:gd name="T9" fmla="*/ 0 w 15181"/>
                <a:gd name="T10" fmla="*/ 0 h 21560"/>
                <a:gd name="T11" fmla="*/ 15181 w 15181"/>
                <a:gd name="T12" fmla="*/ 21560 h 215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181" h="21560" fill="none" extrusionOk="0">
                  <a:moveTo>
                    <a:pt x="1314" y="0"/>
                  </a:moveTo>
                  <a:cubicBezTo>
                    <a:pt x="6534" y="318"/>
                    <a:pt x="11460" y="2519"/>
                    <a:pt x="15180" y="6194"/>
                  </a:cubicBezTo>
                </a:path>
                <a:path w="15181" h="21560" stroke="0" extrusionOk="0">
                  <a:moveTo>
                    <a:pt x="1314" y="0"/>
                  </a:moveTo>
                  <a:cubicBezTo>
                    <a:pt x="6534" y="318"/>
                    <a:pt x="11460" y="2519"/>
                    <a:pt x="15180" y="6194"/>
                  </a:cubicBezTo>
                  <a:lnTo>
                    <a:pt x="0" y="21560"/>
                  </a:lnTo>
                  <a:close/>
                </a:path>
              </a:pathLst>
            </a:custGeom>
            <a:noFill/>
            <a:ln w="635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800">
                <a:cs typeface="+mn-ea"/>
                <a:sym typeface="+mn-lt"/>
              </a:endParaRPr>
            </a:p>
          </p:txBody>
        </p:sp>
        <p:sp>
          <p:nvSpPr>
            <p:cNvPr id="40" name="Text Box 25"/>
            <p:cNvSpPr txBox="1">
              <a:spLocks noChangeArrowheads="1"/>
            </p:cNvSpPr>
            <p:nvPr/>
          </p:nvSpPr>
          <p:spPr bwMode="auto">
            <a:xfrm>
              <a:off x="3549" y="2076"/>
              <a:ext cx="278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100" b="1">
                  <a:cs typeface="+mn-ea"/>
                  <a:sym typeface="+mn-lt"/>
                </a:rPr>
                <a:t>角</a:t>
              </a:r>
              <a:endParaRPr lang="zh-CN" altLang="en-US" sz="2100" b="1">
                <a:cs typeface="+mn-ea"/>
                <a:sym typeface="+mn-lt"/>
              </a:endParaRPr>
            </a:p>
          </p:txBody>
        </p:sp>
      </p:grpSp>
      <p:sp>
        <p:nvSpPr>
          <p:cNvPr id="41" name="Text Box 26"/>
          <p:cNvSpPr txBox="1">
            <a:spLocks noChangeArrowheads="1"/>
          </p:cNvSpPr>
          <p:nvPr/>
        </p:nvSpPr>
        <p:spPr bwMode="auto">
          <a:xfrm>
            <a:off x="894237" y="4238632"/>
            <a:ext cx="7692691" cy="300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1500" b="1" dirty="0">
                <a:cs typeface="+mn-ea"/>
                <a:sym typeface="+mn-lt"/>
              </a:rPr>
              <a:t>三角形都有</a:t>
            </a:r>
            <a:r>
              <a:rPr lang="en-US" altLang="zh-CN" sz="1500" b="1" dirty="0">
                <a:cs typeface="+mn-ea"/>
                <a:sym typeface="+mn-lt"/>
              </a:rPr>
              <a:t>3</a:t>
            </a:r>
            <a:r>
              <a:rPr lang="zh-CN" altLang="en-US" sz="1500" b="1" dirty="0">
                <a:cs typeface="+mn-ea"/>
                <a:sym typeface="+mn-lt"/>
              </a:rPr>
              <a:t>条边，</a:t>
            </a:r>
            <a:r>
              <a:rPr lang="en-US" altLang="zh-CN" sz="1500" b="1" dirty="0">
                <a:cs typeface="+mn-ea"/>
                <a:sym typeface="+mn-lt"/>
              </a:rPr>
              <a:t>3</a:t>
            </a:r>
            <a:r>
              <a:rPr lang="zh-CN" altLang="en-US" sz="1500" b="1" dirty="0">
                <a:cs typeface="+mn-ea"/>
                <a:sym typeface="+mn-lt"/>
              </a:rPr>
              <a:t>个角和</a:t>
            </a:r>
            <a:r>
              <a:rPr lang="en-US" altLang="zh-CN" sz="1500" b="1" dirty="0">
                <a:cs typeface="+mn-ea"/>
                <a:sym typeface="+mn-lt"/>
              </a:rPr>
              <a:t>3</a:t>
            </a:r>
            <a:r>
              <a:rPr lang="zh-CN" altLang="en-US" sz="1500" b="1" dirty="0">
                <a:cs typeface="+mn-ea"/>
                <a:sym typeface="+mn-lt"/>
              </a:rPr>
              <a:t>个顶点。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新知探究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685800" y="1022470"/>
            <a:ext cx="4071966" cy="403237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>
              <a:spcBef>
                <a:spcPct val="0"/>
              </a:spcBef>
              <a:defRPr/>
            </a:pPr>
            <a:r>
              <a:rPr lang="zh-CN" altLang="en-US" sz="2100" b="1" dirty="0">
                <a:cs typeface="+mn-ea"/>
                <a:sym typeface="+mn-lt"/>
              </a:rPr>
              <a:t>什么是三角形？</a:t>
            </a:r>
            <a:endParaRPr lang="zh-CN" altLang="en-US" sz="2100" b="1" dirty="0">
              <a:cs typeface="+mn-ea"/>
              <a:sym typeface="+mn-lt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685800" y="3921865"/>
            <a:ext cx="7253838" cy="4293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800" b="1" dirty="0">
                <a:cs typeface="+mn-ea"/>
                <a:sym typeface="+mn-lt"/>
              </a:rPr>
              <a:t>    由三条线段围成的图形（每相邻两条线段的端点相连）叫做三角形。</a:t>
            </a:r>
            <a:endParaRPr lang="zh-CN" altLang="en-US" sz="1800" b="1" dirty="0">
              <a:cs typeface="+mn-ea"/>
              <a:sym typeface="+mn-lt"/>
            </a:endParaRPr>
          </a:p>
        </p:txBody>
      </p:sp>
      <p:sp>
        <p:nvSpPr>
          <p:cNvPr id="18" name="Line 4"/>
          <p:cNvSpPr>
            <a:spLocks noChangeShapeType="1"/>
          </p:cNvSpPr>
          <p:nvPr/>
        </p:nvSpPr>
        <p:spPr bwMode="auto">
          <a:xfrm flipH="1">
            <a:off x="2844801" y="1593855"/>
            <a:ext cx="1223963" cy="15113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>
            <a:off x="4070351" y="1593854"/>
            <a:ext cx="1800225" cy="1800225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Line 6"/>
          <p:cNvSpPr>
            <a:spLocks noChangeShapeType="1"/>
          </p:cNvSpPr>
          <p:nvPr/>
        </p:nvSpPr>
        <p:spPr bwMode="auto">
          <a:xfrm>
            <a:off x="2844801" y="3106743"/>
            <a:ext cx="3024188" cy="2889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新知探究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514351" y="3643317"/>
            <a:ext cx="7905749" cy="10387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为了表达方便，用字母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A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B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C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分别表示三角形的三个顶点，上面的三角形可以表示成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三角形</a:t>
            </a:r>
            <a:r>
              <a:rPr lang="en-US" altLang="zh-CN" sz="1800" dirty="0">
                <a:solidFill>
                  <a:srgbClr val="FF0000"/>
                </a:solidFill>
                <a:cs typeface="+mn-ea"/>
                <a:sym typeface="+mn-lt"/>
              </a:rPr>
              <a:t>ABC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99982" y="797602"/>
            <a:ext cx="4629419" cy="2558961"/>
            <a:chOff x="1564219" y="-24"/>
            <a:chExt cx="8377405" cy="4630702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438400" y="913663"/>
              <a:ext cx="6800872" cy="3132653"/>
              <a:chOff x="1296" y="816"/>
              <a:chExt cx="2592" cy="1968"/>
            </a:xfrm>
          </p:grpSpPr>
          <p:sp>
            <p:nvSpPr>
              <p:cNvPr id="4" name="Line 3"/>
              <p:cNvSpPr>
                <a:spLocks noChangeShapeType="1"/>
              </p:cNvSpPr>
              <p:nvPr/>
            </p:nvSpPr>
            <p:spPr bwMode="auto">
              <a:xfrm flipH="1">
                <a:off x="1296" y="816"/>
                <a:ext cx="1104" cy="1968"/>
              </a:xfrm>
              <a:prstGeom prst="line">
                <a:avLst/>
              </a:prstGeom>
              <a:noFill/>
              <a:ln w="1016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Line 4"/>
              <p:cNvSpPr>
                <a:spLocks noChangeShapeType="1"/>
              </p:cNvSpPr>
              <p:nvPr/>
            </p:nvSpPr>
            <p:spPr bwMode="auto">
              <a:xfrm>
                <a:off x="2400" y="816"/>
                <a:ext cx="1488" cy="1920"/>
              </a:xfrm>
              <a:prstGeom prst="line">
                <a:avLst/>
              </a:prstGeom>
              <a:noFill/>
              <a:ln w="1016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Line 5"/>
              <p:cNvSpPr>
                <a:spLocks noChangeShapeType="1"/>
              </p:cNvSpPr>
              <p:nvPr/>
            </p:nvSpPr>
            <p:spPr bwMode="auto">
              <a:xfrm flipV="1">
                <a:off x="1296" y="2736"/>
                <a:ext cx="2592" cy="48"/>
              </a:xfrm>
              <a:prstGeom prst="line">
                <a:avLst/>
              </a:prstGeom>
              <a:noFill/>
              <a:ln w="1016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5012647" y="-24"/>
              <a:ext cx="702350" cy="10025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000" b="1" dirty="0">
                  <a:solidFill>
                    <a:srgbClr val="0000CC"/>
                  </a:solidFill>
                  <a:cs typeface="+mn-ea"/>
                  <a:sym typeface="+mn-lt"/>
                </a:rPr>
                <a:t>A</a:t>
              </a:r>
              <a:endParaRPr lang="en-US" altLang="zh-CN" sz="3000" b="1" dirty="0">
                <a:solidFill>
                  <a:srgbClr val="0000CC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1564219" y="3619503"/>
              <a:ext cx="665919" cy="10025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000" b="1" dirty="0">
                  <a:solidFill>
                    <a:srgbClr val="0000CC"/>
                  </a:solidFill>
                  <a:cs typeface="+mn-ea"/>
                  <a:sym typeface="+mn-lt"/>
                </a:rPr>
                <a:t>B</a:t>
              </a:r>
              <a:endParaRPr lang="en-US" altLang="zh-CN" sz="3000" b="1" dirty="0">
                <a:solidFill>
                  <a:srgbClr val="0000CC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9239272" y="3628162"/>
              <a:ext cx="702352" cy="10025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000" b="1">
                  <a:solidFill>
                    <a:srgbClr val="0000CC"/>
                  </a:solidFill>
                  <a:cs typeface="+mn-ea"/>
                  <a:sym typeface="+mn-lt"/>
                </a:rPr>
                <a:t>C</a:t>
              </a:r>
              <a:endParaRPr lang="en-US" altLang="zh-CN" sz="3000" b="1">
                <a:solidFill>
                  <a:srgbClr val="0000CC"/>
                </a:solidFill>
                <a:cs typeface="+mn-ea"/>
                <a:sym typeface="+mn-lt"/>
              </a:endParaRPr>
            </a:p>
          </p:txBody>
        </p:sp>
        <p:sp>
          <p:nvSpPr>
            <p:cNvPr id="10" name="AutoShape 10"/>
            <p:cNvSpPr>
              <a:spLocks noChangeArrowheads="1"/>
            </p:cNvSpPr>
            <p:nvPr/>
          </p:nvSpPr>
          <p:spPr bwMode="auto">
            <a:xfrm>
              <a:off x="9048772" y="3803475"/>
              <a:ext cx="275273" cy="221896"/>
            </a:xfrm>
            <a:prstGeom prst="smileyFace">
              <a:avLst>
                <a:gd name="adj" fmla="val 465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auto">
            <a:xfrm>
              <a:off x="5220081" y="804133"/>
              <a:ext cx="275273" cy="221896"/>
            </a:xfrm>
            <a:prstGeom prst="smileyFace">
              <a:avLst>
                <a:gd name="adj" fmla="val 465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AutoShape 12"/>
            <p:cNvSpPr>
              <a:spLocks noChangeArrowheads="1"/>
            </p:cNvSpPr>
            <p:nvPr/>
          </p:nvSpPr>
          <p:spPr bwMode="auto">
            <a:xfrm>
              <a:off x="2309285" y="3905253"/>
              <a:ext cx="275273" cy="221896"/>
            </a:xfrm>
            <a:prstGeom prst="smileyFace">
              <a:avLst>
                <a:gd name="adj" fmla="val 465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53144" y="141516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新知探究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12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4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15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16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17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KSO_WPP_MARK_KEY" val="5f263780-5d83-4740-8f0d-705649502f86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rznuq3s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825</Words>
  <Application>WPS 演示</Application>
  <PresentationFormat>全屏显示(16:9)</PresentationFormat>
  <Paragraphs>227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FandolFang R</vt:lpstr>
      <vt:lpstr>Calibri</vt:lpstr>
      <vt:lpstr>幼圆</vt:lpstr>
      <vt:lpstr>微软雅黑</vt:lpstr>
      <vt:lpstr>思源黑体 CN Regular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42</cp:revision>
  <dcterms:created xsi:type="dcterms:W3CDTF">2020-07-04T05:58:00Z</dcterms:created>
  <dcterms:modified xsi:type="dcterms:W3CDTF">2023-02-05T09:58:12Z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64E14187B30A47AFB33D3C086156EB5C</vt:lpwstr>
  </property>
</Properties>
</file>