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60" r:id="rId7"/>
    <p:sldId id="259" r:id="rId8"/>
    <p:sldId id="274" r:id="rId9"/>
    <p:sldId id="263" r:id="rId10"/>
    <p:sldId id="269" r:id="rId11"/>
    <p:sldId id="275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936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cs typeface="+mn-ea"/>
              </a:defRPr>
            </a:lvl1pPr>
          </a:lstStyle>
          <a:p>
            <a:pPr>
              <a:defRPr/>
            </a:pPr>
            <a:fld id="{44256AF3-7F22-46E4-9B4D-A7FD77916A59}" type="datetimeFigureOut">
              <a:rPr lang="zh-CN" altLang="en-US"/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fld id="{217DDA52-6169-4466-8730-84CA34540115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717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9D73BAB-46E7-40D1-B12D-B533D4E69C4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ChangeArrowheads="1" noTextEdit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126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4909268-AFF5-4F46-9F60-407B8E33A1B9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CE820-8F57-43CA-9475-93FD29A0D4D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9A6B7B-3947-4D51-A7B3-52F68E00A86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CE820-8F57-43CA-9475-93FD29A0D4D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C80A5-11BB-44D9-9C8A-C325A7A52F1B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0C366-1598-4668-BBC0-9E7886FF695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fld id="{06E0FA6C-F387-428E-B391-C4BA5BE051D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CE820-8F57-43CA-9475-93FD29A0D4D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2D46D9-A0EC-4604-87DA-61158AED891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CE820-8F57-43CA-9475-93FD29A0D4D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CAEC08-FED4-409B-80E0-9FDD4920EC1A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5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CE820-8F57-43CA-9475-93FD29A0D4DD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57D1E-56E4-4A4A-8301-630011897C3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CE820-8F57-43CA-9475-93FD29A0D4D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085BAD-0E76-4726-B052-D487A1E5834A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CE820-8F57-43CA-9475-93FD29A0D4DD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23D5F9-F00A-42DF-930C-FF1BC1B027D8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CE820-8F57-43CA-9475-93FD29A0D4D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B98E7-AE55-488B-B81B-B3B416F2EBEB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CE820-8F57-43CA-9475-93FD29A0D4D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EE0C81-66C0-4C24-A017-9D4C2AC45767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47CE820-8F57-43CA-9475-93FD29A0D4D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fld id="{D78EA993-0A7D-4F67-A3CD-10383F42AAF2}" type="slidenum">
              <a:rPr altLang="en-US"/>
            </a:fld>
            <a:endParaRPr lang="zh-CN" altLang="en-US"/>
          </a:p>
        </p:txBody>
      </p:sp>
      <p:pic>
        <p:nvPicPr>
          <p:cNvPr id="1031" name="图片 2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10.png"/><Relationship Id="rId1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 bwMode="auto">
          <a:xfrm>
            <a:off x="2432051" y="1649413"/>
            <a:ext cx="7772400" cy="2257425"/>
          </a:xfrm>
          <a:prstGeom prst="roundRect">
            <a:avLst/>
          </a:prstGeom>
          <a:ln w="19050"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105" descr="小鸟0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10301" y="3459161"/>
            <a:ext cx="554039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06" descr="小鸟0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44813" y="887413"/>
            <a:ext cx="7381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07" descr="小鸟0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67277" y="3930651"/>
            <a:ext cx="925513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矩形 21"/>
          <p:cNvSpPr>
            <a:spLocks noChangeArrowheads="1"/>
          </p:cNvSpPr>
          <p:nvPr/>
        </p:nvSpPr>
        <p:spPr bwMode="auto">
          <a:xfrm>
            <a:off x="2678113" y="2151060"/>
            <a:ext cx="718434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66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角形的分类</a:t>
            </a:r>
            <a:endParaRPr lang="zh-CN" altLang="en-US" sz="6600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965 0.45109 C -0.37465 0.44901 -0.34965 0.44716 -0.31389 0.40878 C -0.27812 0.37017 -0.22899 0.29595 -0.18541 0.22057 C -0.14184 0.14497 -0.09791 0.02358 -0.05243 -0.04324 C -0.00694 -0.11029 0.0283 -0.13989 0.08733 -0.18058 C 0.14636 -0.22151 0.19896 -0.2511 0.30157 -0.28856 C 0.40417 -0.32602 0.6198 -0.38081 0.70348 -0.40509 " pathEditMode="relative" rAng="0" ptsTypes="aaaaaaa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00" y="-428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819 0.23006 C -0.3125 0.20393 -0.23663 0.17804 -0.17708 0.14937 C -0.11753 0.12116 -0.0776 0.09179 -0.03107 0.0585 C 0.01546 0.02567 0.0375 0.00624 0.10226 -0.04925 C 0.16702 -0.10428 0.28664 -0.20069 0.35782 -0.27306 C 0.429 -0.34589 0.47622 -0.39931 0.52917 -0.48439 C 0.58212 -0.56971 0.62865 -0.67722 0.67518 -0.78474 " pathEditMode="relative" rAng="0" ptsTypes="aaaaaaA">
                                      <p:cBhvr>
                                        <p:cTn id="1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77 -0.08324 C -0.13941 -0.05642 -0.11145 -0.02936 -0.05833 -0.01133 C -0.0052 0.0067 0.06927 0.01919 0.15122 0.02451 C 0.23316 0.02983 0.354 0.00879 0.43386 0.02035 C 0.51355 0.03191 0.56424 0.08532 0.63021 0.09457 C 0.69618 0.10381 0.77205 0.10381 0.83021 0.07561 C 0.88837 0.0474 0.94844 -0.04324 0.97952 -0.07445 " pathEditMode="relative" rAng="0" ptsTypes="aaaaaaa">
                                      <p:cBhvr>
                                        <p:cTn id="1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9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合 5"/>
          <p:cNvGrpSpPr/>
          <p:nvPr/>
        </p:nvGrpSpPr>
        <p:grpSpPr bwMode="auto">
          <a:xfrm>
            <a:off x="4162425" y="293689"/>
            <a:ext cx="4057651" cy="687387"/>
            <a:chOff x="4360695" y="293298"/>
            <a:chExt cx="4057650" cy="687358"/>
          </a:xfrm>
        </p:grpSpPr>
        <p:pic>
          <p:nvPicPr>
            <p:cNvPr id="5122" name="Picture 2" descr="C:\Users\Administrator\Desktop\QQ截图20160222134312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60695" y="294856"/>
              <a:ext cx="4057650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3" name="TextBox 4"/>
            <p:cNvSpPr txBox="1">
              <a:spLocks noChangeArrowheads="1"/>
            </p:cNvSpPr>
            <p:nvPr/>
          </p:nvSpPr>
          <p:spPr bwMode="auto">
            <a:xfrm>
              <a:off x="5408760" y="293298"/>
              <a:ext cx="2251496" cy="584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课前回顾</a:t>
              </a:r>
              <a:endParaRPr lang="zh-CN" altLang="en-US" sz="32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横卷形 9"/>
          <p:cNvSpPr/>
          <p:nvPr/>
        </p:nvSpPr>
        <p:spPr>
          <a:xfrm>
            <a:off x="1660526" y="1317627"/>
            <a:ext cx="3649663" cy="620713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什么是三角形呢？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图文框 10"/>
          <p:cNvSpPr/>
          <p:nvPr/>
        </p:nvSpPr>
        <p:spPr>
          <a:xfrm>
            <a:off x="2541864" y="2306973"/>
            <a:ext cx="6862195" cy="2290195"/>
          </a:xfrm>
          <a:prstGeom prst="fram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三角形就是由三条线段围成的封闭图形（每相邻的两条线段的端点相连）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3" descr="5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820275" y="1887538"/>
            <a:ext cx="1739900" cy="375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5403849" y="2735263"/>
            <a:ext cx="1549400" cy="21717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4770439" y="2727327"/>
            <a:ext cx="492125" cy="1954213"/>
          </a:xfrm>
          <a:prstGeom prst="leftArrow">
            <a:avLst>
              <a:gd name="adj1" fmla="val 65583"/>
              <a:gd name="adj2" fmla="val 65181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46275"/>
                  <a:invGamma/>
                  <a:alpha val="12000"/>
                </a:scheme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2939643" y="2220438"/>
            <a:ext cx="1689652" cy="2967705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38100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Verdana" panose="020B0604030504040204" pitchFamily="34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3009900" y="2436814"/>
            <a:ext cx="154940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001D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三角形具有稳定性</a:t>
            </a:r>
            <a:endParaRPr lang="en-US" altLang="zh-CN" sz="2800" dirty="0">
              <a:solidFill>
                <a:srgbClr val="001D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7685043" y="2144940"/>
            <a:ext cx="1689652" cy="2967705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38100">
            <a:solidFill>
              <a:schemeClr val="tx1"/>
            </a:solidFill>
            <a:rou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Verdana" panose="020B0604030504040204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7797800" y="2436813"/>
            <a:ext cx="1547813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001D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两条短边的和大于第三边</a:t>
            </a:r>
            <a:endParaRPr lang="en-US" altLang="zh-CN" sz="2800" dirty="0">
              <a:solidFill>
                <a:srgbClr val="001D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AutoShape 15"/>
          <p:cNvSpPr>
            <a:spLocks noChangeArrowheads="1"/>
          </p:cNvSpPr>
          <p:nvPr/>
        </p:nvSpPr>
        <p:spPr bwMode="auto">
          <a:xfrm>
            <a:off x="7096125" y="2727327"/>
            <a:ext cx="490539" cy="1954213"/>
          </a:xfrm>
          <a:prstGeom prst="rightArrow">
            <a:avLst>
              <a:gd name="adj1" fmla="val 67750"/>
              <a:gd name="adj2" fmla="val 66167"/>
            </a:avLst>
          </a:prstGeom>
          <a:gradFill rotWithShape="1">
            <a:gsLst>
              <a:gs pos="0">
                <a:schemeClr val="bg2">
                  <a:gamma/>
                  <a:shade val="46275"/>
                  <a:invGamma/>
                  <a:alpha val="12000"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6" name="AutoShape 17"/>
          <p:cNvSpPr>
            <a:spLocks noChangeArrowheads="1"/>
          </p:cNvSpPr>
          <p:nvPr/>
        </p:nvSpPr>
        <p:spPr bwMode="auto">
          <a:xfrm>
            <a:off x="5373688" y="2365377"/>
            <a:ext cx="1619251" cy="506413"/>
          </a:xfrm>
          <a:prstGeom prst="upArrow">
            <a:avLst>
              <a:gd name="adj1" fmla="val 68380"/>
              <a:gd name="adj2" fmla="val 70833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63529"/>
                  <a:invGamma/>
                  <a:alpha val="1200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153" name="Text Box 18"/>
          <p:cNvSpPr txBox="1">
            <a:spLocks noChangeArrowheads="1"/>
          </p:cNvSpPr>
          <p:nvPr/>
        </p:nvSpPr>
        <p:spPr bwMode="auto">
          <a:xfrm>
            <a:off x="5849597" y="1863726"/>
            <a:ext cx="6420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</a:rPr>
              <a:t>Text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154" name="Text Box 20"/>
          <p:cNvSpPr txBox="1">
            <a:spLocks noChangeArrowheads="1"/>
          </p:cNvSpPr>
          <p:nvPr/>
        </p:nvSpPr>
        <p:spPr bwMode="auto">
          <a:xfrm>
            <a:off x="5849597" y="5410201"/>
            <a:ext cx="6420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</a:rPr>
              <a:t>Text</a:t>
            </a:r>
            <a:endParaRPr lang="en-US" altLang="zh-CN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" name="AutoShape 21"/>
          <p:cNvSpPr>
            <a:spLocks noChangeArrowheads="1"/>
          </p:cNvSpPr>
          <p:nvPr/>
        </p:nvSpPr>
        <p:spPr bwMode="auto">
          <a:xfrm>
            <a:off x="5353050" y="4608513"/>
            <a:ext cx="1620839" cy="500062"/>
          </a:xfrm>
          <a:prstGeom prst="downArrow">
            <a:avLst>
              <a:gd name="adj1" fmla="val 67093"/>
              <a:gd name="adj2" fmla="val 64051"/>
            </a:avLst>
          </a:prstGeom>
          <a:gradFill rotWithShape="1">
            <a:gsLst>
              <a:gs pos="0">
                <a:schemeClr val="bg2">
                  <a:gamma/>
                  <a:tint val="63529"/>
                  <a:invGamma/>
                  <a:alpha val="12000"/>
                </a:schemeClr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156" name="TextBox 20"/>
          <p:cNvSpPr txBox="1">
            <a:spLocks noChangeArrowheads="1"/>
          </p:cNvSpPr>
          <p:nvPr/>
        </p:nvSpPr>
        <p:spPr bwMode="auto">
          <a:xfrm>
            <a:off x="5688014" y="3254375"/>
            <a:ext cx="114935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三角形的特点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57" name="Picture 4" descr="5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89013" y="1571627"/>
            <a:ext cx="1195387" cy="37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云形标注 22"/>
          <p:cNvSpPr/>
          <p:nvPr/>
        </p:nvSpPr>
        <p:spPr>
          <a:xfrm>
            <a:off x="2978093" y="578840"/>
            <a:ext cx="3682767" cy="1266738"/>
          </a:xfrm>
          <a:prstGeom prst="cloudCallout">
            <a:avLst>
              <a:gd name="adj1" fmla="val -77250"/>
              <a:gd name="adj2" fmla="val 63490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还学习了什么知识呢？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AutoShape 10"/>
          <p:cNvSpPr>
            <a:spLocks noChangeArrowheads="1"/>
          </p:cNvSpPr>
          <p:nvPr/>
        </p:nvSpPr>
        <p:spPr bwMode="auto">
          <a:xfrm>
            <a:off x="2001839" y="1768475"/>
            <a:ext cx="1422400" cy="838200"/>
          </a:xfrm>
          <a:prstGeom prst="triangle">
            <a:avLst>
              <a:gd name="adj" fmla="val 50000"/>
            </a:avLst>
          </a:prstGeom>
          <a:solidFill>
            <a:srgbClr val="9900FF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194" name="Group 27"/>
          <p:cNvGrpSpPr/>
          <p:nvPr/>
        </p:nvGrpSpPr>
        <p:grpSpPr bwMode="auto">
          <a:xfrm>
            <a:off x="3611563" y="1768477"/>
            <a:ext cx="1422400" cy="841375"/>
            <a:chOff x="0" y="0"/>
            <a:chExt cx="672" cy="530"/>
          </a:xfrm>
        </p:grpSpPr>
        <p:sp>
          <p:nvSpPr>
            <p:cNvPr id="8195" name="AutoShape 28"/>
            <p:cNvSpPr>
              <a:spLocks noChangeArrowheads="1"/>
            </p:cNvSpPr>
            <p:nvPr/>
          </p:nvSpPr>
          <p:spPr bwMode="auto">
            <a:xfrm>
              <a:off x="0" y="0"/>
              <a:ext cx="672" cy="528"/>
            </a:xfrm>
            <a:prstGeom prst="rtTriangle">
              <a:avLst/>
            </a:prstGeom>
            <a:solidFill>
              <a:srgbClr val="9900FF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96" name="Text Box 29"/>
            <p:cNvSpPr txBox="1">
              <a:spLocks noChangeArrowheads="1"/>
            </p:cNvSpPr>
            <p:nvPr/>
          </p:nvSpPr>
          <p:spPr bwMode="auto">
            <a:xfrm>
              <a:off x="74" y="160"/>
              <a:ext cx="281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zh-CN" sz="3200" b="1">
                  <a:solidFill>
                    <a:schemeClr val="bg1"/>
                  </a:solidFill>
                  <a:ea typeface="楷体_GB2312" pitchFamily="1" charset="-122"/>
                </a:rPr>
                <a:t>②</a:t>
              </a:r>
              <a:endParaRPr lang="zh-CN" altLang="zh-CN" sz="3200" b="1">
                <a:solidFill>
                  <a:schemeClr val="bg1"/>
                </a:solidFill>
                <a:ea typeface="楷体_GB2312" pitchFamily="1" charset="-122"/>
              </a:endParaRPr>
            </a:p>
          </p:txBody>
        </p:sp>
        <p:grpSp>
          <p:nvGrpSpPr>
            <p:cNvPr id="8197" name="Group 30"/>
            <p:cNvGrpSpPr/>
            <p:nvPr/>
          </p:nvGrpSpPr>
          <p:grpSpPr bwMode="auto">
            <a:xfrm rot="-5400000">
              <a:off x="4" y="436"/>
              <a:ext cx="92" cy="91"/>
              <a:chOff x="0" y="0"/>
              <a:chExt cx="137" cy="136"/>
            </a:xfrm>
          </p:grpSpPr>
          <p:sp>
            <p:nvSpPr>
              <p:cNvPr id="8198" name="Line 31"/>
              <p:cNvSpPr>
                <a:spLocks noChangeShapeType="1"/>
              </p:cNvSpPr>
              <p:nvPr/>
            </p:nvSpPr>
            <p:spPr bwMode="auto">
              <a:xfrm>
                <a:off x="137" y="0"/>
                <a:ext cx="0" cy="136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9" name="Line 32"/>
              <p:cNvSpPr>
                <a:spLocks noChangeShapeType="1"/>
              </p:cNvSpPr>
              <p:nvPr/>
            </p:nvSpPr>
            <p:spPr bwMode="auto">
              <a:xfrm flipH="1">
                <a:off x="0" y="136"/>
                <a:ext cx="137" cy="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8200" name="Text Box 11"/>
          <p:cNvSpPr txBox="1">
            <a:spLocks noChangeArrowheads="1"/>
          </p:cNvSpPr>
          <p:nvPr/>
        </p:nvSpPr>
        <p:spPr bwMode="auto">
          <a:xfrm>
            <a:off x="2454274" y="2022477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3200" b="1">
                <a:solidFill>
                  <a:schemeClr val="bg1"/>
                </a:solidFill>
                <a:ea typeface="楷体_GB2312" pitchFamily="1" charset="-122"/>
              </a:rPr>
              <a:t>①</a:t>
            </a:r>
            <a:endParaRPr lang="zh-CN" altLang="zh-CN" sz="3200" b="1">
              <a:solidFill>
                <a:schemeClr val="bg1"/>
              </a:solidFill>
              <a:ea typeface="楷体_GB2312" pitchFamily="1" charset="-122"/>
            </a:endParaRPr>
          </a:p>
        </p:txBody>
      </p:sp>
      <p:grpSp>
        <p:nvGrpSpPr>
          <p:cNvPr id="8201" name="Group 12"/>
          <p:cNvGrpSpPr/>
          <p:nvPr/>
        </p:nvGrpSpPr>
        <p:grpSpPr bwMode="auto">
          <a:xfrm>
            <a:off x="4121151" y="1870075"/>
            <a:ext cx="3149600" cy="711200"/>
            <a:chOff x="0" y="0"/>
            <a:chExt cx="1488" cy="448"/>
          </a:xfrm>
        </p:grpSpPr>
        <p:sp>
          <p:nvSpPr>
            <p:cNvPr id="8202" name="AutoShape 13"/>
            <p:cNvSpPr>
              <a:spLocks noChangeArrowheads="1"/>
            </p:cNvSpPr>
            <p:nvPr/>
          </p:nvSpPr>
          <p:spPr bwMode="auto">
            <a:xfrm rot="10800000">
              <a:off x="0" y="16"/>
              <a:ext cx="1488" cy="432"/>
            </a:xfrm>
            <a:prstGeom prst="triangle">
              <a:avLst>
                <a:gd name="adj" fmla="val 28847"/>
              </a:avLst>
            </a:prstGeom>
            <a:solidFill>
              <a:srgbClr val="9900FF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3" name="Text Box 14"/>
            <p:cNvSpPr txBox="1">
              <a:spLocks noChangeArrowheads="1"/>
            </p:cNvSpPr>
            <p:nvPr/>
          </p:nvSpPr>
          <p:spPr bwMode="auto">
            <a:xfrm>
              <a:off x="843" y="0"/>
              <a:ext cx="281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zh-CN" sz="3200" b="1">
                  <a:solidFill>
                    <a:schemeClr val="bg1"/>
                  </a:solidFill>
                  <a:ea typeface="楷体_GB2312" pitchFamily="1" charset="-122"/>
                </a:rPr>
                <a:t>③</a:t>
              </a:r>
              <a:endParaRPr lang="zh-CN" altLang="zh-CN" sz="3200" b="1">
                <a:solidFill>
                  <a:schemeClr val="bg1"/>
                </a:solidFill>
                <a:ea typeface="楷体_GB2312" pitchFamily="1" charset="-122"/>
              </a:endParaRPr>
            </a:p>
          </p:txBody>
        </p:sp>
      </p:grpSp>
      <p:grpSp>
        <p:nvGrpSpPr>
          <p:cNvPr id="8204" name="Group 21"/>
          <p:cNvGrpSpPr/>
          <p:nvPr/>
        </p:nvGrpSpPr>
        <p:grpSpPr bwMode="auto">
          <a:xfrm>
            <a:off x="7589840" y="1830389"/>
            <a:ext cx="1546225" cy="1003300"/>
            <a:chOff x="0" y="0"/>
            <a:chExt cx="731" cy="632"/>
          </a:xfrm>
        </p:grpSpPr>
        <p:sp>
          <p:nvSpPr>
            <p:cNvPr id="8205" name="AutoShape 22"/>
            <p:cNvSpPr>
              <a:spLocks noChangeArrowheads="1"/>
            </p:cNvSpPr>
            <p:nvPr/>
          </p:nvSpPr>
          <p:spPr bwMode="auto">
            <a:xfrm rot="5400000">
              <a:off x="52" y="-47"/>
              <a:ext cx="627" cy="731"/>
            </a:xfrm>
            <a:prstGeom prst="rtTriangle">
              <a:avLst/>
            </a:prstGeom>
            <a:solidFill>
              <a:srgbClr val="9900FF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6" name="Rectangle 23"/>
            <p:cNvSpPr>
              <a:spLocks noChangeArrowheads="1"/>
            </p:cNvSpPr>
            <p:nvPr/>
          </p:nvSpPr>
          <p:spPr bwMode="auto">
            <a:xfrm>
              <a:off x="46" y="0"/>
              <a:ext cx="281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zh-CN" sz="3200" b="1">
                  <a:solidFill>
                    <a:schemeClr val="bg1"/>
                  </a:solidFill>
                  <a:ea typeface="楷体_GB2312" pitchFamily="1" charset="-122"/>
                </a:rPr>
                <a:t>④</a:t>
              </a:r>
              <a:endParaRPr lang="zh-CN" altLang="zh-CN" sz="3200" b="1">
                <a:solidFill>
                  <a:schemeClr val="bg1"/>
                </a:solidFill>
                <a:ea typeface="楷体_GB2312" pitchFamily="1" charset="-122"/>
              </a:endParaRPr>
            </a:p>
          </p:txBody>
        </p:sp>
        <p:grpSp>
          <p:nvGrpSpPr>
            <p:cNvPr id="8207" name="Group 24"/>
            <p:cNvGrpSpPr/>
            <p:nvPr/>
          </p:nvGrpSpPr>
          <p:grpSpPr bwMode="auto">
            <a:xfrm>
              <a:off x="0" y="0"/>
              <a:ext cx="92" cy="91"/>
              <a:chOff x="0" y="0"/>
              <a:chExt cx="137" cy="136"/>
            </a:xfrm>
          </p:grpSpPr>
          <p:sp>
            <p:nvSpPr>
              <p:cNvPr id="8208" name="Line 25"/>
              <p:cNvSpPr>
                <a:spLocks noChangeShapeType="1"/>
              </p:cNvSpPr>
              <p:nvPr/>
            </p:nvSpPr>
            <p:spPr bwMode="auto">
              <a:xfrm>
                <a:off x="137" y="0"/>
                <a:ext cx="0" cy="136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09" name="Line 26"/>
              <p:cNvSpPr>
                <a:spLocks noChangeShapeType="1"/>
              </p:cNvSpPr>
              <p:nvPr/>
            </p:nvSpPr>
            <p:spPr bwMode="auto">
              <a:xfrm flipH="1">
                <a:off x="0" y="136"/>
                <a:ext cx="137" cy="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8210" name="AutoShape 16"/>
          <p:cNvSpPr>
            <a:spLocks noChangeArrowheads="1"/>
          </p:cNvSpPr>
          <p:nvPr/>
        </p:nvSpPr>
        <p:spPr bwMode="auto">
          <a:xfrm rot="9060000">
            <a:off x="8186739" y="2000250"/>
            <a:ext cx="2840037" cy="565150"/>
          </a:xfrm>
          <a:prstGeom prst="triangle">
            <a:avLst>
              <a:gd name="adj" fmla="val 51907"/>
            </a:avLst>
          </a:prstGeom>
          <a:solidFill>
            <a:srgbClr val="9900FF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1" name="Rectangle 17"/>
          <p:cNvSpPr>
            <a:spLocks noChangeArrowheads="1"/>
          </p:cNvSpPr>
          <p:nvPr/>
        </p:nvSpPr>
        <p:spPr bwMode="auto">
          <a:xfrm>
            <a:off x="9343230" y="1970090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3200" b="1">
                <a:solidFill>
                  <a:schemeClr val="bg1"/>
                </a:solidFill>
                <a:ea typeface="楷体_GB2312" pitchFamily="1" charset="-122"/>
              </a:rPr>
              <a:t>⑤</a:t>
            </a:r>
            <a:endParaRPr lang="zh-CN" altLang="zh-CN" sz="3200" b="1">
              <a:solidFill>
                <a:schemeClr val="bg1"/>
              </a:solidFill>
              <a:ea typeface="楷体_GB2312" pitchFamily="1" charset="-122"/>
            </a:endParaRPr>
          </a:p>
        </p:txBody>
      </p:sp>
      <p:sp>
        <p:nvSpPr>
          <p:cNvPr id="8212" name="AutoShape 19"/>
          <p:cNvSpPr>
            <a:spLocks noChangeArrowheads="1"/>
          </p:cNvSpPr>
          <p:nvPr/>
        </p:nvSpPr>
        <p:spPr bwMode="auto">
          <a:xfrm rot="770259">
            <a:off x="10385425" y="1270000"/>
            <a:ext cx="914400" cy="1524000"/>
          </a:xfrm>
          <a:prstGeom prst="triangle">
            <a:avLst>
              <a:gd name="adj" fmla="val 50000"/>
            </a:avLst>
          </a:prstGeom>
          <a:solidFill>
            <a:srgbClr val="9900FF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3" name="Rectangle 20"/>
          <p:cNvSpPr>
            <a:spLocks noChangeArrowheads="1"/>
          </p:cNvSpPr>
          <p:nvPr/>
        </p:nvSpPr>
        <p:spPr bwMode="auto">
          <a:xfrm>
            <a:off x="10511630" y="2022476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3200" b="1">
                <a:solidFill>
                  <a:schemeClr val="bg1"/>
                </a:solidFill>
                <a:ea typeface="楷体_GB2312" pitchFamily="1" charset="-122"/>
              </a:rPr>
              <a:t>⑥</a:t>
            </a:r>
            <a:endParaRPr lang="zh-CN" altLang="zh-CN" sz="3200" b="1">
              <a:solidFill>
                <a:schemeClr val="bg1"/>
              </a:solidFill>
              <a:ea typeface="楷体_GB2312" pitchFamily="1" charset="-122"/>
            </a:endParaRPr>
          </a:p>
        </p:txBody>
      </p:sp>
      <p:sp>
        <p:nvSpPr>
          <p:cNvPr id="8214" name="TextBox 23"/>
          <p:cNvSpPr txBox="1">
            <a:spLocks noChangeArrowheads="1"/>
          </p:cNvSpPr>
          <p:nvPr/>
        </p:nvSpPr>
        <p:spPr bwMode="auto">
          <a:xfrm>
            <a:off x="1376364" y="981077"/>
            <a:ext cx="96726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三角形由三个角组成，那么你按要求给三角形分一下类吧！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89527" y="3129093"/>
            <a:ext cx="1971412" cy="1367405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三个角都是锐角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867014" y="3147271"/>
            <a:ext cx="1971412" cy="125695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有一个角是直角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76595" y="3070372"/>
            <a:ext cx="1971412" cy="1367405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有一个角是钝角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063694" y="4764946"/>
            <a:ext cx="2038524" cy="1166070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749571" y="4783121"/>
            <a:ext cx="2038524" cy="1166070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7694105" y="4749567"/>
            <a:ext cx="2038524" cy="1166070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2405854" y="5002215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3200" b="1">
                <a:solidFill>
                  <a:schemeClr val="bg1"/>
                </a:solidFill>
                <a:ea typeface="楷体_GB2312" pitchFamily="1" charset="-122"/>
              </a:rPr>
              <a:t>①</a:t>
            </a:r>
            <a:endParaRPr lang="zh-CN" altLang="zh-CN" sz="3200" b="1">
              <a:solidFill>
                <a:schemeClr val="bg1"/>
              </a:solidFill>
              <a:ea typeface="楷体_GB2312" pitchFamily="1" charset="-122"/>
            </a:endParaRPr>
          </a:p>
        </p:txBody>
      </p:sp>
      <p:sp>
        <p:nvSpPr>
          <p:cNvPr id="34" name="Text Box 29"/>
          <p:cNvSpPr txBox="1">
            <a:spLocks noChangeArrowheads="1"/>
          </p:cNvSpPr>
          <p:nvPr/>
        </p:nvSpPr>
        <p:spPr bwMode="auto">
          <a:xfrm>
            <a:off x="5077618" y="5002215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3200" b="1">
                <a:solidFill>
                  <a:schemeClr val="bg1"/>
                </a:solidFill>
                <a:ea typeface="楷体_GB2312" pitchFamily="1" charset="-122"/>
              </a:rPr>
              <a:t>②</a:t>
            </a:r>
            <a:endParaRPr lang="zh-CN" altLang="zh-CN" sz="3200" b="1">
              <a:solidFill>
                <a:schemeClr val="bg1"/>
              </a:solidFill>
              <a:ea typeface="楷体_GB2312" pitchFamily="1" charset="-122"/>
            </a:endParaRPr>
          </a:p>
        </p:txBody>
      </p:sp>
      <p:sp>
        <p:nvSpPr>
          <p:cNvPr id="35" name="Text Box 14"/>
          <p:cNvSpPr txBox="1">
            <a:spLocks noChangeArrowheads="1"/>
          </p:cNvSpPr>
          <p:nvPr/>
        </p:nvSpPr>
        <p:spPr bwMode="auto">
          <a:xfrm>
            <a:off x="7920830" y="4933952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3200" b="1">
                <a:solidFill>
                  <a:schemeClr val="bg1"/>
                </a:solidFill>
                <a:ea typeface="楷体_GB2312" pitchFamily="1" charset="-122"/>
              </a:rPr>
              <a:t>③</a:t>
            </a:r>
            <a:endParaRPr lang="zh-CN" altLang="zh-CN" sz="3200" b="1">
              <a:solidFill>
                <a:schemeClr val="bg1"/>
              </a:solidFill>
              <a:ea typeface="楷体_GB2312" pitchFamily="1" charset="-122"/>
            </a:endParaRPr>
          </a:p>
        </p:txBody>
      </p:sp>
      <p:sp>
        <p:nvSpPr>
          <p:cNvPr id="36" name="Rectangle 23"/>
          <p:cNvSpPr>
            <a:spLocks noChangeArrowheads="1"/>
          </p:cNvSpPr>
          <p:nvPr/>
        </p:nvSpPr>
        <p:spPr bwMode="auto">
          <a:xfrm>
            <a:off x="5783262" y="5002215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3200" b="1">
                <a:solidFill>
                  <a:schemeClr val="bg1"/>
                </a:solidFill>
                <a:ea typeface="楷体_GB2312" pitchFamily="1" charset="-122"/>
              </a:rPr>
              <a:t>④</a:t>
            </a:r>
            <a:endParaRPr lang="zh-CN" altLang="zh-CN" sz="3200" b="1">
              <a:solidFill>
                <a:schemeClr val="bg1"/>
              </a:solidFill>
              <a:ea typeface="楷体_GB2312" pitchFamily="1" charset="-122"/>
            </a:endParaRPr>
          </a:p>
        </p:txBody>
      </p:sp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8757443" y="4949827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3200" b="1">
                <a:solidFill>
                  <a:schemeClr val="bg1"/>
                </a:solidFill>
                <a:ea typeface="楷体_GB2312" pitchFamily="1" charset="-122"/>
              </a:rPr>
              <a:t>⑤</a:t>
            </a:r>
            <a:endParaRPr lang="zh-CN" altLang="zh-CN" sz="3200" b="1">
              <a:solidFill>
                <a:schemeClr val="bg1"/>
              </a:solidFill>
              <a:ea typeface="楷体_GB2312" pitchFamily="1" charset="-122"/>
            </a:endParaRPr>
          </a:p>
        </p:txBody>
      </p:sp>
      <p:sp>
        <p:nvSpPr>
          <p:cNvPr id="38" name="Rectangle 20"/>
          <p:cNvSpPr>
            <a:spLocks noChangeArrowheads="1"/>
          </p:cNvSpPr>
          <p:nvPr/>
        </p:nvSpPr>
        <p:spPr bwMode="auto">
          <a:xfrm>
            <a:off x="3113879" y="4992690"/>
            <a:ext cx="59373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3200" b="1">
                <a:solidFill>
                  <a:schemeClr val="bg1"/>
                </a:solidFill>
                <a:ea typeface="楷体_GB2312" pitchFamily="1" charset="-122"/>
              </a:rPr>
              <a:t>⑥</a:t>
            </a:r>
            <a:endParaRPr lang="zh-CN" altLang="zh-CN" sz="3200" b="1">
              <a:solidFill>
                <a:schemeClr val="bg1"/>
              </a:solidFill>
              <a:ea typeface="楷体_GB2312" pitchFamily="1" charset="-122"/>
            </a:endParaRPr>
          </a:p>
        </p:txBody>
      </p:sp>
      <p:sp>
        <p:nvSpPr>
          <p:cNvPr id="8227" name="TextBox 38"/>
          <p:cNvSpPr txBox="1">
            <a:spLocks noChangeArrowheads="1"/>
          </p:cNvSpPr>
          <p:nvPr/>
        </p:nvSpPr>
        <p:spPr bwMode="auto">
          <a:xfrm>
            <a:off x="5210176" y="293688"/>
            <a:ext cx="2251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知识讲练</a:t>
            </a:r>
            <a:endParaRPr lang="zh-CN" altLang="en-US" sz="3200" b="1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28" name="组合 39"/>
          <p:cNvGrpSpPr/>
          <p:nvPr/>
        </p:nvGrpSpPr>
        <p:grpSpPr bwMode="auto">
          <a:xfrm>
            <a:off x="4162425" y="293689"/>
            <a:ext cx="4057651" cy="687387"/>
            <a:chOff x="4360695" y="293298"/>
            <a:chExt cx="4057650" cy="687358"/>
          </a:xfrm>
        </p:grpSpPr>
        <p:pic>
          <p:nvPicPr>
            <p:cNvPr id="8229" name="Picture 2" descr="C:\Users\Administrator\Desktop\QQ截图20160222134312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60695" y="294856"/>
              <a:ext cx="4057650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30" name="TextBox 41"/>
            <p:cNvSpPr txBox="1">
              <a:spLocks noChangeArrowheads="1"/>
            </p:cNvSpPr>
            <p:nvPr/>
          </p:nvSpPr>
          <p:spPr bwMode="auto">
            <a:xfrm>
              <a:off x="5408760" y="293298"/>
              <a:ext cx="2251496" cy="584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知识讲练</a:t>
              </a:r>
              <a:endParaRPr lang="zh-CN" altLang="en-US" sz="3200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1"/>
          <p:cNvGrpSpPr/>
          <p:nvPr/>
        </p:nvGrpSpPr>
        <p:grpSpPr bwMode="auto">
          <a:xfrm>
            <a:off x="4162425" y="293689"/>
            <a:ext cx="4057651" cy="687387"/>
            <a:chOff x="4360695" y="293298"/>
            <a:chExt cx="4057650" cy="687358"/>
          </a:xfrm>
        </p:grpSpPr>
        <p:pic>
          <p:nvPicPr>
            <p:cNvPr id="9218" name="Picture 2" descr="C:\Users\Administrator\Desktop\QQ截图20160222134312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60695" y="294856"/>
              <a:ext cx="4057650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19" name="TextBox 3"/>
            <p:cNvSpPr txBox="1">
              <a:spLocks noChangeArrowheads="1"/>
            </p:cNvSpPr>
            <p:nvPr/>
          </p:nvSpPr>
          <p:spPr bwMode="auto">
            <a:xfrm>
              <a:off x="5408760" y="293298"/>
              <a:ext cx="2251496" cy="584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知识讲练</a:t>
              </a:r>
              <a:endParaRPr lang="zh-CN" altLang="en-US" sz="32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2174875" y="1393825"/>
            <a:ext cx="6572251" cy="4908550"/>
          </a:xfrm>
          <a:prstGeom prst="rightArrow">
            <a:avLst>
              <a:gd name="adj1" fmla="val 79306"/>
              <a:gd name="adj2" fmla="val 32395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3035300" y="1962150"/>
            <a:ext cx="4038600" cy="106045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9804"/>
                  <a:invGamma/>
                </a:schemeClr>
              </a:gs>
            </a:gsLst>
            <a:lin ang="5400000" scaled="1"/>
          </a:gradFill>
          <a:ln w="25400" cmpd="sng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三个角都是锐角的三角形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叫锐角三角形</a:t>
            </a:r>
            <a:endParaRPr 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3025775" y="3184525"/>
            <a:ext cx="4038600" cy="1157288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96BB8F"/>
              </a:gs>
            </a:gsLst>
            <a:lin ang="5400000" scaled="1"/>
          </a:gradFill>
          <a:ln w="25400">
            <a:solidFill>
              <a:schemeClr val="bg1"/>
            </a:solidFill>
            <a:round/>
          </a:ln>
        </p:spPr>
        <p:txBody>
          <a:bodyPr wrap="none"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有一个角是直角的三角形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叫直角三角形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2990851" y="4505325"/>
            <a:ext cx="4038600" cy="11938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9804"/>
                  <a:invGamma/>
                </a:schemeClr>
              </a:gs>
            </a:gsLst>
            <a:lin ang="5400000" scaled="1"/>
          </a:gradFill>
          <a:ln w="25400" cmpd="sng">
            <a:solidFill>
              <a:schemeClr val="bg1"/>
            </a:solidFill>
            <a:round/>
          </a:ln>
          <a:effectLst/>
        </p:spPr>
        <p:txBody>
          <a:bodyPr wrap="none" anchor="ctr"/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有一个角是钝角的三角形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fontAlgn="auto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叫钝角三角形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05864" y="2184400"/>
            <a:ext cx="1722437" cy="29114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三角形根据角来分类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4" descr="5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58864" y="2178051"/>
            <a:ext cx="1195387" cy="37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2"/>
          <p:cNvSpPr txBox="1">
            <a:spLocks noChangeArrowheads="1"/>
          </p:cNvSpPr>
          <p:nvPr/>
        </p:nvSpPr>
        <p:spPr bwMode="auto">
          <a:xfrm>
            <a:off x="-1198563" y="873127"/>
            <a:ext cx="11520488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你能按照它们边的特点给它们分分类吗？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42" name="Group 3"/>
          <p:cNvGrpSpPr/>
          <p:nvPr/>
        </p:nvGrpSpPr>
        <p:grpSpPr bwMode="auto">
          <a:xfrm>
            <a:off x="2903539" y="1579563"/>
            <a:ext cx="2281237" cy="1947862"/>
            <a:chOff x="0" y="0"/>
            <a:chExt cx="1360" cy="914"/>
          </a:xfrm>
        </p:grpSpPr>
        <p:sp>
          <p:nvSpPr>
            <p:cNvPr id="10243" name="AutoShape 4"/>
            <p:cNvSpPr>
              <a:spLocks noChangeArrowheads="1"/>
            </p:cNvSpPr>
            <p:nvPr/>
          </p:nvSpPr>
          <p:spPr bwMode="auto">
            <a:xfrm rot="10800000">
              <a:off x="0" y="0"/>
              <a:ext cx="1360" cy="914"/>
            </a:xfrm>
            <a:prstGeom prst="triangle">
              <a:avLst>
                <a:gd name="adj" fmla="val 28847"/>
              </a:avLst>
            </a:prstGeom>
            <a:solidFill>
              <a:srgbClr val="9900FF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44" name="Text Box 5"/>
            <p:cNvSpPr txBox="1">
              <a:spLocks noChangeArrowheads="1"/>
            </p:cNvSpPr>
            <p:nvPr/>
          </p:nvSpPr>
          <p:spPr bwMode="auto">
            <a:xfrm>
              <a:off x="650" y="127"/>
              <a:ext cx="415" cy="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zh-CN" sz="4000" b="1">
                  <a:solidFill>
                    <a:schemeClr val="bg1"/>
                  </a:solidFill>
                  <a:ea typeface="楷体_GB2312" pitchFamily="1" charset="-122"/>
                </a:rPr>
                <a:t>④</a:t>
              </a:r>
              <a:endParaRPr lang="zh-CN" altLang="zh-CN" sz="4000" b="1">
                <a:solidFill>
                  <a:schemeClr val="bg1"/>
                </a:solidFill>
                <a:ea typeface="楷体_GB2312" pitchFamily="1" charset="-122"/>
              </a:endParaRPr>
            </a:p>
          </p:txBody>
        </p:sp>
      </p:grp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3069007" y="7467602"/>
            <a:ext cx="181822" cy="3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endParaRPr lang="zh-CN" altLang="zh-CN" b="1">
              <a:ea typeface="楷体_GB2312" pitchFamily="1" charset="-122"/>
            </a:endParaRPr>
          </a:p>
        </p:txBody>
      </p:sp>
      <p:grpSp>
        <p:nvGrpSpPr>
          <p:cNvPr id="10246" name="Group 7"/>
          <p:cNvGrpSpPr/>
          <p:nvPr/>
        </p:nvGrpSpPr>
        <p:grpSpPr bwMode="auto">
          <a:xfrm>
            <a:off x="6997700" y="1163638"/>
            <a:ext cx="2420939" cy="1765300"/>
            <a:chOff x="168" y="140"/>
            <a:chExt cx="1009" cy="999"/>
          </a:xfrm>
        </p:grpSpPr>
        <p:sp>
          <p:nvSpPr>
            <p:cNvPr id="10247" name="AutoShape 8"/>
            <p:cNvSpPr>
              <a:spLocks noChangeArrowheads="1"/>
            </p:cNvSpPr>
            <p:nvPr/>
          </p:nvSpPr>
          <p:spPr bwMode="auto">
            <a:xfrm rot="1662449">
              <a:off x="168" y="140"/>
              <a:ext cx="1009" cy="999"/>
            </a:xfrm>
            <a:prstGeom prst="triangle">
              <a:avLst>
                <a:gd name="adj" fmla="val 50000"/>
              </a:avLst>
            </a:prstGeom>
            <a:solidFill>
              <a:srgbClr val="9933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0248" name="Text Box 9"/>
            <p:cNvSpPr txBox="1">
              <a:spLocks noChangeArrowheads="1"/>
            </p:cNvSpPr>
            <p:nvPr/>
          </p:nvSpPr>
          <p:spPr bwMode="auto">
            <a:xfrm>
              <a:off x="378" y="497"/>
              <a:ext cx="485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zh-CN" sz="4000" b="1">
                  <a:solidFill>
                    <a:schemeClr val="bg1"/>
                  </a:solidFill>
                  <a:ea typeface="楷体_GB2312" pitchFamily="1" charset="-122"/>
                </a:rPr>
                <a:t>③</a:t>
              </a:r>
              <a:endParaRPr lang="zh-CN" altLang="zh-CN" sz="4000" b="1">
                <a:solidFill>
                  <a:schemeClr val="bg1"/>
                </a:solidFill>
                <a:ea typeface="楷体_GB2312" pitchFamily="1" charset="-122"/>
              </a:endParaRPr>
            </a:p>
          </p:txBody>
        </p:sp>
      </p:grpSp>
      <p:sp>
        <p:nvSpPr>
          <p:cNvPr id="10249" name="AutoShape 10"/>
          <p:cNvSpPr>
            <a:spLocks noChangeArrowheads="1"/>
          </p:cNvSpPr>
          <p:nvPr/>
        </p:nvSpPr>
        <p:spPr bwMode="auto">
          <a:xfrm rot="9060000">
            <a:off x="9088439" y="2565402"/>
            <a:ext cx="3221037" cy="835025"/>
          </a:xfrm>
          <a:prstGeom prst="triangle">
            <a:avLst>
              <a:gd name="adj" fmla="val 51907"/>
            </a:avLst>
          </a:prstGeom>
          <a:solidFill>
            <a:srgbClr val="9900FF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0" name="Rectangle 11"/>
          <p:cNvSpPr>
            <a:spLocks noChangeArrowheads="1"/>
          </p:cNvSpPr>
          <p:nvPr/>
        </p:nvSpPr>
        <p:spPr bwMode="auto">
          <a:xfrm>
            <a:off x="5903913" y="4292602"/>
            <a:ext cx="814387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  <a:ea typeface="楷体_GB2312" pitchFamily="1" charset="-122"/>
              </a:rPr>
              <a:t>⑤</a:t>
            </a:r>
            <a:endParaRPr lang="zh-CN" altLang="zh-CN" sz="4000" b="1">
              <a:solidFill>
                <a:schemeClr val="bg1"/>
              </a:solidFill>
              <a:ea typeface="楷体_GB2312" pitchFamily="1" charset="-122"/>
            </a:endParaRPr>
          </a:p>
        </p:txBody>
      </p:sp>
      <p:grpSp>
        <p:nvGrpSpPr>
          <p:cNvPr id="10251" name="Group 12"/>
          <p:cNvGrpSpPr/>
          <p:nvPr/>
        </p:nvGrpSpPr>
        <p:grpSpPr bwMode="auto">
          <a:xfrm>
            <a:off x="1303337" y="1852613"/>
            <a:ext cx="1822451" cy="1079500"/>
            <a:chOff x="0" y="0"/>
            <a:chExt cx="906" cy="771"/>
          </a:xfrm>
        </p:grpSpPr>
        <p:sp>
          <p:nvSpPr>
            <p:cNvPr id="10252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906" cy="771"/>
            </a:xfrm>
            <a:prstGeom prst="triangle">
              <a:avLst>
                <a:gd name="adj" fmla="val 50000"/>
              </a:avLst>
            </a:prstGeom>
            <a:solidFill>
              <a:srgbClr val="9900FF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3" name="Text Box 14"/>
            <p:cNvSpPr txBox="1">
              <a:spLocks noChangeArrowheads="1"/>
            </p:cNvSpPr>
            <p:nvPr/>
          </p:nvSpPr>
          <p:spPr bwMode="auto">
            <a:xfrm>
              <a:off x="276" y="242"/>
              <a:ext cx="346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zh-CN" sz="4000" b="1">
                  <a:solidFill>
                    <a:schemeClr val="bg1"/>
                  </a:solidFill>
                  <a:ea typeface="楷体_GB2312" pitchFamily="1" charset="-122"/>
                </a:rPr>
                <a:t>①</a:t>
              </a:r>
              <a:endParaRPr lang="zh-CN" altLang="zh-CN" sz="4000" b="1">
                <a:solidFill>
                  <a:schemeClr val="bg1"/>
                </a:solidFill>
                <a:ea typeface="楷体_GB2312" pitchFamily="1" charset="-122"/>
              </a:endParaRPr>
            </a:p>
          </p:txBody>
        </p:sp>
      </p:grpSp>
      <p:grpSp>
        <p:nvGrpSpPr>
          <p:cNvPr id="10254" name="Group 15"/>
          <p:cNvGrpSpPr/>
          <p:nvPr/>
        </p:nvGrpSpPr>
        <p:grpSpPr bwMode="auto">
          <a:xfrm>
            <a:off x="8761413" y="865188"/>
            <a:ext cx="1412875" cy="1657350"/>
            <a:chOff x="0" y="0"/>
            <a:chExt cx="863" cy="1225"/>
          </a:xfrm>
        </p:grpSpPr>
        <p:sp>
          <p:nvSpPr>
            <p:cNvPr id="10255" name="AutoShape 16"/>
            <p:cNvSpPr>
              <a:spLocks noChangeArrowheads="1"/>
            </p:cNvSpPr>
            <p:nvPr/>
          </p:nvSpPr>
          <p:spPr bwMode="auto">
            <a:xfrm>
              <a:off x="0" y="0"/>
              <a:ext cx="863" cy="1225"/>
            </a:xfrm>
            <a:prstGeom prst="triangle">
              <a:avLst>
                <a:gd name="adj" fmla="val 50000"/>
              </a:avLst>
            </a:prstGeom>
            <a:solidFill>
              <a:srgbClr val="9900FF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6" name="Rectangle 17"/>
            <p:cNvSpPr>
              <a:spLocks noChangeArrowheads="1"/>
            </p:cNvSpPr>
            <p:nvPr/>
          </p:nvSpPr>
          <p:spPr bwMode="auto">
            <a:xfrm>
              <a:off x="209" y="588"/>
              <a:ext cx="471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zh-CN" sz="4000" b="1">
                  <a:solidFill>
                    <a:schemeClr val="bg1"/>
                  </a:solidFill>
                  <a:ea typeface="楷体_GB2312" pitchFamily="1" charset="-122"/>
                </a:rPr>
                <a:t>⑥</a:t>
              </a:r>
              <a:endParaRPr lang="zh-CN" altLang="zh-CN" sz="4000" b="1">
                <a:solidFill>
                  <a:schemeClr val="bg1"/>
                </a:solidFill>
                <a:ea typeface="楷体_GB2312" pitchFamily="1" charset="-122"/>
              </a:endParaRPr>
            </a:p>
          </p:txBody>
        </p:sp>
      </p:grpSp>
      <p:grpSp>
        <p:nvGrpSpPr>
          <p:cNvPr id="10257" name="Group 18"/>
          <p:cNvGrpSpPr/>
          <p:nvPr/>
        </p:nvGrpSpPr>
        <p:grpSpPr bwMode="auto">
          <a:xfrm>
            <a:off x="5397500" y="1411288"/>
            <a:ext cx="1608139" cy="1439056"/>
            <a:chOff x="0" y="0"/>
            <a:chExt cx="1406" cy="1202"/>
          </a:xfrm>
        </p:grpSpPr>
        <p:sp>
          <p:nvSpPr>
            <p:cNvPr id="10258" name="AutoShape 19"/>
            <p:cNvSpPr>
              <a:spLocks noChangeArrowheads="1"/>
            </p:cNvSpPr>
            <p:nvPr/>
          </p:nvSpPr>
          <p:spPr bwMode="auto">
            <a:xfrm>
              <a:off x="0" y="0"/>
              <a:ext cx="1406" cy="1198"/>
            </a:xfrm>
            <a:prstGeom prst="rtTriangle">
              <a:avLst/>
            </a:prstGeom>
            <a:solidFill>
              <a:srgbClr val="9900FF"/>
            </a:solidFill>
            <a:ln w="127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9" name="Text Box 20"/>
            <p:cNvSpPr txBox="1">
              <a:spLocks noChangeArrowheads="1"/>
            </p:cNvSpPr>
            <p:nvPr/>
          </p:nvSpPr>
          <p:spPr bwMode="auto">
            <a:xfrm>
              <a:off x="149" y="484"/>
              <a:ext cx="609" cy="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zh-CN" sz="4000" b="1">
                  <a:solidFill>
                    <a:schemeClr val="bg1"/>
                  </a:solidFill>
                  <a:ea typeface="楷体_GB2312" pitchFamily="1" charset="-122"/>
                </a:rPr>
                <a:t>②</a:t>
              </a:r>
              <a:endParaRPr lang="zh-CN" altLang="zh-CN" sz="4000" b="1">
                <a:solidFill>
                  <a:schemeClr val="bg1"/>
                </a:solidFill>
                <a:ea typeface="楷体_GB2312" pitchFamily="1" charset="-122"/>
              </a:endParaRPr>
            </a:p>
          </p:txBody>
        </p:sp>
        <p:grpSp>
          <p:nvGrpSpPr>
            <p:cNvPr id="10260" name="Group 21"/>
            <p:cNvGrpSpPr/>
            <p:nvPr/>
          </p:nvGrpSpPr>
          <p:grpSpPr bwMode="auto">
            <a:xfrm rot="-5400000">
              <a:off x="2" y="1003"/>
              <a:ext cx="209" cy="190"/>
              <a:chOff x="0" y="0"/>
              <a:chExt cx="137" cy="136"/>
            </a:xfrm>
          </p:grpSpPr>
          <p:sp>
            <p:nvSpPr>
              <p:cNvPr id="10261" name="Line 22"/>
              <p:cNvSpPr>
                <a:spLocks noChangeShapeType="1"/>
              </p:cNvSpPr>
              <p:nvPr/>
            </p:nvSpPr>
            <p:spPr bwMode="auto">
              <a:xfrm>
                <a:off x="137" y="0"/>
                <a:ext cx="0" cy="136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2" name="Line 23"/>
              <p:cNvSpPr>
                <a:spLocks noChangeShapeType="1"/>
              </p:cNvSpPr>
              <p:nvPr/>
            </p:nvSpPr>
            <p:spPr bwMode="auto">
              <a:xfrm flipH="1">
                <a:off x="0" y="136"/>
                <a:ext cx="137" cy="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263" name="Rectangle 11"/>
          <p:cNvSpPr>
            <a:spLocks noChangeArrowheads="1"/>
          </p:cNvSpPr>
          <p:nvPr/>
        </p:nvSpPr>
        <p:spPr bwMode="auto">
          <a:xfrm>
            <a:off x="10517189" y="2463802"/>
            <a:ext cx="611187" cy="7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  <a:ea typeface="楷体_GB2312" pitchFamily="1" charset="-122"/>
              </a:rPr>
              <a:t>⑤</a:t>
            </a:r>
            <a:endParaRPr lang="zh-CN" altLang="zh-CN" sz="4000" b="1">
              <a:solidFill>
                <a:schemeClr val="bg1"/>
              </a:solidFill>
              <a:ea typeface="楷体_GB2312" pitchFamily="1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33132" y="4360414"/>
            <a:ext cx="5085425" cy="772358"/>
          </a:xfrm>
          <a:prstGeom prst="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315375" y="5345837"/>
            <a:ext cx="5112059" cy="772358"/>
          </a:xfrm>
          <a:prstGeom prst="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三条边都不想等的三角形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58283" y="3462290"/>
            <a:ext cx="5007007" cy="772358"/>
          </a:xfrm>
          <a:prstGeom prst="rect">
            <a:avLst/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67" name="TextBox 24"/>
          <p:cNvSpPr txBox="1">
            <a:spLocks noChangeArrowheads="1"/>
          </p:cNvSpPr>
          <p:nvPr/>
        </p:nvSpPr>
        <p:spPr bwMode="auto">
          <a:xfrm>
            <a:off x="1554163" y="3586165"/>
            <a:ext cx="3860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三条边都相等的三角形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8" name="TextBox 28"/>
          <p:cNvSpPr txBox="1">
            <a:spLocks noChangeArrowheads="1"/>
          </p:cNvSpPr>
          <p:nvPr/>
        </p:nvSpPr>
        <p:spPr bwMode="auto">
          <a:xfrm>
            <a:off x="1466851" y="4484690"/>
            <a:ext cx="46767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只有两条边都相等的三角形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流程图: 可选过程 29"/>
          <p:cNvSpPr/>
          <p:nvPr/>
        </p:nvSpPr>
        <p:spPr>
          <a:xfrm>
            <a:off x="6862764" y="3427413"/>
            <a:ext cx="2236787" cy="70008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6972597" y="3435352"/>
            <a:ext cx="696321" cy="7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  <a:ea typeface="楷体_GB2312" pitchFamily="1" charset="-122"/>
              </a:rPr>
              <a:t>①</a:t>
            </a:r>
            <a:endParaRPr lang="zh-CN" altLang="zh-CN" sz="4000" b="1">
              <a:solidFill>
                <a:schemeClr val="bg1"/>
              </a:solidFill>
              <a:ea typeface="楷体_GB2312" pitchFamily="1" charset="-122"/>
            </a:endParaRP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7713663" y="3441702"/>
            <a:ext cx="1014412" cy="7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  <a:ea typeface="楷体_GB2312" pitchFamily="1" charset="-122"/>
              </a:rPr>
              <a:t>③</a:t>
            </a:r>
            <a:endParaRPr lang="zh-CN" altLang="zh-CN" sz="4000" b="1">
              <a:solidFill>
                <a:schemeClr val="bg1"/>
              </a:solidFill>
              <a:ea typeface="楷体_GB2312" pitchFamily="1" charset="-122"/>
            </a:endParaRPr>
          </a:p>
        </p:txBody>
      </p:sp>
      <p:sp>
        <p:nvSpPr>
          <p:cNvPr id="33" name="流程图: 可选过程 32"/>
          <p:cNvSpPr/>
          <p:nvPr/>
        </p:nvSpPr>
        <p:spPr>
          <a:xfrm>
            <a:off x="6916739" y="4306890"/>
            <a:ext cx="2238375" cy="70167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Text Box 20"/>
          <p:cNvSpPr txBox="1">
            <a:spLocks noChangeArrowheads="1"/>
          </p:cNvSpPr>
          <p:nvPr/>
        </p:nvSpPr>
        <p:spPr bwMode="auto">
          <a:xfrm>
            <a:off x="7151190" y="4332289"/>
            <a:ext cx="696321" cy="7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  <a:ea typeface="楷体_GB2312" pitchFamily="1" charset="-122"/>
              </a:rPr>
              <a:t>②</a:t>
            </a:r>
            <a:endParaRPr lang="zh-CN" altLang="zh-CN" sz="4000" b="1">
              <a:solidFill>
                <a:schemeClr val="bg1"/>
              </a:solidFill>
              <a:ea typeface="楷体_GB2312" pitchFamily="1" charset="-122"/>
            </a:endParaRPr>
          </a:p>
        </p:txBody>
      </p:sp>
      <p:sp>
        <p:nvSpPr>
          <p:cNvPr id="10274" name="Rectangle 11"/>
          <p:cNvSpPr>
            <a:spLocks noChangeArrowheads="1"/>
          </p:cNvSpPr>
          <p:nvPr/>
        </p:nvSpPr>
        <p:spPr bwMode="auto">
          <a:xfrm>
            <a:off x="8539164" y="4346575"/>
            <a:ext cx="611187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endParaRPr lang="zh-CN" altLang="zh-CN" sz="4000" b="1">
              <a:solidFill>
                <a:schemeClr val="bg1"/>
              </a:solidFill>
              <a:ea typeface="楷体_GB2312" pitchFamily="1" charset="-122"/>
            </a:endParaRPr>
          </a:p>
        </p:txBody>
      </p:sp>
      <p:sp>
        <p:nvSpPr>
          <p:cNvPr id="37" name="流程图: 可选过程 36"/>
          <p:cNvSpPr/>
          <p:nvPr/>
        </p:nvSpPr>
        <p:spPr>
          <a:xfrm>
            <a:off x="6740526" y="5429250"/>
            <a:ext cx="2238375" cy="70008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7812088" y="4333875"/>
            <a:ext cx="838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  <a:ea typeface="楷体_GB2312" pitchFamily="1" charset="-122"/>
              </a:rPr>
              <a:t>⑥</a:t>
            </a:r>
            <a:endParaRPr lang="zh-CN" altLang="zh-CN" sz="4000" b="1">
              <a:solidFill>
                <a:schemeClr val="bg1"/>
              </a:solidFill>
              <a:ea typeface="楷体_GB2312" pitchFamily="1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6930528" y="5338764"/>
            <a:ext cx="696321" cy="7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  <a:ea typeface="楷体_GB2312" pitchFamily="1" charset="-122"/>
              </a:rPr>
              <a:t>④</a:t>
            </a:r>
            <a:endParaRPr lang="zh-CN" altLang="zh-CN" sz="4000" b="1">
              <a:solidFill>
                <a:schemeClr val="bg1"/>
              </a:solidFill>
              <a:ea typeface="楷体_GB2312" pitchFamily="1" charset="-122"/>
            </a:endParaRPr>
          </a:p>
        </p:txBody>
      </p:sp>
      <p:sp>
        <p:nvSpPr>
          <p:cNvPr id="39" name="Rectangle 11"/>
          <p:cNvSpPr>
            <a:spLocks noChangeArrowheads="1"/>
          </p:cNvSpPr>
          <p:nvPr/>
        </p:nvSpPr>
        <p:spPr bwMode="auto">
          <a:xfrm>
            <a:off x="8486775" y="4338640"/>
            <a:ext cx="611188" cy="7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zh-CN" sz="4000" b="1">
                <a:solidFill>
                  <a:schemeClr val="bg1"/>
                </a:solidFill>
                <a:ea typeface="楷体_GB2312" pitchFamily="1" charset="-122"/>
              </a:rPr>
              <a:t>⑤</a:t>
            </a:r>
            <a:endParaRPr lang="zh-CN" altLang="zh-CN" sz="4000" b="1">
              <a:solidFill>
                <a:schemeClr val="bg1"/>
              </a:solidFill>
              <a:ea typeface="楷体_GB2312" pitchFamily="1" charset="-122"/>
            </a:endParaRPr>
          </a:p>
        </p:txBody>
      </p:sp>
      <p:sp>
        <p:nvSpPr>
          <p:cNvPr id="10279" name="TextBox 39"/>
          <p:cNvSpPr txBox="1">
            <a:spLocks noChangeArrowheads="1"/>
          </p:cNvSpPr>
          <p:nvPr/>
        </p:nvSpPr>
        <p:spPr bwMode="auto">
          <a:xfrm>
            <a:off x="5210176" y="293688"/>
            <a:ext cx="2251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知识讲练</a:t>
            </a:r>
            <a:endParaRPr lang="zh-CN" altLang="en-US" sz="3200" b="1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80" name="组合 40"/>
          <p:cNvGrpSpPr/>
          <p:nvPr/>
        </p:nvGrpSpPr>
        <p:grpSpPr bwMode="auto">
          <a:xfrm>
            <a:off x="4162425" y="293689"/>
            <a:ext cx="4057651" cy="687387"/>
            <a:chOff x="4360695" y="293298"/>
            <a:chExt cx="4057650" cy="687358"/>
          </a:xfrm>
        </p:grpSpPr>
        <p:pic>
          <p:nvPicPr>
            <p:cNvPr id="10281" name="Picture 2" descr="C:\Users\Administrator\Desktop\QQ截图20160222134312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60695" y="294856"/>
              <a:ext cx="4057650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2" name="TextBox 42"/>
            <p:cNvSpPr txBox="1">
              <a:spLocks noChangeArrowheads="1"/>
            </p:cNvSpPr>
            <p:nvPr/>
          </p:nvSpPr>
          <p:spPr bwMode="auto">
            <a:xfrm>
              <a:off x="5408760" y="293298"/>
              <a:ext cx="2251496" cy="584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知识讲练</a:t>
              </a:r>
              <a:endParaRPr lang="zh-CN" altLang="en-US" sz="32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  <p:bldP spid="38" grpId="0"/>
      <p:bldP spid="34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2325689" y="1747838"/>
            <a:ext cx="6161087" cy="1306512"/>
            <a:chOff x="0" y="0"/>
            <a:chExt cx="3504" cy="823"/>
          </a:xfrm>
        </p:grpSpPr>
        <p:sp>
          <p:nvSpPr>
            <p:cNvPr id="3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rou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291" name="AutoShape 5"/>
            <p:cNvSpPr>
              <a:spLocks noChangeArrowheads="1"/>
            </p:cNvSpPr>
            <p:nvPr/>
          </p:nvSpPr>
          <p:spPr bwMode="auto">
            <a:xfrm>
              <a:off x="77" y="76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未知"/>
            <p:cNvSpPr/>
            <p:nvPr/>
          </p:nvSpPr>
          <p:spPr bwMode="auto">
            <a:xfrm>
              <a:off x="119" y="119"/>
              <a:ext cx="337" cy="337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64" y="115"/>
              <a:ext cx="718" cy="6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等边三</a:t>
              </a:r>
              <a:endPara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角形</a:t>
              </a:r>
              <a:endParaRPr 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94" name="Text Box 8"/>
            <p:cNvSpPr txBox="1">
              <a:spLocks noChangeArrowheads="1"/>
            </p:cNvSpPr>
            <p:nvPr/>
          </p:nvSpPr>
          <p:spPr bwMode="auto">
            <a:xfrm>
              <a:off x="905" y="177"/>
              <a:ext cx="257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三条边都相等的三角形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 bwMode="auto">
          <a:xfrm>
            <a:off x="2263777" y="3205163"/>
            <a:ext cx="6151562" cy="1371600"/>
            <a:chOff x="0" y="0"/>
            <a:chExt cx="3504" cy="823"/>
          </a:xfrm>
        </p:grpSpPr>
        <p:sp>
          <p:nvSpPr>
            <p:cNvPr id="9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rou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297" name="AutoShape 11"/>
            <p:cNvSpPr>
              <a:spLocks noChangeArrowheads="1"/>
            </p:cNvSpPr>
            <p:nvPr/>
          </p:nvSpPr>
          <p:spPr bwMode="auto">
            <a:xfrm>
              <a:off x="77" y="76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6B6B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98" name="未知"/>
            <p:cNvSpPr>
              <a:spLocks noChangeArrowheads="1"/>
            </p:cNvSpPr>
            <p:nvPr/>
          </p:nvSpPr>
          <p:spPr bwMode="auto">
            <a:xfrm>
              <a:off x="119" y="119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93D4D4"/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88" y="90"/>
              <a:ext cx="719" cy="57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等腰</a:t>
              </a:r>
              <a:endPara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三角形</a:t>
              </a:r>
              <a:endParaRPr 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0" name="Text Box 14"/>
            <p:cNvSpPr txBox="1">
              <a:spLocks noChangeArrowheads="1"/>
            </p:cNvSpPr>
            <p:nvPr/>
          </p:nvSpPr>
          <p:spPr bwMode="auto">
            <a:xfrm>
              <a:off x="844" y="112"/>
              <a:ext cx="2576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只有两条边相等的三角形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15"/>
          <p:cNvGrpSpPr/>
          <p:nvPr/>
        </p:nvGrpSpPr>
        <p:grpSpPr bwMode="auto">
          <a:xfrm>
            <a:off x="2360614" y="4632327"/>
            <a:ext cx="6196012" cy="1306513"/>
            <a:chOff x="-146" y="-17"/>
            <a:chExt cx="3504" cy="823"/>
          </a:xfrm>
        </p:grpSpPr>
        <p:sp>
          <p:nvSpPr>
            <p:cNvPr id="15" name="AutoShape 16"/>
            <p:cNvSpPr>
              <a:spLocks noChangeArrowheads="1"/>
            </p:cNvSpPr>
            <p:nvPr/>
          </p:nvSpPr>
          <p:spPr bwMode="auto">
            <a:xfrm>
              <a:off x="-146" y="-17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rou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303" name="AutoShape 17"/>
            <p:cNvSpPr>
              <a:spLocks noChangeArrowheads="1"/>
            </p:cNvSpPr>
            <p:nvPr/>
          </p:nvSpPr>
          <p:spPr bwMode="auto">
            <a:xfrm>
              <a:off x="-79" y="93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A56715"/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4" name="未知"/>
            <p:cNvSpPr>
              <a:spLocks noChangeArrowheads="1"/>
            </p:cNvSpPr>
            <p:nvPr/>
          </p:nvSpPr>
          <p:spPr bwMode="auto">
            <a:xfrm>
              <a:off x="-62" y="102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F6CB92"/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18" name="Text Box 19"/>
            <p:cNvSpPr txBox="1">
              <a:spLocks noChangeArrowheads="1"/>
            </p:cNvSpPr>
            <p:nvPr/>
          </p:nvSpPr>
          <p:spPr bwMode="auto">
            <a:xfrm>
              <a:off x="-99" y="131"/>
              <a:ext cx="714" cy="6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不等边</a:t>
              </a:r>
              <a:endPara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三角形</a:t>
              </a:r>
              <a:endParaRPr 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6" name="Text Box 20"/>
            <p:cNvSpPr txBox="1">
              <a:spLocks noChangeArrowheads="1"/>
            </p:cNvSpPr>
            <p:nvPr/>
          </p:nvSpPr>
          <p:spPr bwMode="auto">
            <a:xfrm>
              <a:off x="734" y="140"/>
              <a:ext cx="257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三条边都不想等的三角形</a:t>
              </a:r>
              <a:endPara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307" name="TextBox 19"/>
          <p:cNvSpPr txBox="1">
            <a:spLocks noChangeArrowheads="1"/>
          </p:cNvSpPr>
          <p:nvPr/>
        </p:nvSpPr>
        <p:spPr bwMode="auto">
          <a:xfrm>
            <a:off x="1855790" y="1030288"/>
            <a:ext cx="46513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三角形按照边来分类：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8" name="TextBox 20"/>
          <p:cNvSpPr txBox="1">
            <a:spLocks noChangeArrowheads="1"/>
          </p:cNvSpPr>
          <p:nvPr/>
        </p:nvSpPr>
        <p:spPr bwMode="auto">
          <a:xfrm>
            <a:off x="5210176" y="293688"/>
            <a:ext cx="2251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知识讲练</a:t>
            </a:r>
            <a:endParaRPr lang="zh-CN" altLang="en-US" sz="3200" b="1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309" name="组合 21"/>
          <p:cNvGrpSpPr/>
          <p:nvPr/>
        </p:nvGrpSpPr>
        <p:grpSpPr bwMode="auto">
          <a:xfrm>
            <a:off x="4162425" y="293689"/>
            <a:ext cx="4057651" cy="687387"/>
            <a:chOff x="4360695" y="293298"/>
            <a:chExt cx="4057650" cy="687358"/>
          </a:xfrm>
        </p:grpSpPr>
        <p:pic>
          <p:nvPicPr>
            <p:cNvPr id="12310" name="Picture 2" descr="C:\Users\Administrator\Desktop\QQ截图20160222134312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60695" y="294856"/>
              <a:ext cx="4057650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11" name="TextBox 23"/>
            <p:cNvSpPr txBox="1">
              <a:spLocks noChangeArrowheads="1"/>
            </p:cNvSpPr>
            <p:nvPr/>
          </p:nvSpPr>
          <p:spPr bwMode="auto">
            <a:xfrm>
              <a:off x="5408760" y="293298"/>
              <a:ext cx="2251496" cy="584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知识讲练</a:t>
              </a:r>
              <a:endParaRPr lang="zh-CN" altLang="en-US" sz="32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8869364" y="2068513"/>
            <a:ext cx="2733675" cy="2733675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9393238" y="2547940"/>
            <a:ext cx="19875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等腰三角形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9045575" y="3382963"/>
            <a:ext cx="2184400" cy="10906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等边三角形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>
          <a:xfrm>
            <a:off x="2450237" y="1145217"/>
            <a:ext cx="7270811" cy="1331650"/>
          </a:xfrm>
          <a:prstGeom prst="wedgeRoundRectCallout">
            <a:avLst>
              <a:gd name="adj1" fmla="val -58088"/>
              <a:gd name="adj2" fmla="val 53833"/>
              <a:gd name="adj3" fmla="val 16667"/>
            </a:avLst>
          </a:prstGeom>
          <a:solidFill>
            <a:schemeClr val="accent6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我手中有一个三角形，三个角都不是钝角，它可能是什么三角形呢？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1748899" y="2405850"/>
            <a:ext cx="8637972" cy="2423603"/>
          </a:xfrm>
          <a:prstGeom prst="cloudCallout">
            <a:avLst>
              <a:gd name="adj1" fmla="val 50897"/>
              <a:gd name="adj2" fmla="val 37392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因为没有钝角说明不是钝角三角形，那么可能是直角三角形，也有可能是锐角三角形。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C:\Users\Administrator\Desktop\ppt动态图片\2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flipH="1">
            <a:off x="1" y="1970088"/>
            <a:ext cx="2214563" cy="302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93377" y="3257550"/>
            <a:ext cx="1592263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流程图: 可选过程 5"/>
          <p:cNvSpPr/>
          <p:nvPr/>
        </p:nvSpPr>
        <p:spPr>
          <a:xfrm>
            <a:off x="2130426" y="4935540"/>
            <a:ext cx="8105775" cy="107473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答：有可能是直角三角形也有可能是锐角三角形。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18" name="组合 6"/>
          <p:cNvGrpSpPr/>
          <p:nvPr/>
        </p:nvGrpSpPr>
        <p:grpSpPr bwMode="auto">
          <a:xfrm>
            <a:off x="4108449" y="346075"/>
            <a:ext cx="4057651" cy="687388"/>
            <a:chOff x="4360695" y="293298"/>
            <a:chExt cx="4057650" cy="687358"/>
          </a:xfrm>
        </p:grpSpPr>
        <p:pic>
          <p:nvPicPr>
            <p:cNvPr id="13319" name="Picture 2" descr="C:\Users\Administrator\Desktop\QQ截图20160222134312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60695" y="294856"/>
              <a:ext cx="4057650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0" name="TextBox 8"/>
            <p:cNvSpPr txBox="1">
              <a:spLocks noChangeArrowheads="1"/>
            </p:cNvSpPr>
            <p:nvPr/>
          </p:nvSpPr>
          <p:spPr bwMode="auto">
            <a:xfrm>
              <a:off x="5408760" y="293298"/>
              <a:ext cx="2251496" cy="584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优化训练</a:t>
              </a:r>
              <a:endParaRPr lang="zh-CN" altLang="en-US" sz="32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 noChangeArrowheads="1"/>
          </p:cNvSpPr>
          <p:nvPr>
            <p:ph type="ctrTitle"/>
          </p:nvPr>
        </p:nvSpPr>
        <p:spPr>
          <a:xfrm>
            <a:off x="1624013" y="1266827"/>
            <a:ext cx="9144000" cy="2320925"/>
          </a:xfrm>
        </p:spPr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</a:rPr>
              <a:t>谢谢</a:t>
            </a:r>
            <a:endParaRPr lang="zh-CN" altLang="en-US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b30c4637-ab72-4eeb-ad5f-23166419e42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468</Words>
  <Application>WPS 演示</Application>
  <PresentationFormat>自定义</PresentationFormat>
  <Paragraphs>142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Verdana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47</cp:revision>
  <dcterms:created xsi:type="dcterms:W3CDTF">2016-02-22T03:45:00Z</dcterms:created>
  <dcterms:modified xsi:type="dcterms:W3CDTF">2023-02-05T09:59:01Z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524DF714C9B944D1A19A3FA31663943A</vt:lpwstr>
  </property>
</Properties>
</file>