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67" r:id="rId3"/>
    <p:sldId id="368" r:id="rId5"/>
    <p:sldId id="263" r:id="rId6"/>
    <p:sldId id="283" r:id="rId7"/>
    <p:sldId id="289" r:id="rId8"/>
    <p:sldId id="290" r:id="rId9"/>
    <p:sldId id="288" r:id="rId10"/>
    <p:sldId id="354" r:id="rId11"/>
    <p:sldId id="355" r:id="rId12"/>
    <p:sldId id="356" r:id="rId13"/>
    <p:sldId id="357" r:id="rId14"/>
    <p:sldId id="285" r:id="rId15"/>
    <p:sldId id="36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90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-636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gs" Target="tags/tag43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0834D0-1C3B-47FA-9369-04DD29CE13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F0D291-5A6D-49D9-821C-3958A034912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F35ED8-978C-4535-8222-2AF9AC4E7E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E06719-B558-4C5B-879D-1507D70926A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F35ED8-978C-4535-8222-2AF9AC4E7E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F35ED8-978C-4535-8222-2AF9AC4E7E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F35ED8-978C-4535-8222-2AF9AC4E7E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F35ED8-978C-4535-8222-2AF9AC4E7E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F35ED8-978C-4535-8222-2AF9AC4E7E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F35ED8-978C-4535-8222-2AF9AC4E7E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F35ED8-978C-4535-8222-2AF9AC4E7E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2290009" y="2050383"/>
            <a:ext cx="7611979" cy="1508125"/>
          </a:xfrm>
        </p:spPr>
        <p:txBody>
          <a:bodyPr anchor="b">
            <a:normAutofit/>
          </a:bodyPr>
          <a:lstStyle>
            <a:lvl1pPr algn="ctr">
              <a:defRPr sz="5000"/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2290008" y="3602038"/>
            <a:ext cx="7611979" cy="400467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50337-6D4B-4AE7-9CB0-933E55658CE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C0989-C858-47C3-BB7F-5820671D0D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50337-6D4B-4AE7-9CB0-933E55658CE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C0989-C858-47C3-BB7F-5820671D0D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50337-6D4B-4AE7-9CB0-933E55658CE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C0989-C858-47C3-BB7F-5820671D0D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结束页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50337-6D4B-4AE7-9CB0-933E55658CE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C0989-C858-47C3-BB7F-5820671D0D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50337-6D4B-4AE7-9CB0-933E55658CE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C0989-C858-47C3-BB7F-5820671D0D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50337-6D4B-4AE7-9CB0-933E55658CE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C0989-C858-47C3-BB7F-5820671D0D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50337-6D4B-4AE7-9CB0-933E55658CE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C0989-C858-47C3-BB7F-5820671D0D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50337-6D4B-4AE7-9CB0-933E55658CE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C0989-C858-47C3-BB7F-5820671D0D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50337-6D4B-4AE7-9CB0-933E55658CE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C0989-C858-47C3-BB7F-5820671D0D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50337-6D4B-4AE7-9CB0-933E55658CE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C0989-C858-47C3-BB7F-5820671D0D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50337-6D4B-4AE7-9CB0-933E55658CE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C0989-C858-47C3-BB7F-5820671D0D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50337-6D4B-4AE7-9CB0-933E55658CE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2C0989-C858-47C3-BB7F-5820671D0D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3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850337-6D4B-4AE7-9CB0-933E55658CE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2C0989-C858-47C3-BB7F-5820671D0D6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6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oleObject" Target="../embeddings/oleObject3.bin"/><Relationship Id="rId7" Type="http://schemas.openxmlformats.org/officeDocument/2006/relationships/tags" Target="../tags/tag6.xml"/><Relationship Id="rId6" Type="http://schemas.openxmlformats.org/officeDocument/2006/relationships/image" Target="../media/image7.png"/><Relationship Id="rId5" Type="http://schemas.openxmlformats.org/officeDocument/2006/relationships/oleObject" Target="../embeddings/oleObject2.bin"/><Relationship Id="rId4" Type="http://schemas.openxmlformats.org/officeDocument/2006/relationships/tags" Target="../tags/tag5.xml"/><Relationship Id="rId3" Type="http://schemas.openxmlformats.org/officeDocument/2006/relationships/image" Target="../media/image6.png"/><Relationship Id="rId20" Type="http://schemas.openxmlformats.org/officeDocument/2006/relationships/notesSlide" Target="../notesSlides/notesSlide3.xml"/><Relationship Id="rId2" Type="http://schemas.openxmlformats.org/officeDocument/2006/relationships/oleObject" Target="../embeddings/oleObject1.bin"/><Relationship Id="rId19" Type="http://schemas.openxmlformats.org/officeDocument/2006/relationships/vmlDrawing" Target="../drawings/vmlDrawing1.vml"/><Relationship Id="rId18" Type="http://schemas.openxmlformats.org/officeDocument/2006/relationships/slideLayout" Target="../slideLayouts/slideLayout6.xml"/><Relationship Id="rId17" Type="http://schemas.openxmlformats.org/officeDocument/2006/relationships/audio" Target="../media/audio3.wav"/><Relationship Id="rId16" Type="http://schemas.openxmlformats.org/officeDocument/2006/relationships/audio" Target="../media/audio2.wav"/><Relationship Id="rId15" Type="http://schemas.openxmlformats.org/officeDocument/2006/relationships/audio" Target="../media/audio1.wav"/><Relationship Id="rId14" Type="http://schemas.openxmlformats.org/officeDocument/2006/relationships/tags" Target="../tags/tag11.xml"/><Relationship Id="rId13" Type="http://schemas.openxmlformats.org/officeDocument/2006/relationships/tags" Target="../tags/tag10.xml"/><Relationship Id="rId12" Type="http://schemas.openxmlformats.org/officeDocument/2006/relationships/tags" Target="../tags/tag9.xml"/><Relationship Id="rId11" Type="http://schemas.openxmlformats.org/officeDocument/2006/relationships/tags" Target="../tags/tag8.xml"/><Relationship Id="rId10" Type="http://schemas.openxmlformats.org/officeDocument/2006/relationships/tags" Target="../tags/tag7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1" Type="http://schemas.openxmlformats.org/officeDocument/2006/relationships/slideLayout" Target="../slideLayouts/slideLayout6.xml"/><Relationship Id="rId10" Type="http://schemas.openxmlformats.org/officeDocument/2006/relationships/tags" Target="../tags/tag21.xml"/><Relationship Id="rId1" Type="http://schemas.openxmlformats.org/officeDocument/2006/relationships/tags" Target="../tags/tag12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microsoft.com/office/2007/relationships/hdphoto" Target="../media/image10.wdp"/><Relationship Id="rId2" Type="http://schemas.openxmlformats.org/officeDocument/2006/relationships/image" Target="../media/image9.png"/><Relationship Id="rId1" Type="http://schemas.openxmlformats.org/officeDocument/2006/relationships/tags" Target="../tags/tag2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6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tags" Target="../tags/tag32.xml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microsoft.com/office/2007/relationships/hdphoto" Target="../media/image12.wdp"/><Relationship Id="rId14" Type="http://schemas.openxmlformats.org/officeDocument/2006/relationships/slideLayout" Target="../slideLayouts/slideLayout6.xml"/><Relationship Id="rId13" Type="http://schemas.openxmlformats.org/officeDocument/2006/relationships/tags" Target="../tags/tag37.xml"/><Relationship Id="rId12" Type="http://schemas.openxmlformats.org/officeDocument/2006/relationships/tags" Target="../tags/tag36.xml"/><Relationship Id="rId11" Type="http://schemas.openxmlformats.org/officeDocument/2006/relationships/tags" Target="../tags/tag35.xml"/><Relationship Id="rId10" Type="http://schemas.openxmlformats.org/officeDocument/2006/relationships/tags" Target="../tags/tag34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png"/><Relationship Id="rId8" Type="http://schemas.openxmlformats.org/officeDocument/2006/relationships/image" Target="../media/image20.png"/><Relationship Id="rId7" Type="http://schemas.openxmlformats.org/officeDocument/2006/relationships/image" Target="../media/image19.png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6" Type="http://schemas.openxmlformats.org/officeDocument/2006/relationships/notesSlide" Target="../notesSlides/notesSlide4.xml"/><Relationship Id="rId15" Type="http://schemas.openxmlformats.org/officeDocument/2006/relationships/slideLayout" Target="../slideLayouts/slideLayout6.xml"/><Relationship Id="rId14" Type="http://schemas.openxmlformats.org/officeDocument/2006/relationships/tags" Target="../tags/tag38.xml"/><Relationship Id="rId13" Type="http://schemas.openxmlformats.org/officeDocument/2006/relationships/image" Target="../media/image25.png"/><Relationship Id="rId12" Type="http://schemas.openxmlformats.org/officeDocument/2006/relationships/image" Target="../media/image24.png"/><Relationship Id="rId11" Type="http://schemas.openxmlformats.org/officeDocument/2006/relationships/image" Target="../media/image23.png"/><Relationship Id="rId10" Type="http://schemas.openxmlformats.org/officeDocument/2006/relationships/image" Target="../media/image2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066672" y="1573162"/>
            <a:ext cx="9793088" cy="796120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人教版四年级数学下册第五单元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65609" y="2751909"/>
            <a:ext cx="5595214" cy="961691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zh-CN" altLang="en-US" sz="373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三角形内角和</a:t>
            </a:r>
            <a:endParaRPr lang="zh-CN" altLang="en-US" sz="3735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2480734" y="1397000"/>
            <a:ext cx="7230533" cy="4064000"/>
          </a:xfrm>
          <a:prstGeom prst="rect">
            <a:avLst/>
          </a:prstGeom>
        </p:spPr>
      </p:pic>
      <p:pic>
        <p:nvPicPr>
          <p:cNvPr id="10" name="图片 9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3384550" y="1905000"/>
            <a:ext cx="5422900" cy="3048000"/>
          </a:xfrm>
          <a:prstGeom prst="rect">
            <a:avLst/>
          </a:prstGeom>
        </p:spPr>
      </p:pic>
      <p:pic>
        <p:nvPicPr>
          <p:cNvPr id="12" name="图片 11" hidden="1"/>
          <p:cNvPicPr/>
          <p:nvPr/>
        </p:nvPicPr>
        <p:blipFill>
          <a:blip r:embed="rId3"/>
          <a:stretch>
            <a:fillRect/>
          </a:stretch>
        </p:blipFill>
        <p:spPr>
          <a:xfrm>
            <a:off x="3384550" y="1905000"/>
            <a:ext cx="5422900" cy="30480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27382" y="209564"/>
            <a:ext cx="5700037" cy="699595"/>
          </a:xfrm>
        </p:spPr>
        <p:txBody>
          <a:bodyPr>
            <a:normAutofit/>
          </a:bodyPr>
          <a:lstStyle/>
          <a:p>
            <a:r>
              <a:rPr lang="zh-CN" altLang="en-US" sz="3735" dirty="0">
                <a:solidFill>
                  <a:schemeClr val="accent1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三、课堂闯关</a:t>
            </a:r>
            <a:endParaRPr lang="zh-CN" altLang="en-US" sz="3735" dirty="0">
              <a:solidFill>
                <a:schemeClr val="accent1">
                  <a:lumMod val="75000"/>
                </a:scheme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" y="1064214"/>
            <a:ext cx="12048660" cy="1281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、把两个大小一样的三角形拼到一起，得到一个大的三角形，这个大三角形的内角和是多少度？</a:t>
            </a:r>
            <a:endParaRPr lang="zh-CN" altLang="en-US" sz="3200" dirty="0">
              <a:solidFill>
                <a:schemeClr val="bg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PA-文本框 21"/>
          <p:cNvSpPr txBox="1"/>
          <p:nvPr>
            <p:custDataLst>
              <p:tags r:id="rId2"/>
            </p:custDataLst>
          </p:nvPr>
        </p:nvSpPr>
        <p:spPr>
          <a:xfrm>
            <a:off x="719403" y="5091485"/>
            <a:ext cx="10224459" cy="641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结论：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）三角形的内角和与三角形的形状大小无关；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PA-文本框 21"/>
          <p:cNvSpPr txBox="1"/>
          <p:nvPr>
            <p:custDataLst>
              <p:tags r:id="rId3"/>
            </p:custDataLst>
          </p:nvPr>
        </p:nvSpPr>
        <p:spPr>
          <a:xfrm>
            <a:off x="1777283" y="5792638"/>
            <a:ext cx="9409045" cy="641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）三角形的内角和与三角形的角的大小无关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1" name="直接连接符 10"/>
          <p:cNvCxnSpPr>
            <a:stCxn id="9" idx="0"/>
            <a:endCxn id="9" idx="3"/>
          </p:cNvCxnSpPr>
          <p:nvPr/>
        </p:nvCxnSpPr>
        <p:spPr>
          <a:xfrm>
            <a:off x="5807968" y="3067128"/>
            <a:ext cx="0" cy="1728192"/>
          </a:xfrm>
          <a:prstGeom prst="line">
            <a:avLst/>
          </a:prstGeom>
          <a:ln w="12700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grpSp>
        <p:nvGrpSpPr>
          <p:cNvPr id="35" name="组合 34"/>
          <p:cNvGrpSpPr/>
          <p:nvPr/>
        </p:nvGrpSpPr>
        <p:grpSpPr>
          <a:xfrm>
            <a:off x="4079776" y="2823046"/>
            <a:ext cx="3538491" cy="2291121"/>
            <a:chOff x="2946660" y="1933529"/>
            <a:chExt cx="2653868" cy="1718341"/>
          </a:xfrm>
        </p:grpSpPr>
        <p:sp>
          <p:nvSpPr>
            <p:cNvPr id="9" name="等腰三角形 8"/>
            <p:cNvSpPr/>
            <p:nvPr/>
          </p:nvSpPr>
          <p:spPr>
            <a:xfrm>
              <a:off x="2946660" y="2116591"/>
              <a:ext cx="2592288" cy="1296144"/>
            </a:xfrm>
            <a:prstGeom prst="triangle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14" name="弧形 13"/>
            <p:cNvSpPr/>
            <p:nvPr/>
          </p:nvSpPr>
          <p:spPr>
            <a:xfrm>
              <a:off x="2968308" y="3169925"/>
              <a:ext cx="410585" cy="481945"/>
            </a:xfrm>
            <a:prstGeom prst="arc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2" name="弧形 21"/>
            <p:cNvSpPr/>
            <p:nvPr/>
          </p:nvSpPr>
          <p:spPr>
            <a:xfrm rot="7480108">
              <a:off x="3979915" y="1897849"/>
              <a:ext cx="410585" cy="481945"/>
            </a:xfrm>
            <a:prstGeom prst="arc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3" name="弧形 22"/>
            <p:cNvSpPr/>
            <p:nvPr/>
          </p:nvSpPr>
          <p:spPr>
            <a:xfrm rot="13934866">
              <a:off x="5154263" y="3027363"/>
              <a:ext cx="410585" cy="481945"/>
            </a:xfrm>
            <a:prstGeom prst="arc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940468" y="2179055"/>
              <a:ext cx="317635" cy="5499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735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zh-CN" altLang="en-US" sz="373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4390599" y="2902387"/>
              <a:ext cx="317635" cy="5499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735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B</a:t>
              </a:r>
              <a:endParaRPr lang="zh-CN" altLang="en-US" sz="373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4836899" y="2915482"/>
              <a:ext cx="317635" cy="5499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735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C</a:t>
              </a:r>
              <a:endParaRPr lang="zh-CN" altLang="en-US" sz="373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691982" y="2907572"/>
              <a:ext cx="317635" cy="5499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735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zh-CN" altLang="en-US" sz="373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244325" y="2196008"/>
              <a:ext cx="317635" cy="5499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735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A</a:t>
              </a:r>
              <a:endParaRPr lang="zh-CN" altLang="en-US" sz="373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266272" y="2878803"/>
              <a:ext cx="317635" cy="5499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735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lang="zh-CN" altLang="en-US" sz="373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0" name="L 形 29"/>
            <p:cNvSpPr/>
            <p:nvPr/>
          </p:nvSpPr>
          <p:spPr>
            <a:xfrm rot="10800000">
              <a:off x="4244325" y="3216207"/>
              <a:ext cx="169331" cy="191799"/>
            </a:xfrm>
            <a:prstGeom prst="corner">
              <a:avLst>
                <a:gd name="adj1" fmla="val 12127"/>
                <a:gd name="adj2" fmla="val 14355"/>
              </a:avLst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2" name="L 形 31"/>
            <p:cNvSpPr/>
            <p:nvPr/>
          </p:nvSpPr>
          <p:spPr>
            <a:xfrm rot="5400000">
              <a:off x="4037904" y="3207288"/>
              <a:ext cx="169331" cy="191799"/>
            </a:xfrm>
            <a:prstGeom prst="corner">
              <a:avLst>
                <a:gd name="adj1" fmla="val 12127"/>
                <a:gd name="adj2" fmla="val 14355"/>
              </a:avLst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FF0000"/>
                </a:solidFill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1485552" y="3061685"/>
            <a:ext cx="2441694" cy="64171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isometricOffAxis1Right"/>
              <a:lightRig rig="threePt" dir="t"/>
            </a:scene3d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rgbClr val="33CC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错误：</a:t>
            </a:r>
            <a:r>
              <a:rPr lang="en-US" altLang="zh-CN" sz="3200" dirty="0">
                <a:solidFill>
                  <a:srgbClr val="33CC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360°</a:t>
            </a:r>
            <a:endParaRPr lang="zh-CN" altLang="en-US" sz="3200" dirty="0">
              <a:solidFill>
                <a:srgbClr val="33CC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536852" y="2691033"/>
            <a:ext cx="2441694" cy="64171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isometricOffAxis1Right"/>
              <a:lightRig rig="threePt" dir="t"/>
            </a:scene3d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正确：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180°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37" grpId="0"/>
      <p:bldP spid="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3338" y="1077648"/>
            <a:ext cx="10992544" cy="641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、在钝角三角形中∠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1=110°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，∠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2=40°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，求∠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等于多少度？</a:t>
            </a:r>
            <a:endParaRPr lang="zh-CN" altLang="en-US" sz="3200" dirty="0">
              <a:solidFill>
                <a:schemeClr val="bg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239344" y="1844824"/>
            <a:ext cx="4800533" cy="1825282"/>
            <a:chOff x="3059832" y="3409290"/>
            <a:chExt cx="3600400" cy="1825283"/>
          </a:xfrm>
        </p:grpSpPr>
        <p:grpSp>
          <p:nvGrpSpPr>
            <p:cNvPr id="11" name="组合 10"/>
            <p:cNvGrpSpPr/>
            <p:nvPr/>
          </p:nvGrpSpPr>
          <p:grpSpPr>
            <a:xfrm>
              <a:off x="3059832" y="3409290"/>
              <a:ext cx="3600400" cy="1825283"/>
              <a:chOff x="3059832" y="3409290"/>
              <a:chExt cx="3600400" cy="1825283"/>
            </a:xfrm>
          </p:grpSpPr>
          <p:sp>
            <p:nvSpPr>
              <p:cNvPr id="7" name="等腰三角形 6"/>
              <p:cNvSpPr/>
              <p:nvPr/>
            </p:nvSpPr>
            <p:spPr>
              <a:xfrm>
                <a:off x="3059832" y="3789040"/>
                <a:ext cx="3600400" cy="1133195"/>
              </a:xfrm>
              <a:prstGeom prst="triangle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8" name="弧形 7"/>
              <p:cNvSpPr/>
              <p:nvPr/>
            </p:nvSpPr>
            <p:spPr>
              <a:xfrm rot="12939729">
                <a:off x="6139077" y="4425825"/>
                <a:ext cx="353449" cy="632667"/>
              </a:xfrm>
              <a:prstGeom prst="arc">
                <a:avLst>
                  <a:gd name="adj1" fmla="val 17519553"/>
                  <a:gd name="adj2" fmla="val 0"/>
                </a:avLst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9" name="弧形 8"/>
              <p:cNvSpPr/>
              <p:nvPr/>
            </p:nvSpPr>
            <p:spPr>
              <a:xfrm rot="464407">
                <a:off x="3156822" y="4564320"/>
                <a:ext cx="415338" cy="670253"/>
              </a:xfrm>
              <a:prstGeom prst="arc">
                <a:avLst>
                  <a:gd name="adj1" fmla="val 17519553"/>
                  <a:gd name="adj2" fmla="val 0"/>
                </a:avLst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10" name="弧形 9"/>
              <p:cNvSpPr/>
              <p:nvPr/>
            </p:nvSpPr>
            <p:spPr>
              <a:xfrm rot="6541178">
                <a:off x="4469393" y="3255458"/>
                <a:ext cx="546800" cy="854463"/>
              </a:xfrm>
              <a:prstGeom prst="arc">
                <a:avLst>
                  <a:gd name="adj1" fmla="val 17519553"/>
                  <a:gd name="adj2" fmla="val 0"/>
                </a:avLst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3562847" y="4266563"/>
              <a:ext cx="468987" cy="7332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735" dirty="0"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lang="zh-CN" altLang="en-US" sz="3735" dirty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706907" y="3843397"/>
              <a:ext cx="499779" cy="7332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735" dirty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zh-CN" altLang="en-US" sz="3735" dirty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661370" y="4278386"/>
              <a:ext cx="549893" cy="7332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735" dirty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zh-CN" altLang="en-US" sz="3735" dirty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7" name="TextBox 2"/>
          <p:cNvSpPr txBox="1"/>
          <p:nvPr/>
        </p:nvSpPr>
        <p:spPr>
          <a:xfrm>
            <a:off x="3239344" y="4098808"/>
            <a:ext cx="5642675" cy="641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180°-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（∠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1+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∠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∠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3200" dirty="0">
              <a:solidFill>
                <a:schemeClr val="bg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2"/>
          <p:cNvSpPr txBox="1"/>
          <p:nvPr/>
        </p:nvSpPr>
        <p:spPr>
          <a:xfrm>
            <a:off x="3200036" y="5042195"/>
            <a:ext cx="7297447" cy="641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180°-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110°+40°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30°</a:t>
            </a:r>
            <a:endParaRPr lang="zh-CN" altLang="en-US" sz="3200" dirty="0">
              <a:solidFill>
                <a:schemeClr val="bg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PA-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27382" y="209564"/>
            <a:ext cx="5700037" cy="699595"/>
          </a:xfrm>
        </p:spPr>
        <p:txBody>
          <a:bodyPr>
            <a:normAutofit/>
          </a:bodyPr>
          <a:lstStyle/>
          <a:p>
            <a:r>
              <a:rPr lang="zh-CN" altLang="en-US" sz="3735" dirty="0">
                <a:solidFill>
                  <a:schemeClr val="accent1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三、课堂闯关</a:t>
            </a:r>
            <a:endParaRPr lang="zh-CN" altLang="en-US" sz="3735" dirty="0">
              <a:solidFill>
                <a:schemeClr val="accent1">
                  <a:lumMod val="75000"/>
                </a:scheme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"/>
          <p:cNvSpPr txBox="1"/>
          <p:nvPr/>
        </p:nvSpPr>
        <p:spPr>
          <a:xfrm>
            <a:off x="808176" y="1397348"/>
            <a:ext cx="10575647" cy="43728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endParaRPr lang="en-US" altLang="zh-CN" sz="3735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标题 1"/>
          <p:cNvSpPr>
            <a:spLocks noGrp="1"/>
          </p:cNvSpPr>
          <p:nvPr>
            <p:ph type="title"/>
          </p:nvPr>
        </p:nvSpPr>
        <p:spPr>
          <a:xfrm>
            <a:off x="514784" y="273791"/>
            <a:ext cx="3395781" cy="699595"/>
          </a:xfrm>
        </p:spPr>
        <p:txBody>
          <a:bodyPr>
            <a:normAutofit/>
          </a:bodyPr>
          <a:lstStyle/>
          <a:p>
            <a:r>
              <a:rPr lang="zh-CN" altLang="en-US" sz="3735" dirty="0">
                <a:solidFill>
                  <a:schemeClr val="accent1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四、课堂小结</a:t>
            </a:r>
            <a:endParaRPr lang="zh-CN" altLang="en-US" sz="3735" dirty="0">
              <a:solidFill>
                <a:schemeClr val="accent1">
                  <a:lumMod val="75000"/>
                </a:scheme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02245" y="2022172"/>
            <a:ext cx="10254334" cy="3202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、三角形的内角和等于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180°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、三角形的内角和与三角形的形状大小无关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、三角形的内角和与三角形的角的大小无关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3023659" y="2180861"/>
            <a:ext cx="6687669" cy="1756979"/>
          </a:xfrm>
        </p:spPr>
        <p:txBody>
          <a:bodyPr>
            <a:prstTxWarp prst="textPlain">
              <a:avLst/>
            </a:prstTxWarp>
            <a:normAutofit/>
          </a:bodyPr>
          <a:lstStyle/>
          <a:p>
            <a:r>
              <a:rPr lang="zh-CN" altLang="en-US" sz="5335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谢谢欣赏！</a:t>
            </a:r>
            <a:endParaRPr lang="zh-CN" altLang="en-US" sz="5335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rot="5400000">
            <a:off x="645635" y="1531154"/>
            <a:ext cx="244456" cy="202308"/>
          </a:xfrm>
          <a:prstGeom prst="triangle">
            <a:avLst/>
          </a:prstGeom>
          <a:solidFill>
            <a:srgbClr val="1590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60"/>
          </a:p>
        </p:txBody>
      </p:sp>
      <p:sp>
        <p:nvSpPr>
          <p:cNvPr id="3" name="文本框 2"/>
          <p:cNvSpPr txBox="1"/>
          <p:nvPr/>
        </p:nvSpPr>
        <p:spPr>
          <a:xfrm>
            <a:off x="869017" y="1379494"/>
            <a:ext cx="10814537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60" dirty="0">
                <a:latin typeface="黑体" panose="02010609060101010101" pitchFamily="49" charset="-122"/>
                <a:ea typeface="黑体" panose="02010609060101010101" pitchFamily="49" charset="-122"/>
              </a:rPr>
              <a:t>上一节课，我们已经学习了三角形的分类，三角形按角分类，可以分为哪几类？</a:t>
            </a:r>
            <a:endParaRPr lang="zh-CN" altLang="en-US" sz="336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直角三角形 3"/>
          <p:cNvSpPr/>
          <p:nvPr/>
        </p:nvSpPr>
        <p:spPr>
          <a:xfrm>
            <a:off x="1274298" y="2807315"/>
            <a:ext cx="1920240" cy="2036779"/>
          </a:xfrm>
          <a:prstGeom prst="rtTriangl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60"/>
          </a:p>
        </p:txBody>
      </p:sp>
      <p:sp>
        <p:nvSpPr>
          <p:cNvPr id="6" name="等腰三角形 5"/>
          <p:cNvSpPr/>
          <p:nvPr/>
        </p:nvSpPr>
        <p:spPr>
          <a:xfrm>
            <a:off x="7253723" y="3807462"/>
            <a:ext cx="4378570" cy="1036632"/>
          </a:xfrm>
          <a:prstGeom prst="triangle">
            <a:avLst/>
          </a:prstGeom>
          <a:solidFill>
            <a:srgbClr val="FF33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60"/>
          </a:p>
        </p:txBody>
      </p:sp>
      <p:sp>
        <p:nvSpPr>
          <p:cNvPr id="7" name="等腰三角形 6"/>
          <p:cNvSpPr/>
          <p:nvPr/>
        </p:nvSpPr>
        <p:spPr>
          <a:xfrm>
            <a:off x="4132871" y="2995052"/>
            <a:ext cx="2616592" cy="1849042"/>
          </a:xfrm>
          <a:prstGeom prst="triangle">
            <a:avLst/>
          </a:prstGeom>
          <a:solidFill>
            <a:srgbClr val="9966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60"/>
          </a:p>
        </p:txBody>
      </p:sp>
      <p:sp>
        <p:nvSpPr>
          <p:cNvPr id="10" name="PA-标题 1"/>
          <p:cNvSpPr txBox="1"/>
          <p:nvPr>
            <p:custDataLst>
              <p:tags r:id="rId1"/>
            </p:custDataLst>
          </p:nvPr>
        </p:nvSpPr>
        <p:spPr>
          <a:xfrm>
            <a:off x="383858" y="196546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735">
                <a:solidFill>
                  <a:schemeClr val="accent1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一、情境导入</a:t>
            </a:r>
            <a:endParaRPr lang="zh-CN" altLang="en-US" sz="3735" dirty="0">
              <a:solidFill>
                <a:schemeClr val="accent1">
                  <a:lumMod val="75000"/>
                </a:scheme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817" name="PA-Object 33816"/>
          <p:cNvGraphicFramePr/>
          <p:nvPr>
            <p:custDataLst>
              <p:tags r:id="rId1"/>
            </p:custDataLst>
          </p:nvPr>
        </p:nvGraphicFramePr>
        <p:xfrm>
          <a:off x="-140607" y="3713657"/>
          <a:ext cx="3505200" cy="16081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6" name="" r:id="rId2" imgW="2984500" imgH="2552700" progId="Photoshop.Image.11">
                  <p:embed/>
                </p:oleObj>
              </mc:Choice>
              <mc:Fallback>
                <p:oleObj name="" r:id="rId2" imgW="2984500" imgH="2552700" progId="Photoshop.Image.11">
                  <p:embed/>
                  <p:pic>
                    <p:nvPicPr>
                      <p:cNvPr id="0" name="PA-Object 3381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-140607" y="3713657"/>
                        <a:ext cx="3505200" cy="1608139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818" name="PA-Object 33817"/>
          <p:cNvGraphicFramePr/>
          <p:nvPr>
            <p:custDataLst>
              <p:tags r:id="rId4"/>
            </p:custDataLst>
          </p:nvPr>
        </p:nvGraphicFramePr>
        <p:xfrm>
          <a:off x="7752601" y="5013176"/>
          <a:ext cx="1709739" cy="175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7" name="" r:id="rId5" imgW="2527300" imgH="2590800" progId="Photoshop.Image.11">
                  <p:embed/>
                </p:oleObj>
              </mc:Choice>
              <mc:Fallback>
                <p:oleObj name="" r:id="rId5" imgW="2527300" imgH="2590800" progId="Photoshop.Image.11">
                  <p:embed/>
                  <p:pic>
                    <p:nvPicPr>
                      <p:cNvPr id="0" name="PA-Object 3381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752601" y="5013176"/>
                        <a:ext cx="1709739" cy="1752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819" name="PA-Object 33818"/>
          <p:cNvGraphicFramePr/>
          <p:nvPr>
            <p:custDataLst>
              <p:tags r:id="rId7"/>
            </p:custDataLst>
          </p:nvPr>
        </p:nvGraphicFramePr>
        <p:xfrm>
          <a:off x="8901778" y="1137563"/>
          <a:ext cx="3297237" cy="426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8" name="" r:id="rId8" imgW="2374900" imgH="3073400" progId="Photoshop.Image.11">
                  <p:embed/>
                </p:oleObj>
              </mc:Choice>
              <mc:Fallback>
                <p:oleObj name="" r:id="rId8" imgW="2374900" imgH="3073400" progId="Photoshop.Image.11">
                  <p:embed/>
                  <p:pic>
                    <p:nvPicPr>
                      <p:cNvPr id="0" name="PA-Object 3381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901778" y="1137563"/>
                        <a:ext cx="3297237" cy="4267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821" name="PA-云形标注 33820"/>
          <p:cNvSpPr/>
          <p:nvPr>
            <p:custDataLst>
              <p:tags r:id="rId10"/>
            </p:custDataLst>
          </p:nvPr>
        </p:nvSpPr>
        <p:spPr>
          <a:xfrm>
            <a:off x="105103" y="1718020"/>
            <a:ext cx="4180252" cy="1737497"/>
          </a:xfrm>
          <a:prstGeom prst="cloudCallout">
            <a:avLst>
              <a:gd name="adj1" fmla="val -15095"/>
              <a:gd name="adj2" fmla="val 75548"/>
            </a:avLst>
          </a:prstGeom>
          <a:solidFill>
            <a:srgbClr val="92D050">
              <a:alpha val="70000"/>
            </a:srgbClr>
          </a:solidFill>
          <a:ln w="9525">
            <a:noFill/>
          </a:ln>
        </p:spPr>
        <p:txBody>
          <a:bodyPr anchor="t"/>
          <a:lstStyle/>
          <a:p>
            <a:pPr algn="ctr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不对。我有一个大钝角，所以我的内角和才最大！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822" name="PA-云形标注 33821"/>
          <p:cNvSpPr/>
          <p:nvPr>
            <p:custDataLst>
              <p:tags r:id="rId11"/>
            </p:custDataLst>
          </p:nvPr>
        </p:nvSpPr>
        <p:spPr>
          <a:xfrm>
            <a:off x="4120055" y="4597896"/>
            <a:ext cx="3859646" cy="1752600"/>
          </a:xfrm>
          <a:prstGeom prst="cloudCallout">
            <a:avLst>
              <a:gd name="adj1" fmla="val 59829"/>
              <a:gd name="adj2" fmla="val -3782"/>
            </a:avLst>
          </a:prstGeom>
          <a:solidFill>
            <a:schemeClr val="accent1">
              <a:lumMod val="60000"/>
              <a:lumOff val="40000"/>
              <a:alpha val="70000"/>
            </a:schemeClr>
          </a:solidFill>
          <a:ln w="9525">
            <a:noFill/>
          </a:ln>
        </p:spPr>
        <p:txBody>
          <a:bodyPr anchor="t"/>
          <a:lstStyle/>
          <a:p>
            <a:pPr algn="ctr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我的三角形小，那我的内角和就小喽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823" name="PA-云形标注 33822"/>
          <p:cNvSpPr/>
          <p:nvPr>
            <p:custDataLst>
              <p:tags r:id="rId12"/>
            </p:custDataLst>
          </p:nvPr>
        </p:nvSpPr>
        <p:spPr>
          <a:xfrm>
            <a:off x="6508157" y="1137563"/>
            <a:ext cx="3297238" cy="2317954"/>
          </a:xfrm>
          <a:prstGeom prst="cloudCallout">
            <a:avLst>
              <a:gd name="adj1" fmla="val 57237"/>
              <a:gd name="adj2" fmla="val 29148"/>
            </a:avLst>
          </a:prstGeom>
          <a:solidFill>
            <a:srgbClr val="92D050">
              <a:alpha val="69000"/>
            </a:srgbClr>
          </a:solidFill>
          <a:ln w="9525">
            <a:noFill/>
          </a:ln>
        </p:spPr>
        <p:txBody>
          <a:bodyPr anchor="t"/>
          <a:lstStyle/>
          <a:p>
            <a:pPr algn="ctr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我的三角形最大，所以我的内角和最大！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PA-标题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51824" y="181668"/>
            <a:ext cx="5191171" cy="699595"/>
          </a:xfrm>
        </p:spPr>
        <p:txBody>
          <a:bodyPr>
            <a:normAutofit/>
          </a:bodyPr>
          <a:lstStyle/>
          <a:p>
            <a:r>
              <a:rPr lang="zh-CN" altLang="en-US" sz="3735" dirty="0">
                <a:solidFill>
                  <a:schemeClr val="accent1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一、情境导入</a:t>
            </a:r>
            <a:endParaRPr lang="zh-CN" altLang="en-US" sz="3735" dirty="0">
              <a:solidFill>
                <a:schemeClr val="accent1">
                  <a:lumMod val="75000"/>
                </a:scheme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9" name="PA-标题 1"/>
          <p:cNvSpPr txBox="1"/>
          <p:nvPr>
            <p:custDataLst>
              <p:tags r:id="rId14"/>
            </p:custDataLst>
          </p:nvPr>
        </p:nvSpPr>
        <p:spPr>
          <a:xfrm>
            <a:off x="3247409" y="3262847"/>
            <a:ext cx="4096729" cy="900892"/>
          </a:xfrm>
          <a:prstGeom prst="rect">
            <a:avLst/>
          </a:prstGeom>
        </p:spPr>
        <p:txBody>
          <a:bodyPr vert="horz" lIns="121920" tIns="60960" rIns="121920" bIns="60960" numCol="1" rtlCol="0" anchor="ctr">
            <a:prstTxWarp prst="textWave1">
              <a:avLst/>
            </a:prstTxWarp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320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三角形王国争论</a:t>
            </a:r>
            <a:endParaRPr lang="zh-CN" altLang="en-US" sz="320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3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3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38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31000"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38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338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21" grpId="0" bldLvl="0" animBg="1"/>
      <p:bldP spid="33822" grpId="0" bldLvl="0" animBg="1"/>
      <p:bldP spid="33823" grpId="0" bldLvl="0" animBg="1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455653" y="613364"/>
            <a:ext cx="2570812" cy="951141"/>
          </a:xfrm>
        </p:spPr>
        <p:txBody>
          <a:bodyPr>
            <a:normAutofit/>
            <a:scene3d>
              <a:camera prst="isometricOffAxis1Righ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zh-CN" altLang="en-US" sz="48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思考</a:t>
            </a:r>
            <a:r>
              <a:rPr lang="zh-CN" altLang="en-US" sz="48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：</a:t>
            </a:r>
            <a:endParaRPr lang="zh-CN" altLang="en-US" sz="48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PA-文本框 2"/>
          <p:cNvSpPr txBox="1"/>
          <p:nvPr>
            <p:custDataLst>
              <p:tags r:id="rId2"/>
            </p:custDataLst>
          </p:nvPr>
        </p:nvSpPr>
        <p:spPr>
          <a:xfrm>
            <a:off x="565614" y="1408361"/>
            <a:ext cx="5724644" cy="6417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思考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：什么是三角形的内角？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PA-文本框 3"/>
          <p:cNvSpPr txBox="1"/>
          <p:nvPr>
            <p:custDataLst>
              <p:tags r:id="rId3"/>
            </p:custDataLst>
          </p:nvPr>
        </p:nvSpPr>
        <p:spPr>
          <a:xfrm>
            <a:off x="565616" y="2888940"/>
            <a:ext cx="6135013" cy="6417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思考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：什么是三角形的内角和？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PA-文本框 5"/>
          <p:cNvSpPr txBox="1"/>
          <p:nvPr>
            <p:custDataLst>
              <p:tags r:id="rId4"/>
            </p:custDataLst>
          </p:nvPr>
        </p:nvSpPr>
        <p:spPr>
          <a:xfrm>
            <a:off x="1813755" y="2090124"/>
            <a:ext cx="3278462" cy="6417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∠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、∠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、∠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PA-文本框 6"/>
          <p:cNvSpPr txBox="1"/>
          <p:nvPr>
            <p:custDataLst>
              <p:tags r:id="rId5"/>
            </p:custDataLst>
          </p:nvPr>
        </p:nvSpPr>
        <p:spPr>
          <a:xfrm>
            <a:off x="2496919" y="3560992"/>
            <a:ext cx="2868093" cy="6417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∠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∠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∠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PA-左大括号 7"/>
          <p:cNvSpPr/>
          <p:nvPr>
            <p:custDataLst>
              <p:tags r:id="rId6"/>
            </p:custDataLst>
          </p:nvPr>
        </p:nvSpPr>
        <p:spPr>
          <a:xfrm rot="16200000">
            <a:off x="4103613" y="2932903"/>
            <a:ext cx="282705" cy="3168352"/>
          </a:xfrm>
          <a:prstGeom prst="leftBrace">
            <a:avLst>
              <a:gd name="adj1" fmla="val 8333"/>
              <a:gd name="adj2" fmla="val 50693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9" name="PA-文本框 8"/>
          <p:cNvSpPr txBox="1"/>
          <p:nvPr>
            <p:custDataLst>
              <p:tags r:id="rId7"/>
            </p:custDataLst>
          </p:nvPr>
        </p:nvSpPr>
        <p:spPr>
          <a:xfrm>
            <a:off x="2462804" y="4751227"/>
            <a:ext cx="3057247" cy="641714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rgbClr val="00FF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三角形的内角和</a:t>
            </a:r>
            <a:endParaRPr lang="zh-CN" altLang="en-US" sz="3200" dirty="0">
              <a:solidFill>
                <a:srgbClr val="00FF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8355332" y="982183"/>
            <a:ext cx="3309285" cy="2075460"/>
            <a:chOff x="1092175" y="3357561"/>
            <a:chExt cx="1466850" cy="1299866"/>
          </a:xfrm>
        </p:grpSpPr>
        <p:sp>
          <p:nvSpPr>
            <p:cNvPr id="20" name="PA-AutoShape 9"/>
            <p:cNvSpPr/>
            <p:nvPr>
              <p:custDataLst>
                <p:tags r:id="rId8"/>
              </p:custDataLst>
            </p:nvPr>
          </p:nvSpPr>
          <p:spPr>
            <a:xfrm>
              <a:off x="1092175" y="3357561"/>
              <a:ext cx="1466850" cy="1265237"/>
            </a:xfrm>
            <a:prstGeom prst="triangle">
              <a:avLst>
                <a:gd name="adj" fmla="val 50000"/>
              </a:avLst>
            </a:prstGeom>
            <a:noFill/>
            <a:ln w="19050" cap="flat" cmpd="sng">
              <a:solidFill>
                <a:srgbClr val="00B0F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eaLnBrk="1" hangingPunct="1"/>
              <a:endParaRPr lang="zh-CN" altLang="en-US" sz="2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754157" y="3518309"/>
              <a:ext cx="187724" cy="4592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735" dirty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zh-CN" altLang="en-US" sz="3735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342956" y="4161371"/>
              <a:ext cx="187724" cy="4592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735" dirty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zh-CN" altLang="en-US" sz="3735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088981" y="4198173"/>
              <a:ext cx="349209" cy="4592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735" dirty="0"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lang="zh-CN" altLang="en-US" sz="3735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新月形 16"/>
            <p:cNvSpPr/>
            <p:nvPr/>
          </p:nvSpPr>
          <p:spPr>
            <a:xfrm rot="9838182">
              <a:off x="1284039" y="4346878"/>
              <a:ext cx="32691" cy="274887"/>
            </a:xfrm>
            <a:prstGeom prst="moon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18" name="新月形 17"/>
            <p:cNvSpPr/>
            <p:nvPr/>
          </p:nvSpPr>
          <p:spPr>
            <a:xfrm rot="405192">
              <a:off x="2327361" y="4329475"/>
              <a:ext cx="32691" cy="274887"/>
            </a:xfrm>
            <a:prstGeom prst="moon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9" name="新月形 18"/>
            <p:cNvSpPr/>
            <p:nvPr/>
          </p:nvSpPr>
          <p:spPr>
            <a:xfrm rot="15651265">
              <a:off x="1783124" y="3482714"/>
              <a:ext cx="32691" cy="274887"/>
            </a:xfrm>
            <a:prstGeom prst="moon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21" name="PA-文本框 3"/>
          <p:cNvSpPr txBox="1"/>
          <p:nvPr>
            <p:custDataLst>
              <p:tags r:id="rId9"/>
            </p:custDataLst>
          </p:nvPr>
        </p:nvSpPr>
        <p:spPr>
          <a:xfrm>
            <a:off x="556217" y="5608077"/>
            <a:ext cx="6955750" cy="6417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思考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：三角形的内角和等于多少度？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: 折角 4"/>
          <p:cNvSpPr/>
          <p:nvPr/>
        </p:nvSpPr>
        <p:spPr>
          <a:xfrm>
            <a:off x="8463898" y="3393638"/>
            <a:ext cx="2777378" cy="1756432"/>
          </a:xfrm>
          <a:prstGeom prst="foldedCorner">
            <a:avLst/>
          </a:prstGeom>
          <a:solidFill>
            <a:srgbClr val="99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解析：三角形的内角和就是三个内角的度数之和</a:t>
            </a:r>
            <a:endParaRPr lang="zh-CN" altLang="en-US" sz="2800" dirty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PA-标题 1"/>
          <p:cNvSpPr txBox="1"/>
          <p:nvPr>
            <p:custDataLst>
              <p:tags r:id="rId10"/>
            </p:custDataLst>
          </p:nvPr>
        </p:nvSpPr>
        <p:spPr>
          <a:xfrm>
            <a:off x="549887" y="234264"/>
            <a:ext cx="5191171" cy="699595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/>
          </a:bodyPr>
          <a:lstStyle>
            <a:lvl1pPr algn="l" defTabSz="51435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chemeClr val="accent1">
                    <a:lumMod val="50000"/>
                  </a:schemeClr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3735" b="0" dirty="0">
                <a:solidFill>
                  <a:schemeClr val="accent1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二、探究新知</a:t>
            </a:r>
            <a:endParaRPr lang="zh-CN" altLang="en-US" sz="3735" b="0" dirty="0">
              <a:solidFill>
                <a:schemeClr val="accent1">
                  <a:lumMod val="75000"/>
                </a:scheme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 bldLvl="0" animBg="1"/>
      <p:bldP spid="9" grpId="0" bldLvl="0" animBg="1"/>
      <p:bldP spid="21" grpId="0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-文本框 2"/>
          <p:cNvSpPr txBox="1"/>
          <p:nvPr>
            <p:custDataLst>
              <p:tags r:id="rId1"/>
            </p:custDataLst>
          </p:nvPr>
        </p:nvSpPr>
        <p:spPr>
          <a:xfrm>
            <a:off x="547887" y="149241"/>
            <a:ext cx="2646878" cy="6417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常用的三角板</a:t>
            </a:r>
            <a:endParaRPr lang="zh-CN" altLang="en-US" sz="3200" dirty="0">
              <a:solidFill>
                <a:schemeClr val="accent1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431667" y="-749904"/>
            <a:ext cx="7488832" cy="5296847"/>
            <a:chOff x="1046809" y="585432"/>
            <a:chExt cx="5616624" cy="3972635"/>
          </a:xfrm>
        </p:grpSpPr>
        <p:pic>
          <p:nvPicPr>
            <p:cNvPr id="5" name="图片 4" descr="图片包含 游戏机, 物体, 测量&#10;&#10;描述已自动生成"/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4167" b="94196" l="7813" r="95000">
                          <a14:foregroundMark x1="47292" y1="37798" x2="50938" y2="32738"/>
                          <a14:foregroundMark x1="46875" y1="88095" x2="51935" y2="92565"/>
                          <a14:foregroundMark x1="10000" y1="91518" x2="7813" y2="93452"/>
                          <a14:foregroundMark x1="56548" y1="4396" x2="56458" y2="4167"/>
                          <a14:foregroundMark x1="51042" y1="39435" x2="51875" y2="94196"/>
                          <a14:foregroundMark x1="44271" y1="52381" x2="37813" y2="79018"/>
                          <a14:foregroundMark x1="38542" y1="73214" x2="34271" y2="79315"/>
                          <a14:backgroundMark x1="53958" y1="55060" x2="53686" y2="67640"/>
                          <a14:backgroundMark x1="53721" y1="69922" x2="53750" y2="70089"/>
                          <a14:backgroundMark x1="53750" y1="70387" x2="54167" y2="93452"/>
                          <a14:backgroundMark x1="68062" y1="64847" x2="70104" y2="75000"/>
                          <a14:backgroundMark x1="95000" y1="89583" x2="95208" y2="97768"/>
                          <a14:backgroundMark x1="54896" y1="4911" x2="67396" y2="85565"/>
                          <a14:backgroundMark x1="67396" y1="85565" x2="76042" y2="93601"/>
                          <a14:backgroundMark x1="76042" y1="93601" x2="91042" y2="91071"/>
                          <a14:backgroundMark x1="56771" y1="9524" x2="64063" y2="35417"/>
                          <a14:backgroundMark x1="64063" y1="35417" x2="96042" y2="99851"/>
                          <a14:backgroundMark x1="60104" y1="57887" x2="70521" y2="6250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46809" y="585432"/>
              <a:ext cx="5616624" cy="3972635"/>
            </a:xfrm>
            <a:prstGeom prst="rect">
              <a:avLst/>
            </a:prstGeom>
          </p:spPr>
        </p:pic>
        <p:sp>
          <p:nvSpPr>
            <p:cNvPr id="8" name="新月形 7"/>
            <p:cNvSpPr/>
            <p:nvPr/>
          </p:nvSpPr>
          <p:spPr>
            <a:xfrm rot="9838182">
              <a:off x="1880072" y="3941140"/>
              <a:ext cx="55314" cy="329178"/>
            </a:xfrm>
            <a:prstGeom prst="moon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10" name="新月形 9"/>
            <p:cNvSpPr/>
            <p:nvPr/>
          </p:nvSpPr>
          <p:spPr>
            <a:xfrm rot="16605810">
              <a:off x="3737825" y="2021962"/>
              <a:ext cx="55314" cy="329178"/>
            </a:xfrm>
            <a:prstGeom prst="moon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5613279" y="1417327"/>
            <a:ext cx="1389163" cy="733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735" dirty="0">
                <a:solidFill>
                  <a:srgbClr val="FF5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45°</a:t>
            </a:r>
            <a:endParaRPr lang="zh-CN" altLang="en-US" sz="3735" dirty="0">
              <a:solidFill>
                <a:srgbClr val="FF5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579560" y="3368845"/>
            <a:ext cx="1399363" cy="733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735" dirty="0">
                <a:solidFill>
                  <a:srgbClr val="FF5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45°</a:t>
            </a:r>
            <a:endParaRPr lang="zh-CN" altLang="en-US" sz="3735" dirty="0">
              <a:solidFill>
                <a:srgbClr val="FF5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262732" y="3395445"/>
            <a:ext cx="1399363" cy="733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735" dirty="0">
                <a:solidFill>
                  <a:srgbClr val="FF5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90°</a:t>
            </a:r>
            <a:endParaRPr lang="zh-CN" altLang="en-US" sz="3735" dirty="0">
              <a:solidFill>
                <a:srgbClr val="FF5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PA-文本框 6"/>
          <p:cNvSpPr txBox="1"/>
          <p:nvPr>
            <p:custDataLst>
              <p:tags r:id="rId4"/>
            </p:custDataLst>
          </p:nvPr>
        </p:nvSpPr>
        <p:spPr>
          <a:xfrm>
            <a:off x="2543606" y="4676617"/>
            <a:ext cx="4314001" cy="6417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45°+45°+90°=180°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PA-文本框 6"/>
          <p:cNvSpPr txBox="1"/>
          <p:nvPr>
            <p:custDataLst>
              <p:tags r:id="rId5"/>
            </p:custDataLst>
          </p:nvPr>
        </p:nvSpPr>
        <p:spPr>
          <a:xfrm>
            <a:off x="335360" y="5816962"/>
            <a:ext cx="1399363" cy="641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6666FF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猜想：</a:t>
            </a:r>
            <a:endParaRPr lang="zh-CN" altLang="en-US" sz="3200" dirty="0">
              <a:solidFill>
                <a:srgbClr val="6666FF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PA-文本框 6"/>
          <p:cNvSpPr txBox="1"/>
          <p:nvPr>
            <p:custDataLst>
              <p:tags r:id="rId6"/>
            </p:custDataLst>
          </p:nvPr>
        </p:nvSpPr>
        <p:spPr>
          <a:xfrm>
            <a:off x="1848849" y="5803778"/>
            <a:ext cx="7426687" cy="641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highlight>
                  <a:srgbClr val="00FFFF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三角形的内角和等于</a:t>
            </a:r>
            <a:r>
              <a:rPr lang="en-US" altLang="zh-CN" sz="3200" b="1" dirty="0">
                <a:highlight>
                  <a:srgbClr val="00FFFF"/>
                </a:highlight>
                <a:latin typeface="黑体" panose="02010609060101010101" pitchFamily="49" charset="-122"/>
                <a:ea typeface="黑体" panose="02010609060101010101" pitchFamily="49" charset="-122"/>
              </a:rPr>
              <a:t>180°</a:t>
            </a:r>
            <a:endParaRPr lang="zh-CN" altLang="en-US" sz="3200" dirty="0">
              <a:highlight>
                <a:srgbClr val="00FFFF"/>
              </a:highligh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L 形 23"/>
          <p:cNvSpPr/>
          <p:nvPr/>
        </p:nvSpPr>
        <p:spPr>
          <a:xfrm rot="5400000">
            <a:off x="6033753" y="3865746"/>
            <a:ext cx="281148" cy="253161"/>
          </a:xfrm>
          <a:prstGeom prst="corner">
            <a:avLst>
              <a:gd name="adj1" fmla="val 12127"/>
              <a:gd name="adj2" fmla="val 1435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  <p:bldP spid="16" grpId="0"/>
      <p:bldP spid="17" grpId="0"/>
      <p:bldP spid="21" grpId="0"/>
      <p:bldP spid="26" grpId="0"/>
      <p:bldP spid="27" grpId="0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21654" y="3887096"/>
            <a:ext cx="2794381" cy="1839458"/>
            <a:chOff x="1058591" y="2877481"/>
            <a:chExt cx="2091328" cy="1810292"/>
          </a:xfrm>
        </p:grpSpPr>
        <p:sp>
          <p:nvSpPr>
            <p:cNvPr id="11" name="PA-AutoShape 9"/>
            <p:cNvSpPr/>
            <p:nvPr>
              <p:custDataLst>
                <p:tags r:id="rId1"/>
              </p:custDataLst>
            </p:nvPr>
          </p:nvSpPr>
          <p:spPr>
            <a:xfrm>
              <a:off x="1058591" y="2877481"/>
              <a:ext cx="2091328" cy="1746820"/>
            </a:xfrm>
            <a:prstGeom prst="triangle">
              <a:avLst>
                <a:gd name="adj" fmla="val 84169"/>
              </a:avLst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eaLnBrk="1" hangingPunct="1"/>
              <a:endParaRPr lang="zh-CN" altLang="en-US" sz="2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513048" y="3081981"/>
              <a:ext cx="316960" cy="7216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735" dirty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zh-CN" altLang="en-US" sz="3735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333503" y="3966121"/>
              <a:ext cx="316960" cy="7216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735" dirty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zh-CN" altLang="en-US" sz="3735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667902" y="3906154"/>
              <a:ext cx="349209" cy="721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735" dirty="0"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lang="zh-CN" altLang="en-US" sz="3735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" name="新月形 7"/>
            <p:cNvSpPr/>
            <p:nvPr/>
          </p:nvSpPr>
          <p:spPr>
            <a:xfrm rot="9838182">
              <a:off x="1317158" y="4348741"/>
              <a:ext cx="32691" cy="274887"/>
            </a:xfrm>
            <a:prstGeom prst="moon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9" name="新月形 8"/>
            <p:cNvSpPr/>
            <p:nvPr/>
          </p:nvSpPr>
          <p:spPr>
            <a:xfrm rot="1139374">
              <a:off x="2947160" y="4196953"/>
              <a:ext cx="46911" cy="444115"/>
            </a:xfrm>
            <a:prstGeom prst="moon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0" name="新月形 9"/>
            <p:cNvSpPr/>
            <p:nvPr/>
          </p:nvSpPr>
          <p:spPr>
            <a:xfrm rot="15651265">
              <a:off x="2721895" y="2989401"/>
              <a:ext cx="32691" cy="274887"/>
            </a:xfrm>
            <a:prstGeom prst="moon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718569" y="3515904"/>
            <a:ext cx="2020895" cy="2241326"/>
            <a:chOff x="3394184" y="2715632"/>
            <a:chExt cx="1539630" cy="2441229"/>
          </a:xfrm>
        </p:grpSpPr>
        <p:grpSp>
          <p:nvGrpSpPr>
            <p:cNvPr id="19" name="组合 18"/>
            <p:cNvGrpSpPr/>
            <p:nvPr/>
          </p:nvGrpSpPr>
          <p:grpSpPr>
            <a:xfrm>
              <a:off x="3394184" y="2715632"/>
              <a:ext cx="1539630" cy="2388718"/>
              <a:chOff x="2244329" y="2098812"/>
              <a:chExt cx="2181817" cy="3340681"/>
            </a:xfrm>
          </p:grpSpPr>
          <p:sp>
            <p:nvSpPr>
              <p:cNvPr id="20" name="直角三角形 19"/>
              <p:cNvSpPr/>
              <p:nvPr/>
            </p:nvSpPr>
            <p:spPr>
              <a:xfrm>
                <a:off x="2319242" y="2098812"/>
                <a:ext cx="2106904" cy="3303221"/>
              </a:xfrm>
              <a:prstGeom prst="rtTriangle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21" name="L 形 20"/>
              <p:cNvSpPr/>
              <p:nvPr/>
            </p:nvSpPr>
            <p:spPr>
              <a:xfrm rot="10800000">
                <a:off x="2319244" y="4992810"/>
                <a:ext cx="243753" cy="389546"/>
              </a:xfrm>
              <a:prstGeom prst="corner">
                <a:avLst>
                  <a:gd name="adj1" fmla="val 12127"/>
                  <a:gd name="adj2" fmla="val 14355"/>
                </a:avLst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22" name="新月形 21"/>
              <p:cNvSpPr/>
              <p:nvPr/>
            </p:nvSpPr>
            <p:spPr>
              <a:xfrm>
                <a:off x="4059283" y="5049949"/>
                <a:ext cx="45719" cy="389544"/>
              </a:xfrm>
              <a:prstGeom prst="moon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23" name="新月形 22"/>
              <p:cNvSpPr/>
              <p:nvPr/>
            </p:nvSpPr>
            <p:spPr>
              <a:xfrm rot="13823404">
                <a:off x="2455693" y="2683167"/>
                <a:ext cx="119917" cy="542646"/>
              </a:xfrm>
              <a:prstGeom prst="moon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3533052" y="3082870"/>
              <a:ext cx="404826" cy="798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735" dirty="0"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lang="zh-CN" altLang="en-US" sz="3735" dirty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352473" y="4318344"/>
              <a:ext cx="404826" cy="798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735" dirty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zh-CN" altLang="en-US" sz="3735" dirty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552159" y="4358182"/>
              <a:ext cx="404826" cy="798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735" dirty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zh-CN" altLang="en-US" sz="3735" dirty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304138" y="4176702"/>
            <a:ext cx="3747877" cy="1621351"/>
            <a:chOff x="3059833" y="2998726"/>
            <a:chExt cx="3757170" cy="2235847"/>
          </a:xfrm>
        </p:grpSpPr>
        <p:grpSp>
          <p:nvGrpSpPr>
            <p:cNvPr id="27" name="组合 26"/>
            <p:cNvGrpSpPr/>
            <p:nvPr/>
          </p:nvGrpSpPr>
          <p:grpSpPr>
            <a:xfrm>
              <a:off x="3059833" y="2998726"/>
              <a:ext cx="3757170" cy="2235847"/>
              <a:chOff x="3059833" y="2998726"/>
              <a:chExt cx="3757170" cy="2235847"/>
            </a:xfrm>
          </p:grpSpPr>
          <p:sp>
            <p:nvSpPr>
              <p:cNvPr id="31" name="等腰三角形 30"/>
              <p:cNvSpPr/>
              <p:nvPr/>
            </p:nvSpPr>
            <p:spPr>
              <a:xfrm>
                <a:off x="3059833" y="3368979"/>
                <a:ext cx="3757170" cy="1553254"/>
              </a:xfrm>
              <a:prstGeom prst="triangle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32" name="弧形 31"/>
              <p:cNvSpPr/>
              <p:nvPr/>
            </p:nvSpPr>
            <p:spPr>
              <a:xfrm rot="12939729">
                <a:off x="6342862" y="4427706"/>
                <a:ext cx="353449" cy="632666"/>
              </a:xfrm>
              <a:prstGeom prst="arc">
                <a:avLst>
                  <a:gd name="adj1" fmla="val 17519553"/>
                  <a:gd name="adj2" fmla="val 0"/>
                </a:avLst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33" name="弧形 32"/>
              <p:cNvSpPr/>
              <p:nvPr/>
            </p:nvSpPr>
            <p:spPr>
              <a:xfrm rot="464407">
                <a:off x="3156822" y="4564320"/>
                <a:ext cx="415338" cy="670253"/>
              </a:xfrm>
              <a:prstGeom prst="arc">
                <a:avLst>
                  <a:gd name="adj1" fmla="val 17519553"/>
                  <a:gd name="adj2" fmla="val 0"/>
                </a:avLst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34" name="弧形 33"/>
              <p:cNvSpPr/>
              <p:nvPr/>
            </p:nvSpPr>
            <p:spPr>
              <a:xfrm rot="6541178">
                <a:off x="4599865" y="2844894"/>
                <a:ext cx="546800" cy="854463"/>
              </a:xfrm>
              <a:prstGeom prst="arc">
                <a:avLst>
                  <a:gd name="adj1" fmla="val 17519553"/>
                  <a:gd name="adj2" fmla="val 0"/>
                </a:avLst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3598711" y="3996528"/>
              <a:ext cx="479448" cy="1011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735" dirty="0"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lang="zh-CN" altLang="en-US" sz="3735" dirty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696874" y="3336924"/>
              <a:ext cx="499779" cy="1011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735" dirty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zh-CN" altLang="en-US" sz="3735" dirty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796397" y="4018050"/>
              <a:ext cx="549893" cy="1011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735" dirty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zh-CN" altLang="en-US" sz="3735" dirty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8" name="TextBox 2"/>
          <p:cNvSpPr txBox="1"/>
          <p:nvPr/>
        </p:nvSpPr>
        <p:spPr>
          <a:xfrm>
            <a:off x="49447" y="1333117"/>
            <a:ext cx="12142553" cy="1281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例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：在下列不同类型三角形中，量一量，算一算，三角形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个内角和各是多少度？</a:t>
            </a:r>
            <a:endParaRPr lang="zh-CN" altLang="en-US" sz="3200" dirty="0">
              <a:solidFill>
                <a:schemeClr val="bg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" name="标题 1"/>
          <p:cNvSpPr>
            <a:spLocks noGrp="1"/>
          </p:cNvSpPr>
          <p:nvPr>
            <p:ph type="title"/>
          </p:nvPr>
        </p:nvSpPr>
        <p:spPr>
          <a:xfrm>
            <a:off x="566875" y="173071"/>
            <a:ext cx="2231207" cy="796011"/>
          </a:xfrm>
        </p:spPr>
        <p:txBody>
          <a:bodyPr>
            <a:normAutofit/>
          </a:bodyPr>
          <a:lstStyle/>
          <a:p>
            <a:r>
              <a:rPr lang="zh-CN" altLang="en-US" sz="3735" dirty="0">
                <a:solidFill>
                  <a:schemeClr val="accent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验证猜想</a:t>
            </a:r>
            <a:endParaRPr lang="zh-CN" altLang="en-US" sz="3735" dirty="0">
              <a:solidFill>
                <a:schemeClr val="accent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 descr="图片包含 游戏机, 设备&#10;&#10;描述已自动生成"/>
          <p:cNvPicPr>
            <a:picLocks noChangeAspect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971" b="96921" l="880" r="98827">
                        <a14:foregroundMark x1="24438" y1="33724" x2="39785" y2="25220"/>
                        <a14:foregroundMark x1="39785" y1="25220" x2="57967" y2="23900"/>
                        <a14:foregroundMark x1="57967" y1="23900" x2="87683" y2="48240"/>
                        <a14:foregroundMark x1="87683" y1="48240" x2="94917" y2="81525"/>
                        <a14:foregroundMark x1="22581" y1="30499" x2="3807" y2="80798"/>
                        <a14:foregroundMark x1="98527" y1="88264" x2="98827" y2="88270"/>
                        <a14:foregroundMark x1="2444" y1="84751" x2="18573" y2="84311"/>
                        <a14:foregroundMark x1="32362" y1="85703" x2="40457" y2="86520"/>
                        <a14:foregroundMark x1="18573" y1="84311" x2="26303" y2="85091"/>
                        <a14:foregroundMark x1="65035" y1="86060" x2="66373" y2="85924"/>
                        <a14:foregroundMark x1="66373" y1="85924" x2="82014" y2="85924"/>
                        <a14:foregroundMark x1="82014" y1="85924" x2="95699" y2="85484"/>
                        <a14:foregroundMark x1="20039" y1="85924" x2="5044" y2="85350"/>
                        <a14:foregroundMark x1="19453" y1="87097" x2="32845" y2="85924"/>
                        <a14:foregroundMark x1="40176" y1="85191" x2="67155" y2="87097"/>
                        <a14:foregroundMark x1="4790" y1="87830" x2="17889" y2="89443"/>
                        <a14:foregroundMark x1="10850" y1="89443" x2="53872" y2="94563"/>
                        <a14:foregroundMark x1="3519" y1="85924" x2="9286" y2="95015"/>
                        <a14:foregroundMark x1="9286" y1="95015" x2="4790" y2="92962"/>
                        <a14:foregroundMark x1="4008" y1="86657" x2="3763" y2="94267"/>
                        <a14:foregroundMark x1="54057" y1="94135" x2="70577" y2="93402"/>
                        <a14:foregroundMark x1="70577" y1="93402" x2="82155" y2="94954"/>
                        <a14:foregroundMark x1="85087" y1="93118" x2="95112" y2="86364"/>
                        <a14:foregroundMark x1="95699" y1="86364" x2="95988" y2="89236"/>
                        <a14:foregroundMark x1="96188" y1="85484" x2="93649" y2="95354"/>
                        <a14:foregroundMark x1="94624" y1="92229" x2="87586" y2="94135"/>
                        <a14:foregroundMark x1="90420" y1="89003" x2="67644" y2="86657"/>
                        <a14:foregroundMark x1="65787" y1="89003" x2="82209" y2="92229"/>
                        <a14:foregroundMark x1="82209" y1="92229" x2="82600" y2="90616"/>
                        <a14:foregroundMark x1="62170" y1="90616" x2="32063" y2="85924"/>
                        <a14:foregroundMark x1="33040" y1="88270" x2="44086" y2="90616"/>
                        <a14:foregroundMark x1="39589" y1="90616" x2="27566" y2="86657"/>
                        <a14:foregroundMark x1="80254" y1="90176" x2="86510" y2="90176"/>
                        <a14:backgroundMark x1="98839" y1="93647" x2="99609" y2="93695"/>
                        <a14:backgroundMark x1="97874" y1="87097" x2="99022" y2="87097"/>
                        <a14:backgroundMark x1="2151" y1="64663" x2="98" y2="82698"/>
                        <a14:backgroundMark x1="1173" y1="80792" x2="3687" y2="85733"/>
                        <a14:backgroundMark x1="10077" y1="97227" x2="34409" y2="99267"/>
                        <a14:backgroundMark x1="1173" y1="96481" x2="8876" y2="97127"/>
                        <a14:backgroundMark x1="1173" y1="86364" x2="880" y2="96481"/>
                        <a14:backgroundMark x1="2933" y1="98094" x2="8993" y2="99267"/>
                        <a14:backgroundMark x1="8993" y1="98827" x2="3519" y2="96481"/>
                        <a14:backgroundMark x1="34702" y1="99267" x2="38319" y2="99707"/>
                        <a14:backgroundMark x1="37243" y1="98534" x2="53568" y2="97654"/>
                        <a14:backgroundMark x1="53568" y1="97654" x2="64809" y2="99707"/>
                        <a14:backgroundMark x1="30987" y1="97654" x2="39394" y2="96481"/>
                        <a14:backgroundMark x1="33333" y1="96188" x2="30205" y2="96188"/>
                        <a14:backgroundMark x1="55621" y1="97654" x2="78690" y2="99707"/>
                        <a14:backgroundMark x1="80120" y1="97421" x2="71848" y2="96921"/>
                        <a14:backgroundMark x1="98534" y1="98534" x2="92781" y2="98186"/>
                        <a14:backgroundMark x1="76246" y1="96921" x2="67216" y2="96145"/>
                        <a14:backgroundMark x1="78397" y1="98094" x2="93842" y2="99707"/>
                        <a14:backgroundMark x1="95112" y1="98094" x2="84946" y2="96481"/>
                        <a14:backgroundMark x1="81818" y1="95748" x2="84360" y2="95748"/>
                        <a14:backgroundMark x1="93548" y1="97361" x2="95699" y2="97361"/>
                        <a14:backgroundMark x1="98045" y1="89883" x2="96481" y2="96188"/>
                        <a14:backgroundMark x1="93548" y1="96921" x2="94624" y2="9648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8806991">
            <a:off x="2656935" y="2199307"/>
            <a:ext cx="4157472" cy="2771648"/>
          </a:xfrm>
          <a:prstGeom prst="rect">
            <a:avLst/>
          </a:prstGeom>
        </p:spPr>
      </p:pic>
      <p:pic>
        <p:nvPicPr>
          <p:cNvPr id="28" name="图片 27" descr="图片包含 游戏机, 设备&#10;&#10;描述已自动生成"/>
          <p:cNvPicPr>
            <a:picLocks noChangeAspect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971" b="96921" l="880" r="98827">
                        <a14:foregroundMark x1="24438" y1="33724" x2="39785" y2="25220"/>
                        <a14:foregroundMark x1="39785" y1="25220" x2="57967" y2="23900"/>
                        <a14:foregroundMark x1="57967" y1="23900" x2="87683" y2="48240"/>
                        <a14:foregroundMark x1="87683" y1="48240" x2="94917" y2="81525"/>
                        <a14:foregroundMark x1="22581" y1="30499" x2="3807" y2="80798"/>
                        <a14:foregroundMark x1="98527" y1="88264" x2="98827" y2="88270"/>
                        <a14:foregroundMark x1="2444" y1="84751" x2="18573" y2="84311"/>
                        <a14:foregroundMark x1="32362" y1="85703" x2="40457" y2="86520"/>
                        <a14:foregroundMark x1="18573" y1="84311" x2="26303" y2="85091"/>
                        <a14:foregroundMark x1="65035" y1="86060" x2="66373" y2="85924"/>
                        <a14:foregroundMark x1="66373" y1="85924" x2="82014" y2="85924"/>
                        <a14:foregroundMark x1="82014" y1="85924" x2="95699" y2="85484"/>
                        <a14:foregroundMark x1="20039" y1="85924" x2="5044" y2="85350"/>
                        <a14:foregroundMark x1="19453" y1="87097" x2="32845" y2="85924"/>
                        <a14:foregroundMark x1="40176" y1="85191" x2="67155" y2="87097"/>
                        <a14:foregroundMark x1="4790" y1="87830" x2="17889" y2="89443"/>
                        <a14:foregroundMark x1="10850" y1="89443" x2="53872" y2="94563"/>
                        <a14:foregroundMark x1="3519" y1="85924" x2="9286" y2="95015"/>
                        <a14:foregroundMark x1="9286" y1="95015" x2="4790" y2="92962"/>
                        <a14:foregroundMark x1="4008" y1="86657" x2="3763" y2="94267"/>
                        <a14:foregroundMark x1="54057" y1="94135" x2="70577" y2="93402"/>
                        <a14:foregroundMark x1="70577" y1="93402" x2="82155" y2="94954"/>
                        <a14:foregroundMark x1="85087" y1="93118" x2="95112" y2="86364"/>
                        <a14:foregroundMark x1="95699" y1="86364" x2="95988" y2="89236"/>
                        <a14:foregroundMark x1="96188" y1="85484" x2="93649" y2="95354"/>
                        <a14:foregroundMark x1="94624" y1="92229" x2="87586" y2="94135"/>
                        <a14:foregroundMark x1="90420" y1="89003" x2="67644" y2="86657"/>
                        <a14:foregroundMark x1="65787" y1="89003" x2="82209" y2="92229"/>
                        <a14:foregroundMark x1="82209" y1="92229" x2="82600" y2="90616"/>
                        <a14:foregroundMark x1="62170" y1="90616" x2="32063" y2="85924"/>
                        <a14:foregroundMark x1="33040" y1="88270" x2="44086" y2="90616"/>
                        <a14:foregroundMark x1="39589" y1="90616" x2="27566" y2="86657"/>
                        <a14:foregroundMark x1="80254" y1="90176" x2="86510" y2="90176"/>
                        <a14:backgroundMark x1="98839" y1="93647" x2="99609" y2="93695"/>
                        <a14:backgroundMark x1="97874" y1="87097" x2="99022" y2="87097"/>
                        <a14:backgroundMark x1="2151" y1="64663" x2="98" y2="82698"/>
                        <a14:backgroundMark x1="1173" y1="80792" x2="3687" y2="85733"/>
                        <a14:backgroundMark x1="10077" y1="97227" x2="34409" y2="99267"/>
                        <a14:backgroundMark x1="1173" y1="96481" x2="8876" y2="97127"/>
                        <a14:backgroundMark x1="1173" y1="86364" x2="880" y2="96481"/>
                        <a14:backgroundMark x1="2933" y1="98094" x2="8993" y2="99267"/>
                        <a14:backgroundMark x1="8993" y1="98827" x2="3519" y2="96481"/>
                        <a14:backgroundMark x1="34702" y1="99267" x2="38319" y2="99707"/>
                        <a14:backgroundMark x1="37243" y1="98534" x2="53568" y2="97654"/>
                        <a14:backgroundMark x1="53568" y1="97654" x2="64809" y2="99707"/>
                        <a14:backgroundMark x1="30987" y1="97654" x2="39394" y2="96481"/>
                        <a14:backgroundMark x1="33333" y1="96188" x2="30205" y2="96188"/>
                        <a14:backgroundMark x1="55621" y1="97654" x2="78690" y2="99707"/>
                        <a14:backgroundMark x1="80120" y1="97421" x2="71848" y2="96921"/>
                        <a14:backgroundMark x1="98534" y1="98534" x2="92781" y2="98186"/>
                        <a14:backgroundMark x1="76246" y1="96921" x2="67216" y2="96145"/>
                        <a14:backgroundMark x1="78397" y1="98094" x2="93842" y2="99707"/>
                        <a14:backgroundMark x1="95112" y1="98094" x2="84946" y2="96481"/>
                        <a14:backgroundMark x1="81818" y1="95748" x2="84360" y2="95748"/>
                        <a14:backgroundMark x1="93548" y1="97361" x2="95699" y2="97361"/>
                        <a14:backgroundMark x1="98045" y1="89883" x2="96481" y2="96188"/>
                        <a14:backgroundMark x1="93548" y1="96921" x2="94624" y2="9648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>
            <a:off x="1195808" y="69669"/>
            <a:ext cx="4157472" cy="2771648"/>
          </a:xfrm>
          <a:prstGeom prst="rect">
            <a:avLst/>
          </a:prstGeom>
        </p:spPr>
      </p:pic>
      <p:pic>
        <p:nvPicPr>
          <p:cNvPr id="15" name="图片 14" descr="图片包含 游戏机, 设备&#10;&#10;描述已自动生成"/>
          <p:cNvPicPr>
            <a:picLocks noChangeAspect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971" b="96921" l="880" r="98827">
                        <a14:foregroundMark x1="24438" y1="33724" x2="39785" y2="25220"/>
                        <a14:foregroundMark x1="39785" y1="25220" x2="57967" y2="23900"/>
                        <a14:foregroundMark x1="57967" y1="23900" x2="87683" y2="48240"/>
                        <a14:foregroundMark x1="87683" y1="48240" x2="94917" y2="81525"/>
                        <a14:foregroundMark x1="22581" y1="30499" x2="3807" y2="80798"/>
                        <a14:foregroundMark x1="98527" y1="88264" x2="98827" y2="88270"/>
                        <a14:foregroundMark x1="2444" y1="84751" x2="18573" y2="84311"/>
                        <a14:foregroundMark x1="32362" y1="85703" x2="40457" y2="86520"/>
                        <a14:foregroundMark x1="18573" y1="84311" x2="26303" y2="85091"/>
                        <a14:foregroundMark x1="65035" y1="86060" x2="66373" y2="85924"/>
                        <a14:foregroundMark x1="66373" y1="85924" x2="82014" y2="85924"/>
                        <a14:foregroundMark x1="82014" y1="85924" x2="95699" y2="85484"/>
                        <a14:foregroundMark x1="20039" y1="85924" x2="5044" y2="85350"/>
                        <a14:foregroundMark x1="19453" y1="87097" x2="32845" y2="85924"/>
                        <a14:foregroundMark x1="40176" y1="85191" x2="67155" y2="87097"/>
                        <a14:foregroundMark x1="4790" y1="87830" x2="17889" y2="89443"/>
                        <a14:foregroundMark x1="10850" y1="89443" x2="53872" y2="94563"/>
                        <a14:foregroundMark x1="3519" y1="85924" x2="9286" y2="95015"/>
                        <a14:foregroundMark x1="9286" y1="95015" x2="4790" y2="92962"/>
                        <a14:foregroundMark x1="4008" y1="86657" x2="3763" y2="94267"/>
                        <a14:foregroundMark x1="54057" y1="94135" x2="70577" y2="93402"/>
                        <a14:foregroundMark x1="70577" y1="93402" x2="82155" y2="94954"/>
                        <a14:foregroundMark x1="85087" y1="93118" x2="95112" y2="86364"/>
                        <a14:foregroundMark x1="95699" y1="86364" x2="95988" y2="89236"/>
                        <a14:foregroundMark x1="96188" y1="85484" x2="93649" y2="95354"/>
                        <a14:foregroundMark x1="94624" y1="92229" x2="87586" y2="94135"/>
                        <a14:foregroundMark x1="90420" y1="89003" x2="67644" y2="86657"/>
                        <a14:foregroundMark x1="65787" y1="89003" x2="82209" y2="92229"/>
                        <a14:foregroundMark x1="82209" y1="92229" x2="82600" y2="90616"/>
                        <a14:foregroundMark x1="62170" y1="90616" x2="32063" y2="85924"/>
                        <a14:foregroundMark x1="33040" y1="88270" x2="44086" y2="90616"/>
                        <a14:foregroundMark x1="39589" y1="90616" x2="27566" y2="86657"/>
                        <a14:foregroundMark x1="80254" y1="90176" x2="86510" y2="90176"/>
                        <a14:backgroundMark x1="98839" y1="93647" x2="99609" y2="93695"/>
                        <a14:backgroundMark x1="97874" y1="87097" x2="99022" y2="87097"/>
                        <a14:backgroundMark x1="2151" y1="64663" x2="98" y2="82698"/>
                        <a14:backgroundMark x1="1173" y1="80792" x2="3687" y2="85733"/>
                        <a14:backgroundMark x1="10077" y1="97227" x2="34409" y2="99267"/>
                        <a14:backgroundMark x1="1173" y1="96481" x2="8876" y2="97127"/>
                        <a14:backgroundMark x1="1173" y1="86364" x2="880" y2="96481"/>
                        <a14:backgroundMark x1="2933" y1="98094" x2="8993" y2="99267"/>
                        <a14:backgroundMark x1="8993" y1="98827" x2="3519" y2="96481"/>
                        <a14:backgroundMark x1="34702" y1="99267" x2="38319" y2="99707"/>
                        <a14:backgroundMark x1="37243" y1="98534" x2="53568" y2="97654"/>
                        <a14:backgroundMark x1="53568" y1="97654" x2="64809" y2="99707"/>
                        <a14:backgroundMark x1="30987" y1="97654" x2="39394" y2="96481"/>
                        <a14:backgroundMark x1="33333" y1="96188" x2="30205" y2="96188"/>
                        <a14:backgroundMark x1="55621" y1="97654" x2="78690" y2="99707"/>
                        <a14:backgroundMark x1="80120" y1="97421" x2="71848" y2="96921"/>
                        <a14:backgroundMark x1="98534" y1="98534" x2="92781" y2="98186"/>
                        <a14:backgroundMark x1="76246" y1="96921" x2="67216" y2="96145"/>
                        <a14:backgroundMark x1="78397" y1="98094" x2="93842" y2="99707"/>
                        <a14:backgroundMark x1="95112" y1="98094" x2="84946" y2="96481"/>
                        <a14:backgroundMark x1="81818" y1="95748" x2="84360" y2="95748"/>
                        <a14:backgroundMark x1="93548" y1="97361" x2="95699" y2="97361"/>
                        <a14:backgroundMark x1="98045" y1="89883" x2="96481" y2="96188"/>
                        <a14:backgroundMark x1="93548" y1="96921" x2="94624" y2="9648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8333439">
            <a:off x="-508591" y="3642751"/>
            <a:ext cx="4157472" cy="2771648"/>
          </a:xfrm>
          <a:prstGeom prst="rect">
            <a:avLst/>
          </a:prstGeom>
        </p:spPr>
      </p:pic>
      <p:pic>
        <p:nvPicPr>
          <p:cNvPr id="16" name="图片 15" descr="图片包含 游戏机, 设备&#10;&#10;描述已自动生成"/>
          <p:cNvPicPr>
            <a:picLocks noChangeAspect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971" b="96921" l="880" r="98827">
                        <a14:foregroundMark x1="24438" y1="33724" x2="39785" y2="25220"/>
                        <a14:foregroundMark x1="39785" y1="25220" x2="57967" y2="23900"/>
                        <a14:foregroundMark x1="57967" y1="23900" x2="87683" y2="48240"/>
                        <a14:foregroundMark x1="87683" y1="48240" x2="94917" y2="81525"/>
                        <a14:foregroundMark x1="22581" y1="30499" x2="3807" y2="80798"/>
                        <a14:foregroundMark x1="98527" y1="88264" x2="98827" y2="88270"/>
                        <a14:foregroundMark x1="2444" y1="84751" x2="18573" y2="84311"/>
                        <a14:foregroundMark x1="32362" y1="85703" x2="40457" y2="86520"/>
                        <a14:foregroundMark x1="18573" y1="84311" x2="26303" y2="85091"/>
                        <a14:foregroundMark x1="65035" y1="86060" x2="66373" y2="85924"/>
                        <a14:foregroundMark x1="66373" y1="85924" x2="82014" y2="85924"/>
                        <a14:foregroundMark x1="82014" y1="85924" x2="95699" y2="85484"/>
                        <a14:foregroundMark x1="20039" y1="85924" x2="5044" y2="85350"/>
                        <a14:foregroundMark x1="19453" y1="87097" x2="32845" y2="85924"/>
                        <a14:foregroundMark x1="40176" y1="85191" x2="67155" y2="87097"/>
                        <a14:foregroundMark x1="4790" y1="87830" x2="17889" y2="89443"/>
                        <a14:foregroundMark x1="10850" y1="89443" x2="53872" y2="94563"/>
                        <a14:foregroundMark x1="3519" y1="85924" x2="9286" y2="95015"/>
                        <a14:foregroundMark x1="9286" y1="95015" x2="4790" y2="92962"/>
                        <a14:foregroundMark x1="4008" y1="86657" x2="3763" y2="94267"/>
                        <a14:foregroundMark x1="54057" y1="94135" x2="70577" y2="93402"/>
                        <a14:foregroundMark x1="70577" y1="93402" x2="82155" y2="94954"/>
                        <a14:foregroundMark x1="85087" y1="93118" x2="95112" y2="86364"/>
                        <a14:foregroundMark x1="95699" y1="86364" x2="95988" y2="89236"/>
                        <a14:foregroundMark x1="96188" y1="85484" x2="93649" y2="95354"/>
                        <a14:foregroundMark x1="94624" y1="92229" x2="87586" y2="94135"/>
                        <a14:foregroundMark x1="90420" y1="89003" x2="67644" y2="86657"/>
                        <a14:foregroundMark x1="65787" y1="89003" x2="82209" y2="92229"/>
                        <a14:foregroundMark x1="82209" y1="92229" x2="82600" y2="90616"/>
                        <a14:foregroundMark x1="62170" y1="90616" x2="32063" y2="85924"/>
                        <a14:foregroundMark x1="33040" y1="88270" x2="44086" y2="90616"/>
                        <a14:foregroundMark x1="39589" y1="90616" x2="27566" y2="86657"/>
                        <a14:foregroundMark x1="80254" y1="90176" x2="86510" y2="90176"/>
                        <a14:backgroundMark x1="98839" y1="93647" x2="99609" y2="93695"/>
                        <a14:backgroundMark x1="97874" y1="87097" x2="99022" y2="87097"/>
                        <a14:backgroundMark x1="2151" y1="64663" x2="98" y2="82698"/>
                        <a14:backgroundMark x1="1173" y1="80792" x2="3687" y2="85733"/>
                        <a14:backgroundMark x1="10077" y1="97227" x2="34409" y2="99267"/>
                        <a14:backgroundMark x1="1173" y1="96481" x2="8876" y2="97127"/>
                        <a14:backgroundMark x1="1173" y1="86364" x2="880" y2="96481"/>
                        <a14:backgroundMark x1="2933" y1="98094" x2="8993" y2="99267"/>
                        <a14:backgroundMark x1="8993" y1="98827" x2="3519" y2="96481"/>
                        <a14:backgroundMark x1="34702" y1="99267" x2="38319" y2="99707"/>
                        <a14:backgroundMark x1="37243" y1="98534" x2="53568" y2="97654"/>
                        <a14:backgroundMark x1="53568" y1="97654" x2="64809" y2="99707"/>
                        <a14:backgroundMark x1="30987" y1="97654" x2="39394" y2="96481"/>
                        <a14:backgroundMark x1="33333" y1="96188" x2="30205" y2="96188"/>
                        <a14:backgroundMark x1="55621" y1="97654" x2="78690" y2="99707"/>
                        <a14:backgroundMark x1="80120" y1="97421" x2="71848" y2="96921"/>
                        <a14:backgroundMark x1="98534" y1="98534" x2="92781" y2="98186"/>
                        <a14:backgroundMark x1="76246" y1="96921" x2="67216" y2="96145"/>
                        <a14:backgroundMark x1="78397" y1="98094" x2="93842" y2="99707"/>
                        <a14:backgroundMark x1="95112" y1="98094" x2="84946" y2="96481"/>
                        <a14:backgroundMark x1="81818" y1="95748" x2="84360" y2="95748"/>
                        <a14:backgroundMark x1="93548" y1="97361" x2="95699" y2="97361"/>
                        <a14:backgroundMark x1="98045" y1="89883" x2="96481" y2="96188"/>
                        <a14:backgroundMark x1="93548" y1="96921" x2="94624" y2="9648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8379166">
            <a:off x="2824997" y="740751"/>
            <a:ext cx="4157472" cy="277164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433" y="198296"/>
            <a:ext cx="1736992" cy="796011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量一量</a:t>
            </a:r>
            <a:endParaRPr lang="zh-CN" alt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6" name="图片 5" descr="图片包含 游戏机, 设备&#10;&#10;描述已自动生成"/>
          <p:cNvPicPr>
            <a:picLocks noChangeAspect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971" b="96921" l="880" r="98827">
                        <a14:foregroundMark x1="24438" y1="33724" x2="39785" y2="25220"/>
                        <a14:foregroundMark x1="39785" y1="25220" x2="57967" y2="23900"/>
                        <a14:foregroundMark x1="57967" y1="23900" x2="87683" y2="48240"/>
                        <a14:foregroundMark x1="87683" y1="48240" x2="94917" y2="81525"/>
                        <a14:foregroundMark x1="22581" y1="30499" x2="3807" y2="80798"/>
                        <a14:foregroundMark x1="98527" y1="88264" x2="98827" y2="88270"/>
                        <a14:foregroundMark x1="2444" y1="84751" x2="18573" y2="84311"/>
                        <a14:foregroundMark x1="32362" y1="85703" x2="40457" y2="86520"/>
                        <a14:foregroundMark x1="18573" y1="84311" x2="26303" y2="85091"/>
                        <a14:foregroundMark x1="65035" y1="86060" x2="66373" y2="85924"/>
                        <a14:foregroundMark x1="66373" y1="85924" x2="82014" y2="85924"/>
                        <a14:foregroundMark x1="82014" y1="85924" x2="95699" y2="85484"/>
                        <a14:foregroundMark x1="20039" y1="85924" x2="5044" y2="85350"/>
                        <a14:foregroundMark x1="19453" y1="87097" x2="32845" y2="85924"/>
                        <a14:foregroundMark x1="40176" y1="85191" x2="67155" y2="87097"/>
                        <a14:foregroundMark x1="4790" y1="87830" x2="17889" y2="89443"/>
                        <a14:foregroundMark x1="10850" y1="89443" x2="53872" y2="94563"/>
                        <a14:foregroundMark x1="3519" y1="85924" x2="9286" y2="95015"/>
                        <a14:foregroundMark x1="9286" y1="95015" x2="4790" y2="92962"/>
                        <a14:foregroundMark x1="4008" y1="86657" x2="3763" y2="94267"/>
                        <a14:foregroundMark x1="54057" y1="94135" x2="70577" y2="93402"/>
                        <a14:foregroundMark x1="70577" y1="93402" x2="82155" y2="94954"/>
                        <a14:foregroundMark x1="85087" y1="93118" x2="95112" y2="86364"/>
                        <a14:foregroundMark x1="95699" y1="86364" x2="95988" y2="89236"/>
                        <a14:foregroundMark x1="96188" y1="85484" x2="93649" y2="95354"/>
                        <a14:foregroundMark x1="94624" y1="92229" x2="87586" y2="94135"/>
                        <a14:foregroundMark x1="90420" y1="89003" x2="67644" y2="86657"/>
                        <a14:foregroundMark x1="65787" y1="89003" x2="82209" y2="92229"/>
                        <a14:foregroundMark x1="82209" y1="92229" x2="82600" y2="90616"/>
                        <a14:foregroundMark x1="62170" y1="90616" x2="32063" y2="85924"/>
                        <a14:foregroundMark x1="33040" y1="88270" x2="44086" y2="90616"/>
                        <a14:foregroundMark x1="39589" y1="90616" x2="27566" y2="86657"/>
                        <a14:foregroundMark x1="80254" y1="90176" x2="86510" y2="90176"/>
                        <a14:backgroundMark x1="98839" y1="93647" x2="99609" y2="93695"/>
                        <a14:backgroundMark x1="97874" y1="87097" x2="99022" y2="87097"/>
                        <a14:backgroundMark x1="2151" y1="64663" x2="98" y2="82698"/>
                        <a14:backgroundMark x1="1173" y1="80792" x2="3687" y2="85733"/>
                        <a14:backgroundMark x1="10077" y1="97227" x2="34409" y2="99267"/>
                        <a14:backgroundMark x1="1173" y1="96481" x2="8876" y2="97127"/>
                        <a14:backgroundMark x1="1173" y1="86364" x2="880" y2="96481"/>
                        <a14:backgroundMark x1="2933" y1="98094" x2="8993" y2="99267"/>
                        <a14:backgroundMark x1="8993" y1="98827" x2="3519" y2="96481"/>
                        <a14:backgroundMark x1="34702" y1="99267" x2="38319" y2="99707"/>
                        <a14:backgroundMark x1="37243" y1="98534" x2="53568" y2="97654"/>
                        <a14:backgroundMark x1="53568" y1="97654" x2="64809" y2="99707"/>
                        <a14:backgroundMark x1="30987" y1="97654" x2="39394" y2="96481"/>
                        <a14:backgroundMark x1="33333" y1="96188" x2="30205" y2="96188"/>
                        <a14:backgroundMark x1="55621" y1="97654" x2="78690" y2="99707"/>
                        <a14:backgroundMark x1="80120" y1="97421" x2="71848" y2="96921"/>
                        <a14:backgroundMark x1="98534" y1="98534" x2="92781" y2="98186"/>
                        <a14:backgroundMark x1="76246" y1="96921" x2="67216" y2="96145"/>
                        <a14:backgroundMark x1="78397" y1="98094" x2="93842" y2="99707"/>
                        <a14:backgroundMark x1="95112" y1="98094" x2="84946" y2="96481"/>
                        <a14:backgroundMark x1="81818" y1="95748" x2="84360" y2="95748"/>
                        <a14:backgroundMark x1="93548" y1="97361" x2="95699" y2="97361"/>
                        <a14:backgroundMark x1="98045" y1="89883" x2="96481" y2="96188"/>
                        <a14:backgroundMark x1="93548" y1="96921" x2="94624" y2="9648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96440" y="1986895"/>
            <a:ext cx="4157472" cy="2771648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976875" y="1420831"/>
            <a:ext cx="4320480" cy="2880320"/>
            <a:chOff x="179512" y="1317743"/>
            <a:chExt cx="3240360" cy="2160240"/>
          </a:xfrm>
        </p:grpSpPr>
        <p:sp>
          <p:nvSpPr>
            <p:cNvPr id="7" name="等腰三角形 6"/>
            <p:cNvSpPr/>
            <p:nvPr/>
          </p:nvSpPr>
          <p:spPr>
            <a:xfrm>
              <a:off x="179512" y="1317743"/>
              <a:ext cx="3240360" cy="2160240"/>
            </a:xfrm>
            <a:prstGeom prst="triangle">
              <a:avLst>
                <a:gd name="adj" fmla="val 77205"/>
              </a:avLst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8" name="Freeform 7"/>
            <p:cNvSpPr/>
            <p:nvPr/>
          </p:nvSpPr>
          <p:spPr bwMode="auto">
            <a:xfrm rot="16040543">
              <a:off x="472202" y="3261356"/>
              <a:ext cx="362993" cy="67519"/>
            </a:xfrm>
            <a:custGeom>
              <a:avLst/>
              <a:gdLst>
                <a:gd name="T0" fmla="*/ 0 w 288"/>
                <a:gd name="T1" fmla="*/ 32 h 112"/>
                <a:gd name="T2" fmla="*/ 86 w 288"/>
                <a:gd name="T3" fmla="*/ 63 h 112"/>
                <a:gd name="T4" fmla="*/ 171 w 288"/>
                <a:gd name="T5" fmla="*/ 63 h 112"/>
                <a:gd name="T6" fmla="*/ 257 w 288"/>
                <a:gd name="T7" fmla="*/ 0 h 1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8"/>
                <a:gd name="T13" fmla="*/ 0 h 112"/>
                <a:gd name="T14" fmla="*/ 288 w 288"/>
                <a:gd name="T15" fmla="*/ 112 h 1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8" h="112">
                  <a:moveTo>
                    <a:pt x="0" y="48"/>
                  </a:moveTo>
                  <a:cubicBezTo>
                    <a:pt x="32" y="68"/>
                    <a:pt x="64" y="88"/>
                    <a:pt x="96" y="96"/>
                  </a:cubicBezTo>
                  <a:cubicBezTo>
                    <a:pt x="128" y="104"/>
                    <a:pt x="160" y="112"/>
                    <a:pt x="192" y="96"/>
                  </a:cubicBezTo>
                  <a:cubicBezTo>
                    <a:pt x="224" y="80"/>
                    <a:pt x="256" y="40"/>
                    <a:pt x="288" y="0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9" name="Freeform 7"/>
            <p:cNvSpPr/>
            <p:nvPr/>
          </p:nvSpPr>
          <p:spPr bwMode="auto">
            <a:xfrm rot="7077801">
              <a:off x="2821821" y="3054158"/>
              <a:ext cx="521249" cy="263636"/>
            </a:xfrm>
            <a:custGeom>
              <a:avLst/>
              <a:gdLst>
                <a:gd name="T0" fmla="*/ 0 w 288"/>
                <a:gd name="T1" fmla="*/ 32 h 112"/>
                <a:gd name="T2" fmla="*/ 86 w 288"/>
                <a:gd name="T3" fmla="*/ 63 h 112"/>
                <a:gd name="T4" fmla="*/ 171 w 288"/>
                <a:gd name="T5" fmla="*/ 63 h 112"/>
                <a:gd name="T6" fmla="*/ 257 w 288"/>
                <a:gd name="T7" fmla="*/ 0 h 1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8"/>
                <a:gd name="T13" fmla="*/ 0 h 112"/>
                <a:gd name="T14" fmla="*/ 288 w 288"/>
                <a:gd name="T15" fmla="*/ 112 h 1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8" h="112">
                  <a:moveTo>
                    <a:pt x="0" y="48"/>
                  </a:moveTo>
                  <a:cubicBezTo>
                    <a:pt x="32" y="68"/>
                    <a:pt x="64" y="88"/>
                    <a:pt x="96" y="96"/>
                  </a:cubicBezTo>
                  <a:cubicBezTo>
                    <a:pt x="128" y="104"/>
                    <a:pt x="160" y="112"/>
                    <a:pt x="192" y="96"/>
                  </a:cubicBezTo>
                  <a:cubicBezTo>
                    <a:pt x="224" y="80"/>
                    <a:pt x="256" y="40"/>
                    <a:pt x="288" y="0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0" name="Freeform 7"/>
            <p:cNvSpPr/>
            <p:nvPr/>
          </p:nvSpPr>
          <p:spPr bwMode="auto">
            <a:xfrm rot="609256">
              <a:off x="2286902" y="1610473"/>
              <a:ext cx="521249" cy="263636"/>
            </a:xfrm>
            <a:custGeom>
              <a:avLst/>
              <a:gdLst>
                <a:gd name="T0" fmla="*/ 0 w 288"/>
                <a:gd name="T1" fmla="*/ 32 h 112"/>
                <a:gd name="T2" fmla="*/ 86 w 288"/>
                <a:gd name="T3" fmla="*/ 63 h 112"/>
                <a:gd name="T4" fmla="*/ 171 w 288"/>
                <a:gd name="T5" fmla="*/ 63 h 112"/>
                <a:gd name="T6" fmla="*/ 257 w 288"/>
                <a:gd name="T7" fmla="*/ 0 h 1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8"/>
                <a:gd name="T13" fmla="*/ 0 h 112"/>
                <a:gd name="T14" fmla="*/ 288 w 288"/>
                <a:gd name="T15" fmla="*/ 112 h 1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8" h="112">
                  <a:moveTo>
                    <a:pt x="0" y="48"/>
                  </a:moveTo>
                  <a:cubicBezTo>
                    <a:pt x="32" y="68"/>
                    <a:pt x="64" y="88"/>
                    <a:pt x="96" y="96"/>
                  </a:cubicBezTo>
                  <a:cubicBezTo>
                    <a:pt x="128" y="104"/>
                    <a:pt x="160" y="112"/>
                    <a:pt x="192" y="96"/>
                  </a:cubicBezTo>
                  <a:cubicBezTo>
                    <a:pt x="224" y="80"/>
                    <a:pt x="256" y="40"/>
                    <a:pt x="288" y="0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1" name="PA-文本框 5"/>
            <p:cNvSpPr txBox="1"/>
            <p:nvPr>
              <p:custDataLst>
                <p:tags r:id="rId3"/>
              </p:custDataLst>
            </p:nvPr>
          </p:nvSpPr>
          <p:spPr>
            <a:xfrm>
              <a:off x="1066222" y="2510141"/>
              <a:ext cx="2160240" cy="549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735" dirty="0">
                  <a:latin typeface="黑体" panose="02010609060101010101" pitchFamily="49" charset="-122"/>
                  <a:ea typeface="黑体" panose="02010609060101010101" pitchFamily="49" charset="-122"/>
                </a:rPr>
                <a:t>锐角三角形</a:t>
              </a:r>
              <a:endParaRPr lang="zh-CN" altLang="en-US" sz="3735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7" name="PA-文本框 5"/>
          <p:cNvSpPr txBox="1"/>
          <p:nvPr>
            <p:custDataLst>
              <p:tags r:id="rId4"/>
            </p:custDataLst>
          </p:nvPr>
        </p:nvSpPr>
        <p:spPr>
          <a:xfrm>
            <a:off x="3696862" y="1885566"/>
            <a:ext cx="1227580" cy="733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735" dirty="0">
                <a:latin typeface="黑体" panose="02010609060101010101" pitchFamily="49" charset="-122"/>
                <a:ea typeface="黑体" panose="02010609060101010101" pitchFamily="49" charset="-122"/>
              </a:rPr>
              <a:t>70°</a:t>
            </a:r>
            <a:endParaRPr lang="zh-CN" altLang="en-US" sz="373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PA-文本框 5"/>
          <p:cNvSpPr txBox="1"/>
          <p:nvPr>
            <p:custDataLst>
              <p:tags r:id="rId5"/>
            </p:custDataLst>
          </p:nvPr>
        </p:nvSpPr>
        <p:spPr>
          <a:xfrm>
            <a:off x="1713480" y="3481694"/>
            <a:ext cx="1342624" cy="733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735" dirty="0">
                <a:latin typeface="黑体" panose="02010609060101010101" pitchFamily="49" charset="-122"/>
                <a:ea typeface="黑体" panose="02010609060101010101" pitchFamily="49" charset="-122"/>
              </a:rPr>
              <a:t>40°</a:t>
            </a:r>
            <a:endParaRPr lang="zh-CN" altLang="en-US" sz="373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PA-文本框 5"/>
          <p:cNvSpPr txBox="1"/>
          <p:nvPr>
            <p:custDataLst>
              <p:tags r:id="rId6"/>
            </p:custDataLst>
          </p:nvPr>
        </p:nvSpPr>
        <p:spPr>
          <a:xfrm>
            <a:off x="4101747" y="3527498"/>
            <a:ext cx="1348376" cy="733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735" dirty="0">
                <a:latin typeface="黑体" panose="02010609060101010101" pitchFamily="49" charset="-122"/>
                <a:ea typeface="黑体" panose="02010609060101010101" pitchFamily="49" charset="-122"/>
              </a:rPr>
              <a:t>70°</a:t>
            </a:r>
            <a:endParaRPr lang="zh-CN" altLang="en-US" sz="373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654077" y="5357800"/>
            <a:ext cx="5569784" cy="847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735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70°+40°+70°=180°</a:t>
            </a:r>
            <a:endParaRPr lang="zh-CN" altLang="en-US" sz="3735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片 21" descr="图片包含 游戏机, 设备&#10;&#10;描述已自动生成"/>
          <p:cNvPicPr>
            <a:picLocks noChangeAspect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971" b="96921" l="880" r="98827">
                        <a14:foregroundMark x1="24438" y1="33724" x2="39785" y2="25220"/>
                        <a14:foregroundMark x1="39785" y1="25220" x2="57967" y2="23900"/>
                        <a14:foregroundMark x1="57967" y1="23900" x2="87683" y2="48240"/>
                        <a14:foregroundMark x1="87683" y1="48240" x2="94917" y2="81525"/>
                        <a14:foregroundMark x1="22581" y1="30499" x2="3807" y2="80798"/>
                        <a14:foregroundMark x1="98527" y1="88264" x2="98827" y2="88270"/>
                        <a14:foregroundMark x1="2444" y1="84751" x2="18573" y2="84311"/>
                        <a14:foregroundMark x1="32362" y1="85703" x2="40457" y2="86520"/>
                        <a14:foregroundMark x1="18573" y1="84311" x2="26303" y2="85091"/>
                        <a14:foregroundMark x1="65035" y1="86060" x2="66373" y2="85924"/>
                        <a14:foregroundMark x1="66373" y1="85924" x2="82014" y2="85924"/>
                        <a14:foregroundMark x1="82014" y1="85924" x2="95699" y2="85484"/>
                        <a14:foregroundMark x1="20039" y1="85924" x2="5044" y2="85350"/>
                        <a14:foregroundMark x1="19453" y1="87097" x2="32845" y2="85924"/>
                        <a14:foregroundMark x1="40176" y1="85191" x2="67155" y2="87097"/>
                        <a14:foregroundMark x1="4790" y1="87830" x2="17889" y2="89443"/>
                        <a14:foregroundMark x1="10850" y1="89443" x2="53872" y2="94563"/>
                        <a14:foregroundMark x1="3519" y1="85924" x2="9286" y2="95015"/>
                        <a14:foregroundMark x1="9286" y1="95015" x2="4790" y2="92962"/>
                        <a14:foregroundMark x1="4008" y1="86657" x2="3763" y2="94267"/>
                        <a14:foregroundMark x1="54057" y1="94135" x2="70577" y2="93402"/>
                        <a14:foregroundMark x1="70577" y1="93402" x2="82155" y2="94954"/>
                        <a14:foregroundMark x1="85087" y1="93118" x2="95112" y2="86364"/>
                        <a14:foregroundMark x1="95699" y1="86364" x2="95988" y2="89236"/>
                        <a14:foregroundMark x1="96188" y1="85484" x2="93649" y2="95354"/>
                        <a14:foregroundMark x1="94624" y1="92229" x2="87586" y2="94135"/>
                        <a14:foregroundMark x1="90420" y1="89003" x2="67644" y2="86657"/>
                        <a14:foregroundMark x1="65787" y1="89003" x2="82209" y2="92229"/>
                        <a14:foregroundMark x1="82209" y1="92229" x2="82600" y2="90616"/>
                        <a14:foregroundMark x1="62170" y1="90616" x2="32063" y2="85924"/>
                        <a14:foregroundMark x1="33040" y1="88270" x2="44086" y2="90616"/>
                        <a14:foregroundMark x1="39589" y1="90616" x2="27566" y2="86657"/>
                        <a14:foregroundMark x1="80254" y1="90176" x2="86510" y2="90176"/>
                        <a14:backgroundMark x1="98839" y1="93647" x2="99609" y2="93695"/>
                        <a14:backgroundMark x1="97874" y1="87097" x2="99022" y2="87097"/>
                        <a14:backgroundMark x1="2151" y1="64663" x2="98" y2="82698"/>
                        <a14:backgroundMark x1="1173" y1="80792" x2="3687" y2="85733"/>
                        <a14:backgroundMark x1="10077" y1="97227" x2="34409" y2="99267"/>
                        <a14:backgroundMark x1="1173" y1="96481" x2="8876" y2="97127"/>
                        <a14:backgroundMark x1="1173" y1="86364" x2="880" y2="96481"/>
                        <a14:backgroundMark x1="2933" y1="98094" x2="8993" y2="99267"/>
                        <a14:backgroundMark x1="8993" y1="98827" x2="3519" y2="96481"/>
                        <a14:backgroundMark x1="34702" y1="99267" x2="38319" y2="99707"/>
                        <a14:backgroundMark x1="37243" y1="98534" x2="53568" y2="97654"/>
                        <a14:backgroundMark x1="53568" y1="97654" x2="64809" y2="99707"/>
                        <a14:backgroundMark x1="30987" y1="97654" x2="39394" y2="96481"/>
                        <a14:backgroundMark x1="33333" y1="96188" x2="30205" y2="96188"/>
                        <a14:backgroundMark x1="55621" y1="97654" x2="78690" y2="99707"/>
                        <a14:backgroundMark x1="80120" y1="97421" x2="71848" y2="96921"/>
                        <a14:backgroundMark x1="98534" y1="98534" x2="92781" y2="98186"/>
                        <a14:backgroundMark x1="76246" y1="96921" x2="67216" y2="96145"/>
                        <a14:backgroundMark x1="78397" y1="98094" x2="93842" y2="99707"/>
                        <a14:backgroundMark x1="95112" y1="98094" x2="84946" y2="96481"/>
                        <a14:backgroundMark x1="81818" y1="95748" x2="84360" y2="95748"/>
                        <a14:backgroundMark x1="93548" y1="97361" x2="95699" y2="97361"/>
                        <a14:backgroundMark x1="98045" y1="89883" x2="96481" y2="96188"/>
                        <a14:backgroundMark x1="93548" y1="96921" x2="94624" y2="9648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05784" y="2788220"/>
            <a:ext cx="4157472" cy="2771648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2173228" y="1455494"/>
            <a:ext cx="3466989" cy="3642634"/>
            <a:chOff x="5644166" y="559854"/>
            <a:chExt cx="2600242" cy="2731976"/>
          </a:xfrm>
        </p:grpSpPr>
        <p:sp>
          <p:nvSpPr>
            <p:cNvPr id="13" name="PA-文本框 5"/>
            <p:cNvSpPr txBox="1"/>
            <p:nvPr>
              <p:custDataLst>
                <p:tags r:id="rId7"/>
              </p:custDataLst>
            </p:nvPr>
          </p:nvSpPr>
          <p:spPr>
            <a:xfrm>
              <a:off x="5644166" y="2243018"/>
              <a:ext cx="2160240" cy="5499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735" dirty="0">
                  <a:latin typeface="黑体" panose="02010609060101010101" pitchFamily="49" charset="-122"/>
                  <a:ea typeface="黑体" panose="02010609060101010101" pitchFamily="49" charset="-122"/>
                </a:rPr>
                <a:t>直角三角形</a:t>
              </a:r>
              <a:endParaRPr lang="zh-CN" altLang="en-US" sz="3735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1" name="直角三角形 20"/>
            <p:cNvSpPr/>
            <p:nvPr/>
          </p:nvSpPr>
          <p:spPr>
            <a:xfrm>
              <a:off x="5758090" y="559854"/>
              <a:ext cx="2486318" cy="2731976"/>
            </a:xfrm>
            <a:prstGeom prst="rtTriangle">
              <a:avLst/>
            </a:prstGeom>
            <a:noFill/>
            <a:ln w="28575">
              <a:solidFill>
                <a:srgbClr val="6666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3" name="L 形 22"/>
            <p:cNvSpPr/>
            <p:nvPr/>
          </p:nvSpPr>
          <p:spPr>
            <a:xfrm rot="10800000">
              <a:off x="5743286" y="3085218"/>
              <a:ext cx="210861" cy="189871"/>
            </a:xfrm>
            <a:prstGeom prst="corner">
              <a:avLst>
                <a:gd name="adj1" fmla="val 12127"/>
                <a:gd name="adj2" fmla="val 14355"/>
              </a:avLst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5" name="Freeform 7"/>
            <p:cNvSpPr/>
            <p:nvPr/>
          </p:nvSpPr>
          <p:spPr bwMode="auto">
            <a:xfrm rot="20510345">
              <a:off x="5721762" y="1001281"/>
              <a:ext cx="464768" cy="263233"/>
            </a:xfrm>
            <a:custGeom>
              <a:avLst/>
              <a:gdLst>
                <a:gd name="T0" fmla="*/ 0 w 288"/>
                <a:gd name="T1" fmla="*/ 32 h 112"/>
                <a:gd name="T2" fmla="*/ 86 w 288"/>
                <a:gd name="T3" fmla="*/ 63 h 112"/>
                <a:gd name="T4" fmla="*/ 171 w 288"/>
                <a:gd name="T5" fmla="*/ 63 h 112"/>
                <a:gd name="T6" fmla="*/ 257 w 288"/>
                <a:gd name="T7" fmla="*/ 0 h 1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8"/>
                <a:gd name="T13" fmla="*/ 0 h 112"/>
                <a:gd name="T14" fmla="*/ 288 w 288"/>
                <a:gd name="T15" fmla="*/ 112 h 1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8" h="112">
                  <a:moveTo>
                    <a:pt x="0" y="48"/>
                  </a:moveTo>
                  <a:cubicBezTo>
                    <a:pt x="32" y="68"/>
                    <a:pt x="64" y="88"/>
                    <a:pt x="96" y="96"/>
                  </a:cubicBezTo>
                  <a:cubicBezTo>
                    <a:pt x="128" y="104"/>
                    <a:pt x="160" y="112"/>
                    <a:pt x="192" y="96"/>
                  </a:cubicBezTo>
                  <a:cubicBezTo>
                    <a:pt x="224" y="80"/>
                    <a:pt x="256" y="40"/>
                    <a:pt x="288" y="0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26" name="Freeform 7"/>
            <p:cNvSpPr/>
            <p:nvPr/>
          </p:nvSpPr>
          <p:spPr bwMode="auto">
            <a:xfrm rot="7077801">
              <a:off x="7359629" y="2851265"/>
              <a:ext cx="521249" cy="263636"/>
            </a:xfrm>
            <a:custGeom>
              <a:avLst/>
              <a:gdLst>
                <a:gd name="T0" fmla="*/ 0 w 288"/>
                <a:gd name="T1" fmla="*/ 32 h 112"/>
                <a:gd name="T2" fmla="*/ 86 w 288"/>
                <a:gd name="T3" fmla="*/ 63 h 112"/>
                <a:gd name="T4" fmla="*/ 171 w 288"/>
                <a:gd name="T5" fmla="*/ 63 h 112"/>
                <a:gd name="T6" fmla="*/ 257 w 288"/>
                <a:gd name="T7" fmla="*/ 0 h 1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8"/>
                <a:gd name="T13" fmla="*/ 0 h 112"/>
                <a:gd name="T14" fmla="*/ 288 w 288"/>
                <a:gd name="T15" fmla="*/ 112 h 1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8" h="112">
                  <a:moveTo>
                    <a:pt x="0" y="48"/>
                  </a:moveTo>
                  <a:cubicBezTo>
                    <a:pt x="32" y="68"/>
                    <a:pt x="64" y="88"/>
                    <a:pt x="96" y="96"/>
                  </a:cubicBezTo>
                  <a:cubicBezTo>
                    <a:pt x="128" y="104"/>
                    <a:pt x="160" y="112"/>
                    <a:pt x="192" y="96"/>
                  </a:cubicBezTo>
                  <a:cubicBezTo>
                    <a:pt x="224" y="80"/>
                    <a:pt x="256" y="40"/>
                    <a:pt x="288" y="0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</p:grpSp>
      <p:pic>
        <p:nvPicPr>
          <p:cNvPr id="29" name="图片 28" descr="图片包含 游戏机, 设备&#10;&#10;描述已自动生成"/>
          <p:cNvPicPr>
            <a:picLocks noChangeAspect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971" b="96921" l="880" r="98827">
                        <a14:foregroundMark x1="24438" y1="33724" x2="39785" y2="25220"/>
                        <a14:foregroundMark x1="39785" y1="25220" x2="57967" y2="23900"/>
                        <a14:foregroundMark x1="57967" y1="23900" x2="87683" y2="48240"/>
                        <a14:foregroundMark x1="87683" y1="48240" x2="94917" y2="81525"/>
                        <a14:foregroundMark x1="22581" y1="30499" x2="3807" y2="80798"/>
                        <a14:foregroundMark x1="98527" y1="88264" x2="98827" y2="88270"/>
                        <a14:foregroundMark x1="2444" y1="84751" x2="18573" y2="84311"/>
                        <a14:foregroundMark x1="32362" y1="85703" x2="40457" y2="86520"/>
                        <a14:foregroundMark x1="18573" y1="84311" x2="26303" y2="85091"/>
                        <a14:foregroundMark x1="65035" y1="86060" x2="66373" y2="85924"/>
                        <a14:foregroundMark x1="66373" y1="85924" x2="82014" y2="85924"/>
                        <a14:foregroundMark x1="82014" y1="85924" x2="95699" y2="85484"/>
                        <a14:foregroundMark x1="20039" y1="85924" x2="5044" y2="85350"/>
                        <a14:foregroundMark x1="19453" y1="87097" x2="32845" y2="85924"/>
                        <a14:foregroundMark x1="40176" y1="85191" x2="67155" y2="87097"/>
                        <a14:foregroundMark x1="4790" y1="87830" x2="17889" y2="89443"/>
                        <a14:foregroundMark x1="10850" y1="89443" x2="53872" y2="94563"/>
                        <a14:foregroundMark x1="3519" y1="85924" x2="9286" y2="95015"/>
                        <a14:foregroundMark x1="9286" y1="95015" x2="4790" y2="92962"/>
                        <a14:foregroundMark x1="4008" y1="86657" x2="3763" y2="94267"/>
                        <a14:foregroundMark x1="54057" y1="94135" x2="70577" y2="93402"/>
                        <a14:foregroundMark x1="70577" y1="93402" x2="82155" y2="94954"/>
                        <a14:foregroundMark x1="85087" y1="93118" x2="95112" y2="86364"/>
                        <a14:foregroundMark x1="95699" y1="86364" x2="95988" y2="89236"/>
                        <a14:foregroundMark x1="96188" y1="85484" x2="93649" y2="95354"/>
                        <a14:foregroundMark x1="94624" y1="92229" x2="87586" y2="94135"/>
                        <a14:foregroundMark x1="90420" y1="89003" x2="67644" y2="86657"/>
                        <a14:foregroundMark x1="65787" y1="89003" x2="82209" y2="92229"/>
                        <a14:foregroundMark x1="82209" y1="92229" x2="82600" y2="90616"/>
                        <a14:foregroundMark x1="62170" y1="90616" x2="32063" y2="85924"/>
                        <a14:foregroundMark x1="33040" y1="88270" x2="44086" y2="90616"/>
                        <a14:foregroundMark x1="39589" y1="90616" x2="27566" y2="86657"/>
                        <a14:foregroundMark x1="80254" y1="90176" x2="86510" y2="90176"/>
                        <a14:backgroundMark x1="98839" y1="93647" x2="99609" y2="93695"/>
                        <a14:backgroundMark x1="97874" y1="87097" x2="99022" y2="87097"/>
                        <a14:backgroundMark x1="2151" y1="64663" x2="98" y2="82698"/>
                        <a14:backgroundMark x1="1173" y1="80792" x2="3687" y2="85733"/>
                        <a14:backgroundMark x1="10077" y1="97227" x2="34409" y2="99267"/>
                        <a14:backgroundMark x1="1173" y1="96481" x2="8876" y2="97127"/>
                        <a14:backgroundMark x1="1173" y1="86364" x2="880" y2="96481"/>
                        <a14:backgroundMark x1="2933" y1="98094" x2="8993" y2="99267"/>
                        <a14:backgroundMark x1="8993" y1="98827" x2="3519" y2="96481"/>
                        <a14:backgroundMark x1="34702" y1="99267" x2="38319" y2="99707"/>
                        <a14:backgroundMark x1="37243" y1="98534" x2="53568" y2="97654"/>
                        <a14:backgroundMark x1="53568" y1="97654" x2="64809" y2="99707"/>
                        <a14:backgroundMark x1="30987" y1="97654" x2="39394" y2="96481"/>
                        <a14:backgroundMark x1="33333" y1="96188" x2="30205" y2="96188"/>
                        <a14:backgroundMark x1="55621" y1="97654" x2="78690" y2="99707"/>
                        <a14:backgroundMark x1="80120" y1="97421" x2="71848" y2="96921"/>
                        <a14:backgroundMark x1="98534" y1="98534" x2="92781" y2="98186"/>
                        <a14:backgroundMark x1="76246" y1="96921" x2="67216" y2="96145"/>
                        <a14:backgroundMark x1="78397" y1="98094" x2="93842" y2="99707"/>
                        <a14:backgroundMark x1="95112" y1="98094" x2="84946" y2="96481"/>
                        <a14:backgroundMark x1="81818" y1="95748" x2="84360" y2="95748"/>
                        <a14:backgroundMark x1="93548" y1="97361" x2="95699" y2="97361"/>
                        <a14:backgroundMark x1="98045" y1="89883" x2="96481" y2="96188"/>
                        <a14:backgroundMark x1="93548" y1="96921" x2="94624" y2="9648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93833" y="2163279"/>
            <a:ext cx="4157472" cy="2771648"/>
          </a:xfrm>
          <a:prstGeom prst="rect">
            <a:avLst/>
          </a:prstGeom>
        </p:spPr>
      </p:pic>
      <p:sp>
        <p:nvSpPr>
          <p:cNvPr id="30" name="PA-文本框 5"/>
          <p:cNvSpPr txBox="1"/>
          <p:nvPr>
            <p:custDataLst>
              <p:tags r:id="rId8"/>
            </p:custDataLst>
          </p:nvPr>
        </p:nvSpPr>
        <p:spPr>
          <a:xfrm>
            <a:off x="2361793" y="2183587"/>
            <a:ext cx="1249495" cy="733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735" dirty="0">
                <a:latin typeface="黑体" panose="02010609060101010101" pitchFamily="49" charset="-122"/>
                <a:ea typeface="黑体" panose="02010609060101010101" pitchFamily="49" charset="-122"/>
              </a:rPr>
              <a:t>40°</a:t>
            </a:r>
            <a:endParaRPr lang="zh-CN" altLang="en-US" sz="373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PA-文本框 5"/>
          <p:cNvSpPr txBox="1"/>
          <p:nvPr>
            <p:custDataLst>
              <p:tags r:id="rId9"/>
            </p:custDataLst>
          </p:nvPr>
        </p:nvSpPr>
        <p:spPr>
          <a:xfrm>
            <a:off x="4013658" y="4215394"/>
            <a:ext cx="1249495" cy="733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735" dirty="0">
                <a:latin typeface="黑体" panose="02010609060101010101" pitchFamily="49" charset="-122"/>
                <a:ea typeface="黑体" panose="02010609060101010101" pitchFamily="49" charset="-122"/>
              </a:rPr>
              <a:t>50°</a:t>
            </a:r>
            <a:endParaRPr lang="zh-CN" altLang="en-US" sz="373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PA-文本框 5"/>
          <p:cNvSpPr txBox="1"/>
          <p:nvPr>
            <p:custDataLst>
              <p:tags r:id="rId10"/>
            </p:custDataLst>
          </p:nvPr>
        </p:nvSpPr>
        <p:spPr>
          <a:xfrm>
            <a:off x="5037379" y="3718046"/>
            <a:ext cx="1249495" cy="733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735" dirty="0">
                <a:latin typeface="黑体" panose="02010609060101010101" pitchFamily="49" charset="-122"/>
                <a:ea typeface="黑体" panose="02010609060101010101" pitchFamily="49" charset="-122"/>
              </a:rPr>
              <a:t>35°</a:t>
            </a:r>
            <a:endParaRPr lang="zh-CN" altLang="en-US" sz="373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3" name="图片 32" descr="图片包含 游戏机, 设备&#10;&#10;描述已自动生成"/>
          <p:cNvPicPr>
            <a:picLocks noChangeAspect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971" b="96921" l="880" r="98827">
                        <a14:foregroundMark x1="24438" y1="33724" x2="39785" y2="25220"/>
                        <a14:foregroundMark x1="39785" y1="25220" x2="57967" y2="23900"/>
                        <a14:foregroundMark x1="57967" y1="23900" x2="87683" y2="48240"/>
                        <a14:foregroundMark x1="87683" y1="48240" x2="94917" y2="81525"/>
                        <a14:foregroundMark x1="22581" y1="30499" x2="3807" y2="80798"/>
                        <a14:foregroundMark x1="98527" y1="88264" x2="98827" y2="88270"/>
                        <a14:foregroundMark x1="2444" y1="84751" x2="18573" y2="84311"/>
                        <a14:foregroundMark x1="32362" y1="85703" x2="40457" y2="86520"/>
                        <a14:foregroundMark x1="18573" y1="84311" x2="26303" y2="85091"/>
                        <a14:foregroundMark x1="65035" y1="86060" x2="66373" y2="85924"/>
                        <a14:foregroundMark x1="66373" y1="85924" x2="82014" y2="85924"/>
                        <a14:foregroundMark x1="82014" y1="85924" x2="95699" y2="85484"/>
                        <a14:foregroundMark x1="20039" y1="85924" x2="5044" y2="85350"/>
                        <a14:foregroundMark x1="19453" y1="87097" x2="32845" y2="85924"/>
                        <a14:foregroundMark x1="40176" y1="85191" x2="67155" y2="87097"/>
                        <a14:foregroundMark x1="4790" y1="87830" x2="17889" y2="89443"/>
                        <a14:foregroundMark x1="10850" y1="89443" x2="53872" y2="94563"/>
                        <a14:foregroundMark x1="3519" y1="85924" x2="9286" y2="95015"/>
                        <a14:foregroundMark x1="9286" y1="95015" x2="4790" y2="92962"/>
                        <a14:foregroundMark x1="4008" y1="86657" x2="3763" y2="94267"/>
                        <a14:foregroundMark x1="54057" y1="94135" x2="70577" y2="93402"/>
                        <a14:foregroundMark x1="70577" y1="93402" x2="82155" y2="94954"/>
                        <a14:foregroundMark x1="85087" y1="93118" x2="95112" y2="86364"/>
                        <a14:foregroundMark x1="95699" y1="86364" x2="95988" y2="89236"/>
                        <a14:foregroundMark x1="96188" y1="85484" x2="93649" y2="95354"/>
                        <a14:foregroundMark x1="94624" y1="92229" x2="87586" y2="94135"/>
                        <a14:foregroundMark x1="90420" y1="89003" x2="67644" y2="86657"/>
                        <a14:foregroundMark x1="65787" y1="89003" x2="82209" y2="92229"/>
                        <a14:foregroundMark x1="82209" y1="92229" x2="82600" y2="90616"/>
                        <a14:foregroundMark x1="62170" y1="90616" x2="32063" y2="85924"/>
                        <a14:foregroundMark x1="33040" y1="88270" x2="44086" y2="90616"/>
                        <a14:foregroundMark x1="39589" y1="90616" x2="27566" y2="86657"/>
                        <a14:foregroundMark x1="80254" y1="90176" x2="86510" y2="90176"/>
                        <a14:backgroundMark x1="98839" y1="93647" x2="99609" y2="93695"/>
                        <a14:backgroundMark x1="97874" y1="87097" x2="99022" y2="87097"/>
                        <a14:backgroundMark x1="2151" y1="64663" x2="98" y2="82698"/>
                        <a14:backgroundMark x1="1173" y1="80792" x2="3687" y2="85733"/>
                        <a14:backgroundMark x1="10077" y1="97227" x2="34409" y2="99267"/>
                        <a14:backgroundMark x1="1173" y1="96481" x2="8876" y2="97127"/>
                        <a14:backgroundMark x1="1173" y1="86364" x2="880" y2="96481"/>
                        <a14:backgroundMark x1="2933" y1="98094" x2="8993" y2="99267"/>
                        <a14:backgroundMark x1="8993" y1="98827" x2="3519" y2="96481"/>
                        <a14:backgroundMark x1="34702" y1="99267" x2="38319" y2="99707"/>
                        <a14:backgroundMark x1="37243" y1="98534" x2="53568" y2="97654"/>
                        <a14:backgroundMark x1="53568" y1="97654" x2="64809" y2="99707"/>
                        <a14:backgroundMark x1="30987" y1="97654" x2="39394" y2="96481"/>
                        <a14:backgroundMark x1="33333" y1="96188" x2="30205" y2="96188"/>
                        <a14:backgroundMark x1="55621" y1="97654" x2="78690" y2="99707"/>
                        <a14:backgroundMark x1="80120" y1="97421" x2="71848" y2="96921"/>
                        <a14:backgroundMark x1="98534" y1="98534" x2="92781" y2="98186"/>
                        <a14:backgroundMark x1="76246" y1="96921" x2="67216" y2="96145"/>
                        <a14:backgroundMark x1="78397" y1="98094" x2="93842" y2="99707"/>
                        <a14:backgroundMark x1="95112" y1="98094" x2="84946" y2="96481"/>
                        <a14:backgroundMark x1="81818" y1="95748" x2="84360" y2="95748"/>
                        <a14:backgroundMark x1="93548" y1="97361" x2="95699" y2="97361"/>
                        <a14:backgroundMark x1="98045" y1="89883" x2="96481" y2="96188"/>
                        <a14:backgroundMark x1="93548" y1="96921" x2="94624" y2="9648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330452" y="2163279"/>
            <a:ext cx="4157472" cy="2771648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>
            <a:off x="2590291" y="5357800"/>
            <a:ext cx="5626000" cy="847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735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40°+50°+90°=180°</a:t>
            </a:r>
            <a:endParaRPr lang="zh-CN" altLang="en-US" sz="3735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465848" y="5396020"/>
            <a:ext cx="5790849" cy="847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735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110°+35°+35°=180°</a:t>
            </a:r>
            <a:endParaRPr lang="zh-CN" altLang="en-US" sz="3735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665871" y="2795601"/>
            <a:ext cx="5100299" cy="2405929"/>
            <a:chOff x="5747442" y="1870913"/>
            <a:chExt cx="3088623" cy="1525471"/>
          </a:xfrm>
        </p:grpSpPr>
        <p:sp>
          <p:nvSpPr>
            <p:cNvPr id="12" name="Freeform 7"/>
            <p:cNvSpPr/>
            <p:nvPr/>
          </p:nvSpPr>
          <p:spPr bwMode="auto">
            <a:xfrm rot="15599359">
              <a:off x="6133791" y="2733435"/>
              <a:ext cx="285465" cy="82697"/>
            </a:xfrm>
            <a:custGeom>
              <a:avLst/>
              <a:gdLst>
                <a:gd name="T0" fmla="*/ 0 w 288"/>
                <a:gd name="T1" fmla="*/ 32 h 112"/>
                <a:gd name="T2" fmla="*/ 86 w 288"/>
                <a:gd name="T3" fmla="*/ 63 h 112"/>
                <a:gd name="T4" fmla="*/ 171 w 288"/>
                <a:gd name="T5" fmla="*/ 63 h 112"/>
                <a:gd name="T6" fmla="*/ 257 w 288"/>
                <a:gd name="T7" fmla="*/ 0 h 1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8"/>
                <a:gd name="T13" fmla="*/ 0 h 112"/>
                <a:gd name="T14" fmla="*/ 288 w 288"/>
                <a:gd name="T15" fmla="*/ 112 h 1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8" h="112">
                  <a:moveTo>
                    <a:pt x="0" y="48"/>
                  </a:moveTo>
                  <a:cubicBezTo>
                    <a:pt x="32" y="68"/>
                    <a:pt x="64" y="88"/>
                    <a:pt x="96" y="96"/>
                  </a:cubicBezTo>
                  <a:cubicBezTo>
                    <a:pt x="128" y="104"/>
                    <a:pt x="160" y="112"/>
                    <a:pt x="192" y="96"/>
                  </a:cubicBezTo>
                  <a:cubicBezTo>
                    <a:pt x="224" y="80"/>
                    <a:pt x="256" y="40"/>
                    <a:pt x="288" y="0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24" name="Freeform 7"/>
            <p:cNvSpPr/>
            <p:nvPr/>
          </p:nvSpPr>
          <p:spPr bwMode="auto">
            <a:xfrm>
              <a:off x="7096615" y="1963238"/>
              <a:ext cx="346862" cy="211710"/>
            </a:xfrm>
            <a:custGeom>
              <a:avLst/>
              <a:gdLst>
                <a:gd name="T0" fmla="*/ 0 w 288"/>
                <a:gd name="T1" fmla="*/ 32 h 112"/>
                <a:gd name="T2" fmla="*/ 86 w 288"/>
                <a:gd name="T3" fmla="*/ 63 h 112"/>
                <a:gd name="T4" fmla="*/ 171 w 288"/>
                <a:gd name="T5" fmla="*/ 63 h 112"/>
                <a:gd name="T6" fmla="*/ 257 w 288"/>
                <a:gd name="T7" fmla="*/ 0 h 1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8"/>
                <a:gd name="T13" fmla="*/ 0 h 112"/>
                <a:gd name="T14" fmla="*/ 288 w 288"/>
                <a:gd name="T15" fmla="*/ 112 h 1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8" h="112">
                  <a:moveTo>
                    <a:pt x="0" y="48"/>
                  </a:moveTo>
                  <a:cubicBezTo>
                    <a:pt x="32" y="68"/>
                    <a:pt x="64" y="88"/>
                    <a:pt x="96" y="96"/>
                  </a:cubicBezTo>
                  <a:cubicBezTo>
                    <a:pt x="128" y="104"/>
                    <a:pt x="160" y="112"/>
                    <a:pt x="192" y="96"/>
                  </a:cubicBezTo>
                  <a:cubicBezTo>
                    <a:pt x="224" y="80"/>
                    <a:pt x="256" y="40"/>
                    <a:pt x="288" y="0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36" name="PA-文本框 5"/>
            <p:cNvSpPr txBox="1"/>
            <p:nvPr>
              <p:custDataLst>
                <p:tags r:id="rId11"/>
              </p:custDataLst>
            </p:nvPr>
          </p:nvSpPr>
          <p:spPr>
            <a:xfrm>
              <a:off x="6293429" y="2931452"/>
              <a:ext cx="2231506" cy="464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735" dirty="0">
                  <a:latin typeface="黑体" panose="02010609060101010101" pitchFamily="49" charset="-122"/>
                  <a:ea typeface="黑体" panose="02010609060101010101" pitchFamily="49" charset="-122"/>
                </a:rPr>
                <a:t>钝角三角形</a:t>
              </a:r>
              <a:endParaRPr lang="zh-CN" altLang="en-US" sz="3735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7" name="等腰三角形 36"/>
            <p:cNvSpPr/>
            <p:nvPr/>
          </p:nvSpPr>
          <p:spPr>
            <a:xfrm>
              <a:off x="5747442" y="1870913"/>
              <a:ext cx="3088623" cy="1070200"/>
            </a:xfrm>
            <a:prstGeom prst="triangle">
              <a:avLst/>
            </a:prstGeom>
            <a:noFill/>
            <a:ln w="28575">
              <a:solidFill>
                <a:srgbClr val="00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8" name="Freeform 7"/>
            <p:cNvSpPr/>
            <p:nvPr/>
          </p:nvSpPr>
          <p:spPr bwMode="auto">
            <a:xfrm rot="7077801">
              <a:off x="8165309" y="2757899"/>
              <a:ext cx="305430" cy="45719"/>
            </a:xfrm>
            <a:custGeom>
              <a:avLst/>
              <a:gdLst>
                <a:gd name="T0" fmla="*/ 0 w 288"/>
                <a:gd name="T1" fmla="*/ 32 h 112"/>
                <a:gd name="T2" fmla="*/ 86 w 288"/>
                <a:gd name="T3" fmla="*/ 63 h 112"/>
                <a:gd name="T4" fmla="*/ 171 w 288"/>
                <a:gd name="T5" fmla="*/ 63 h 112"/>
                <a:gd name="T6" fmla="*/ 257 w 288"/>
                <a:gd name="T7" fmla="*/ 0 h 1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8"/>
                <a:gd name="T13" fmla="*/ 0 h 112"/>
                <a:gd name="T14" fmla="*/ 288 w 288"/>
                <a:gd name="T15" fmla="*/ 112 h 1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8" h="112">
                  <a:moveTo>
                    <a:pt x="0" y="48"/>
                  </a:moveTo>
                  <a:cubicBezTo>
                    <a:pt x="32" y="68"/>
                    <a:pt x="64" y="88"/>
                    <a:pt x="96" y="96"/>
                  </a:cubicBezTo>
                  <a:cubicBezTo>
                    <a:pt x="128" y="104"/>
                    <a:pt x="160" y="112"/>
                    <a:pt x="192" y="96"/>
                  </a:cubicBezTo>
                  <a:cubicBezTo>
                    <a:pt x="224" y="80"/>
                    <a:pt x="256" y="40"/>
                    <a:pt x="288" y="0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</p:grpSp>
      <p:sp>
        <p:nvSpPr>
          <p:cNvPr id="41" name="PA-文本框 5"/>
          <p:cNvSpPr txBox="1"/>
          <p:nvPr>
            <p:custDataLst>
              <p:tags r:id="rId12"/>
            </p:custDataLst>
          </p:nvPr>
        </p:nvSpPr>
        <p:spPr>
          <a:xfrm>
            <a:off x="2492935" y="3781314"/>
            <a:ext cx="1249495" cy="733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735" dirty="0">
                <a:latin typeface="黑体" panose="02010609060101010101" pitchFamily="49" charset="-122"/>
                <a:ea typeface="黑体" panose="02010609060101010101" pitchFamily="49" charset="-122"/>
              </a:rPr>
              <a:t>35°</a:t>
            </a:r>
            <a:endParaRPr lang="zh-CN" altLang="en-US" sz="373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PA-文本框 5"/>
          <p:cNvSpPr txBox="1"/>
          <p:nvPr>
            <p:custDataLst>
              <p:tags r:id="rId13"/>
            </p:custDataLst>
          </p:nvPr>
        </p:nvSpPr>
        <p:spPr>
          <a:xfrm>
            <a:off x="3738793" y="2972563"/>
            <a:ext cx="1455091" cy="733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735" dirty="0">
                <a:latin typeface="黑体" panose="02010609060101010101" pitchFamily="49" charset="-122"/>
                <a:ea typeface="黑体" panose="02010609060101010101" pitchFamily="49" charset="-122"/>
              </a:rPr>
              <a:t>110°</a:t>
            </a:r>
            <a:endParaRPr lang="zh-CN" altLang="en-US" sz="373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" name="矩形: 折角 42"/>
          <p:cNvSpPr/>
          <p:nvPr/>
        </p:nvSpPr>
        <p:spPr>
          <a:xfrm>
            <a:off x="8710364" y="1077520"/>
            <a:ext cx="3156089" cy="2922626"/>
          </a:xfrm>
          <a:prstGeom prst="foldedCorner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结论：通过测量的方法能证明三角形的内角和等于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180°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是成立的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18" grpId="0"/>
      <p:bldP spid="18" grpId="1"/>
      <p:bldP spid="19" grpId="0"/>
      <p:bldP spid="19" grpId="1"/>
      <p:bldP spid="20" grpId="0" animBg="1"/>
      <p:bldP spid="20" grpId="1" animBg="1"/>
      <p:bldP spid="30" grpId="0"/>
      <p:bldP spid="30" grpId="1"/>
      <p:bldP spid="31" grpId="0"/>
      <p:bldP spid="31" grpId="1"/>
      <p:bldP spid="32" grpId="0"/>
      <p:bldP spid="34" grpId="0" animBg="1"/>
      <p:bldP spid="34" grpId="1" animBg="1"/>
      <p:bldP spid="35" grpId="0" animBg="1"/>
      <p:bldP spid="41" grpId="0"/>
      <p:bldP spid="42" grpId="0"/>
      <p:bldP spid="4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92028" y="1515444"/>
            <a:ext cx="1952057" cy="1371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3" name="Picture 5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05392" y="2039382"/>
            <a:ext cx="648843" cy="7248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4" name="Picture 6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26153" y="1925535"/>
            <a:ext cx="794108" cy="6699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5" name="Picture 7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5653" y="1948897"/>
            <a:ext cx="1216336" cy="90582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6" name="Picture 8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24751" y="1491239"/>
            <a:ext cx="1086669" cy="114157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9"/>
          <p:cNvGrpSpPr/>
          <p:nvPr/>
        </p:nvGrpSpPr>
        <p:grpSpPr>
          <a:xfrm>
            <a:off x="5692814" y="1674911"/>
            <a:ext cx="1086669" cy="1141571"/>
            <a:chOff x="3947" y="680"/>
            <a:chExt cx="771" cy="799"/>
          </a:xfrm>
        </p:grpSpPr>
        <p:pic>
          <p:nvPicPr>
            <p:cNvPr id="9254" name="Picture 10"/>
            <p:cNvPicPr>
              <a:picLocks noChangeAspect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 flipV="1">
              <a:off x="3947" y="680"/>
              <a:ext cx="771" cy="79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55" name="Text Box 11"/>
            <p:cNvSpPr txBox="1"/>
            <p:nvPr/>
          </p:nvSpPr>
          <p:spPr>
            <a:xfrm>
              <a:off x="4105" y="1049"/>
              <a:ext cx="218" cy="2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82279" tIns="41139" rIns="82279" bIns="41139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indent="0" defTabSz="1229360" eaLnBrk="1" hangingPunct="1">
                <a:spcBef>
                  <a:spcPct val="0"/>
                </a:spcBef>
                <a:buNone/>
              </a:pPr>
              <a:r>
                <a:rPr lang="en-US" altLang="zh-CN" sz="1800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3</a:t>
              </a:r>
              <a:endParaRPr lang="en-US" altLang="zh-CN" sz="1800" dirty="0">
                <a:solidFill>
                  <a:schemeClr val="bg1"/>
                </a:solidFill>
                <a:latin typeface="Comic Sans MS" panose="030F0702030302020204" pitchFamily="66" charset="0"/>
              </a:endParaRPr>
            </a:p>
          </p:txBody>
        </p:sp>
      </p:grpSp>
      <p:grpSp>
        <p:nvGrpSpPr>
          <p:cNvPr id="3" name="Group 13"/>
          <p:cNvGrpSpPr/>
          <p:nvPr/>
        </p:nvGrpSpPr>
        <p:grpSpPr>
          <a:xfrm>
            <a:off x="4609492" y="2661291"/>
            <a:ext cx="3004901" cy="130016"/>
            <a:chOff x="3061" y="2795"/>
            <a:chExt cx="2495" cy="91"/>
          </a:xfrm>
        </p:grpSpPr>
        <p:sp>
          <p:nvSpPr>
            <p:cNvPr id="9252" name="Line 14"/>
            <p:cNvSpPr/>
            <p:nvPr/>
          </p:nvSpPr>
          <p:spPr>
            <a:xfrm>
              <a:off x="3061" y="2840"/>
              <a:ext cx="2495" cy="0"/>
            </a:xfrm>
            <a:prstGeom prst="line">
              <a:avLst/>
            </a:prstGeom>
            <a:ln w="635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53" name="Oval 15"/>
            <p:cNvSpPr/>
            <p:nvPr/>
          </p:nvSpPr>
          <p:spPr>
            <a:xfrm>
              <a:off x="4150" y="2795"/>
              <a:ext cx="85" cy="91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lIns="80997" tIns="42117" rIns="80997" bIns="42117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indent="0" eaLnBrk="1" hangingPunct="1">
                <a:spcBef>
                  <a:spcPct val="0"/>
                </a:spcBef>
                <a:buNone/>
              </a:pPr>
              <a:endParaRPr lang="zh-CN" altLang="en-US" sz="1620" dirty="0">
                <a:latin typeface="Comic Sans MS" panose="030F0702030302020204" pitchFamily="66" charset="0"/>
              </a:endParaRPr>
            </a:p>
          </p:txBody>
        </p:sp>
      </p:grpSp>
      <p:sp>
        <p:nvSpPr>
          <p:cNvPr id="27664" name="Text Box 16"/>
          <p:cNvSpPr txBox="1"/>
          <p:nvPr/>
        </p:nvSpPr>
        <p:spPr>
          <a:xfrm>
            <a:off x="5075409" y="2813694"/>
            <a:ext cx="1952056" cy="413276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80983" tIns="42111" rIns="80983" bIns="42111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algn="ctr" eaLnBrk="1" hangingPunct="1">
              <a:spcBef>
                <a:spcPct val="0"/>
              </a:spcBef>
              <a:buNone/>
            </a:pPr>
            <a:r>
              <a:rPr lang="zh-CN" altLang="en-US" sz="2135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平角：</a:t>
            </a:r>
            <a:r>
              <a:rPr lang="en-US" altLang="zh-CN" sz="2135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180</a:t>
            </a:r>
            <a:r>
              <a:rPr lang="en-US" altLang="zh-CN" sz="2135" b="1" baseline="300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endParaRPr lang="en-US" altLang="zh-CN" sz="2135" b="1" baseline="30000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7676" name="Picture 28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-154715">
            <a:off x="5132031" y="4395905"/>
            <a:ext cx="1121568" cy="126873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77" name="Picture 29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8318" y="4011906"/>
            <a:ext cx="1943100" cy="177022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78" name="Picture 30"/>
          <p:cNvPicPr>
            <a:picLocks noChangeAspect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8318" y="4744164"/>
            <a:ext cx="1167289" cy="5443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79" name="Picture 31"/>
          <p:cNvPicPr>
            <a:picLocks noChangeAspect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2693" y="4768452"/>
            <a:ext cx="462916" cy="97297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80" name="Picture 32"/>
          <p:cNvPicPr>
            <a:picLocks noChangeAspect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9414" y="4761943"/>
            <a:ext cx="1231583" cy="99012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81" name="Picture 33"/>
          <p:cNvPicPr>
            <a:picLocks noChangeAspect="1"/>
          </p:cNvPicPr>
          <p:nvPr/>
        </p:nvPicPr>
        <p:blipFill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5945" y="4010523"/>
            <a:ext cx="1121568" cy="126873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82" name="Picture 34"/>
          <p:cNvPicPr>
            <a:picLocks noChangeAspect="1"/>
          </p:cNvPicPr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8751" y="4798674"/>
            <a:ext cx="972979" cy="90725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35"/>
          <p:cNvGrpSpPr/>
          <p:nvPr/>
        </p:nvGrpSpPr>
        <p:grpSpPr>
          <a:xfrm>
            <a:off x="4776041" y="5530654"/>
            <a:ext cx="2961799" cy="128588"/>
            <a:chOff x="3061" y="2795"/>
            <a:chExt cx="2495" cy="91"/>
          </a:xfrm>
        </p:grpSpPr>
        <p:sp>
          <p:nvSpPr>
            <p:cNvPr id="9248" name="Line 36"/>
            <p:cNvSpPr/>
            <p:nvPr/>
          </p:nvSpPr>
          <p:spPr>
            <a:xfrm>
              <a:off x="3061" y="2840"/>
              <a:ext cx="2495" cy="0"/>
            </a:xfrm>
            <a:prstGeom prst="line">
              <a:avLst/>
            </a:prstGeom>
            <a:ln w="635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49" name="Oval 37"/>
            <p:cNvSpPr/>
            <p:nvPr/>
          </p:nvSpPr>
          <p:spPr>
            <a:xfrm>
              <a:off x="4150" y="2795"/>
              <a:ext cx="85" cy="91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lIns="80997" tIns="42117" rIns="80997" bIns="42117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indent="0" eaLnBrk="1" hangingPunct="1">
                <a:spcBef>
                  <a:spcPct val="0"/>
                </a:spcBef>
                <a:buNone/>
              </a:pPr>
              <a:endParaRPr lang="zh-CN" altLang="en-US" sz="1620" dirty="0">
                <a:latin typeface="Comic Sans MS" panose="030F0702030302020204" pitchFamily="66" charset="0"/>
              </a:endParaRPr>
            </a:p>
          </p:txBody>
        </p:sp>
      </p:grpSp>
      <p:sp>
        <p:nvSpPr>
          <p:cNvPr id="27686" name="Text Box 38"/>
          <p:cNvSpPr txBox="1"/>
          <p:nvPr/>
        </p:nvSpPr>
        <p:spPr>
          <a:xfrm>
            <a:off x="5402084" y="5678652"/>
            <a:ext cx="1490834" cy="413276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80983" tIns="42111" rIns="80983" bIns="42111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algn="ctr" eaLnBrk="1" hangingPunct="1">
              <a:spcBef>
                <a:spcPct val="0"/>
              </a:spcBef>
              <a:buNone/>
            </a:pPr>
            <a:r>
              <a:rPr lang="zh-CN" altLang="en-US" sz="2135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平角：</a:t>
            </a:r>
            <a:r>
              <a:rPr lang="en-US" altLang="zh-CN" sz="2135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180</a:t>
            </a:r>
            <a:r>
              <a:rPr lang="en-US" altLang="zh-CN" sz="2135" b="1" baseline="30000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endParaRPr lang="en-US" altLang="zh-CN" sz="2135" b="1" baseline="30000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Picture 12"/>
          <p:cNvPicPr>
            <a:picLocks noChangeAspect="1"/>
          </p:cNvPicPr>
          <p:nvPr/>
        </p:nvPicPr>
        <p:blipFill>
          <a:blip r:embed="rId1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2962" y="2053910"/>
            <a:ext cx="1214927" cy="69580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" name="PA-文本框 21"/>
          <p:cNvSpPr txBox="1"/>
          <p:nvPr>
            <p:custDataLst>
              <p:tags r:id="rId14"/>
            </p:custDataLst>
          </p:nvPr>
        </p:nvSpPr>
        <p:spPr>
          <a:xfrm>
            <a:off x="-6897" y="914313"/>
            <a:ext cx="12198897" cy="641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先把一个三角形的三个内角剪下来再拼一拼。看一看，成了什么角？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" name="标题 1"/>
          <p:cNvSpPr>
            <a:spLocks noGrp="1"/>
          </p:cNvSpPr>
          <p:nvPr>
            <p:ph type="title"/>
          </p:nvPr>
        </p:nvSpPr>
        <p:spPr>
          <a:xfrm>
            <a:off x="643121" y="177576"/>
            <a:ext cx="2688299" cy="796011"/>
          </a:xfrm>
        </p:spPr>
        <p:txBody>
          <a:bodyPr>
            <a:normAutofit/>
          </a:bodyPr>
          <a:lstStyle/>
          <a:p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剪一剪</a:t>
            </a:r>
            <a:endParaRPr lang="zh-CN" alt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矩形: 折角 6"/>
          <p:cNvSpPr/>
          <p:nvPr/>
        </p:nvSpPr>
        <p:spPr>
          <a:xfrm>
            <a:off x="7969298" y="2304547"/>
            <a:ext cx="4148476" cy="2813650"/>
          </a:xfrm>
          <a:prstGeom prst="foldedCorne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9" name="文本框 8"/>
          <p:cNvSpPr txBox="1"/>
          <p:nvPr/>
        </p:nvSpPr>
        <p:spPr>
          <a:xfrm>
            <a:off x="8062718" y="2198286"/>
            <a:ext cx="4055056" cy="2813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结论：通过剪拼的方法，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三角形的三个内角拼到一起，正好组成一个平角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180°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，能证明三角形的内角和等于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180°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8050924" y="3323897"/>
            <a:ext cx="3689131" cy="0"/>
          </a:xfrm>
          <a:prstGeom prst="line">
            <a:avLst/>
          </a:prstGeom>
          <a:ln w="2857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V="1">
            <a:off x="8054225" y="3977715"/>
            <a:ext cx="3988797" cy="6162"/>
          </a:xfrm>
          <a:prstGeom prst="line">
            <a:avLst/>
          </a:prstGeom>
          <a:ln w="2857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flipV="1">
            <a:off x="8073228" y="4485561"/>
            <a:ext cx="1130984" cy="1"/>
          </a:xfrm>
          <a:prstGeom prst="line">
            <a:avLst/>
          </a:prstGeom>
          <a:ln w="2857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0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8.33333E-7 5.55112E-17 L 0.41076 0.01049 " pathEditMode="relative" rAng="0" ptsTypes="AA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38" y="5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0" presetClass="path" presetSubtype="0" accel="50000" decel="50000" fill="hold" nodeType="after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.00521 0.00062 L 0.27083 0.01265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81" y="5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800"/>
                            </p:stCondLst>
                            <p:childTnLst>
                              <p:par>
                                <p:cTn id="32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8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7" dur="500"/>
                                        <p:tgtEl>
                                          <p:spTgt spid="27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7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27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7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000"/>
                            </p:stCondLst>
                            <p:childTnLst>
                              <p:par>
                                <p:cTn id="7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27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500"/>
                            </p:stCondLst>
                            <p:childTnLst>
                              <p:par>
                                <p:cTn id="7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0.00216 L 0.46875 -0.00525 " pathEditMode="relative" rAng="0" ptsTypes="AA">
                                      <p:cBhvr>
                                        <p:cTn id="79" dur="1000" fill="hold"/>
                                        <p:tgtEl>
                                          <p:spTgt spid="276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38" y="-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500"/>
                            </p:stCondLst>
                            <p:childTnLst>
                              <p:par>
                                <p:cTn id="8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33333E-6 L 0.33541 -0.00525 " pathEditMode="relative" rAng="0" ptsTypes="AA">
                                      <p:cBhvr>
                                        <p:cTn id="82" dur="1000" fill="hold"/>
                                        <p:tgtEl>
                                          <p:spTgt spid="276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71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500"/>
                            </p:stCondLst>
                            <p:childTnLst>
                              <p:par>
                                <p:cTn id="84" presetID="1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276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276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27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27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500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7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4000"/>
                            </p:stCondLst>
                            <p:childTnLst>
                              <p:par>
                                <p:cTn id="1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4" grpId="0" bldLvl="0" animBg="1"/>
      <p:bldP spid="27686" grpId="0" bldLvl="0" animBg="1"/>
      <p:bldP spid="7" grpId="0" animBg="1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组合 95"/>
          <p:cNvGrpSpPr/>
          <p:nvPr/>
        </p:nvGrpSpPr>
        <p:grpSpPr>
          <a:xfrm>
            <a:off x="2102966" y="3673343"/>
            <a:ext cx="2146365" cy="2334744"/>
            <a:chOff x="2261885" y="2974815"/>
            <a:chExt cx="1334194" cy="2163232"/>
          </a:xfrm>
        </p:grpSpPr>
        <p:grpSp>
          <p:nvGrpSpPr>
            <p:cNvPr id="83" name="组合 82"/>
            <p:cNvGrpSpPr/>
            <p:nvPr/>
          </p:nvGrpSpPr>
          <p:grpSpPr>
            <a:xfrm rot="8098490">
              <a:off x="1907876" y="3449844"/>
              <a:ext cx="2042212" cy="1334194"/>
              <a:chOff x="1509196" y="3902863"/>
              <a:chExt cx="1977310" cy="1176749"/>
            </a:xfrm>
          </p:grpSpPr>
          <p:sp>
            <p:nvSpPr>
              <p:cNvPr id="73" name="直角三角形 72"/>
              <p:cNvSpPr/>
              <p:nvPr/>
            </p:nvSpPr>
            <p:spPr>
              <a:xfrm>
                <a:off x="1509196" y="3902863"/>
                <a:ext cx="1977310" cy="1176749"/>
              </a:xfrm>
              <a:prstGeom prst="rtTriangle">
                <a:avLst/>
              </a:prstGeom>
              <a:solidFill>
                <a:srgbClr val="00FF99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grpSp>
            <p:nvGrpSpPr>
              <p:cNvPr id="79" name="组合 78"/>
              <p:cNvGrpSpPr/>
              <p:nvPr/>
            </p:nvGrpSpPr>
            <p:grpSpPr>
              <a:xfrm rot="11007648">
                <a:off x="1586771" y="4807881"/>
                <a:ext cx="305045" cy="235739"/>
                <a:chOff x="5452861" y="3959687"/>
                <a:chExt cx="489689" cy="254620"/>
              </a:xfrm>
            </p:grpSpPr>
            <p:cxnSp>
              <p:nvCxnSpPr>
                <p:cNvPr id="75" name="直接连接符 74"/>
                <p:cNvCxnSpPr/>
                <p:nvPr/>
              </p:nvCxnSpPr>
              <p:spPr>
                <a:xfrm rot="2493862">
                  <a:off x="5452861" y="3959687"/>
                  <a:ext cx="333500" cy="149213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直接连接符 75"/>
                <p:cNvCxnSpPr/>
                <p:nvPr/>
              </p:nvCxnSpPr>
              <p:spPr>
                <a:xfrm rot="2493862" flipH="1">
                  <a:off x="5685906" y="4076502"/>
                  <a:ext cx="256644" cy="137805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82" name="文本框 81"/>
            <p:cNvSpPr txBox="1"/>
            <p:nvPr/>
          </p:nvSpPr>
          <p:spPr>
            <a:xfrm>
              <a:off x="2774270" y="2974815"/>
              <a:ext cx="415498" cy="5945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200" b="1" dirty="0">
                  <a:solidFill>
                    <a:schemeClr val="bg1">
                      <a:lumMod val="50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A</a:t>
              </a:r>
              <a:endParaRPr lang="zh-CN" altLang="en-US" sz="3200" b="1" dirty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7" name="矩形 96"/>
          <p:cNvSpPr/>
          <p:nvPr/>
        </p:nvSpPr>
        <p:spPr>
          <a:xfrm>
            <a:off x="1479113" y="1816419"/>
            <a:ext cx="1781791" cy="1135487"/>
          </a:xfrm>
          <a:prstGeom prst="rect">
            <a:avLst/>
          </a:prstGeom>
          <a:solidFill>
            <a:srgbClr val="00FF99"/>
          </a:solidFill>
          <a:ln w="19050"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" name="矩形 6"/>
          <p:cNvSpPr/>
          <p:nvPr/>
        </p:nvSpPr>
        <p:spPr>
          <a:xfrm>
            <a:off x="1665553" y="4876601"/>
            <a:ext cx="3048719" cy="1433068"/>
          </a:xfrm>
          <a:prstGeom prst="rect">
            <a:avLst/>
          </a:prstGeom>
          <a:solidFill>
            <a:srgbClr val="00FF9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23" name="组合 22"/>
          <p:cNvGrpSpPr/>
          <p:nvPr/>
        </p:nvGrpSpPr>
        <p:grpSpPr>
          <a:xfrm>
            <a:off x="1491650" y="816975"/>
            <a:ext cx="1751004" cy="1008113"/>
            <a:chOff x="1511318" y="1732617"/>
            <a:chExt cx="1313253" cy="1008112"/>
          </a:xfrm>
        </p:grpSpPr>
        <p:sp>
          <p:nvSpPr>
            <p:cNvPr id="3" name="等腰三角形 2"/>
            <p:cNvSpPr/>
            <p:nvPr/>
          </p:nvSpPr>
          <p:spPr>
            <a:xfrm>
              <a:off x="1511318" y="1732617"/>
              <a:ext cx="1313253" cy="1008112"/>
            </a:xfrm>
            <a:prstGeom prst="triangle">
              <a:avLst/>
            </a:prstGeom>
            <a:solidFill>
              <a:srgbClr val="00FF99"/>
            </a:solidFill>
            <a:ln w="1905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735" b="1" dirty="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975413" y="2027768"/>
              <a:ext cx="442504" cy="64171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200" b="1" dirty="0">
                  <a:solidFill>
                    <a:schemeClr val="bg1">
                      <a:lumMod val="50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A</a:t>
              </a:r>
              <a:endParaRPr lang="zh-CN" altLang="en-US" sz="3200" b="1" dirty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4" name="弧形 13"/>
            <p:cNvSpPr/>
            <p:nvPr/>
          </p:nvSpPr>
          <p:spPr>
            <a:xfrm rot="5838201">
              <a:off x="1787488" y="1600914"/>
              <a:ext cx="354259" cy="704322"/>
            </a:xfrm>
            <a:prstGeom prst="arc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229479" y="1807477"/>
            <a:ext cx="1107832" cy="1224724"/>
            <a:chOff x="2814888" y="2740093"/>
            <a:chExt cx="830874" cy="1224723"/>
          </a:xfrm>
        </p:grpSpPr>
        <p:sp>
          <p:nvSpPr>
            <p:cNvPr id="5" name="直角三角形 4"/>
            <p:cNvSpPr/>
            <p:nvPr/>
          </p:nvSpPr>
          <p:spPr>
            <a:xfrm>
              <a:off x="2814888" y="2740093"/>
              <a:ext cx="713307" cy="1147121"/>
            </a:xfrm>
            <a:prstGeom prst="rtTriangle">
              <a:avLst/>
            </a:prstGeom>
            <a:solidFill>
              <a:srgbClr val="00FF99"/>
            </a:solidFill>
            <a:ln w="19050">
              <a:noFill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938170" y="3323102"/>
              <a:ext cx="340158" cy="64171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200" b="1" dirty="0">
                  <a:solidFill>
                    <a:schemeClr val="bg1">
                      <a:lumMod val="50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C</a:t>
              </a:r>
              <a:endParaRPr lang="zh-CN" altLang="en-US" sz="3200" b="1" dirty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6" name="弧形 15"/>
            <p:cNvSpPr/>
            <p:nvPr/>
          </p:nvSpPr>
          <p:spPr>
            <a:xfrm rot="12939729">
              <a:off x="3254308" y="3418824"/>
              <a:ext cx="391454" cy="525657"/>
            </a:xfrm>
            <a:prstGeom prst="arc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18165" y="1822260"/>
            <a:ext cx="882700" cy="1393387"/>
            <a:chOff x="845717" y="2755693"/>
            <a:chExt cx="662025" cy="1393387"/>
          </a:xfrm>
        </p:grpSpPr>
        <p:sp>
          <p:nvSpPr>
            <p:cNvPr id="6" name="直角三角形 5"/>
            <p:cNvSpPr/>
            <p:nvPr/>
          </p:nvSpPr>
          <p:spPr>
            <a:xfrm rot="16200000">
              <a:off x="611907" y="2989503"/>
              <a:ext cx="1129645" cy="662025"/>
            </a:xfrm>
            <a:prstGeom prst="rtTriangle">
              <a:avLst/>
            </a:prstGeom>
            <a:solidFill>
              <a:srgbClr val="00FF99"/>
            </a:solidFill>
            <a:ln w="19050">
              <a:noFill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15" name="弧形 14"/>
            <p:cNvSpPr/>
            <p:nvPr/>
          </p:nvSpPr>
          <p:spPr>
            <a:xfrm>
              <a:off x="948448" y="3611751"/>
              <a:ext cx="167168" cy="537329"/>
            </a:xfrm>
            <a:prstGeom prst="arc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062949" y="3264017"/>
              <a:ext cx="426385" cy="64171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200" b="1" dirty="0">
                  <a:solidFill>
                    <a:schemeClr val="bg1">
                      <a:lumMod val="50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B</a:t>
              </a:r>
              <a:endParaRPr lang="zh-CN" altLang="en-US" sz="3200" b="1" dirty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213975" y="1829168"/>
            <a:ext cx="1012127" cy="1301048"/>
            <a:chOff x="2056576" y="2751201"/>
            <a:chExt cx="759095" cy="1301048"/>
          </a:xfrm>
        </p:grpSpPr>
        <p:sp>
          <p:nvSpPr>
            <p:cNvPr id="9" name="直角三角形 8"/>
            <p:cNvSpPr/>
            <p:nvPr/>
          </p:nvSpPr>
          <p:spPr>
            <a:xfrm rot="16200000">
              <a:off x="1913135" y="2988896"/>
              <a:ext cx="1140232" cy="664841"/>
            </a:xfrm>
            <a:prstGeom prst="rtTriangle">
              <a:avLst/>
            </a:prstGeom>
            <a:ln w="19050">
              <a:solidFill>
                <a:schemeClr val="tx1"/>
              </a:solidFill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386008" y="3265753"/>
              <a:ext cx="293590" cy="6417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200" b="1" dirty="0">
                  <a:solidFill>
                    <a:schemeClr val="bg1">
                      <a:lumMod val="50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C</a:t>
              </a:r>
              <a:endParaRPr lang="zh-CN" altLang="en-US" sz="3200" b="1" dirty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0" name="弧形 19"/>
            <p:cNvSpPr/>
            <p:nvPr/>
          </p:nvSpPr>
          <p:spPr>
            <a:xfrm rot="1429197">
              <a:off x="2056576" y="3546478"/>
              <a:ext cx="417833" cy="505771"/>
            </a:xfrm>
            <a:prstGeom prst="arc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436944" y="1819126"/>
            <a:ext cx="1107525" cy="1203750"/>
            <a:chOff x="1488679" y="2740731"/>
            <a:chExt cx="830644" cy="1203751"/>
          </a:xfrm>
        </p:grpSpPr>
        <p:sp>
          <p:nvSpPr>
            <p:cNvPr id="8" name="直角三角形 7"/>
            <p:cNvSpPr/>
            <p:nvPr/>
          </p:nvSpPr>
          <p:spPr>
            <a:xfrm>
              <a:off x="1488679" y="2740731"/>
              <a:ext cx="648072" cy="1140232"/>
            </a:xfrm>
            <a:prstGeom prst="rtTriangl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595556" y="3296382"/>
              <a:ext cx="293591" cy="6417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200" b="1" dirty="0">
                  <a:solidFill>
                    <a:schemeClr val="bg1">
                      <a:lumMod val="50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B</a:t>
              </a:r>
              <a:endParaRPr lang="zh-CN" altLang="en-US" sz="3200" b="1" dirty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1" name="弧形 20"/>
            <p:cNvSpPr/>
            <p:nvPr/>
          </p:nvSpPr>
          <p:spPr>
            <a:xfrm rot="12939729">
              <a:off x="1927869" y="3418825"/>
              <a:ext cx="391454" cy="525657"/>
            </a:xfrm>
            <a:prstGeom prst="arc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468286" y="1831511"/>
            <a:ext cx="1732757" cy="1221952"/>
            <a:chOff x="1539777" y="2760279"/>
            <a:chExt cx="1299568" cy="1221952"/>
          </a:xfrm>
        </p:grpSpPr>
        <p:sp>
          <p:nvSpPr>
            <p:cNvPr id="10" name="等腰三角形 9"/>
            <p:cNvSpPr/>
            <p:nvPr/>
          </p:nvSpPr>
          <p:spPr>
            <a:xfrm rot="10800000">
              <a:off x="1539777" y="2760279"/>
              <a:ext cx="1299568" cy="1140232"/>
            </a:xfrm>
            <a:prstGeom prst="triangle">
              <a:avLst>
                <a:gd name="adj" fmla="val 50525"/>
              </a:avLst>
            </a:prstGeom>
            <a:ln>
              <a:solidFill>
                <a:schemeClr val="tx1"/>
              </a:solidFill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7" name="文本框 16"/>
            <p:cNvSpPr txBox="1"/>
            <p:nvPr/>
          </p:nvSpPr>
          <p:spPr>
            <a:xfrm rot="11012723">
              <a:off x="1959308" y="3028714"/>
              <a:ext cx="442504" cy="641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200" b="1" dirty="0">
                  <a:solidFill>
                    <a:schemeClr val="bg1">
                      <a:lumMod val="50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A</a:t>
              </a:r>
              <a:endParaRPr lang="zh-CN" altLang="en-US" sz="3200" b="1" dirty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2" name="弧形 21"/>
            <p:cNvSpPr/>
            <p:nvPr/>
          </p:nvSpPr>
          <p:spPr>
            <a:xfrm rot="18731174">
              <a:off x="1981051" y="3517292"/>
              <a:ext cx="450658" cy="479219"/>
            </a:xfrm>
            <a:prstGeom prst="arc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4" name="矩形 3"/>
          <p:cNvSpPr/>
          <p:nvPr/>
        </p:nvSpPr>
        <p:spPr>
          <a:xfrm>
            <a:off x="7092718" y="1715156"/>
            <a:ext cx="2713631" cy="814053"/>
          </a:xfrm>
          <a:prstGeom prst="rect">
            <a:avLst/>
          </a:prstGeom>
          <a:solidFill>
            <a:srgbClr val="00FF99"/>
          </a:solidFill>
          <a:ln w="19050"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29" name="组合 28"/>
          <p:cNvGrpSpPr/>
          <p:nvPr/>
        </p:nvGrpSpPr>
        <p:grpSpPr>
          <a:xfrm>
            <a:off x="7109270" y="780780"/>
            <a:ext cx="2713631" cy="935849"/>
            <a:chOff x="1413094" y="1715658"/>
            <a:chExt cx="2035223" cy="1046294"/>
          </a:xfrm>
        </p:grpSpPr>
        <p:sp>
          <p:nvSpPr>
            <p:cNvPr id="30" name="等腰三角形 29"/>
            <p:cNvSpPr/>
            <p:nvPr/>
          </p:nvSpPr>
          <p:spPr>
            <a:xfrm>
              <a:off x="1413094" y="1819071"/>
              <a:ext cx="2035223" cy="942881"/>
            </a:xfrm>
            <a:prstGeom prst="triangle">
              <a:avLst>
                <a:gd name="adj" fmla="val 52672"/>
              </a:avLst>
            </a:prstGeom>
            <a:solidFill>
              <a:srgbClr val="00FF99"/>
            </a:solidFill>
            <a:ln w="19050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735" b="1" dirty="0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294631" y="2015644"/>
              <a:ext cx="442504" cy="71744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200" b="1" dirty="0">
                  <a:solidFill>
                    <a:schemeClr val="bg1">
                      <a:lumMod val="50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A</a:t>
              </a:r>
              <a:endParaRPr lang="zh-CN" altLang="en-US" sz="3200" b="1" dirty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2" name="弧形 31"/>
            <p:cNvSpPr/>
            <p:nvPr/>
          </p:nvSpPr>
          <p:spPr>
            <a:xfrm rot="6196585">
              <a:off x="2011263" y="1482121"/>
              <a:ext cx="418437" cy="885512"/>
            </a:xfrm>
            <a:prstGeom prst="arc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9797018" y="1690808"/>
            <a:ext cx="1404983" cy="884145"/>
            <a:chOff x="2835181" y="2652283"/>
            <a:chExt cx="863565" cy="1046310"/>
          </a:xfrm>
        </p:grpSpPr>
        <p:sp>
          <p:nvSpPr>
            <p:cNvPr id="34" name="直角三角形 33"/>
            <p:cNvSpPr/>
            <p:nvPr/>
          </p:nvSpPr>
          <p:spPr>
            <a:xfrm>
              <a:off x="2835181" y="2652283"/>
              <a:ext cx="863565" cy="992175"/>
            </a:xfrm>
            <a:prstGeom prst="rtTriangle">
              <a:avLst/>
            </a:prstGeom>
            <a:solidFill>
              <a:srgbClr val="00FF99"/>
            </a:solidFill>
            <a:ln w="19050">
              <a:noFill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3047850" y="2939179"/>
              <a:ext cx="240605" cy="7594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200" b="1" dirty="0">
                  <a:solidFill>
                    <a:schemeClr val="bg1">
                      <a:lumMod val="50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C</a:t>
              </a:r>
              <a:endParaRPr lang="zh-CN" altLang="en-US" sz="3200" b="1" dirty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6" name="弧形 35"/>
            <p:cNvSpPr/>
            <p:nvPr/>
          </p:nvSpPr>
          <p:spPr>
            <a:xfrm rot="12939729">
              <a:off x="3339881" y="3170916"/>
              <a:ext cx="290820" cy="498031"/>
            </a:xfrm>
            <a:prstGeom prst="arc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660800" y="1704256"/>
            <a:ext cx="1475979" cy="1043622"/>
            <a:chOff x="6773" y="2627923"/>
            <a:chExt cx="1267198" cy="985108"/>
          </a:xfrm>
        </p:grpSpPr>
        <p:sp>
          <p:nvSpPr>
            <p:cNvPr id="38" name="直角三角形 37"/>
            <p:cNvSpPr/>
            <p:nvPr/>
          </p:nvSpPr>
          <p:spPr>
            <a:xfrm rot="16200000">
              <a:off x="251024" y="2383672"/>
              <a:ext cx="778695" cy="1267198"/>
            </a:xfrm>
            <a:prstGeom prst="rtTriangle">
              <a:avLst/>
            </a:prstGeom>
            <a:solidFill>
              <a:srgbClr val="00FF99"/>
            </a:solidFill>
            <a:ln w="19050">
              <a:noFill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39" name="弧形 38"/>
            <p:cNvSpPr/>
            <p:nvPr/>
          </p:nvSpPr>
          <p:spPr>
            <a:xfrm>
              <a:off x="300215" y="3159638"/>
              <a:ext cx="167168" cy="453393"/>
            </a:xfrm>
            <a:prstGeom prst="arc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440013" y="2856390"/>
              <a:ext cx="480376" cy="6057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200" b="1" dirty="0">
                  <a:solidFill>
                    <a:schemeClr val="bg1">
                      <a:lumMod val="50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B</a:t>
              </a:r>
              <a:endParaRPr lang="zh-CN" altLang="en-US" sz="3200" b="1" dirty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387529" y="1711269"/>
            <a:ext cx="1378860" cy="922049"/>
            <a:chOff x="2213625" y="2740729"/>
            <a:chExt cx="610950" cy="1178598"/>
          </a:xfrm>
        </p:grpSpPr>
        <p:sp>
          <p:nvSpPr>
            <p:cNvPr id="42" name="直角三角形 41"/>
            <p:cNvSpPr/>
            <p:nvPr/>
          </p:nvSpPr>
          <p:spPr>
            <a:xfrm rot="16200000">
              <a:off x="2002578" y="2951776"/>
              <a:ext cx="1033043" cy="610950"/>
            </a:xfrm>
            <a:prstGeom prst="rtTriangle">
              <a:avLst/>
            </a:prstGeom>
            <a:ln w="19050">
              <a:solidFill>
                <a:schemeClr val="tx1"/>
              </a:solidFill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2453877" y="3032065"/>
              <a:ext cx="173447" cy="8202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200" b="1" dirty="0">
                  <a:solidFill>
                    <a:schemeClr val="bg1">
                      <a:lumMod val="50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C</a:t>
              </a:r>
              <a:endParaRPr lang="zh-CN" altLang="en-US" sz="3200" b="1" dirty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4" name="弧形 43"/>
            <p:cNvSpPr/>
            <p:nvPr/>
          </p:nvSpPr>
          <p:spPr>
            <a:xfrm rot="1429197">
              <a:off x="2247876" y="3428001"/>
              <a:ext cx="227279" cy="491326"/>
            </a:xfrm>
            <a:prstGeom prst="arc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136777" y="1693503"/>
            <a:ext cx="2673819" cy="1270897"/>
            <a:chOff x="1468768" y="2868979"/>
            <a:chExt cx="1316911" cy="1644335"/>
          </a:xfrm>
        </p:grpSpPr>
        <p:sp>
          <p:nvSpPr>
            <p:cNvPr id="46" name="等腰三角形 45"/>
            <p:cNvSpPr/>
            <p:nvPr/>
          </p:nvSpPr>
          <p:spPr>
            <a:xfrm rot="10800000">
              <a:off x="1468768" y="2868979"/>
              <a:ext cx="1316911" cy="1081683"/>
            </a:xfrm>
            <a:prstGeom prst="triangle">
              <a:avLst>
                <a:gd name="adj" fmla="val 54920"/>
              </a:avLst>
            </a:prstGeom>
            <a:ln>
              <a:solidFill>
                <a:schemeClr val="tx1"/>
              </a:solidFill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47" name="文本框 46"/>
            <p:cNvSpPr txBox="1"/>
            <p:nvPr/>
          </p:nvSpPr>
          <p:spPr>
            <a:xfrm rot="11012723">
              <a:off x="1864142" y="2891711"/>
              <a:ext cx="433752" cy="8302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200" b="1" dirty="0">
                  <a:solidFill>
                    <a:schemeClr val="bg1">
                      <a:lumMod val="50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A</a:t>
              </a:r>
              <a:endParaRPr lang="zh-CN" altLang="en-US" sz="3200" b="1" dirty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8" name="弧形 47"/>
            <p:cNvSpPr/>
            <p:nvPr/>
          </p:nvSpPr>
          <p:spPr>
            <a:xfrm rot="18731174">
              <a:off x="1592308" y="3702124"/>
              <a:ext cx="1042205" cy="580176"/>
            </a:xfrm>
            <a:prstGeom prst="arc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103329" y="1690810"/>
            <a:ext cx="1311960" cy="998959"/>
            <a:chOff x="1461863" y="2740733"/>
            <a:chExt cx="689474" cy="1257481"/>
          </a:xfrm>
        </p:grpSpPr>
        <p:sp>
          <p:nvSpPr>
            <p:cNvPr id="50" name="直角三角形 49"/>
            <p:cNvSpPr/>
            <p:nvPr/>
          </p:nvSpPr>
          <p:spPr>
            <a:xfrm>
              <a:off x="1461863" y="2740733"/>
              <a:ext cx="674888" cy="1045659"/>
            </a:xfrm>
            <a:prstGeom prst="rtTriangl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618432" y="3049813"/>
              <a:ext cx="205721" cy="8077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200" b="1" dirty="0">
                  <a:solidFill>
                    <a:schemeClr val="bg1">
                      <a:lumMod val="50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B</a:t>
              </a:r>
              <a:endParaRPr lang="zh-CN" altLang="en-US" sz="3200" b="1" dirty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2" name="弧形 51"/>
            <p:cNvSpPr/>
            <p:nvPr/>
          </p:nvSpPr>
          <p:spPr>
            <a:xfrm rot="12939729">
              <a:off x="1903673" y="3201818"/>
              <a:ext cx="247664" cy="796396"/>
            </a:xfrm>
            <a:prstGeom prst="arc">
              <a:avLst>
                <a:gd name="adj1" fmla="val 17519553"/>
                <a:gd name="adj2" fmla="val 0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705903" y="4866553"/>
            <a:ext cx="1466323" cy="1466660"/>
            <a:chOff x="2860779" y="2738181"/>
            <a:chExt cx="832882" cy="1400265"/>
          </a:xfrm>
        </p:grpSpPr>
        <p:sp>
          <p:nvSpPr>
            <p:cNvPr id="54" name="直角三角形 53"/>
            <p:cNvSpPr/>
            <p:nvPr/>
          </p:nvSpPr>
          <p:spPr>
            <a:xfrm>
              <a:off x="2860779" y="2738181"/>
              <a:ext cx="764963" cy="1387454"/>
            </a:xfrm>
            <a:prstGeom prst="rtTriangle">
              <a:avLst/>
            </a:prstGeom>
            <a:solidFill>
              <a:srgbClr val="00FF99"/>
            </a:solidFill>
            <a:ln w="19050">
              <a:noFill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3138582" y="3453684"/>
              <a:ext cx="222349" cy="612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200" b="1" dirty="0">
                  <a:solidFill>
                    <a:schemeClr val="bg1">
                      <a:lumMod val="50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C</a:t>
              </a:r>
              <a:endParaRPr lang="zh-CN" altLang="en-US" sz="3200" b="1" dirty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6" name="弧形 55"/>
            <p:cNvSpPr/>
            <p:nvPr/>
          </p:nvSpPr>
          <p:spPr>
            <a:xfrm rot="12939729">
              <a:off x="3402841" y="3640415"/>
              <a:ext cx="290820" cy="498031"/>
            </a:xfrm>
            <a:prstGeom prst="arc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239353" y="4890100"/>
            <a:ext cx="1426201" cy="1731600"/>
            <a:chOff x="-141591" y="2692976"/>
            <a:chExt cx="1326676" cy="1357081"/>
          </a:xfrm>
        </p:grpSpPr>
        <p:sp>
          <p:nvSpPr>
            <p:cNvPr id="58" name="直角三角形 57"/>
            <p:cNvSpPr/>
            <p:nvPr/>
          </p:nvSpPr>
          <p:spPr>
            <a:xfrm rot="16200000">
              <a:off x="-34522" y="2585907"/>
              <a:ext cx="1112538" cy="1326676"/>
            </a:xfrm>
            <a:prstGeom prst="rtTriangle">
              <a:avLst/>
            </a:prstGeom>
            <a:solidFill>
              <a:srgbClr val="00FF99"/>
            </a:solidFill>
            <a:ln w="19050">
              <a:noFill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59" name="弧形 58"/>
            <p:cNvSpPr/>
            <p:nvPr/>
          </p:nvSpPr>
          <p:spPr>
            <a:xfrm>
              <a:off x="171346" y="3512728"/>
              <a:ext cx="167169" cy="537329"/>
            </a:xfrm>
            <a:prstGeom prst="arc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361729" y="3326859"/>
              <a:ext cx="451399" cy="502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200" b="1" dirty="0">
                  <a:solidFill>
                    <a:schemeClr val="bg1">
                      <a:lumMod val="50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B</a:t>
              </a:r>
              <a:endParaRPr lang="zh-CN" altLang="en-US" sz="3200" b="1" dirty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171396" y="4876603"/>
            <a:ext cx="1534507" cy="1477612"/>
            <a:chOff x="2154978" y="2497690"/>
            <a:chExt cx="626814" cy="1453116"/>
          </a:xfrm>
        </p:grpSpPr>
        <p:sp>
          <p:nvSpPr>
            <p:cNvPr id="62" name="直角三角形 61"/>
            <p:cNvSpPr/>
            <p:nvPr/>
          </p:nvSpPr>
          <p:spPr>
            <a:xfrm rot="16200000">
              <a:off x="1769393" y="2888032"/>
              <a:ext cx="1402742" cy="622057"/>
            </a:xfrm>
            <a:prstGeom prst="rtTriangle">
              <a:avLst/>
            </a:prstGeom>
            <a:ln w="19050">
              <a:solidFill>
                <a:schemeClr val="tx1"/>
              </a:solidFill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2443068" y="3319730"/>
              <a:ext cx="159901" cy="6310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200" b="1" dirty="0">
                  <a:solidFill>
                    <a:schemeClr val="bg1">
                      <a:lumMod val="50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C</a:t>
              </a:r>
              <a:endParaRPr lang="zh-CN" altLang="en-US" sz="3200" b="1" dirty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4" name="弧形 63"/>
            <p:cNvSpPr/>
            <p:nvPr/>
          </p:nvSpPr>
          <p:spPr>
            <a:xfrm rot="1429197">
              <a:off x="2154978" y="3546895"/>
              <a:ext cx="292020" cy="389411"/>
            </a:xfrm>
            <a:prstGeom prst="arc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95" name="组合 94"/>
          <p:cNvGrpSpPr/>
          <p:nvPr/>
        </p:nvGrpSpPr>
        <p:grpSpPr>
          <a:xfrm rot="186235">
            <a:off x="2102340" y="3817559"/>
            <a:ext cx="2106224" cy="2114023"/>
            <a:chOff x="1938224" y="3138424"/>
            <a:chExt cx="1579668" cy="2583970"/>
          </a:xfrm>
          <a:solidFill>
            <a:srgbClr val="FFC000"/>
          </a:solidFill>
        </p:grpSpPr>
        <p:grpSp>
          <p:nvGrpSpPr>
            <p:cNvPr id="89" name="组合 88"/>
            <p:cNvGrpSpPr/>
            <p:nvPr/>
          </p:nvGrpSpPr>
          <p:grpSpPr>
            <a:xfrm rot="18960044">
              <a:off x="1938224" y="3138424"/>
              <a:ext cx="1579668" cy="2569521"/>
              <a:chOff x="1855699" y="3189478"/>
              <a:chExt cx="1543490" cy="2350793"/>
            </a:xfrm>
            <a:grpFill/>
          </p:grpSpPr>
          <p:sp>
            <p:nvSpPr>
              <p:cNvPr id="90" name="直角三角形 89"/>
              <p:cNvSpPr/>
              <p:nvPr/>
            </p:nvSpPr>
            <p:spPr>
              <a:xfrm rot="21382553">
                <a:off x="1855699" y="3189478"/>
                <a:ext cx="1543490" cy="2350132"/>
              </a:xfrm>
              <a:prstGeom prst="rtTriangl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grpSp>
            <p:nvGrpSpPr>
              <p:cNvPr id="91" name="组合 90"/>
              <p:cNvGrpSpPr/>
              <p:nvPr/>
            </p:nvGrpSpPr>
            <p:grpSpPr>
              <a:xfrm rot="11007648">
                <a:off x="1911801" y="5170878"/>
                <a:ext cx="308824" cy="369393"/>
                <a:chOff x="4884325" y="3445405"/>
                <a:chExt cx="495755" cy="398977"/>
              </a:xfrm>
              <a:grpFill/>
            </p:grpSpPr>
            <p:cxnSp>
              <p:nvCxnSpPr>
                <p:cNvPr id="92" name="直接连接符 91"/>
                <p:cNvCxnSpPr/>
                <p:nvPr/>
              </p:nvCxnSpPr>
              <p:spPr>
                <a:xfrm rot="13046073" flipH="1" flipV="1">
                  <a:off x="4884325" y="3445405"/>
                  <a:ext cx="255828" cy="220795"/>
                </a:xfrm>
                <a:prstGeom prst="line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3" name="直接连接符 92"/>
                <p:cNvCxnSpPr/>
                <p:nvPr/>
              </p:nvCxnSpPr>
              <p:spPr>
                <a:xfrm rot="13046073" flipV="1">
                  <a:off x="5073112" y="3596265"/>
                  <a:ext cx="306968" cy="248117"/>
                </a:xfrm>
                <a:prstGeom prst="line">
                  <a:avLst/>
                </a:prstGeom>
                <a:grpFill/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94" name="文本框 93"/>
            <p:cNvSpPr txBox="1"/>
            <p:nvPr/>
          </p:nvSpPr>
          <p:spPr>
            <a:xfrm rot="10800000">
              <a:off x="2486770" y="4938027"/>
              <a:ext cx="415498" cy="7843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200" b="1" dirty="0">
                  <a:solidFill>
                    <a:schemeClr val="bg1">
                      <a:lumMod val="50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A</a:t>
              </a:r>
              <a:endParaRPr lang="zh-CN" altLang="en-US" sz="3200" b="1" dirty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425050" y="2815063"/>
            <a:ext cx="3940380" cy="143267"/>
            <a:chOff x="5317183" y="3624745"/>
            <a:chExt cx="2955285" cy="143266"/>
          </a:xfrm>
        </p:grpSpPr>
        <p:cxnSp>
          <p:nvCxnSpPr>
            <p:cNvPr id="99" name="直接连接符 98"/>
            <p:cNvCxnSpPr/>
            <p:nvPr/>
          </p:nvCxnSpPr>
          <p:spPr>
            <a:xfrm>
              <a:off x="5317183" y="3768011"/>
              <a:ext cx="2955285" cy="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流程图: 接点 99"/>
            <p:cNvSpPr/>
            <p:nvPr/>
          </p:nvSpPr>
          <p:spPr>
            <a:xfrm flipV="1">
              <a:off x="6657412" y="3624745"/>
              <a:ext cx="120405" cy="143266"/>
            </a:xfrm>
            <a:prstGeom prst="flowChartConnector">
              <a:avLst/>
            </a:prstGeom>
            <a:solidFill>
              <a:srgbClr val="C000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102" name="文本框 101"/>
          <p:cNvSpPr txBox="1"/>
          <p:nvPr/>
        </p:nvSpPr>
        <p:spPr>
          <a:xfrm>
            <a:off x="7493227" y="2384797"/>
            <a:ext cx="2236510" cy="6417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平角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=180°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2096049" y="6136068"/>
            <a:ext cx="2298065" cy="641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平角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=180°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1211532" y="2894857"/>
            <a:ext cx="2236510" cy="6417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平角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=180°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5" name="组合 104"/>
          <p:cNvGrpSpPr/>
          <p:nvPr/>
        </p:nvGrpSpPr>
        <p:grpSpPr>
          <a:xfrm>
            <a:off x="5276473" y="2351101"/>
            <a:ext cx="6403457" cy="151539"/>
            <a:chOff x="4403893" y="3624745"/>
            <a:chExt cx="4723794" cy="153946"/>
          </a:xfrm>
        </p:grpSpPr>
        <p:cxnSp>
          <p:nvCxnSpPr>
            <p:cNvPr id="106" name="直接连接符 105"/>
            <p:cNvCxnSpPr/>
            <p:nvPr/>
          </p:nvCxnSpPr>
          <p:spPr>
            <a:xfrm>
              <a:off x="4403893" y="3762147"/>
              <a:ext cx="4723794" cy="16544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流程图: 接点 106"/>
            <p:cNvSpPr/>
            <p:nvPr/>
          </p:nvSpPr>
          <p:spPr>
            <a:xfrm flipV="1">
              <a:off x="6657412" y="3624745"/>
              <a:ext cx="120405" cy="143266"/>
            </a:xfrm>
            <a:prstGeom prst="flowChartConnector">
              <a:avLst/>
            </a:prstGeom>
            <a:solidFill>
              <a:srgbClr val="C000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34974" y="6205189"/>
            <a:ext cx="6403457" cy="151539"/>
            <a:chOff x="4403893" y="3624745"/>
            <a:chExt cx="4723794" cy="153946"/>
          </a:xfrm>
        </p:grpSpPr>
        <p:cxnSp>
          <p:nvCxnSpPr>
            <p:cNvPr id="111" name="直接连接符 110"/>
            <p:cNvCxnSpPr/>
            <p:nvPr/>
          </p:nvCxnSpPr>
          <p:spPr>
            <a:xfrm>
              <a:off x="4403893" y="3762147"/>
              <a:ext cx="4723794" cy="16544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流程图: 接点 111"/>
            <p:cNvSpPr/>
            <p:nvPr/>
          </p:nvSpPr>
          <p:spPr>
            <a:xfrm flipV="1">
              <a:off x="6657412" y="3624745"/>
              <a:ext cx="120405" cy="143266"/>
            </a:xfrm>
            <a:prstGeom prst="flowChartConnector">
              <a:avLst/>
            </a:prstGeom>
            <a:solidFill>
              <a:srgbClr val="C000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cxnSp>
        <p:nvCxnSpPr>
          <p:cNvPr id="123" name="直接连接符 122"/>
          <p:cNvCxnSpPr/>
          <p:nvPr/>
        </p:nvCxnSpPr>
        <p:spPr>
          <a:xfrm>
            <a:off x="10320469" y="4544317"/>
            <a:ext cx="1202216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/>
          <p:cNvCxnSpPr/>
          <p:nvPr/>
        </p:nvCxnSpPr>
        <p:spPr>
          <a:xfrm>
            <a:off x="7916032" y="4890100"/>
            <a:ext cx="3606653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直接连接符 125"/>
          <p:cNvCxnSpPr/>
          <p:nvPr/>
        </p:nvCxnSpPr>
        <p:spPr>
          <a:xfrm>
            <a:off x="7857205" y="5229200"/>
            <a:ext cx="1582039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1" name="组合 130"/>
          <p:cNvGrpSpPr/>
          <p:nvPr/>
        </p:nvGrpSpPr>
        <p:grpSpPr>
          <a:xfrm>
            <a:off x="7136777" y="2863838"/>
            <a:ext cx="5029944" cy="3394257"/>
            <a:chOff x="5352583" y="2863838"/>
            <a:chExt cx="3772458" cy="3394256"/>
          </a:xfrm>
        </p:grpSpPr>
        <p:sp>
          <p:nvSpPr>
            <p:cNvPr id="121" name="卷形: 垂直 120"/>
            <p:cNvSpPr/>
            <p:nvPr/>
          </p:nvSpPr>
          <p:spPr>
            <a:xfrm>
              <a:off x="5352583" y="3429001"/>
              <a:ext cx="3772458" cy="2829093"/>
            </a:xfrm>
            <a:prstGeom prst="verticalScroll">
              <a:avLst/>
            </a:prstGeom>
            <a:solidFill>
              <a:schemeClr val="accent5">
                <a:lumMod val="40000"/>
                <a:lumOff val="60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/>
              <a:r>
                <a:rPr lang="zh-CN" altLang="en-US" sz="2800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结论：通过折叠的方法，三角形的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三个内角折到一起正好组成一个平角</a:t>
              </a:r>
              <a:r>
                <a:rPr lang="zh-CN" altLang="en-US" sz="2800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，所以也能证明三角形的内角和是</a:t>
              </a:r>
              <a:r>
                <a:rPr lang="en-US" altLang="zh-CN" sz="2800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180°</a:t>
              </a:r>
              <a:r>
                <a:rPr lang="zh-CN" altLang="en-US" sz="2800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。</a:t>
              </a:r>
              <a:endPara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ctr"/>
              <a:endPara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30" name="图片 129" descr="卡通人物&#10;&#10;描述已自动生成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972958" y="2863838"/>
              <a:ext cx="1043749" cy="998216"/>
            </a:xfrm>
            <a:prstGeom prst="rect">
              <a:avLst/>
            </a:prstGeom>
          </p:spPr>
        </p:pic>
      </p:grpSp>
      <p:grpSp>
        <p:nvGrpSpPr>
          <p:cNvPr id="69" name="组合 68"/>
          <p:cNvGrpSpPr/>
          <p:nvPr/>
        </p:nvGrpSpPr>
        <p:grpSpPr>
          <a:xfrm>
            <a:off x="1679933" y="4891341"/>
            <a:ext cx="1440947" cy="1510479"/>
            <a:chOff x="977867" y="1872457"/>
            <a:chExt cx="639010" cy="1530339"/>
          </a:xfrm>
        </p:grpSpPr>
        <p:sp>
          <p:nvSpPr>
            <p:cNvPr id="70" name="直角三角形 69"/>
            <p:cNvSpPr/>
            <p:nvPr/>
          </p:nvSpPr>
          <p:spPr>
            <a:xfrm>
              <a:off x="977867" y="1872457"/>
              <a:ext cx="639010" cy="1443812"/>
            </a:xfrm>
            <a:prstGeom prst="rtTriangl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1184046" y="2701639"/>
              <a:ext cx="173596" cy="6501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3200" b="1" dirty="0">
                  <a:solidFill>
                    <a:schemeClr val="bg1">
                      <a:lumMod val="50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B</a:t>
              </a:r>
              <a:endParaRPr lang="zh-CN" altLang="en-US" sz="3200" b="1" dirty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2" name="弧形 71"/>
            <p:cNvSpPr/>
            <p:nvPr/>
          </p:nvSpPr>
          <p:spPr>
            <a:xfrm rot="12939729">
              <a:off x="1414005" y="2774578"/>
              <a:ext cx="192091" cy="628218"/>
            </a:xfrm>
            <a:prstGeom prst="arc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109" name="标题 1"/>
          <p:cNvSpPr>
            <a:spLocks noGrp="1"/>
          </p:cNvSpPr>
          <p:nvPr>
            <p:ph type="title"/>
          </p:nvPr>
        </p:nvSpPr>
        <p:spPr>
          <a:xfrm>
            <a:off x="601927" y="148855"/>
            <a:ext cx="1736992" cy="796011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折一折</a:t>
            </a:r>
            <a:endParaRPr lang="zh-CN" alt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7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7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7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17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7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7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2" presetID="17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7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500"/>
                            </p:stCondLst>
                            <p:childTnLst>
                              <p:par>
                                <p:cTn id="13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103" grpId="0"/>
      <p:bldP spid="104" grpId="0"/>
    </p:bldLst>
  </p:timing>
</p:sld>
</file>

<file path=ppt/tags/tag1.xml><?xml version="1.0" encoding="utf-8"?>
<p:tagLst xmlns:p="http://schemas.openxmlformats.org/presentationml/2006/main">
  <p:tag name="PA" val="v5.2.9"/>
</p:tagLst>
</file>

<file path=ppt/tags/tag10.xml><?xml version="1.0" encoding="utf-8"?>
<p:tagLst xmlns:p="http://schemas.openxmlformats.org/presentationml/2006/main">
  <p:tag name="PA" val="v5.2.9"/>
</p:tagLst>
</file>

<file path=ppt/tags/tag11.xml><?xml version="1.0" encoding="utf-8"?>
<p:tagLst xmlns:p="http://schemas.openxmlformats.org/presentationml/2006/main">
  <p:tag name="PA" val="v5.2.9"/>
</p:tagLst>
</file>

<file path=ppt/tags/tag12.xml><?xml version="1.0" encoding="utf-8"?>
<p:tagLst xmlns:p="http://schemas.openxmlformats.org/presentationml/2006/main">
  <p:tag name="PA" val="v5.2.9"/>
</p:tagLst>
</file>

<file path=ppt/tags/tag13.xml><?xml version="1.0" encoding="utf-8"?>
<p:tagLst xmlns:p="http://schemas.openxmlformats.org/presentationml/2006/main">
  <p:tag name="PA" val="v5.2.9"/>
</p:tagLst>
</file>

<file path=ppt/tags/tag14.xml><?xml version="1.0" encoding="utf-8"?>
<p:tagLst xmlns:p="http://schemas.openxmlformats.org/presentationml/2006/main">
  <p:tag name="PA" val="v5.2.9"/>
</p:tagLst>
</file>

<file path=ppt/tags/tag15.xml><?xml version="1.0" encoding="utf-8"?>
<p:tagLst xmlns:p="http://schemas.openxmlformats.org/presentationml/2006/main">
  <p:tag name="PA" val="v5.2.9"/>
</p:tagLst>
</file>

<file path=ppt/tags/tag16.xml><?xml version="1.0" encoding="utf-8"?>
<p:tagLst xmlns:p="http://schemas.openxmlformats.org/presentationml/2006/main">
  <p:tag name="PA" val="v5.2.9"/>
</p:tagLst>
</file>

<file path=ppt/tags/tag17.xml><?xml version="1.0" encoding="utf-8"?>
<p:tagLst xmlns:p="http://schemas.openxmlformats.org/presentationml/2006/main">
  <p:tag name="PA" val="v5.2.9"/>
</p:tagLst>
</file>

<file path=ppt/tags/tag18.xml><?xml version="1.0" encoding="utf-8"?>
<p:tagLst xmlns:p="http://schemas.openxmlformats.org/presentationml/2006/main">
  <p:tag name="PA" val="v5.2.9"/>
</p:tagLst>
</file>

<file path=ppt/tags/tag19.xml><?xml version="1.0" encoding="utf-8"?>
<p:tagLst xmlns:p="http://schemas.openxmlformats.org/presentationml/2006/main">
  <p:tag name="PA" val="v5.2.9"/>
</p:tagLst>
</file>

<file path=ppt/tags/tag2.xml><?xml version="1.0" encoding="utf-8"?>
<p:tagLst xmlns:p="http://schemas.openxmlformats.org/presentationml/2006/main">
  <p:tag name="MH" val="20200407102816"/>
  <p:tag name="MH_LIBRARY" val="CONTENTS"/>
  <p:tag name="MH_AUTOCOLOR" val="TRUE"/>
  <p:tag name="MH_TYPE" val="COVER"/>
  <p:tag name="ID" val="545834"/>
</p:tagLst>
</file>

<file path=ppt/tags/tag20.xml><?xml version="1.0" encoding="utf-8"?>
<p:tagLst xmlns:p="http://schemas.openxmlformats.org/presentationml/2006/main">
  <p:tag name="PA" val="v5.2.9"/>
</p:tagLst>
</file>

<file path=ppt/tags/tag21.xml><?xml version="1.0" encoding="utf-8"?>
<p:tagLst xmlns:p="http://schemas.openxmlformats.org/presentationml/2006/main">
  <p:tag name="PA" val="v5.2.9"/>
</p:tagLst>
</file>

<file path=ppt/tags/tag22.xml><?xml version="1.0" encoding="utf-8"?>
<p:tagLst xmlns:p="http://schemas.openxmlformats.org/presentationml/2006/main">
  <p:tag name="PA" val="v5.2.9"/>
</p:tagLst>
</file>

<file path=ppt/tags/tag23.xml><?xml version="1.0" encoding="utf-8"?>
<p:tagLst xmlns:p="http://schemas.openxmlformats.org/presentationml/2006/main">
  <p:tag name="PA" val="v5.2.9"/>
</p:tagLst>
</file>

<file path=ppt/tags/tag24.xml><?xml version="1.0" encoding="utf-8"?>
<p:tagLst xmlns:p="http://schemas.openxmlformats.org/presentationml/2006/main">
  <p:tag name="PA" val="v5.2.9"/>
</p:tagLst>
</file>

<file path=ppt/tags/tag25.xml><?xml version="1.0" encoding="utf-8"?>
<p:tagLst xmlns:p="http://schemas.openxmlformats.org/presentationml/2006/main">
  <p:tag name="PA" val="v5.2.9"/>
</p:tagLst>
</file>

<file path=ppt/tags/tag26.xml><?xml version="1.0" encoding="utf-8"?>
<p:tagLst xmlns:p="http://schemas.openxmlformats.org/presentationml/2006/main">
  <p:tag name="PA" val="v5.2.9"/>
</p:tagLst>
</file>

<file path=ppt/tags/tag27.xml><?xml version="1.0" encoding="utf-8"?>
<p:tagLst xmlns:p="http://schemas.openxmlformats.org/presentationml/2006/main">
  <p:tag name="PA" val="v5.2.9"/>
</p:tagLst>
</file>

<file path=ppt/tags/tag28.xml><?xml version="1.0" encoding="utf-8"?>
<p:tagLst xmlns:p="http://schemas.openxmlformats.org/presentationml/2006/main">
  <p:tag name="PA" val="v5.2.9"/>
</p:tagLst>
</file>

<file path=ppt/tags/tag29.xml><?xml version="1.0" encoding="utf-8"?>
<p:tagLst xmlns:p="http://schemas.openxmlformats.org/presentationml/2006/main">
  <p:tag name="PA" val="v5.2.9"/>
</p:tagLst>
</file>

<file path=ppt/tags/tag3.xml><?xml version="1.0" encoding="utf-8"?>
<p:tagLst xmlns:p="http://schemas.openxmlformats.org/presentationml/2006/main">
  <p:tag name="PA" val="v5.2.9"/>
</p:tagLst>
</file>

<file path=ppt/tags/tag30.xml><?xml version="1.0" encoding="utf-8"?>
<p:tagLst xmlns:p="http://schemas.openxmlformats.org/presentationml/2006/main">
  <p:tag name="PA" val="v5.2.9"/>
</p:tagLst>
</file>

<file path=ppt/tags/tag31.xml><?xml version="1.0" encoding="utf-8"?>
<p:tagLst xmlns:p="http://schemas.openxmlformats.org/presentationml/2006/main">
  <p:tag name="PA" val="v5.2.9"/>
</p:tagLst>
</file>

<file path=ppt/tags/tag32.xml><?xml version="1.0" encoding="utf-8"?>
<p:tagLst xmlns:p="http://schemas.openxmlformats.org/presentationml/2006/main">
  <p:tag name="PA" val="v5.2.9"/>
</p:tagLst>
</file>

<file path=ppt/tags/tag33.xml><?xml version="1.0" encoding="utf-8"?>
<p:tagLst xmlns:p="http://schemas.openxmlformats.org/presentationml/2006/main">
  <p:tag name="PA" val="v5.2.9"/>
</p:tagLst>
</file>

<file path=ppt/tags/tag34.xml><?xml version="1.0" encoding="utf-8"?>
<p:tagLst xmlns:p="http://schemas.openxmlformats.org/presentationml/2006/main">
  <p:tag name="PA" val="v5.2.9"/>
</p:tagLst>
</file>

<file path=ppt/tags/tag35.xml><?xml version="1.0" encoding="utf-8"?>
<p:tagLst xmlns:p="http://schemas.openxmlformats.org/presentationml/2006/main">
  <p:tag name="PA" val="v5.2.9"/>
</p:tagLst>
</file>

<file path=ppt/tags/tag36.xml><?xml version="1.0" encoding="utf-8"?>
<p:tagLst xmlns:p="http://schemas.openxmlformats.org/presentationml/2006/main">
  <p:tag name="PA" val="v5.2.9"/>
</p:tagLst>
</file>

<file path=ppt/tags/tag37.xml><?xml version="1.0" encoding="utf-8"?>
<p:tagLst xmlns:p="http://schemas.openxmlformats.org/presentationml/2006/main">
  <p:tag name="PA" val="v5.2.9"/>
</p:tagLst>
</file>

<file path=ppt/tags/tag38.xml><?xml version="1.0" encoding="utf-8"?>
<p:tagLst xmlns:p="http://schemas.openxmlformats.org/presentationml/2006/main">
  <p:tag name="PA" val="v5.2.9"/>
</p:tagLst>
</file>

<file path=ppt/tags/tag39.xml><?xml version="1.0" encoding="utf-8"?>
<p:tagLst xmlns:p="http://schemas.openxmlformats.org/presentationml/2006/main">
  <p:tag name="PA" val="v5.2.9"/>
</p:tagLst>
</file>

<file path=ppt/tags/tag4.xml><?xml version="1.0" encoding="utf-8"?>
<p:tagLst xmlns:p="http://schemas.openxmlformats.org/presentationml/2006/main">
  <p:tag name="PA" val="v5.2.9"/>
</p:tagLst>
</file>

<file path=ppt/tags/tag40.xml><?xml version="1.0" encoding="utf-8"?>
<p:tagLst xmlns:p="http://schemas.openxmlformats.org/presentationml/2006/main">
  <p:tag name="PA" val="v5.2.9"/>
</p:tagLst>
</file>

<file path=ppt/tags/tag41.xml><?xml version="1.0" encoding="utf-8"?>
<p:tagLst xmlns:p="http://schemas.openxmlformats.org/presentationml/2006/main">
  <p:tag name="PA" val="v5.2.9"/>
</p:tagLst>
</file>

<file path=ppt/tags/tag42.xml><?xml version="1.0" encoding="utf-8"?>
<p:tagLst xmlns:p="http://schemas.openxmlformats.org/presentationml/2006/main">
  <p:tag name="PA" val="v5.2.9"/>
</p:tagLst>
</file>

<file path=ppt/tags/tag43.xml><?xml version="1.0" encoding="utf-8"?>
<p:tagLst xmlns:p="http://schemas.openxmlformats.org/presentationml/2006/main">
  <p:tag name="KSO_WPP_MARK_KEY" val="02b705d2-ab23-4bed-a3bb-d6f7e48b30c3"/>
  <p:tag name="COMMONDATA" val="eyJoZGlkIjoiNTEwZDYwYjA4ODUyYzA2MmI0M2EzZjhhMWY0NWI4YWEifQ=="/>
</p:tagLst>
</file>

<file path=ppt/tags/tag5.xml><?xml version="1.0" encoding="utf-8"?>
<p:tagLst xmlns:p="http://schemas.openxmlformats.org/presentationml/2006/main">
  <p:tag name="PA" val="v5.2.9"/>
</p:tagLst>
</file>

<file path=ppt/tags/tag6.xml><?xml version="1.0" encoding="utf-8"?>
<p:tagLst xmlns:p="http://schemas.openxmlformats.org/presentationml/2006/main">
  <p:tag name="PA" val="v5.2.9"/>
</p:tagLst>
</file>

<file path=ppt/tags/tag7.xml><?xml version="1.0" encoding="utf-8"?>
<p:tagLst xmlns:p="http://schemas.openxmlformats.org/presentationml/2006/main">
  <p:tag name="PA" val="v5.2.9"/>
</p:tagLst>
</file>

<file path=ppt/tags/tag8.xml><?xml version="1.0" encoding="utf-8"?>
<p:tagLst xmlns:p="http://schemas.openxmlformats.org/presentationml/2006/main">
  <p:tag name="PA" val="v5.2.9"/>
</p:tagLst>
</file>

<file path=ppt/tags/tag9.xml><?xml version="1.0" encoding="utf-8"?>
<p:tagLst xmlns:p="http://schemas.openxmlformats.org/presentationml/2006/main">
  <p:tag name="PA" val="v5.2.9"/>
</p:tagLst>
</file>

<file path=ppt/theme/theme1.xml><?xml version="1.0" encoding="utf-8"?>
<a:theme xmlns:a="http://schemas.openxmlformats.org/drawingml/2006/main" name="第一PPT模板网-WWW.1PPT.COM">
  <a:themeElements>
    <a:clrScheme name="自定义 1">
      <a:dk1>
        <a:srgbClr val="44546A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 Light"/>
        <a:ea typeface="幼圆"/>
        <a:cs typeface=""/>
      </a:majorFont>
      <a:minorFont>
        <a:latin typeface="Calibri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911</Words>
  <Application>WPS 演示</Application>
  <PresentationFormat>自定义</PresentationFormat>
  <Paragraphs>217</Paragraphs>
  <Slides>13</Slides>
  <Notes>9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13</vt:i4>
      </vt:variant>
    </vt:vector>
  </HeadingPairs>
  <TitlesOfParts>
    <vt:vector size="31" baseType="lpstr">
      <vt:lpstr>Arial</vt:lpstr>
      <vt:lpstr>宋体</vt:lpstr>
      <vt:lpstr>Wingdings</vt:lpstr>
      <vt:lpstr>黑体</vt:lpstr>
      <vt:lpstr>微软雅黑</vt:lpstr>
      <vt:lpstr>华文琥珀</vt:lpstr>
      <vt:lpstr>Arial Black</vt:lpstr>
      <vt:lpstr>Comic Sans MS</vt:lpstr>
      <vt:lpstr>Arial</vt:lpstr>
      <vt:lpstr>Arial Unicode MS</vt:lpstr>
      <vt:lpstr>幼圆</vt:lpstr>
      <vt:lpstr>Calibri Light</vt:lpstr>
      <vt:lpstr>Calibri</vt:lpstr>
      <vt:lpstr>等线</vt:lpstr>
      <vt:lpstr>第一PPT模板网-WWW.1PPT.COM</vt:lpstr>
      <vt:lpstr>Photoshop.Image.11</vt:lpstr>
      <vt:lpstr>Photoshop.Image.11</vt:lpstr>
      <vt:lpstr>Photoshop.Image.11</vt:lpstr>
      <vt:lpstr>人教版四年级数学下册第五单元</vt:lpstr>
      <vt:lpstr>PowerPoint 演示文稿</vt:lpstr>
      <vt:lpstr>一、情境导入</vt:lpstr>
      <vt:lpstr>思考：</vt:lpstr>
      <vt:lpstr>PowerPoint 演示文稿</vt:lpstr>
      <vt:lpstr>验证猜想</vt:lpstr>
      <vt:lpstr>量一量</vt:lpstr>
      <vt:lpstr>剪一剪</vt:lpstr>
      <vt:lpstr>折一折</vt:lpstr>
      <vt:lpstr>三、课堂闯关</vt:lpstr>
      <vt:lpstr>三、课堂闯关</vt:lpstr>
      <vt:lpstr>四、课堂小结</vt:lpstr>
      <vt:lpstr>谢谢欣赏！</vt:lpstr>
    </vt:vector>
  </TitlesOfParts>
  <LinksUpToDate>false</LinksUpToDate>
  <SharedDoc>false</SharedDoc>
  <HyperlinksChanged>false</HyperlinksChanged>
  <AppVersion>14.0000</AppVersion>
  <Manager>《三角形的内角和》三角形PPT精品课件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16</cp:revision>
  <dcterms:created xsi:type="dcterms:W3CDTF">2020-05-24T09:16:00Z</dcterms:created>
  <dcterms:modified xsi:type="dcterms:W3CDTF">2023-02-05T09:59:50Z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6232DE99E89F4939A73CA13C9D3C3371</vt:lpwstr>
  </property>
</Properties>
</file>