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57" r:id="rId3"/>
    <p:sldId id="307" r:id="rId5"/>
    <p:sldId id="310" r:id="rId6"/>
    <p:sldId id="311" r:id="rId7"/>
    <p:sldId id="302" r:id="rId8"/>
    <p:sldId id="300" r:id="rId9"/>
    <p:sldId id="301" r:id="rId10"/>
    <p:sldId id="317" r:id="rId11"/>
    <p:sldId id="316" r:id="rId12"/>
    <p:sldId id="318" r:id="rId13"/>
    <p:sldId id="260" r:id="rId14"/>
    <p:sldId id="303" r:id="rId15"/>
    <p:sldId id="314" r:id="rId16"/>
    <p:sldId id="282" r:id="rId17"/>
    <p:sldId id="305" r:id="rId18"/>
    <p:sldId id="286" r:id="rId19"/>
    <p:sldId id="309" r:id="rId20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70" userDrawn="1">
          <p15:clr>
            <a:srgbClr val="A4A3A4"/>
          </p15:clr>
        </p15:guide>
        <p15:guide id="2" pos="61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o Tao" initials="TT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56" autoAdjust="0"/>
    <p:restoredTop sz="86322" autoAdjust="0"/>
  </p:normalViewPr>
  <p:slideViewPr>
    <p:cSldViewPr snapToGrid="0">
      <p:cViewPr>
        <p:scale>
          <a:sx n="100" d="100"/>
          <a:sy n="100" d="100"/>
        </p:scale>
        <p:origin x="-294" y="-804"/>
      </p:cViewPr>
      <p:guideLst>
        <p:guide orient="horz" pos="2570"/>
        <p:guide pos="6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 snapToGrid="0" showGuides="1">
      <p:cViewPr varScale="1">
        <p:scale>
          <a:sx n="51" d="100"/>
          <a:sy n="51" d="100"/>
        </p:scale>
        <p:origin x="-289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238F6B-816E-4329-9F67-446CB3C1AE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02CDEA-5E85-48CA-8537-79FF0D2D641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715EE-3B03-4D2D-B87F-C1C933DDB6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-7571" y="367331"/>
            <a:ext cx="3853136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zh-CN" sz="2400" dirty="0">
                <a:solidFill>
                  <a:schemeClr val="bg1"/>
                </a:solidFill>
              </a:rPr>
              <a:t>第</a:t>
            </a:r>
            <a:r>
              <a:rPr lang="zh-CN" altLang="en-US" sz="2400" dirty="0">
                <a:solidFill>
                  <a:schemeClr val="bg1"/>
                </a:solidFill>
              </a:rPr>
              <a:t>五</a:t>
            </a:r>
            <a:r>
              <a:rPr lang="zh-CN" altLang="zh-CN" sz="2400" dirty="0">
                <a:solidFill>
                  <a:schemeClr val="bg1"/>
                </a:solidFill>
              </a:rPr>
              <a:t>单元</a:t>
            </a:r>
            <a:r>
              <a:rPr lang="en-US" altLang="zh-CN" sz="2400" dirty="0">
                <a:solidFill>
                  <a:schemeClr val="bg1"/>
                </a:solidFill>
              </a:rPr>
              <a:t> </a:t>
            </a:r>
            <a:r>
              <a:rPr lang="zh-CN" altLang="en-US" sz="2400" dirty="0">
                <a:solidFill>
                  <a:schemeClr val="bg1"/>
                </a:solidFill>
              </a:rPr>
              <a:t>三角形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93165" y="1444335"/>
            <a:ext cx="4603948" cy="7001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r"/>
            <a:r>
              <a:rPr lang="zh-CN" altLang="en-US" sz="4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四边形的内角和</a:t>
            </a:r>
            <a:endParaRPr lang="zh-CN" altLang="zh-CN" sz="4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453014" y="2463347"/>
            <a:ext cx="2220809" cy="185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3219450" y="2789348"/>
            <a:ext cx="2492794" cy="1525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</a:rPr>
              <a:t>    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</a:rPr>
              <a:t>小练习</a:t>
            </a:r>
            <a:endParaRPr lang="zh-CN" altLang="zh-CN" sz="24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6506" y="1189442"/>
            <a:ext cx="739826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一</a:t>
            </a:r>
            <a:r>
              <a:rPr lang="zh-CN" altLang="en-US" sz="2100" dirty="0"/>
              <a:t>、画一画，试一试，求出各多边形的内角和。</a:t>
            </a:r>
            <a:endParaRPr lang="zh-CN" altLang="en-US" sz="2100" dirty="0"/>
          </a:p>
        </p:txBody>
      </p:sp>
      <p:sp>
        <p:nvSpPr>
          <p:cNvPr id="2" name="矩形 1"/>
          <p:cNvSpPr/>
          <p:nvPr/>
        </p:nvSpPr>
        <p:spPr>
          <a:xfrm>
            <a:off x="813546" y="1594170"/>
            <a:ext cx="7093324" cy="353091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1800" dirty="0"/>
              <a:t>1.</a:t>
            </a:r>
            <a:r>
              <a:rPr lang="zh-CN" altLang="en-US" sz="1800" dirty="0"/>
              <a:t>下列各角能成为多边形内角和的是（　　</a:t>
            </a:r>
            <a:r>
              <a:rPr lang="zh-CN" altLang="en-US" sz="1800" dirty="0"/>
              <a:t>）</a:t>
            </a:r>
            <a:r>
              <a:rPr lang="zh-CN" altLang="en-US" sz="1800" dirty="0"/>
              <a:t>。</a:t>
            </a:r>
            <a:endParaRPr lang="zh-CN" altLang="en-US" sz="1800" dirty="0"/>
          </a:p>
          <a:p>
            <a:pPr>
              <a:lnSpc>
                <a:spcPct val="250000"/>
              </a:lnSpc>
            </a:pPr>
            <a:r>
              <a:rPr lang="en-US" altLang="zh-CN" sz="1800" dirty="0"/>
              <a:t>A</a:t>
            </a:r>
            <a:r>
              <a:rPr lang="zh-CN" altLang="en-US" sz="1800" dirty="0"/>
              <a:t>．</a:t>
            </a:r>
            <a:r>
              <a:rPr lang="en-US" altLang="zh-CN" sz="1800" dirty="0"/>
              <a:t>270° B</a:t>
            </a:r>
            <a:r>
              <a:rPr lang="zh-CN" altLang="en-US" sz="1800" dirty="0"/>
              <a:t>．</a:t>
            </a:r>
            <a:r>
              <a:rPr lang="en-US" altLang="zh-CN" sz="1800" dirty="0"/>
              <a:t>560° C</a:t>
            </a:r>
            <a:r>
              <a:rPr lang="zh-CN" altLang="en-US" sz="1800" dirty="0"/>
              <a:t>．</a:t>
            </a:r>
            <a:r>
              <a:rPr lang="en-US" altLang="zh-CN" sz="1800" dirty="0"/>
              <a:t>1800° D</a:t>
            </a:r>
            <a:r>
              <a:rPr lang="zh-CN" altLang="en-US" sz="1800" dirty="0"/>
              <a:t>．</a:t>
            </a:r>
            <a:r>
              <a:rPr lang="en-US" altLang="zh-CN" sz="1800" dirty="0"/>
              <a:t>1900° </a:t>
            </a:r>
            <a:endParaRPr lang="en-US" altLang="zh-CN" sz="1800" dirty="0"/>
          </a:p>
          <a:p>
            <a:pPr>
              <a:lnSpc>
                <a:spcPct val="250000"/>
              </a:lnSpc>
            </a:pPr>
            <a:r>
              <a:rPr lang="en-US" altLang="zh-CN" sz="1800" dirty="0"/>
              <a:t>2.</a:t>
            </a:r>
            <a:r>
              <a:rPr lang="zh-CN" altLang="en-US" sz="1800" dirty="0"/>
              <a:t>一个五边形的内角和是（     </a:t>
            </a:r>
            <a:r>
              <a:rPr lang="zh-CN" altLang="en-US" sz="1800" dirty="0"/>
              <a:t> ）</a:t>
            </a:r>
            <a:r>
              <a:rPr lang="en-US" altLang="zh-CN" sz="1800" dirty="0"/>
              <a:t>°</a:t>
            </a:r>
            <a:r>
              <a:rPr lang="zh-CN" altLang="en-US" sz="1800" dirty="0"/>
              <a:t>，      一个八边形的内角和是（          </a:t>
            </a:r>
            <a:r>
              <a:rPr lang="zh-CN" altLang="en-US" sz="1800" dirty="0"/>
              <a:t> ）</a:t>
            </a:r>
            <a:r>
              <a:rPr lang="en-US" altLang="zh-CN" sz="1800" dirty="0"/>
              <a:t>°</a:t>
            </a:r>
            <a:r>
              <a:rPr lang="zh-CN" altLang="en-US" sz="1800" dirty="0"/>
              <a:t>。</a:t>
            </a:r>
            <a:endParaRPr lang="zh-CN" altLang="en-US" sz="1800" dirty="0"/>
          </a:p>
          <a:p>
            <a:pPr>
              <a:lnSpc>
                <a:spcPct val="250000"/>
              </a:lnSpc>
            </a:pPr>
            <a:r>
              <a:rPr lang="en-US" altLang="zh-CN" sz="1800" dirty="0"/>
              <a:t>3.</a:t>
            </a:r>
            <a:r>
              <a:rPr lang="zh-CN" altLang="en-US" sz="1800" dirty="0"/>
              <a:t>内角和是</a:t>
            </a:r>
            <a:r>
              <a:rPr lang="en-US" altLang="zh-CN" sz="1800" dirty="0"/>
              <a:t>1080</a:t>
            </a:r>
            <a:r>
              <a:rPr lang="en-US" altLang="zh-CN" sz="1800" dirty="0">
                <a:sym typeface="+mn-ea"/>
              </a:rPr>
              <a:t>°</a:t>
            </a:r>
            <a:r>
              <a:rPr lang="zh-CN" altLang="en-US" sz="1800" dirty="0"/>
              <a:t>是（    </a:t>
            </a:r>
            <a:r>
              <a:rPr lang="zh-CN" altLang="en-US" sz="1800" dirty="0"/>
              <a:t>  ）</a:t>
            </a:r>
            <a:r>
              <a:rPr lang="zh-CN" altLang="en-US" sz="1800" dirty="0"/>
              <a:t>边形的内角和。</a:t>
            </a:r>
            <a:endParaRPr lang="zh-CN" altLang="en-US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711041" y="3242310"/>
            <a:ext cx="7392353" cy="11763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</a:rPr>
              <a:t>                                                     540    </a:t>
            </a:r>
            <a:r>
              <a:rPr lang="en-US" altLang="zh-CN" sz="1800" dirty="0">
                <a:solidFill>
                  <a:srgbClr val="FF0000"/>
                </a:solidFill>
              </a:rPr>
              <a:t>             </a:t>
            </a:r>
            <a:endParaRPr lang="en-US" altLang="zh-CN" sz="1800" dirty="0">
              <a:solidFill>
                <a:srgbClr val="FF0000"/>
              </a:solidFill>
            </a:endParaRPr>
          </a:p>
          <a:p>
            <a:endParaRPr lang="en-US" altLang="zh-CN" sz="1800" dirty="0">
              <a:solidFill>
                <a:srgbClr val="FF0000"/>
              </a:solidFill>
            </a:endParaRPr>
          </a:p>
          <a:p>
            <a:r>
              <a:rPr lang="en-US" altLang="zh-CN" sz="1800" dirty="0">
                <a:solidFill>
                  <a:srgbClr val="FF0000"/>
                </a:solidFill>
              </a:rPr>
              <a:t>    </a:t>
            </a:r>
            <a:endParaRPr lang="en-US" altLang="zh-CN" sz="1800" dirty="0">
              <a:solidFill>
                <a:srgbClr val="FF0000"/>
              </a:solidFill>
            </a:endParaRPr>
          </a:p>
          <a:p>
            <a:r>
              <a:rPr lang="en-US" altLang="zh-CN" sz="1800" dirty="0">
                <a:solidFill>
                  <a:srgbClr val="FF0000"/>
                </a:solidFill>
              </a:rPr>
              <a:t>       </a:t>
            </a:r>
            <a:r>
              <a:rPr lang="en-US" altLang="zh-CN" sz="1800" dirty="0">
                <a:solidFill>
                  <a:srgbClr val="FF0000"/>
                </a:solidFill>
              </a:rPr>
              <a:t>1080 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12293" y="1926291"/>
            <a:ext cx="261931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</a:rPr>
              <a:t>C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25837" y="4680277"/>
            <a:ext cx="369332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+mn-ea"/>
              </a:rPr>
              <a:t>八</a:t>
            </a:r>
            <a:endParaRPr lang="zh-CN" altLang="en-US" sz="1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6479" y="1385428"/>
            <a:ext cx="6894041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/>
              <a:t> </a:t>
            </a:r>
            <a:r>
              <a:rPr lang="zh-CN" altLang="en-US" sz="2100" dirty="0"/>
              <a:t> </a:t>
            </a:r>
            <a:r>
              <a:rPr lang="en-US" altLang="zh-CN" sz="2100" dirty="0"/>
              <a:t>1</a:t>
            </a:r>
            <a:r>
              <a:rPr lang="en-US" altLang="zh-CN" sz="2100" dirty="0"/>
              <a:t>.</a:t>
            </a:r>
            <a:r>
              <a:rPr lang="zh-CN" altLang="en-US" sz="2100" dirty="0"/>
              <a:t> </a:t>
            </a:r>
            <a:r>
              <a:rPr lang="zh-CN" altLang="en-US" sz="2100" dirty="0"/>
              <a:t>算</a:t>
            </a:r>
            <a:r>
              <a:rPr lang="zh-CN" altLang="en-US" sz="2100" dirty="0"/>
              <a:t>出下面图形的内角和。</a:t>
            </a:r>
            <a:endParaRPr lang="zh-CN" altLang="zh-CN" sz="21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197315" y="1120526"/>
            <a:ext cx="1008859" cy="1144094"/>
          </a:xfrm>
          <a:prstGeom prst="rect">
            <a:avLst/>
          </a:prstGeom>
        </p:spPr>
      </p:pic>
      <p:sp>
        <p:nvSpPr>
          <p:cNvPr id="4" name="七边形 3"/>
          <p:cNvSpPr/>
          <p:nvPr/>
        </p:nvSpPr>
        <p:spPr>
          <a:xfrm>
            <a:off x="4347749" y="2299483"/>
            <a:ext cx="1561245" cy="1026911"/>
          </a:xfrm>
          <a:prstGeom prst="heptagon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正五边形 4"/>
          <p:cNvSpPr/>
          <p:nvPr/>
        </p:nvSpPr>
        <p:spPr>
          <a:xfrm>
            <a:off x="1018441" y="2260078"/>
            <a:ext cx="1453209" cy="1052241"/>
          </a:xfrm>
          <a:prstGeom prst="pentagon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5974" y="3553415"/>
            <a:ext cx="6865770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讲评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可以利用已经找到的多边形的内角和的规律来解答。第一个五边形的内角和等于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180°×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5-2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=540°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，第二个七边形额内角和等于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180°×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7-2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=900°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0080" y="1280705"/>
            <a:ext cx="5873655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/>
              <a:t>2.</a:t>
            </a:r>
            <a:r>
              <a:rPr lang="zh-CN" altLang="en-US" sz="2100" dirty="0"/>
              <a:t>多边形的内角和不可能是下列中的（　</a:t>
            </a:r>
            <a:r>
              <a:rPr lang="zh-CN" altLang="en-US" sz="2100" dirty="0"/>
              <a:t>）</a:t>
            </a:r>
            <a:r>
              <a:rPr lang="zh-CN" altLang="en-US" sz="2100" dirty="0"/>
              <a:t>。</a:t>
            </a:r>
            <a:endParaRPr lang="zh-CN" altLang="zh-CN" sz="2100" dirty="0"/>
          </a:p>
        </p:txBody>
      </p:sp>
      <p:sp>
        <p:nvSpPr>
          <p:cNvPr id="11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78171" y="2285141"/>
            <a:ext cx="1767588" cy="21463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5826" y="2206134"/>
            <a:ext cx="5142273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/>
              <a:t>A</a:t>
            </a:r>
            <a:r>
              <a:rPr lang="zh-CN" altLang="en-US" sz="1800" dirty="0"/>
              <a:t>．</a:t>
            </a:r>
            <a:r>
              <a:rPr lang="en-US" altLang="zh-CN" sz="1800" dirty="0"/>
              <a:t>270° </a:t>
            </a:r>
            <a:r>
              <a:rPr lang="en-US" altLang="zh-CN" sz="1800" dirty="0"/>
              <a:t>      B</a:t>
            </a:r>
            <a:r>
              <a:rPr lang="zh-CN" altLang="en-US" sz="1800" dirty="0"/>
              <a:t>．</a:t>
            </a:r>
            <a:r>
              <a:rPr lang="en-US" altLang="zh-CN" sz="1800" dirty="0"/>
              <a:t>360° </a:t>
            </a:r>
            <a:r>
              <a:rPr lang="en-US" altLang="zh-CN" sz="1800" dirty="0"/>
              <a:t>      C</a:t>
            </a:r>
            <a:r>
              <a:rPr lang="zh-CN" altLang="en-US" sz="1800" dirty="0"/>
              <a:t>．</a:t>
            </a:r>
            <a:r>
              <a:rPr lang="en-US" altLang="zh-CN" sz="1800" dirty="0"/>
              <a:t>540° </a:t>
            </a:r>
            <a:r>
              <a:rPr lang="en-US" altLang="zh-CN" sz="1800" dirty="0"/>
              <a:t>      D</a:t>
            </a:r>
            <a:r>
              <a:rPr lang="zh-CN" altLang="en-US" sz="1800" dirty="0"/>
              <a:t>．</a:t>
            </a:r>
            <a:r>
              <a:rPr lang="en-US" altLang="zh-CN" sz="1800" dirty="0"/>
              <a:t>720°</a:t>
            </a:r>
            <a:endParaRPr lang="zh-CN" altLang="en-US" sz="1800" dirty="0"/>
          </a:p>
        </p:txBody>
      </p:sp>
      <p:sp>
        <p:nvSpPr>
          <p:cNvPr id="7" name="TextBox 6"/>
          <p:cNvSpPr txBox="1"/>
          <p:nvPr/>
        </p:nvSpPr>
        <p:spPr>
          <a:xfrm>
            <a:off x="4941794" y="1303788"/>
            <a:ext cx="27154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</a:rPr>
              <a:t>A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4474" y="3146532"/>
            <a:ext cx="5909310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讲评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多边形的内角和的规律，都是用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°去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  <a:endParaRPr lang="en-US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数减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的差，所以选项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A.270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不可能是多边形的内角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8868" y="1175237"/>
            <a:ext cx="7968857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</a:rPr>
              <a:t>3.</a:t>
            </a:r>
            <a:r>
              <a:rPr lang="zh-CN" altLang="en-US" sz="2100" dirty="0">
                <a:latin typeface="+mn-ea"/>
              </a:rPr>
              <a:t>当多边形的边数每增加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条时，它的内角和增加（     ）度。</a:t>
            </a:r>
            <a:endParaRPr lang="zh-CN" altLang="zh-CN" sz="2100" dirty="0">
              <a:latin typeface="+mn-ea"/>
            </a:endParaRPr>
          </a:p>
        </p:txBody>
      </p:sp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988938" y="2047312"/>
            <a:ext cx="1286884" cy="1109383"/>
          </a:xfrm>
          <a:prstGeom prst="triangl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3022890" y="2057400"/>
            <a:ext cx="1301003" cy="1109383"/>
          </a:xfrm>
          <a:prstGeom prst="parallelogram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正五边形 5"/>
          <p:cNvSpPr/>
          <p:nvPr/>
        </p:nvSpPr>
        <p:spPr>
          <a:xfrm>
            <a:off x="5345207" y="1885951"/>
            <a:ext cx="1169894" cy="1280832"/>
          </a:xfrm>
          <a:prstGeom prst="pentagon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371600" y="3429000"/>
            <a:ext cx="720390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</a:rPr>
              <a:t>180°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57551" y="3338233"/>
            <a:ext cx="720390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</a:rPr>
              <a:t>360°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10234" y="3338233"/>
            <a:ext cx="720390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</a:rPr>
              <a:t>540°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37933" y="3976261"/>
            <a:ext cx="7009280" cy="9002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讲评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根据多边形的内角和的规律：多边形的内角和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=180°×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（边数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-2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），也就是多边形每增加一条边就增加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180°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74758" y="1215578"/>
            <a:ext cx="489558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</a:rPr>
              <a:t>180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13" grpId="0"/>
      <p:bldP spid="14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3083" y="1568977"/>
            <a:ext cx="7806017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（</a:t>
            </a:r>
            <a:r>
              <a:rPr lang="en-US" altLang="zh-CN" sz="1800" dirty="0"/>
              <a:t>1</a:t>
            </a:r>
            <a:r>
              <a:rPr lang="zh-CN" altLang="en-US" sz="1800" dirty="0"/>
              <a:t>）四边形</a:t>
            </a:r>
            <a:r>
              <a:rPr lang="en-US" altLang="zh-CN" sz="1800" dirty="0"/>
              <a:t>ABCD</a:t>
            </a:r>
            <a:r>
              <a:rPr lang="zh-CN" altLang="en-US" sz="1800" dirty="0"/>
              <a:t>中，如果∠</a:t>
            </a:r>
            <a:r>
              <a:rPr lang="en-US" altLang="zh-CN" sz="1800" dirty="0"/>
              <a:t>A+∠C+∠D=280°</a:t>
            </a:r>
            <a:r>
              <a:rPr lang="zh-CN" altLang="en-US" sz="1800" dirty="0"/>
              <a:t>，则∠</a:t>
            </a:r>
            <a:r>
              <a:rPr lang="en-US" altLang="zh-CN" sz="1800" dirty="0"/>
              <a:t>B</a:t>
            </a:r>
            <a:r>
              <a:rPr lang="zh-CN" altLang="en-US" sz="1800" dirty="0"/>
              <a:t>的度数是（    ）。</a:t>
            </a:r>
            <a:endParaRPr lang="zh-CN" altLang="en-US" sz="1800" dirty="0"/>
          </a:p>
          <a:p>
            <a:pPr>
              <a:lnSpc>
                <a:spcPct val="150000"/>
              </a:lnSpc>
            </a:pPr>
            <a:r>
              <a:rPr lang="zh-CN" altLang="en-US" sz="1800" dirty="0"/>
              <a:t>    </a:t>
            </a:r>
            <a:r>
              <a:rPr lang="en-US" altLang="zh-CN" sz="1800" dirty="0"/>
              <a:t>A</a:t>
            </a:r>
            <a:r>
              <a:rPr lang="zh-CN" altLang="en-US" sz="1800" dirty="0"/>
              <a:t>．</a:t>
            </a:r>
            <a:r>
              <a:rPr lang="en-US" altLang="zh-CN" sz="1800" dirty="0"/>
              <a:t>80°    B</a:t>
            </a:r>
            <a:r>
              <a:rPr lang="zh-CN" altLang="en-US" sz="1800" dirty="0"/>
              <a:t>．</a:t>
            </a:r>
            <a:r>
              <a:rPr lang="en-US" altLang="zh-CN" sz="1800" dirty="0"/>
              <a:t>90°    C</a:t>
            </a:r>
            <a:r>
              <a:rPr lang="zh-CN" altLang="en-US" sz="1800" dirty="0"/>
              <a:t>．</a:t>
            </a:r>
            <a:r>
              <a:rPr lang="en-US" altLang="zh-CN" sz="1800" dirty="0"/>
              <a:t>170°    D</a:t>
            </a:r>
            <a:r>
              <a:rPr lang="zh-CN" altLang="en-US" sz="1800" dirty="0"/>
              <a:t>．</a:t>
            </a:r>
            <a:r>
              <a:rPr lang="en-US" altLang="zh-CN" sz="1800" dirty="0"/>
              <a:t>20°</a:t>
            </a:r>
            <a:endParaRPr lang="en-US" altLang="zh-CN" sz="1800" dirty="0"/>
          </a:p>
          <a:p>
            <a:pPr>
              <a:lnSpc>
                <a:spcPct val="150000"/>
              </a:lnSpc>
            </a:pPr>
            <a:r>
              <a:rPr lang="zh-CN" altLang="en-US" sz="1800" dirty="0"/>
              <a:t>（</a:t>
            </a:r>
            <a:r>
              <a:rPr lang="en-US" altLang="zh-CN" sz="1800" dirty="0"/>
              <a:t>2</a:t>
            </a:r>
            <a:r>
              <a:rPr lang="zh-CN" altLang="en-US" sz="1800" dirty="0"/>
              <a:t>）一个多边形的内角和是</a:t>
            </a:r>
            <a:r>
              <a:rPr lang="en-US" altLang="zh-CN" sz="1800" dirty="0"/>
              <a:t>720°</a:t>
            </a:r>
            <a:r>
              <a:rPr lang="zh-CN" altLang="en-US" sz="1800" dirty="0"/>
              <a:t>，则这个多边形是（    ）。</a:t>
            </a:r>
            <a:endParaRPr lang="zh-CN" altLang="en-US" sz="1800" dirty="0"/>
          </a:p>
          <a:p>
            <a:pPr>
              <a:lnSpc>
                <a:spcPct val="150000"/>
              </a:lnSpc>
            </a:pPr>
            <a:r>
              <a:rPr lang="zh-CN" altLang="en-US" sz="1800" dirty="0"/>
              <a:t>　　</a:t>
            </a:r>
            <a:r>
              <a:rPr lang="en-US" altLang="zh-CN" sz="1800" dirty="0"/>
              <a:t>A.</a:t>
            </a:r>
            <a:r>
              <a:rPr lang="zh-CN" altLang="en-US" sz="1800" dirty="0"/>
              <a:t>四边形        </a:t>
            </a:r>
            <a:r>
              <a:rPr lang="en-US" altLang="zh-CN" sz="1800" dirty="0"/>
              <a:t>B.</a:t>
            </a:r>
            <a:r>
              <a:rPr lang="zh-CN" altLang="en-US" sz="1800" dirty="0"/>
              <a:t>五边形         </a:t>
            </a:r>
            <a:r>
              <a:rPr lang="en-US" altLang="zh-CN" sz="1800" dirty="0"/>
              <a:t>C.</a:t>
            </a:r>
            <a:r>
              <a:rPr lang="zh-CN" altLang="en-US" sz="1800" dirty="0"/>
              <a:t>六边形         </a:t>
            </a:r>
            <a:r>
              <a:rPr lang="en-US" altLang="zh-CN" sz="1800" dirty="0"/>
              <a:t>D.</a:t>
            </a:r>
            <a:r>
              <a:rPr lang="zh-CN" altLang="en-US" sz="1800" dirty="0"/>
              <a:t>七边形</a:t>
            </a:r>
            <a:endParaRPr lang="zh-CN" altLang="en-US" sz="1800" dirty="0"/>
          </a:p>
          <a:p>
            <a:pPr>
              <a:lnSpc>
                <a:spcPct val="150000"/>
              </a:lnSpc>
            </a:pPr>
            <a:r>
              <a:rPr lang="zh-CN" altLang="en-US" sz="1800" dirty="0"/>
              <a:t>（</a:t>
            </a:r>
            <a:r>
              <a:rPr lang="en-US" altLang="zh-CN" sz="1800" dirty="0"/>
              <a:t>3</a:t>
            </a:r>
            <a:r>
              <a:rPr lang="zh-CN" altLang="en-US" sz="1800" dirty="0"/>
              <a:t>） 在四边形的内角中，锐角的个数不能多于 （    ）。</a:t>
            </a:r>
            <a:endParaRPr lang="zh-CN" altLang="en-US" sz="1800" dirty="0"/>
          </a:p>
          <a:p>
            <a:pPr>
              <a:lnSpc>
                <a:spcPct val="150000"/>
              </a:lnSpc>
            </a:pPr>
            <a:r>
              <a:rPr lang="zh-CN" altLang="en-US" sz="1800" dirty="0"/>
              <a:t>　　</a:t>
            </a:r>
            <a:r>
              <a:rPr lang="en-US" altLang="zh-CN" sz="1800" dirty="0"/>
              <a:t>A.2</a:t>
            </a:r>
            <a:r>
              <a:rPr lang="zh-CN" altLang="en-US" sz="1800" dirty="0"/>
              <a:t>个           </a:t>
            </a:r>
            <a:r>
              <a:rPr lang="en-US" altLang="zh-CN" sz="1800" dirty="0"/>
              <a:t>B.3</a:t>
            </a:r>
            <a:r>
              <a:rPr lang="zh-CN" altLang="en-US" sz="1800" dirty="0"/>
              <a:t>个           </a:t>
            </a:r>
            <a:r>
              <a:rPr lang="en-US" altLang="zh-CN" sz="1800" dirty="0"/>
              <a:t>C.4</a:t>
            </a:r>
            <a:r>
              <a:rPr lang="zh-CN" altLang="en-US" sz="1800" dirty="0"/>
              <a:t>个            </a:t>
            </a:r>
            <a:r>
              <a:rPr lang="en-US" altLang="zh-CN" sz="1800" dirty="0"/>
              <a:t>D.5</a:t>
            </a:r>
            <a:r>
              <a:rPr lang="zh-CN" altLang="en-US" sz="1800" dirty="0"/>
              <a:t>个</a:t>
            </a:r>
            <a:endParaRPr lang="zh-CN" altLang="en-US" sz="1800" dirty="0"/>
          </a:p>
          <a:p>
            <a:pPr>
              <a:lnSpc>
                <a:spcPct val="150000"/>
              </a:lnSpc>
            </a:pPr>
            <a:r>
              <a:rPr lang="zh-CN" altLang="en-US" sz="1800" dirty="0"/>
              <a:t>（</a:t>
            </a:r>
            <a:r>
              <a:rPr lang="en-US" altLang="zh-CN" sz="1800" dirty="0"/>
              <a:t>4</a:t>
            </a:r>
            <a:r>
              <a:rPr lang="zh-CN" altLang="en-US" sz="1800" dirty="0"/>
              <a:t>） 多边形的边数每增加一条，它的内角和就增加（      ）</a:t>
            </a:r>
            <a:endParaRPr lang="zh-CN" altLang="en-US" sz="1800" dirty="0"/>
          </a:p>
          <a:p>
            <a:pPr>
              <a:lnSpc>
                <a:spcPct val="150000"/>
              </a:lnSpc>
            </a:pPr>
            <a:r>
              <a:rPr lang="zh-CN" altLang="en-US" sz="1800" dirty="0"/>
              <a:t>　　</a:t>
            </a:r>
            <a:r>
              <a:rPr lang="en-US" altLang="zh-CN" sz="1800" dirty="0"/>
              <a:t>A.180°         B.360°          C.90°        D.270°</a:t>
            </a:r>
            <a:endParaRPr lang="en-US" altLang="zh-CN" sz="1800" dirty="0"/>
          </a:p>
        </p:txBody>
      </p:sp>
      <p:sp>
        <p:nvSpPr>
          <p:cNvPr id="35" name="TextBox 34"/>
          <p:cNvSpPr txBox="1"/>
          <p:nvPr/>
        </p:nvSpPr>
        <p:spPr>
          <a:xfrm>
            <a:off x="483423" y="1173842"/>
            <a:ext cx="496263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/>
              <a:t>1</a:t>
            </a:r>
            <a:r>
              <a:rPr lang="en-US" altLang="zh-CN" sz="2100" dirty="0"/>
              <a:t>.</a:t>
            </a:r>
            <a:r>
              <a:rPr lang="zh-CN" altLang="en-US" sz="2100" dirty="0"/>
              <a:t>选择题。</a:t>
            </a:r>
            <a:endParaRPr lang="zh-CN" altLang="zh-CN" sz="2100" dirty="0"/>
          </a:p>
        </p:txBody>
      </p:sp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课后作业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29980" y="2837317"/>
            <a:ext cx="1643699" cy="19184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00564" y="1674159"/>
            <a:ext cx="27154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</a:rPr>
              <a:t>A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49988" y="2491068"/>
            <a:ext cx="261931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</a:rPr>
              <a:t>C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76832" y="3338233"/>
            <a:ext cx="263534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</a:rPr>
              <a:t>B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55695" y="4165227"/>
            <a:ext cx="27154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</a:rPr>
              <a:t>A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77199" y="1158162"/>
            <a:ext cx="1592846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/>
              <a:t>2</a:t>
            </a:r>
            <a:r>
              <a:rPr lang="en-US" altLang="zh-CN" sz="2100" dirty="0"/>
              <a:t>.</a:t>
            </a:r>
            <a:r>
              <a:rPr lang="zh-CN" altLang="en-US" sz="2100" dirty="0"/>
              <a:t>选择题</a:t>
            </a:r>
            <a:r>
              <a:rPr lang="zh-CN" altLang="en-US" sz="2400" dirty="0"/>
              <a:t>。</a:t>
            </a:r>
            <a:r>
              <a:rPr lang="zh-CN" altLang="zh-CN" sz="1500" dirty="0"/>
              <a:t>　　</a:t>
            </a:r>
            <a:endParaRPr lang="zh-CN" altLang="zh-CN" sz="1500" dirty="0"/>
          </a:p>
        </p:txBody>
      </p:sp>
      <p:sp>
        <p:nvSpPr>
          <p:cNvPr id="16" name="五边形 15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课后作业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7200" y="1592413"/>
            <a:ext cx="7284243" cy="339323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（</a:t>
            </a:r>
            <a:r>
              <a:rPr lang="en-US" altLang="zh-CN" sz="1800" dirty="0"/>
              <a:t>1</a:t>
            </a:r>
            <a:r>
              <a:rPr lang="zh-CN" altLang="en-US" sz="1800" dirty="0"/>
              <a:t>）</a:t>
            </a:r>
            <a:r>
              <a:rPr lang="zh-CN" altLang="en-US" sz="1800" dirty="0"/>
              <a:t>下列角度中，不能成为多边形内角和的是（    ）。</a:t>
            </a:r>
            <a:endParaRPr lang="zh-CN" altLang="en-US" sz="1800" dirty="0"/>
          </a:p>
          <a:p>
            <a:pPr>
              <a:lnSpc>
                <a:spcPct val="150000"/>
              </a:lnSpc>
            </a:pPr>
            <a:r>
              <a:rPr lang="zh-CN" altLang="en-US" sz="1800" dirty="0"/>
              <a:t>　　</a:t>
            </a:r>
            <a:r>
              <a:rPr lang="zh-CN" altLang="en-US" sz="1800" dirty="0"/>
              <a:t> </a:t>
            </a:r>
            <a:r>
              <a:rPr lang="en-US" altLang="zh-CN" sz="1800" dirty="0"/>
              <a:t>A.600</a:t>
            </a:r>
            <a:r>
              <a:rPr lang="en-US" altLang="zh-CN" sz="1800" dirty="0"/>
              <a:t>°         B.720°          C.900°           D.1080°</a:t>
            </a:r>
            <a:endParaRPr lang="en-US" altLang="zh-CN" sz="1800" dirty="0"/>
          </a:p>
          <a:p>
            <a:pPr>
              <a:lnSpc>
                <a:spcPct val="150000"/>
              </a:lnSpc>
            </a:pPr>
            <a:r>
              <a:rPr lang="zh-CN" altLang="en-US" sz="1800" dirty="0"/>
              <a:t>（</a:t>
            </a:r>
            <a:r>
              <a:rPr lang="en-US" altLang="zh-CN" sz="1800" dirty="0"/>
              <a:t>2</a:t>
            </a:r>
            <a:r>
              <a:rPr lang="zh-CN" altLang="en-US" sz="1800" dirty="0"/>
              <a:t>）</a:t>
            </a:r>
            <a:r>
              <a:rPr lang="zh-CN" altLang="en-US" sz="1800" dirty="0"/>
              <a:t>在四边形的四个内角中，最多有（     ）个钝角。</a:t>
            </a:r>
            <a:endParaRPr lang="zh-CN" altLang="en-US" sz="1800" dirty="0"/>
          </a:p>
          <a:p>
            <a:pPr>
              <a:lnSpc>
                <a:spcPct val="150000"/>
              </a:lnSpc>
            </a:pPr>
            <a:r>
              <a:rPr lang="zh-CN" altLang="en-US" sz="1800" dirty="0"/>
              <a:t>        </a:t>
            </a:r>
            <a:r>
              <a:rPr lang="en-US" altLang="zh-CN" sz="1800" dirty="0"/>
              <a:t>A.2</a:t>
            </a:r>
            <a:r>
              <a:rPr lang="zh-CN" altLang="en-US" sz="1800" dirty="0"/>
              <a:t>个           </a:t>
            </a:r>
            <a:r>
              <a:rPr lang="en-US" altLang="zh-CN" sz="1800" dirty="0"/>
              <a:t>B.3</a:t>
            </a:r>
            <a:r>
              <a:rPr lang="zh-CN" altLang="en-US" sz="1800" dirty="0"/>
              <a:t>个           </a:t>
            </a:r>
            <a:r>
              <a:rPr lang="en-US" altLang="zh-CN" sz="1800" dirty="0"/>
              <a:t>C.4</a:t>
            </a:r>
            <a:r>
              <a:rPr lang="zh-CN" altLang="en-US" sz="1800" dirty="0"/>
              <a:t>个            </a:t>
            </a:r>
            <a:r>
              <a:rPr lang="en-US" altLang="zh-CN" sz="1800" dirty="0"/>
              <a:t>D.5</a:t>
            </a:r>
            <a:r>
              <a:rPr lang="zh-CN" altLang="en-US" sz="1800" dirty="0"/>
              <a:t>个</a:t>
            </a:r>
            <a:endParaRPr lang="zh-CN" altLang="en-US" sz="1800" dirty="0"/>
          </a:p>
          <a:p>
            <a:pPr>
              <a:lnSpc>
                <a:spcPct val="150000"/>
              </a:lnSpc>
            </a:pPr>
            <a:r>
              <a:rPr lang="zh-CN" altLang="en-US" sz="1800" dirty="0"/>
              <a:t>（</a:t>
            </a:r>
            <a:r>
              <a:rPr lang="en-US" altLang="zh-CN" sz="1800" dirty="0"/>
              <a:t>3</a:t>
            </a:r>
            <a:r>
              <a:rPr lang="zh-CN" altLang="en-US" sz="1800" dirty="0"/>
              <a:t>）</a:t>
            </a:r>
            <a:r>
              <a:rPr lang="zh-CN" altLang="en-US" sz="1800" dirty="0"/>
              <a:t>在四边形的四个内角中，最多有（     ）个直角。</a:t>
            </a:r>
            <a:endParaRPr lang="zh-CN" altLang="en-US" sz="1800" dirty="0"/>
          </a:p>
          <a:p>
            <a:pPr>
              <a:lnSpc>
                <a:spcPct val="150000"/>
              </a:lnSpc>
            </a:pPr>
            <a:r>
              <a:rPr lang="zh-CN" altLang="en-US" sz="1800" dirty="0"/>
              <a:t>    </a:t>
            </a:r>
            <a:r>
              <a:rPr lang="zh-CN" altLang="en-US" sz="1800" dirty="0"/>
              <a:t>    </a:t>
            </a:r>
            <a:r>
              <a:rPr lang="en-US" altLang="zh-CN" sz="1800" dirty="0"/>
              <a:t>A.2</a:t>
            </a:r>
            <a:r>
              <a:rPr lang="zh-CN" altLang="en-US" sz="1800" dirty="0"/>
              <a:t>个           </a:t>
            </a:r>
            <a:r>
              <a:rPr lang="en-US" altLang="zh-CN" sz="1800" dirty="0"/>
              <a:t>B.3</a:t>
            </a:r>
            <a:r>
              <a:rPr lang="zh-CN" altLang="en-US" sz="1800" dirty="0"/>
              <a:t>个           </a:t>
            </a:r>
            <a:r>
              <a:rPr lang="en-US" altLang="zh-CN" sz="1800" dirty="0"/>
              <a:t>C.4</a:t>
            </a:r>
            <a:r>
              <a:rPr lang="zh-CN" altLang="en-US" sz="1800" dirty="0"/>
              <a:t>个            </a:t>
            </a:r>
            <a:r>
              <a:rPr lang="en-US" altLang="zh-CN" sz="1800" dirty="0"/>
              <a:t>D.5</a:t>
            </a:r>
            <a:r>
              <a:rPr lang="zh-CN" altLang="en-US" sz="1800" dirty="0"/>
              <a:t>个</a:t>
            </a:r>
            <a:endParaRPr lang="zh-CN" altLang="en-US" sz="1800" dirty="0"/>
          </a:p>
          <a:p>
            <a:pPr>
              <a:lnSpc>
                <a:spcPct val="150000"/>
              </a:lnSpc>
            </a:pPr>
            <a:r>
              <a:rPr lang="zh-CN" altLang="en-US" sz="1800" dirty="0"/>
              <a:t>（</a:t>
            </a:r>
            <a:r>
              <a:rPr lang="en-US" altLang="zh-CN" sz="1800" dirty="0"/>
              <a:t>4</a:t>
            </a:r>
            <a:r>
              <a:rPr lang="zh-CN" altLang="en-US" sz="1800" dirty="0"/>
              <a:t>）</a:t>
            </a:r>
            <a:r>
              <a:rPr lang="zh-CN" altLang="en-US" sz="1800" dirty="0"/>
              <a:t>一个多边形的内角和等于</a:t>
            </a:r>
            <a:r>
              <a:rPr lang="en-US" altLang="zh-CN" sz="1800" dirty="0"/>
              <a:t>1080°</a:t>
            </a:r>
            <a:r>
              <a:rPr lang="zh-CN" altLang="en-US" sz="1800" dirty="0"/>
              <a:t>，这个多边形的边数是（    ）。</a:t>
            </a:r>
            <a:endParaRPr lang="zh-CN" altLang="en-US" sz="1800" dirty="0"/>
          </a:p>
          <a:p>
            <a:pPr>
              <a:lnSpc>
                <a:spcPct val="150000"/>
              </a:lnSpc>
            </a:pPr>
            <a:r>
              <a:rPr lang="zh-CN" altLang="en-US" sz="1800" dirty="0"/>
              <a:t>    </a:t>
            </a:r>
            <a:r>
              <a:rPr lang="zh-CN" altLang="en-US" sz="1800" dirty="0"/>
              <a:t>    </a:t>
            </a:r>
            <a:r>
              <a:rPr lang="en-US" altLang="zh-CN" sz="1800" dirty="0"/>
              <a:t>A</a:t>
            </a:r>
            <a:r>
              <a:rPr lang="zh-CN" altLang="en-US" sz="1800" dirty="0"/>
              <a:t>．</a:t>
            </a:r>
            <a:r>
              <a:rPr lang="en-US" altLang="zh-CN" sz="1800" dirty="0"/>
              <a:t>9      B</a:t>
            </a:r>
            <a:r>
              <a:rPr lang="zh-CN" altLang="en-US" sz="1800" dirty="0"/>
              <a:t>．</a:t>
            </a:r>
            <a:r>
              <a:rPr lang="en-US" altLang="zh-CN" sz="1800" dirty="0"/>
              <a:t>8      C</a:t>
            </a:r>
            <a:r>
              <a:rPr lang="zh-CN" altLang="en-US" sz="1800" dirty="0"/>
              <a:t>．</a:t>
            </a:r>
            <a:r>
              <a:rPr lang="en-US" altLang="zh-CN" sz="1800" dirty="0"/>
              <a:t>7       D</a:t>
            </a:r>
            <a:r>
              <a:rPr lang="zh-CN" altLang="en-US" sz="1800" dirty="0"/>
              <a:t>．</a:t>
            </a:r>
            <a:r>
              <a:rPr lang="en-US" altLang="zh-CN" sz="1800" dirty="0"/>
              <a:t>6</a:t>
            </a:r>
            <a:endParaRPr lang="en-US" altLang="zh-CN" sz="1800" dirty="0"/>
          </a:p>
        </p:txBody>
      </p:sp>
      <p:sp>
        <p:nvSpPr>
          <p:cNvPr id="12" name="TextBox 11"/>
          <p:cNvSpPr txBox="1"/>
          <p:nvPr/>
        </p:nvSpPr>
        <p:spPr>
          <a:xfrm>
            <a:off x="5778874" y="1702767"/>
            <a:ext cx="27154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</a:rPr>
              <a:t>A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11538" y="2529761"/>
            <a:ext cx="263534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</a:rPr>
              <a:t>B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01453" y="3351242"/>
            <a:ext cx="261931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</a:rPr>
              <a:t>C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00047" y="4158066"/>
            <a:ext cx="263534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</a:rPr>
              <a:t>B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12233" y="2377360"/>
            <a:ext cx="1234935" cy="1441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5547" y="1265248"/>
            <a:ext cx="7901442" cy="152349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/>
              <a:t>1.</a:t>
            </a:r>
            <a:r>
              <a:rPr lang="zh-CN" altLang="en-US" sz="2100" dirty="0"/>
              <a:t>四边形的四个内角可以都是锐角吗？可以都是钝角吗？可以</a:t>
            </a:r>
            <a:r>
              <a:rPr lang="zh-CN" altLang="en-US" sz="2100" dirty="0"/>
              <a:t>都是</a:t>
            </a:r>
            <a:endParaRPr lang="en-US" altLang="zh-CN" sz="2100" dirty="0"/>
          </a:p>
          <a:p>
            <a:pPr>
              <a:lnSpc>
                <a:spcPct val="150000"/>
              </a:lnSpc>
            </a:pPr>
            <a:r>
              <a:rPr lang="zh-CN" altLang="en-US" sz="2100" dirty="0"/>
              <a:t>   直角</a:t>
            </a:r>
            <a:r>
              <a:rPr lang="zh-CN" altLang="en-US" sz="2100" dirty="0"/>
              <a:t>吗？为什么？</a:t>
            </a:r>
            <a:endParaRPr lang="zh-CN" altLang="en-US" sz="2100" dirty="0"/>
          </a:p>
          <a:p>
            <a:pPr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7" name="TextBox 6"/>
          <p:cNvSpPr txBox="1"/>
          <p:nvPr/>
        </p:nvSpPr>
        <p:spPr>
          <a:xfrm>
            <a:off x="3394711" y="1265248"/>
            <a:ext cx="3428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 dirty="0"/>
          </a:p>
        </p:txBody>
      </p:sp>
      <p:sp>
        <p:nvSpPr>
          <p:cNvPr id="39" name="五边形 38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拓展提高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4633" y="2606251"/>
            <a:ext cx="7039178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解析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不可以都是锐角，应为锐角是大于零度小于九十度，都是</a:t>
            </a:r>
            <a:endParaRPr lang="en-US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锐角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则内角和必定小于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度，同样也不能都是钝角都是钝角则内</a:t>
            </a:r>
            <a:endParaRPr lang="en-US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角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和必定大于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度，可以都是直角都是直角内角和等于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度刚</a:t>
            </a:r>
            <a:endParaRPr lang="en-US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好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满足四边形内角和等于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拓展提高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1329" y="1270420"/>
            <a:ext cx="7506821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/>
              <a:t>2.</a:t>
            </a:r>
            <a:r>
              <a:rPr lang="zh-CN" altLang="en-US" sz="2100" dirty="0"/>
              <a:t>正方形切去一角后，所得多边形的内角和为多少度？在下图中试一试。</a:t>
            </a:r>
            <a:endParaRPr lang="zh-CN" altLang="en-US" sz="2100" dirty="0"/>
          </a:p>
        </p:txBody>
      </p:sp>
      <p:sp>
        <p:nvSpPr>
          <p:cNvPr id="5" name="矩形 4"/>
          <p:cNvSpPr/>
          <p:nvPr/>
        </p:nvSpPr>
        <p:spPr>
          <a:xfrm>
            <a:off x="968828" y="2637305"/>
            <a:ext cx="1069041" cy="1069041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62543" y="2637305"/>
            <a:ext cx="1069041" cy="1069041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18086" y="2637305"/>
            <a:ext cx="1069041" cy="1069041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>
            <a:stCxn id="5" idx="0"/>
            <a:endCxn id="5" idx="3"/>
          </p:cNvCxnSpPr>
          <p:nvPr/>
        </p:nvCxnSpPr>
        <p:spPr>
          <a:xfrm>
            <a:off x="1503349" y="2637304"/>
            <a:ext cx="534521" cy="53452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518086" y="2637305"/>
            <a:ext cx="1069041" cy="106904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4" idx="1"/>
            <a:endCxn id="14" idx="3"/>
          </p:cNvCxnSpPr>
          <p:nvPr/>
        </p:nvCxnSpPr>
        <p:spPr>
          <a:xfrm>
            <a:off x="6062543" y="3171825"/>
            <a:ext cx="1069041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141495" y="4020684"/>
            <a:ext cx="720390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</a:rPr>
              <a:t>540°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32687" y="4020683"/>
            <a:ext cx="720390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</a:rPr>
              <a:t>180°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297315" y="4020684"/>
            <a:ext cx="720390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</a:rPr>
              <a:t>360°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7728" y="1243818"/>
            <a:ext cx="7362833" cy="103874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/>
              <a:t>1</a:t>
            </a:r>
            <a:r>
              <a:rPr lang="en-US" altLang="zh-CN" sz="2100" dirty="0"/>
              <a:t>.</a:t>
            </a:r>
            <a:r>
              <a:rPr lang="zh-CN" altLang="en-US" sz="2100" dirty="0"/>
              <a:t>在前面我们已经学习了有关三角形的知识，可今天四边形</a:t>
            </a:r>
            <a:r>
              <a:rPr lang="zh-CN" altLang="en-US" sz="2100" dirty="0"/>
              <a:t>家</a:t>
            </a:r>
            <a:endParaRPr lang="en-US" altLang="zh-CN" sz="2100" dirty="0"/>
          </a:p>
          <a:p>
            <a:pPr>
              <a:lnSpc>
                <a:spcPct val="150000"/>
              </a:lnSpc>
            </a:pPr>
            <a:r>
              <a:rPr lang="en-US" altLang="zh-CN" sz="2100" dirty="0"/>
              <a:t> </a:t>
            </a:r>
            <a:r>
              <a:rPr lang="en-US" altLang="zh-CN" sz="2100" dirty="0"/>
              <a:t>  </a:t>
            </a:r>
            <a:r>
              <a:rPr lang="zh-CN" altLang="en-US" sz="2100" dirty="0"/>
              <a:t>族</a:t>
            </a:r>
            <a:r>
              <a:rPr lang="zh-CN" altLang="en-US" sz="2100" dirty="0"/>
              <a:t>里不知为什么争吵了</a:t>
            </a:r>
            <a:r>
              <a:rPr lang="zh-CN" altLang="en-US" sz="2100" dirty="0"/>
              <a:t>起来</a:t>
            </a:r>
            <a:r>
              <a:rPr lang="zh-CN" altLang="en-US" sz="2100" dirty="0"/>
              <a:t>。</a:t>
            </a:r>
            <a:endParaRPr lang="zh-CN" altLang="zh-CN" sz="2100" dirty="0"/>
          </a:p>
        </p:txBody>
      </p:sp>
      <p:sp>
        <p:nvSpPr>
          <p:cNvPr id="5" name="矩形 4"/>
          <p:cNvSpPr/>
          <p:nvPr/>
        </p:nvSpPr>
        <p:spPr>
          <a:xfrm>
            <a:off x="5791200" y="2625464"/>
            <a:ext cx="923925" cy="92392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/>
              <a:t>我有四个直角。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017990" y="2625464"/>
            <a:ext cx="1421161" cy="92392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/>
              <a:t>我也有四个直角。</a:t>
            </a:r>
            <a:endParaRPr lang="zh-CN" altLang="en-US" dirty="0"/>
          </a:p>
        </p:txBody>
      </p:sp>
      <p:sp>
        <p:nvSpPr>
          <p:cNvPr id="11" name="平行四边形 10"/>
          <p:cNvSpPr/>
          <p:nvPr/>
        </p:nvSpPr>
        <p:spPr>
          <a:xfrm>
            <a:off x="5767387" y="3882033"/>
            <a:ext cx="1166813" cy="872071"/>
          </a:xfrm>
          <a:prstGeom prst="parallelogram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/>
              <a:t>我有两个锐角。</a:t>
            </a:r>
            <a:endParaRPr lang="zh-CN" altLang="en-US" dirty="0"/>
          </a:p>
        </p:txBody>
      </p:sp>
      <p:sp>
        <p:nvSpPr>
          <p:cNvPr id="13" name="流程图: 手动输入 12"/>
          <p:cNvSpPr/>
          <p:nvPr/>
        </p:nvSpPr>
        <p:spPr>
          <a:xfrm rot="5400000">
            <a:off x="7419975" y="3685368"/>
            <a:ext cx="847725" cy="1289747"/>
          </a:xfrm>
          <a:prstGeom prst="flowChartManualInpu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256114" y="4119918"/>
            <a:ext cx="1036181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dirty="0" smtClean="0"/>
              <a:t>我既有直角</a:t>
            </a:r>
            <a:endParaRPr lang="en-US" altLang="zh-CN" dirty="0" smtClean="0"/>
          </a:p>
          <a:p>
            <a:r>
              <a:rPr lang="zh-CN" altLang="en-US" dirty="0" smtClean="0"/>
              <a:t>也有钝角。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95350" y="2140258"/>
            <a:ext cx="4433888" cy="29777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方形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和长方形认为自己方方正正，每个角都是直角，内角和最大，是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360°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。平行四边形认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为自己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的内角和大，因为自己有两个角是钝角，比直角要大，所以自己的内角和大。梯形认为自己内角和最大，因为当自己是直角梯形时，既有直角，也有钝角，应该内角和最大。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202132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7305" y="1229775"/>
            <a:ext cx="4447371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</a:rPr>
              <a:t>1.</a:t>
            </a:r>
            <a:r>
              <a:rPr lang="zh-CN" altLang="en-US" sz="2100" dirty="0"/>
              <a:t>四边形的内角和到底是多少度呢？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4455" y="2101091"/>
            <a:ext cx="4182820" cy="24929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和正方形都有四个角，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四个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角都是直角，所以内角和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一定是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360°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，而长方形和正方形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是四边形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的代表，所以我认为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四边</a:t>
            </a:r>
            <a:endParaRPr lang="en-US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内角和一定是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360°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80215" y="2278543"/>
            <a:ext cx="1099297" cy="2138083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7696" y="3004685"/>
            <a:ext cx="1411941" cy="1411941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202132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5515" y="1144048"/>
            <a:ext cx="8170747" cy="103874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1.</a:t>
            </a:r>
            <a:r>
              <a:rPr lang="zh-CN" altLang="en-US" sz="2100" dirty="0"/>
              <a:t>我们挑选几种不同的四边形，用量角器分别量出它们的四个角的</a:t>
            </a:r>
            <a:r>
              <a:rPr lang="zh-CN" altLang="en-US" sz="2100" dirty="0"/>
              <a:t>度</a:t>
            </a:r>
            <a:endParaRPr lang="en-US" altLang="zh-CN" sz="2100" dirty="0"/>
          </a:p>
          <a:p>
            <a:pPr>
              <a:lnSpc>
                <a:spcPct val="150000"/>
              </a:lnSpc>
            </a:pPr>
            <a:r>
              <a:rPr lang="zh-CN" altLang="en-US" sz="2100" dirty="0"/>
              <a:t>   数</a:t>
            </a:r>
            <a:r>
              <a:rPr lang="zh-CN" altLang="en-US" sz="2100" dirty="0"/>
              <a:t>，然后求出内角和，找出规律。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4250952" y="2622176"/>
            <a:ext cx="1376642" cy="837080"/>
          </a:xfrm>
          <a:prstGeom prst="parallelogram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52030" y="2622176"/>
            <a:ext cx="1169894" cy="837080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0663" y="2561665"/>
            <a:ext cx="897591" cy="897591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手动输入 6"/>
          <p:cNvSpPr/>
          <p:nvPr/>
        </p:nvSpPr>
        <p:spPr>
          <a:xfrm>
            <a:off x="2707902" y="2486025"/>
            <a:ext cx="917762" cy="988359"/>
          </a:xfrm>
          <a:prstGeom prst="flowChartManualInpu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844287" y="3757001"/>
            <a:ext cx="7072669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用量角器量出了内角和，把他们加在一起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就是四个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内角。在误差允许的情况下测量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出来四个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内角和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度。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图片 129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8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596640" y="1221588"/>
            <a:ext cx="6632972" cy="3024322"/>
          </a:xfrm>
          <a:prstGeom prst="rect">
            <a:avLst/>
          </a:prstGeom>
        </p:spPr>
      </p:pic>
      <p:pic>
        <p:nvPicPr>
          <p:cNvPr id="131" name="图片 130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153268" y="2100834"/>
            <a:ext cx="2055835" cy="30426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5966" y="1525287"/>
            <a:ext cx="6043610" cy="24929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chemeClr val="bg1">
                    <a:lumMod val="95000"/>
                  </a:schemeClr>
                </a:solidFill>
              </a:rPr>
              <a:t>知识点</a:t>
            </a:r>
            <a:r>
              <a:rPr lang="en-US" altLang="zh-CN" sz="2100" b="1" dirty="0">
                <a:solidFill>
                  <a:schemeClr val="bg1">
                    <a:lumMod val="95000"/>
                  </a:schemeClr>
                </a:solidFill>
              </a:rPr>
              <a:t>1</a:t>
            </a:r>
            <a:r>
              <a:rPr lang="zh-CN" altLang="en-US" sz="2100" b="1" dirty="0">
                <a:solidFill>
                  <a:schemeClr val="bg1">
                    <a:lumMod val="95000"/>
                  </a:schemeClr>
                </a:solidFill>
              </a:rPr>
              <a:t>：任意一个四边形四个角的度数之和都是</a:t>
            </a:r>
            <a:r>
              <a:rPr lang="en-US" altLang="zh-CN" sz="2100" b="1" dirty="0">
                <a:solidFill>
                  <a:schemeClr val="bg1">
                    <a:lumMod val="95000"/>
                  </a:schemeClr>
                </a:solidFill>
              </a:rPr>
              <a:t>360</a:t>
            </a:r>
            <a:r>
              <a:rPr lang="zh-CN" altLang="en-US" sz="2100" b="1" dirty="0">
                <a:solidFill>
                  <a:schemeClr val="bg1">
                    <a:lumMod val="95000"/>
                  </a:schemeClr>
                </a:solidFill>
              </a:rPr>
              <a:t>度</a:t>
            </a:r>
            <a:r>
              <a:rPr lang="zh-CN" altLang="en-US" sz="2100" b="1" dirty="0">
                <a:solidFill>
                  <a:schemeClr val="bg1">
                    <a:lumMod val="95000"/>
                  </a:schemeClr>
                </a:solidFill>
              </a:rPr>
              <a:t>。</a:t>
            </a:r>
            <a:endParaRPr lang="zh-CN" altLang="zh-CN" sz="2100" dirty="0">
              <a:solidFill>
                <a:schemeClr val="bg1">
                  <a:lumMod val="95000"/>
                </a:schemeClr>
              </a:solidFill>
            </a:endParaRPr>
          </a:p>
          <a:p>
            <a:pPr indent="535940">
              <a:lnSpc>
                <a:spcPct val="150000"/>
              </a:lnSpc>
            </a:pPr>
            <a:r>
              <a:rPr lang="zh-CN" altLang="en-US" sz="2100" dirty="0">
                <a:solidFill>
                  <a:schemeClr val="bg1">
                    <a:lumMod val="95000"/>
                  </a:schemeClr>
                </a:solidFill>
              </a:rPr>
              <a:t>“四边形四个内角的度数之和是</a:t>
            </a:r>
            <a:r>
              <a:rPr lang="en-US" altLang="zh-CN" sz="2100" dirty="0">
                <a:solidFill>
                  <a:schemeClr val="bg1">
                    <a:lumMod val="95000"/>
                  </a:schemeClr>
                </a:solidFill>
              </a:rPr>
              <a:t>360</a:t>
            </a:r>
            <a:r>
              <a:rPr lang="zh-CN" altLang="en-US" sz="2100" dirty="0">
                <a:solidFill>
                  <a:schemeClr val="bg1">
                    <a:lumMod val="95000"/>
                  </a:schemeClr>
                </a:solidFill>
              </a:rPr>
              <a:t>度”就能回答问题，关键是要知道怎么样推导出任意四边形四个角的度数之和是</a:t>
            </a:r>
            <a:r>
              <a:rPr lang="en-US" altLang="zh-CN" sz="2100" dirty="0">
                <a:solidFill>
                  <a:schemeClr val="bg1">
                    <a:lumMod val="95000"/>
                  </a:schemeClr>
                </a:solidFill>
              </a:rPr>
              <a:t>360</a:t>
            </a:r>
            <a:r>
              <a:rPr lang="zh-CN" altLang="en-US" sz="2100" dirty="0">
                <a:solidFill>
                  <a:schemeClr val="bg1">
                    <a:lumMod val="95000"/>
                  </a:schemeClr>
                </a:solidFill>
              </a:rPr>
              <a:t>度。</a:t>
            </a:r>
            <a:endParaRPr lang="zh-CN" altLang="zh-CN" sz="2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010" y="1120391"/>
            <a:ext cx="8602284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/>
              <a:t>【</a:t>
            </a:r>
            <a:r>
              <a:rPr lang="zh-CN" altLang="en-US" sz="2100" dirty="0"/>
              <a:t>例</a:t>
            </a:r>
            <a:r>
              <a:rPr lang="en-US" altLang="zh-CN" sz="2100" dirty="0"/>
              <a:t>】</a:t>
            </a:r>
            <a:r>
              <a:rPr lang="zh-CN" altLang="en-US" sz="2100" dirty="0"/>
              <a:t>画一画，算出下面四边形的内角和是多少度。</a:t>
            </a:r>
            <a:endParaRPr lang="zh-CN" altLang="zh-CN" sz="2100" dirty="0"/>
          </a:p>
        </p:txBody>
      </p:sp>
      <p:sp>
        <p:nvSpPr>
          <p:cNvPr id="24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0093" y="3142446"/>
            <a:ext cx="7476087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连接四边形的对角线，可以将四边形分成两个三角形。从图上可知，四边形的四个内角的度数的和就是这两个三角形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个内角度数的和。所以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180°×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2=360°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 flipV="1">
            <a:off x="1694329" y="1855694"/>
            <a:ext cx="151280" cy="102870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94330" y="1865780"/>
            <a:ext cx="1835524" cy="1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845609" y="2874309"/>
            <a:ext cx="1311088" cy="1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3146611" y="1865781"/>
            <a:ext cx="373157" cy="1008529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4679576" y="1845608"/>
            <a:ext cx="151280" cy="102870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679577" y="1855694"/>
            <a:ext cx="1835524" cy="1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830856" y="2864223"/>
            <a:ext cx="1311088" cy="1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6131858" y="1855695"/>
            <a:ext cx="373157" cy="1008529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679577" y="1855695"/>
            <a:ext cx="1462367" cy="100852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</a:rPr>
              <a:t>    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</a:rPr>
              <a:t>小练习</a:t>
            </a:r>
            <a:endParaRPr lang="zh-CN" altLang="zh-CN" sz="24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6506" y="1189442"/>
            <a:ext cx="739826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一</a:t>
            </a:r>
            <a:r>
              <a:rPr lang="zh-CN" altLang="en-US" sz="2100" dirty="0"/>
              <a:t>、画一画，试一试，求出各多边形的内角和。</a:t>
            </a:r>
            <a:endParaRPr lang="zh-CN" altLang="en-US" sz="2100" dirty="0"/>
          </a:p>
        </p:txBody>
      </p:sp>
      <p:sp>
        <p:nvSpPr>
          <p:cNvPr id="3" name="正五边形 2"/>
          <p:cNvSpPr/>
          <p:nvPr/>
        </p:nvSpPr>
        <p:spPr>
          <a:xfrm>
            <a:off x="905066" y="1730316"/>
            <a:ext cx="1296860" cy="1198780"/>
          </a:xfrm>
          <a:prstGeom prst="pentagon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3360020" y="1865560"/>
            <a:ext cx="1331241" cy="1049315"/>
          </a:xfrm>
          <a:prstGeom prst="hexagon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剪去同侧角的矩形 10"/>
          <p:cNvSpPr/>
          <p:nvPr/>
        </p:nvSpPr>
        <p:spPr>
          <a:xfrm>
            <a:off x="5950991" y="1807541"/>
            <a:ext cx="1326349" cy="1125009"/>
          </a:xfrm>
          <a:prstGeom prst="snip2SameRect">
            <a:avLst>
              <a:gd name="adj1" fmla="val 38798"/>
              <a:gd name="adj2" fmla="val 0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正五边形 15"/>
          <p:cNvSpPr/>
          <p:nvPr/>
        </p:nvSpPr>
        <p:spPr>
          <a:xfrm>
            <a:off x="917842" y="3249044"/>
            <a:ext cx="1271307" cy="1186911"/>
          </a:xfrm>
          <a:prstGeom prst="pentagon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3353364" y="3336880"/>
            <a:ext cx="1344554" cy="1091922"/>
          </a:xfrm>
          <a:prstGeom prst="hexagon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剪去同侧角的矩形 17"/>
          <p:cNvSpPr/>
          <p:nvPr/>
        </p:nvSpPr>
        <p:spPr>
          <a:xfrm>
            <a:off x="6037837" y="3331421"/>
            <a:ext cx="1287341" cy="1102841"/>
          </a:xfrm>
          <a:prstGeom prst="snip2SameRect">
            <a:avLst>
              <a:gd name="adj1" fmla="val 38798"/>
              <a:gd name="adj2" fmla="val 0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>
            <a:stCxn id="16" idx="0"/>
            <a:endCxn id="16" idx="4"/>
          </p:cNvCxnSpPr>
          <p:nvPr/>
        </p:nvCxnSpPr>
        <p:spPr>
          <a:xfrm>
            <a:off x="1553495" y="3254921"/>
            <a:ext cx="392855" cy="11751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6" idx="0"/>
            <a:endCxn id="16" idx="2"/>
          </p:cNvCxnSpPr>
          <p:nvPr/>
        </p:nvCxnSpPr>
        <p:spPr>
          <a:xfrm flipH="1">
            <a:off x="1160641" y="3254921"/>
            <a:ext cx="392855" cy="11751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620940" y="3336545"/>
            <a:ext cx="15413" cy="10922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7" idx="5"/>
            <a:endCxn id="17" idx="2"/>
          </p:cNvCxnSpPr>
          <p:nvPr/>
        </p:nvCxnSpPr>
        <p:spPr>
          <a:xfrm flipH="1">
            <a:off x="3630298" y="3336880"/>
            <a:ext cx="790686" cy="109192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422204" y="3336880"/>
            <a:ext cx="8206" cy="109192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6037837" y="3336880"/>
            <a:ext cx="405979" cy="10990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6023210" y="3331421"/>
            <a:ext cx="841212" cy="110284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6023209" y="3780857"/>
            <a:ext cx="1301969" cy="64794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795641" y="4624619"/>
            <a:ext cx="779124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</a:rPr>
              <a:t>   180</a:t>
            </a:r>
            <a:r>
              <a:rPr lang="en-US" altLang="zh-CN" sz="1800" dirty="0">
                <a:solidFill>
                  <a:srgbClr val="FF0000"/>
                </a:solidFill>
              </a:rPr>
              <a:t>°×3=540°            180°×4=720°           </a:t>
            </a:r>
            <a:r>
              <a:rPr lang="en-US" altLang="zh-CN" sz="1800" dirty="0">
                <a:solidFill>
                  <a:srgbClr val="FF0000"/>
                </a:solidFill>
              </a:rPr>
              <a:t>      180°×4=720°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图片 129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8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596640" y="1443464"/>
            <a:ext cx="6632972" cy="2661251"/>
          </a:xfrm>
          <a:prstGeom prst="rect">
            <a:avLst/>
          </a:prstGeom>
        </p:spPr>
      </p:pic>
      <p:pic>
        <p:nvPicPr>
          <p:cNvPr id="131" name="图片 130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153268" y="2100834"/>
            <a:ext cx="2055835" cy="30426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5966" y="1726991"/>
            <a:ext cx="6043610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chemeClr val="bg1">
                    <a:lumMod val="95000"/>
                  </a:schemeClr>
                </a:solidFill>
              </a:rPr>
              <a:t>知识点</a:t>
            </a:r>
            <a:r>
              <a:rPr lang="en-US" altLang="zh-CN" sz="2100" b="1" dirty="0">
                <a:solidFill>
                  <a:schemeClr val="bg1">
                    <a:lumMod val="95000"/>
                  </a:schemeClr>
                </a:solidFill>
              </a:rPr>
              <a:t>2</a:t>
            </a:r>
            <a:r>
              <a:rPr lang="zh-CN" altLang="en-US" sz="2100" b="1" dirty="0">
                <a:solidFill>
                  <a:schemeClr val="bg1">
                    <a:lumMod val="95000"/>
                  </a:schemeClr>
                </a:solidFill>
              </a:rPr>
              <a:t>：多边形的内角和</a:t>
            </a:r>
            <a:r>
              <a:rPr lang="en-US" altLang="zh-CN" sz="2100" b="1" dirty="0">
                <a:solidFill>
                  <a:schemeClr val="bg1">
                    <a:lumMod val="95000"/>
                  </a:schemeClr>
                </a:solidFill>
              </a:rPr>
              <a:t>=180°×</a:t>
            </a:r>
            <a:r>
              <a:rPr lang="zh-CN" altLang="en-US" sz="2100" b="1" dirty="0">
                <a:solidFill>
                  <a:schemeClr val="bg1">
                    <a:lumMod val="95000"/>
                  </a:schemeClr>
                </a:solidFill>
              </a:rPr>
              <a:t>（边数－</a:t>
            </a:r>
            <a:r>
              <a:rPr lang="en-US" altLang="zh-CN" sz="2100" b="1" dirty="0">
                <a:solidFill>
                  <a:schemeClr val="bg1">
                    <a:lumMod val="95000"/>
                  </a:schemeClr>
                </a:solidFill>
              </a:rPr>
              <a:t>2</a:t>
            </a:r>
            <a:r>
              <a:rPr lang="zh-CN" altLang="en-US" sz="2100" b="1" dirty="0">
                <a:solidFill>
                  <a:schemeClr val="bg1">
                    <a:lumMod val="95000"/>
                  </a:schemeClr>
                </a:solidFill>
              </a:rPr>
              <a:t>）</a:t>
            </a:r>
            <a:r>
              <a:rPr lang="zh-CN" altLang="en-US" sz="2100" b="1" dirty="0">
                <a:solidFill>
                  <a:schemeClr val="bg1">
                    <a:lumMod val="95000"/>
                  </a:schemeClr>
                </a:solidFill>
              </a:rPr>
              <a:t>。       </a:t>
            </a:r>
            <a:r>
              <a:rPr lang="zh-CN" altLang="en-US" sz="2100" dirty="0">
                <a:solidFill>
                  <a:schemeClr val="bg1">
                    <a:lumMod val="95000"/>
                  </a:schemeClr>
                </a:solidFill>
              </a:rPr>
              <a:t>对于</a:t>
            </a:r>
            <a:r>
              <a:rPr lang="zh-CN" altLang="en-US" sz="2100" dirty="0">
                <a:solidFill>
                  <a:schemeClr val="bg1">
                    <a:lumMod val="95000"/>
                  </a:schemeClr>
                </a:solidFill>
              </a:rPr>
              <a:t>多边形内角和的计算规律我们要灵活应用，尤其是多边形的边数与分成的三角形的个数之间的关系要理解清晰。</a:t>
            </a:r>
            <a:endParaRPr lang="zh-CN" altLang="zh-CN" sz="2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010" y="1120391"/>
            <a:ext cx="8602284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/>
              <a:t>【</a:t>
            </a:r>
            <a:r>
              <a:rPr lang="zh-CN" altLang="en-US" sz="2100" dirty="0"/>
              <a:t>例</a:t>
            </a:r>
            <a:r>
              <a:rPr lang="en-US" altLang="zh-CN" sz="2100" dirty="0"/>
              <a:t>】</a:t>
            </a:r>
            <a:r>
              <a:rPr lang="zh-CN" altLang="en-US" sz="2100" dirty="0"/>
              <a:t>内角和是</a:t>
            </a:r>
            <a:r>
              <a:rPr lang="en-US" altLang="zh-CN" sz="2100" dirty="0"/>
              <a:t>540°</a:t>
            </a:r>
            <a:r>
              <a:rPr lang="zh-CN" altLang="en-US" sz="2100" dirty="0"/>
              <a:t>的多边形是（    </a:t>
            </a:r>
            <a:r>
              <a:rPr lang="zh-CN" altLang="en-US" sz="2100" dirty="0"/>
              <a:t>）</a:t>
            </a:r>
            <a:r>
              <a:rPr lang="zh-CN" altLang="en-US" sz="2100" dirty="0"/>
              <a:t>边形。</a:t>
            </a:r>
            <a:endParaRPr lang="zh-CN" altLang="zh-CN" sz="2100" dirty="0"/>
          </a:p>
        </p:txBody>
      </p:sp>
      <p:sp>
        <p:nvSpPr>
          <p:cNvPr id="24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0947" y="3545859"/>
            <a:ext cx="6540039" cy="9002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讲解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根据多边形内角和公式：多边形的内角和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=180°×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（边数－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），可以用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540÷180=3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3+2=5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，所以答案是五边形。</a:t>
            </a:r>
            <a:endParaRPr lang="zh-CN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正五边形 6"/>
          <p:cNvSpPr/>
          <p:nvPr/>
        </p:nvSpPr>
        <p:spPr>
          <a:xfrm>
            <a:off x="1886026" y="2149752"/>
            <a:ext cx="1271307" cy="1186911"/>
          </a:xfrm>
          <a:prstGeom prst="pentagon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511594" y="2137093"/>
            <a:ext cx="392855" cy="11751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7" idx="0"/>
            <a:endCxn id="7" idx="2"/>
          </p:cNvCxnSpPr>
          <p:nvPr/>
        </p:nvCxnSpPr>
        <p:spPr>
          <a:xfrm flipH="1">
            <a:off x="2128825" y="2155629"/>
            <a:ext cx="392855" cy="11751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272340" y="1271058"/>
            <a:ext cx="369332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51415" y="1644142"/>
            <a:ext cx="1641872" cy="1783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3" grpId="0"/>
    </p:bldLst>
  </p:timing>
</p:sld>
</file>

<file path=ppt/tags/tag1.xml><?xml version="1.0" encoding="utf-8"?>
<p:tagLst xmlns:p="http://schemas.openxmlformats.org/presentationml/2006/main">
  <p:tag name="KSO_WPP_MARK_KEY" val="fdc04de6-ffff-446c-96c4-22a84f326cd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2364</Words>
  <Application>WPS 演示</Application>
  <PresentationFormat>全屏显示(16:9)</PresentationFormat>
  <Paragraphs>175</Paragraphs>
  <Slides>17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楷体</vt:lpstr>
      <vt:lpstr>Arial</vt:lpstr>
      <vt:lpstr>Arial Unicode MS</vt:lpstr>
      <vt:lpstr>Calibri Light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1221</cp:revision>
  <dcterms:created xsi:type="dcterms:W3CDTF">2016-05-27T03:58:00Z</dcterms:created>
  <dcterms:modified xsi:type="dcterms:W3CDTF">2023-02-05T10:00:43Z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7A6A486AE7184C2496B9B9B2EE96C6F6</vt:lpwstr>
  </property>
</Properties>
</file>