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74" r:id="rId3"/>
    <p:sldId id="397" r:id="rId5"/>
    <p:sldId id="398" r:id="rId6"/>
    <p:sldId id="396" r:id="rId7"/>
    <p:sldId id="399" r:id="rId8"/>
    <p:sldId id="400" r:id="rId9"/>
    <p:sldId id="401" r:id="rId10"/>
    <p:sldId id="403" r:id="rId11"/>
    <p:sldId id="404" r:id="rId12"/>
    <p:sldId id="406" r:id="rId13"/>
    <p:sldId id="405" r:id="rId14"/>
    <p:sldId id="395" r:id="rId15"/>
  </p:sldIdLst>
  <p:sldSz cx="12601575" cy="7092950"/>
  <p:notesSz cx="6858000" cy="9144000"/>
  <p:custDataLst>
    <p:tags r:id="rId19"/>
  </p:custDataLst>
  <p:defaultTextStyle>
    <a:defPPr>
      <a:defRPr lang="zh-CN"/>
    </a:defPPr>
    <a:lvl1pPr marL="0" lvl="0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1pPr>
    <a:lvl2pPr marL="561975" lvl="1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2pPr>
    <a:lvl3pPr marL="1125855" lvl="2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3pPr>
    <a:lvl4pPr marL="1687830" lvl="3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4pPr>
    <a:lvl5pPr marL="2251075" lvl="4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5pPr>
    <a:lvl6pPr marL="2286000" lvl="5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6pPr>
    <a:lvl7pPr marL="2743200" lvl="6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7pPr>
    <a:lvl8pPr marL="3200400" lvl="7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8pPr>
    <a:lvl9pPr marL="3657600" lvl="8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0" userDrawn="1">
          <p15:clr>
            <a:srgbClr val="A4A3A4"/>
          </p15:clr>
        </p15:guide>
        <p15:guide id="2" pos="39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6C0A"/>
    <a:srgbClr val="2B8C84"/>
    <a:srgbClr val="1D7697"/>
    <a:srgbClr val="B34E90"/>
    <a:srgbClr val="4CEB9B"/>
    <a:srgbClr val="FFFFFF"/>
    <a:srgbClr val="A3C544"/>
    <a:srgbClr val="A87052"/>
    <a:srgbClr val="C2EFFC"/>
    <a:srgbClr val="1AB5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3302"/>
  </p:normalViewPr>
  <p:slideViewPr>
    <p:cSldViewPr showGuides="1">
      <p:cViewPr varScale="1">
        <p:scale>
          <a:sx n="112" d="100"/>
          <a:sy n="112" d="100"/>
        </p:scale>
        <p:origin x="-330" y="-78"/>
      </p:cViewPr>
      <p:guideLst>
        <p:guide orient="horz" pos="2220"/>
        <p:guide pos="392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4" Type="http://schemas.openxmlformats.org/officeDocument/2006/relationships/image" Target="../media/image8.wmf"/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8C2CAC08-A7CF-4783-9AB4-54FE0E23CF93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384175" y="685800"/>
            <a:ext cx="6089650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3C7F4AA6-9769-4135-8B21-E88C6B195F9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zh-CN" altLang="zh-CN" dirty="0">
                <a:sym typeface="宋体" panose="02010600030101010101" pitchFamily="2" charset="-122"/>
              </a:rPr>
              <a:t>1、可编辑可编辑，请根据具体情况，改内容。（字体中文方正汉真广标简体</a:t>
            </a:r>
            <a:r>
              <a:rPr lang="en-US" altLang="zh-CN" dirty="0">
                <a:sym typeface="宋体" panose="02010600030101010101" pitchFamily="2" charset="-122"/>
              </a:rPr>
              <a:t>48</a:t>
            </a:r>
            <a:r>
              <a:rPr lang="zh-CN" altLang="en-US" dirty="0">
                <a:sym typeface="宋体" panose="02010600030101010101" pitchFamily="2" charset="-122"/>
              </a:rPr>
              <a:t>号</a:t>
            </a:r>
            <a:r>
              <a:rPr lang="zh-CN" altLang="zh-CN" dirty="0">
                <a:sym typeface="宋体" panose="02010600030101010101" pitchFamily="2" charset="-122"/>
              </a:rPr>
              <a:t>）        </a:t>
            </a:r>
            <a:endParaRPr lang="zh-CN" altLang="zh-CN" dirty="0">
              <a:sym typeface="宋体" panose="02010600030101010101" pitchFamily="2" charset="-122"/>
            </a:endParaRPr>
          </a:p>
          <a:p>
            <a:pPr lvl="0"/>
            <a:r>
              <a:rPr lang="en-US" altLang="zh-CN" dirty="0">
                <a:sym typeface="宋体" panose="02010600030101010101" pitchFamily="2" charset="-122"/>
              </a:rPr>
              <a:t>3</a:t>
            </a:r>
            <a:r>
              <a:rPr lang="zh-CN" altLang="en-US" dirty="0">
                <a:sym typeface="宋体" panose="02010600030101010101" pitchFamily="2" charset="-122"/>
              </a:rPr>
              <a:t>、主讲人：可编辑，请根据具体情况，改名字。（字体中文</a:t>
            </a:r>
            <a:r>
              <a:rPr lang="zh-CN" altLang="zh-CN" dirty="0">
                <a:sym typeface="宋体" panose="02010600030101010101" pitchFamily="2" charset="-122"/>
              </a:rPr>
              <a:t>方正汉真广标简体</a:t>
            </a:r>
            <a:r>
              <a:rPr lang="en-US" altLang="zh-CN" dirty="0"/>
              <a:t>28</a:t>
            </a:r>
            <a:r>
              <a:rPr lang="zh-CN" altLang="en-US" dirty="0">
                <a:sym typeface="宋体" panose="02010600030101010101" pitchFamily="2" charset="-122"/>
              </a:rPr>
              <a:t>号）</a:t>
            </a:r>
            <a:r>
              <a:rPr lang="zh-CN" altLang="en-US" dirty="0"/>
              <a:t>  </a:t>
            </a:r>
            <a:endParaRPr lang="zh-CN" altLang="en-US" dirty="0"/>
          </a:p>
        </p:txBody>
      </p:sp>
      <p:sp>
        <p:nvSpPr>
          <p:cNvPr id="409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176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240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/>
          </a:p>
          <a:p>
            <a:pPr lvl="0"/>
            <a:r>
              <a:rPr lang="en-US" altLang="zh-CN">
                <a:sym typeface="宋体" panose="02010600030101010101" pitchFamily="2" charset="-122"/>
              </a:rPr>
              <a:t>2</a:t>
            </a:r>
            <a:r>
              <a:rPr lang="zh-CN" altLang="en-US">
                <a:sym typeface="宋体" panose="02010600030101010101" pitchFamily="2" charset="-122"/>
              </a:rPr>
              <a:t>、标题，</a:t>
            </a:r>
            <a:r>
              <a:rPr lang="zh-CN" altLang="en-US" dirty="0">
                <a:sym typeface="宋体" panose="02010600030101010101" pitchFamily="2" charset="-122"/>
              </a:rPr>
              <a:t>请根据具体情况，改内容。</a:t>
            </a:r>
            <a:r>
              <a:rPr lang="zh-CN" altLang="zh-CN" dirty="0">
                <a:sym typeface="宋体" panose="02010600030101010101" pitchFamily="2" charset="-122"/>
              </a:rPr>
              <a:t>（中文迷你简汉真广标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>
                <a:sym typeface="宋体" panose="02010600030101010101" pitchFamily="2" charset="-122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176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240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/>
          </a:p>
          <a:p>
            <a:pPr lvl="0"/>
            <a:r>
              <a:rPr lang="en-US" altLang="zh-CN">
                <a:sym typeface="宋体" panose="02010600030101010101" pitchFamily="2" charset="-122"/>
              </a:rPr>
              <a:t>2</a:t>
            </a:r>
            <a:r>
              <a:rPr lang="zh-CN" altLang="en-US">
                <a:sym typeface="宋体" panose="02010600030101010101" pitchFamily="2" charset="-122"/>
              </a:rPr>
              <a:t>、标题，</a:t>
            </a:r>
            <a:r>
              <a:rPr lang="zh-CN" altLang="en-US" dirty="0">
                <a:sym typeface="宋体" panose="02010600030101010101" pitchFamily="2" charset="-122"/>
              </a:rPr>
              <a:t>请根据具体情况，改内容。</a:t>
            </a:r>
            <a:r>
              <a:rPr lang="zh-CN" altLang="zh-CN" dirty="0">
                <a:sym typeface="宋体" panose="02010600030101010101" pitchFamily="2" charset="-122"/>
              </a:rPr>
              <a:t>（中文迷你简汉真广标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>
                <a:sym typeface="宋体" panose="02010600030101010101" pitchFamily="2" charset="-122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176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240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/>
          </a:p>
          <a:p>
            <a:pPr lvl="0"/>
            <a:r>
              <a:rPr lang="en-US" altLang="zh-CN">
                <a:sym typeface="宋体" panose="02010600030101010101" pitchFamily="2" charset="-122"/>
              </a:rPr>
              <a:t>2</a:t>
            </a:r>
            <a:r>
              <a:rPr lang="zh-CN" altLang="en-US">
                <a:sym typeface="宋体" panose="02010600030101010101" pitchFamily="2" charset="-122"/>
              </a:rPr>
              <a:t>、标题，</a:t>
            </a:r>
            <a:r>
              <a:rPr lang="zh-CN" altLang="en-US" dirty="0">
                <a:sym typeface="宋体" panose="02010600030101010101" pitchFamily="2" charset="-122"/>
              </a:rPr>
              <a:t>请根据具体情况，改内容。</a:t>
            </a:r>
            <a:r>
              <a:rPr lang="zh-CN" altLang="zh-CN" dirty="0">
                <a:sym typeface="宋体" panose="02010600030101010101" pitchFamily="2" charset="-122"/>
              </a:rPr>
              <a:t>（中文迷你简汉真广标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>
                <a:sym typeface="宋体" panose="02010600030101010101" pitchFamily="2" charset="-122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176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240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/>
          </a:p>
          <a:p>
            <a:pPr lvl="0"/>
            <a:r>
              <a:rPr lang="en-US" altLang="zh-CN">
                <a:sym typeface="宋体" panose="02010600030101010101" pitchFamily="2" charset="-122"/>
              </a:rPr>
              <a:t>2</a:t>
            </a:r>
            <a:r>
              <a:rPr lang="zh-CN" altLang="en-US">
                <a:sym typeface="宋体" panose="02010600030101010101" pitchFamily="2" charset="-122"/>
              </a:rPr>
              <a:t>、标题，</a:t>
            </a:r>
            <a:r>
              <a:rPr lang="zh-CN" altLang="en-US" dirty="0">
                <a:sym typeface="宋体" panose="02010600030101010101" pitchFamily="2" charset="-122"/>
              </a:rPr>
              <a:t>请根据具体情况，改内容。</a:t>
            </a:r>
            <a:r>
              <a:rPr lang="zh-CN" altLang="zh-CN" dirty="0">
                <a:sym typeface="宋体" panose="02010600030101010101" pitchFamily="2" charset="-122"/>
              </a:rPr>
              <a:t>（中文迷你简汉真广标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>
                <a:sym typeface="宋体" panose="02010600030101010101" pitchFamily="2" charset="-122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176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240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/>
          </a:p>
          <a:p>
            <a:pPr lvl="0"/>
            <a:r>
              <a:rPr lang="en-US" altLang="zh-CN">
                <a:sym typeface="宋体" panose="02010600030101010101" pitchFamily="2" charset="-122"/>
              </a:rPr>
              <a:t>2</a:t>
            </a:r>
            <a:r>
              <a:rPr lang="zh-CN" altLang="en-US">
                <a:sym typeface="宋体" panose="02010600030101010101" pitchFamily="2" charset="-122"/>
              </a:rPr>
              <a:t>、标题，</a:t>
            </a:r>
            <a:r>
              <a:rPr lang="zh-CN" altLang="en-US" dirty="0">
                <a:sym typeface="宋体" panose="02010600030101010101" pitchFamily="2" charset="-122"/>
              </a:rPr>
              <a:t>请根据具体情况，改内容。</a:t>
            </a:r>
            <a:r>
              <a:rPr lang="zh-CN" altLang="zh-CN" dirty="0">
                <a:sym typeface="宋体" panose="02010600030101010101" pitchFamily="2" charset="-122"/>
              </a:rPr>
              <a:t>（中文迷你简汉真广标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>
                <a:sym typeface="宋体" panose="02010600030101010101" pitchFamily="2" charset="-122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176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240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/>
          </a:p>
          <a:p>
            <a:pPr lvl="0"/>
            <a:r>
              <a:rPr lang="en-US" altLang="zh-CN">
                <a:sym typeface="宋体" panose="02010600030101010101" pitchFamily="2" charset="-122"/>
              </a:rPr>
              <a:t>2</a:t>
            </a:r>
            <a:r>
              <a:rPr lang="zh-CN" altLang="en-US">
                <a:sym typeface="宋体" panose="02010600030101010101" pitchFamily="2" charset="-122"/>
              </a:rPr>
              <a:t>、标题，</a:t>
            </a:r>
            <a:r>
              <a:rPr lang="zh-CN" altLang="en-US" dirty="0">
                <a:sym typeface="宋体" panose="02010600030101010101" pitchFamily="2" charset="-122"/>
              </a:rPr>
              <a:t>请根据具体情况，改内容。</a:t>
            </a:r>
            <a:r>
              <a:rPr lang="zh-CN" altLang="zh-CN" dirty="0">
                <a:sym typeface="宋体" panose="02010600030101010101" pitchFamily="2" charset="-122"/>
              </a:rPr>
              <a:t>（中文迷你简汉真广标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>
                <a:sym typeface="宋体" panose="02010600030101010101" pitchFamily="2" charset="-122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176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240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/>
          </a:p>
          <a:p>
            <a:pPr lvl="0"/>
            <a:r>
              <a:rPr lang="en-US" altLang="zh-CN">
                <a:sym typeface="宋体" panose="02010600030101010101" pitchFamily="2" charset="-122"/>
              </a:rPr>
              <a:t>2</a:t>
            </a:r>
            <a:r>
              <a:rPr lang="zh-CN" altLang="en-US">
                <a:sym typeface="宋体" panose="02010600030101010101" pitchFamily="2" charset="-122"/>
              </a:rPr>
              <a:t>、标题，</a:t>
            </a:r>
            <a:r>
              <a:rPr lang="zh-CN" altLang="en-US" dirty="0">
                <a:sym typeface="宋体" panose="02010600030101010101" pitchFamily="2" charset="-122"/>
              </a:rPr>
              <a:t>请根据具体情况，改内容。</a:t>
            </a:r>
            <a:r>
              <a:rPr lang="zh-CN" altLang="zh-CN" dirty="0">
                <a:sym typeface="宋体" panose="02010600030101010101" pitchFamily="2" charset="-122"/>
              </a:rPr>
              <a:t>（中文迷你简汉真广标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>
                <a:sym typeface="宋体" panose="02010600030101010101" pitchFamily="2" charset="-122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176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240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/>
          </a:p>
          <a:p>
            <a:pPr lvl="0"/>
            <a:r>
              <a:rPr lang="en-US" altLang="zh-CN">
                <a:sym typeface="宋体" panose="02010600030101010101" pitchFamily="2" charset="-122"/>
              </a:rPr>
              <a:t>2</a:t>
            </a:r>
            <a:r>
              <a:rPr lang="zh-CN" altLang="en-US">
                <a:sym typeface="宋体" panose="02010600030101010101" pitchFamily="2" charset="-122"/>
              </a:rPr>
              <a:t>、标题，</a:t>
            </a:r>
            <a:r>
              <a:rPr lang="zh-CN" altLang="en-US" dirty="0">
                <a:sym typeface="宋体" panose="02010600030101010101" pitchFamily="2" charset="-122"/>
              </a:rPr>
              <a:t>请根据具体情况，改内容。</a:t>
            </a:r>
            <a:r>
              <a:rPr lang="zh-CN" altLang="zh-CN" dirty="0">
                <a:sym typeface="宋体" panose="02010600030101010101" pitchFamily="2" charset="-122"/>
              </a:rPr>
              <a:t>（中文迷你简汉真广标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>
                <a:sym typeface="宋体" panose="02010600030101010101" pitchFamily="2" charset="-122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176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240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/>
          </a:p>
          <a:p>
            <a:pPr lvl="0"/>
            <a:r>
              <a:rPr lang="en-US" altLang="zh-CN">
                <a:sym typeface="宋体" panose="02010600030101010101" pitchFamily="2" charset="-122"/>
              </a:rPr>
              <a:t>2</a:t>
            </a:r>
            <a:r>
              <a:rPr lang="zh-CN" altLang="en-US">
                <a:sym typeface="宋体" panose="02010600030101010101" pitchFamily="2" charset="-122"/>
              </a:rPr>
              <a:t>、标题，</a:t>
            </a:r>
            <a:r>
              <a:rPr lang="zh-CN" altLang="en-US" dirty="0">
                <a:sym typeface="宋体" panose="02010600030101010101" pitchFamily="2" charset="-122"/>
              </a:rPr>
              <a:t>请根据具体情况，改内容。</a:t>
            </a:r>
            <a:r>
              <a:rPr lang="zh-CN" altLang="zh-CN" dirty="0">
                <a:sym typeface="宋体" panose="02010600030101010101" pitchFamily="2" charset="-122"/>
              </a:rPr>
              <a:t>（中文迷你简汉真广标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>
                <a:sym typeface="宋体" panose="02010600030101010101" pitchFamily="2" charset="-122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176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240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/>
          </a:p>
          <a:p>
            <a:pPr lvl="0"/>
            <a:r>
              <a:rPr lang="en-US" altLang="zh-CN">
                <a:sym typeface="宋体" panose="02010600030101010101" pitchFamily="2" charset="-122"/>
              </a:rPr>
              <a:t>2</a:t>
            </a:r>
            <a:r>
              <a:rPr lang="zh-CN" altLang="en-US">
                <a:sym typeface="宋体" panose="02010600030101010101" pitchFamily="2" charset="-122"/>
              </a:rPr>
              <a:t>、标题，</a:t>
            </a:r>
            <a:r>
              <a:rPr lang="zh-CN" altLang="en-US" dirty="0">
                <a:sym typeface="宋体" panose="02010600030101010101" pitchFamily="2" charset="-122"/>
              </a:rPr>
              <a:t>请根据具体情况，改内容。</a:t>
            </a:r>
            <a:r>
              <a:rPr lang="zh-CN" altLang="zh-CN" dirty="0">
                <a:sym typeface="宋体" panose="02010600030101010101" pitchFamily="2" charset="-122"/>
              </a:rPr>
              <a:t>（中文迷你简汉真广标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>
                <a:sym typeface="宋体" panose="02010600030101010101" pitchFamily="2" charset="-122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176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240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/>
          </a:p>
          <a:p>
            <a:pPr lvl="0"/>
            <a:r>
              <a:rPr lang="en-US" altLang="zh-CN">
                <a:sym typeface="宋体" panose="02010600030101010101" pitchFamily="2" charset="-122"/>
              </a:rPr>
              <a:t>2</a:t>
            </a:r>
            <a:r>
              <a:rPr lang="zh-CN" altLang="en-US">
                <a:sym typeface="宋体" panose="02010600030101010101" pitchFamily="2" charset="-122"/>
              </a:rPr>
              <a:t>、标题，</a:t>
            </a:r>
            <a:r>
              <a:rPr lang="zh-CN" altLang="en-US" dirty="0">
                <a:sym typeface="宋体" panose="02010600030101010101" pitchFamily="2" charset="-122"/>
              </a:rPr>
              <a:t>请根据具体情况，改内容。</a:t>
            </a:r>
            <a:r>
              <a:rPr lang="zh-CN" altLang="zh-CN" dirty="0">
                <a:sym typeface="宋体" panose="02010600030101010101" pitchFamily="2" charset="-122"/>
              </a:rPr>
              <a:t>（中文迷你简汉真广标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>
                <a:sym typeface="宋体" panose="02010600030101010101" pitchFamily="2" charset="-122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45118" y="2203412"/>
            <a:ext cx="10711339" cy="1520387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90236" y="4019338"/>
            <a:ext cx="8821103" cy="181264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62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25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8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50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136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3762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389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01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2590638" y="293898"/>
            <a:ext cx="3907363" cy="6258872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68547" y="293898"/>
            <a:ext cx="11512064" cy="6258872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95437" y="4557877"/>
            <a:ext cx="10711339" cy="1408739"/>
          </a:xfrm>
        </p:spPr>
        <p:txBody>
          <a:bodyPr anchor="t"/>
          <a:lstStyle>
            <a:lvl1pPr algn="l">
              <a:defRPr sz="4900" b="1" cap="all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95437" y="3006295"/>
            <a:ext cx="10711339" cy="1551582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6261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1252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68783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25044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81368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3762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93890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50151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68547" y="1712488"/>
            <a:ext cx="7709714" cy="484028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788286" y="1712488"/>
            <a:ext cx="7709714" cy="484028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79" y="284047"/>
            <a:ext cx="11341418" cy="1182158"/>
          </a:xfrm>
        </p:spPr>
        <p:txBody>
          <a:bodyPr/>
          <a:lstStyle>
            <a:lvl1pPr>
              <a:defRPr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079" y="1587705"/>
            <a:ext cx="5567884" cy="66168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2610" indent="0">
              <a:buNone/>
              <a:defRPr sz="2500" b="1"/>
            </a:lvl2pPr>
            <a:lvl3pPr marL="1125220" indent="0">
              <a:buNone/>
              <a:defRPr sz="2200" b="1"/>
            </a:lvl3pPr>
            <a:lvl4pPr marL="1687830" indent="0">
              <a:buNone/>
              <a:defRPr sz="2000" b="1"/>
            </a:lvl4pPr>
            <a:lvl5pPr marL="2250440" indent="0">
              <a:buNone/>
              <a:defRPr sz="2000" b="1"/>
            </a:lvl5pPr>
            <a:lvl6pPr marL="2813685" indent="0">
              <a:buNone/>
              <a:defRPr sz="2000" b="1"/>
            </a:lvl6pPr>
            <a:lvl7pPr marL="3376295" indent="0">
              <a:buNone/>
              <a:defRPr sz="2000" b="1"/>
            </a:lvl7pPr>
            <a:lvl8pPr marL="3938905" indent="0">
              <a:buNone/>
              <a:defRPr sz="2000" b="1"/>
            </a:lvl8pPr>
            <a:lvl9pPr marL="4501515" indent="0">
              <a:buNone/>
              <a:defRPr sz="20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079" y="2249385"/>
            <a:ext cx="5567884" cy="408665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401426" y="1587705"/>
            <a:ext cx="5570071" cy="66168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2610" indent="0">
              <a:buNone/>
              <a:defRPr sz="2500" b="1"/>
            </a:lvl2pPr>
            <a:lvl3pPr marL="1125220" indent="0">
              <a:buNone/>
              <a:defRPr sz="2200" b="1"/>
            </a:lvl3pPr>
            <a:lvl4pPr marL="1687830" indent="0">
              <a:buNone/>
              <a:defRPr sz="2000" b="1"/>
            </a:lvl4pPr>
            <a:lvl5pPr marL="2250440" indent="0">
              <a:buNone/>
              <a:defRPr sz="2000" b="1"/>
            </a:lvl5pPr>
            <a:lvl6pPr marL="2813685" indent="0">
              <a:buNone/>
              <a:defRPr sz="2000" b="1"/>
            </a:lvl6pPr>
            <a:lvl7pPr marL="3376295" indent="0">
              <a:buNone/>
              <a:defRPr sz="2000" b="1"/>
            </a:lvl7pPr>
            <a:lvl8pPr marL="3938905" indent="0">
              <a:buNone/>
              <a:defRPr sz="2000" b="1"/>
            </a:lvl8pPr>
            <a:lvl9pPr marL="4501515" indent="0">
              <a:buNone/>
              <a:defRPr sz="20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401426" y="2249385"/>
            <a:ext cx="5570071" cy="408665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80" y="282404"/>
            <a:ext cx="4145831" cy="1201861"/>
          </a:xfrm>
        </p:spPr>
        <p:txBody>
          <a:bodyPr anchor="b"/>
          <a:lstStyle>
            <a:lvl1pPr algn="l">
              <a:defRPr sz="2500" b="1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26866" y="282405"/>
            <a:ext cx="7044630" cy="6053636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080" y="1484266"/>
            <a:ext cx="4145831" cy="4851775"/>
          </a:xfrm>
        </p:spPr>
        <p:txBody>
          <a:bodyPr/>
          <a:lstStyle>
            <a:lvl1pPr marL="0" indent="0">
              <a:buNone/>
              <a:defRPr sz="1700"/>
            </a:lvl1pPr>
            <a:lvl2pPr marL="562610" indent="0">
              <a:buNone/>
              <a:defRPr sz="1500"/>
            </a:lvl2pPr>
            <a:lvl3pPr marL="1125220" indent="0">
              <a:buNone/>
              <a:defRPr sz="1200"/>
            </a:lvl3pPr>
            <a:lvl4pPr marL="1687830" indent="0">
              <a:buNone/>
              <a:defRPr sz="1100"/>
            </a:lvl4pPr>
            <a:lvl5pPr marL="2250440" indent="0">
              <a:buNone/>
              <a:defRPr sz="1100"/>
            </a:lvl5pPr>
            <a:lvl6pPr marL="2813685" indent="0">
              <a:buNone/>
              <a:defRPr sz="1100"/>
            </a:lvl6pPr>
            <a:lvl7pPr marL="3376295" indent="0">
              <a:buNone/>
              <a:defRPr sz="1100"/>
            </a:lvl7pPr>
            <a:lvl8pPr marL="3938905" indent="0">
              <a:buNone/>
              <a:defRPr sz="1100"/>
            </a:lvl8pPr>
            <a:lvl9pPr marL="4501515" indent="0">
              <a:buNone/>
              <a:defRPr sz="11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9997" y="4965065"/>
            <a:ext cx="7560945" cy="586154"/>
          </a:xfrm>
        </p:spPr>
        <p:txBody>
          <a:bodyPr anchor="b"/>
          <a:lstStyle>
            <a:lvl1pPr algn="l">
              <a:defRPr sz="2500" b="1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469997" y="633768"/>
            <a:ext cx="7560945" cy="4255770"/>
          </a:xfrm>
        </p:spPr>
        <p:txBody>
          <a:bodyPr/>
          <a:lstStyle>
            <a:lvl1pPr marL="0" indent="0">
              <a:buNone/>
              <a:defRPr sz="3900"/>
            </a:lvl1pPr>
            <a:lvl2pPr marL="562610" indent="0">
              <a:buNone/>
              <a:defRPr sz="3400"/>
            </a:lvl2pPr>
            <a:lvl3pPr marL="1125220" indent="0">
              <a:buNone/>
              <a:defRPr sz="3000"/>
            </a:lvl3pPr>
            <a:lvl4pPr marL="1687830" indent="0">
              <a:buNone/>
              <a:defRPr sz="2500"/>
            </a:lvl4pPr>
            <a:lvl5pPr marL="2250440" indent="0">
              <a:buNone/>
              <a:defRPr sz="2500"/>
            </a:lvl5pPr>
            <a:lvl6pPr marL="2813685" indent="0">
              <a:buNone/>
              <a:defRPr sz="2500"/>
            </a:lvl6pPr>
            <a:lvl7pPr marL="3376295" indent="0">
              <a:buNone/>
              <a:defRPr sz="2500"/>
            </a:lvl7pPr>
            <a:lvl8pPr marL="3938905" indent="0">
              <a:buNone/>
              <a:defRPr sz="2500"/>
            </a:lvl8pPr>
            <a:lvl9pPr marL="4501515" indent="0">
              <a:buNone/>
              <a:defRPr sz="25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469997" y="5551219"/>
            <a:ext cx="7560945" cy="832436"/>
          </a:xfrm>
        </p:spPr>
        <p:txBody>
          <a:bodyPr/>
          <a:lstStyle>
            <a:lvl1pPr marL="0" indent="0">
              <a:buNone/>
              <a:defRPr sz="1700"/>
            </a:lvl1pPr>
            <a:lvl2pPr marL="562610" indent="0">
              <a:buNone/>
              <a:defRPr sz="1500"/>
            </a:lvl2pPr>
            <a:lvl3pPr marL="1125220" indent="0">
              <a:buNone/>
              <a:defRPr sz="1200"/>
            </a:lvl3pPr>
            <a:lvl4pPr marL="1687830" indent="0">
              <a:buNone/>
              <a:defRPr sz="1100"/>
            </a:lvl4pPr>
            <a:lvl5pPr marL="2250440" indent="0">
              <a:buNone/>
              <a:defRPr sz="1100"/>
            </a:lvl5pPr>
            <a:lvl6pPr marL="2813685" indent="0">
              <a:buNone/>
              <a:defRPr sz="1100"/>
            </a:lvl6pPr>
            <a:lvl7pPr marL="3376295" indent="0">
              <a:buNone/>
              <a:defRPr sz="1100"/>
            </a:lvl7pPr>
            <a:lvl8pPr marL="3938905" indent="0">
              <a:buNone/>
              <a:defRPr sz="1100"/>
            </a:lvl8pPr>
            <a:lvl9pPr marL="4501515" indent="0">
              <a:buNone/>
              <a:defRPr sz="11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6C89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30238" y="284163"/>
            <a:ext cx="11341100" cy="1182687"/>
          </a:xfrm>
          <a:prstGeom prst="rect">
            <a:avLst/>
          </a:prstGeom>
          <a:noFill/>
          <a:ln w="9525">
            <a:noFill/>
          </a:ln>
        </p:spPr>
        <p:txBody>
          <a:bodyPr vert="horz" lIns="112535" tIns="56268" rIns="112535" bIns="56268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30238" y="1655763"/>
            <a:ext cx="11341100" cy="4679950"/>
          </a:xfrm>
          <a:prstGeom prst="rect">
            <a:avLst/>
          </a:prstGeom>
          <a:noFill/>
          <a:ln w="9525">
            <a:noFill/>
          </a:ln>
        </p:spPr>
        <p:txBody>
          <a:bodyPr vert="horz" lIns="112535" tIns="56268" rIns="112535" bIns="56268" anchor="t"/>
          <a:lstStyle/>
          <a:p>
            <a:pPr lvl="0" indent="-422275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352425"/>
            <a:r>
              <a:rPr lang="zh-CN" altLang="en-US"/>
              <a:t>第二级</a:t>
            </a:r>
            <a:endParaRPr lang="zh-CN" altLang="en-US"/>
          </a:p>
          <a:p>
            <a:pPr lvl="2" indent="-280670"/>
            <a:r>
              <a:rPr lang="zh-CN" altLang="en-US"/>
              <a:t>第三级</a:t>
            </a:r>
            <a:endParaRPr lang="zh-CN" altLang="en-US"/>
          </a:p>
          <a:p>
            <a:pPr lvl="3" indent="-281305"/>
            <a:r>
              <a:rPr lang="zh-CN" altLang="en-US"/>
              <a:t>第四级</a:t>
            </a:r>
            <a:endParaRPr lang="zh-CN" altLang="en-US"/>
          </a:p>
          <a:p>
            <a:pPr lvl="4" indent="-28067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30238" y="6573838"/>
            <a:ext cx="2940050" cy="377825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305300" y="6573838"/>
            <a:ext cx="3990975" cy="377825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31288" y="6573838"/>
            <a:ext cx="2940050" cy="377825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1125220" rtl="0" eaLnBrk="1" latinLnBrk="0" hangingPunct="1">
        <a:spcBef>
          <a:spcPct val="0"/>
        </a:spcBef>
        <a:buNone/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2275" indent="-42227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51790" algn="l" defTabSz="1125220" rtl="0" eaLnBrk="1" latinLnBrk="0" hangingPunct="1">
        <a:spcBef>
          <a:spcPct val="20000"/>
        </a:spcBef>
        <a:buFont typeface="Arial" panose="020B0604020202020204" pitchFamily="34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406525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69135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31745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09499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2021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78282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6261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2522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8783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5044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1368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7629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3890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0151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.bin"/><Relationship Id="rId8" Type="http://schemas.openxmlformats.org/officeDocument/2006/relationships/image" Target="../media/image7.wmf"/><Relationship Id="rId7" Type="http://schemas.openxmlformats.org/officeDocument/2006/relationships/oleObject" Target="../embeddings/oleObject3.bin"/><Relationship Id="rId6" Type="http://schemas.openxmlformats.org/officeDocument/2006/relationships/image" Target="../media/image6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5.wmf"/><Relationship Id="rId3" Type="http://schemas.openxmlformats.org/officeDocument/2006/relationships/oleObject" Target="../embeddings/oleObject1.bin"/><Relationship Id="rId2" Type="http://schemas.openxmlformats.org/officeDocument/2006/relationships/image" Target="../media/image4.png"/><Relationship Id="rId13" Type="http://schemas.openxmlformats.org/officeDocument/2006/relationships/notesSlide" Target="../notesSlides/notesSlide2.xml"/><Relationship Id="rId12" Type="http://schemas.openxmlformats.org/officeDocument/2006/relationships/vmlDrawing" Target="../drawings/vmlDrawing1.v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8.wmf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5"/>
          <p:cNvSpPr txBox="1"/>
          <p:nvPr/>
        </p:nvSpPr>
        <p:spPr>
          <a:xfrm>
            <a:off x="1641867" y="2546343"/>
            <a:ext cx="6537924" cy="110799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6600" b="1" dirty="0" smtClean="0">
                <a:solidFill>
                  <a:srgbClr val="1D7697"/>
                </a:solidFill>
                <a:latin typeface="思源黑体 CN Bold" pitchFamily="34" charset="-122"/>
                <a:ea typeface="思源黑体 CN Bold" pitchFamily="34" charset="-122"/>
              </a:rPr>
              <a:t>小数的加减法</a:t>
            </a:r>
            <a:endParaRPr lang="zh-CN" altLang="en-US" sz="6600" b="1" dirty="0">
              <a:solidFill>
                <a:srgbClr val="1D7697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  <p:sp>
        <p:nvSpPr>
          <p:cNvPr id="3077" name="文本框 2"/>
          <p:cNvSpPr txBox="1"/>
          <p:nvPr/>
        </p:nvSpPr>
        <p:spPr>
          <a:xfrm>
            <a:off x="3623937" y="1780530"/>
            <a:ext cx="1620957" cy="3385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方正兰亭粗黑简体" panose="02000000000000000000" charset="-122"/>
                <a:ea typeface="方正兰亭粗黑简体" panose="02000000000000000000" charset="-122"/>
              </a:rPr>
              <a:t>四</a:t>
            </a:r>
            <a:r>
              <a:rPr lang="zh-CN" altLang="en-US" sz="1600" b="1">
                <a:solidFill>
                  <a:schemeClr val="accent6">
                    <a:lumMod val="75000"/>
                  </a:schemeClr>
                </a:solidFill>
                <a:latin typeface="方正兰亭粗黑简体" panose="02000000000000000000" charset="-122"/>
                <a:ea typeface="方正兰亭粗黑简体" panose="02000000000000000000" charset="-122"/>
              </a:rPr>
              <a:t>年级</a:t>
            </a:r>
            <a:r>
              <a:rPr lang="zh-CN" altLang="en-US" sz="1600" b="1" smtClean="0">
                <a:solidFill>
                  <a:schemeClr val="accent6">
                    <a:lumMod val="75000"/>
                  </a:schemeClr>
                </a:solidFill>
                <a:latin typeface="方正兰亭粗黑简体" panose="02000000000000000000" charset="-122"/>
                <a:ea typeface="方正兰亭粗黑简体" panose="02000000000000000000" charset="-122"/>
              </a:rPr>
              <a:t>（下册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方正兰亭粗黑简体" panose="02000000000000000000" charset="-122"/>
                <a:ea typeface="方正兰亭粗黑简体" panose="02000000000000000000" charset="-122"/>
              </a:rPr>
              <a:t>）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方正兰亭粗黑简体" panose="02000000000000000000" charset="-122"/>
              <a:ea typeface="方正兰亭粗黑简体" panose="02000000000000000000" charset="-122"/>
            </a:endParaRPr>
          </a:p>
        </p:txBody>
      </p:sp>
      <p:pic>
        <p:nvPicPr>
          <p:cNvPr id="6" name="图片 1" descr="E:\0324 步步高\步步高 0723\同步小学数学\同步小学数学六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443003" y="777240"/>
            <a:ext cx="3735705" cy="11950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 descr="E:\0324 步步高\步步高 0723\一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0" y="528638"/>
            <a:ext cx="29591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3"/>
          <p:cNvSpPr txBox="1"/>
          <p:nvPr/>
        </p:nvSpPr>
        <p:spPr>
          <a:xfrm>
            <a:off x="4572000" y="523858"/>
            <a:ext cx="3530600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例题讲解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1228689" y="1331897"/>
            <a:ext cx="105670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3200"/>
            </a:lvl1pPr>
          </a:lstStyle>
          <a:p>
            <a:r>
              <a:rPr lang="zh-CN" altLang="en-US" sz="2600" b="1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</a:t>
            </a:r>
            <a:r>
              <a:rPr lang="en-US" altLang="zh-CN" sz="2600" b="1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en-US" altLang="zh-CN" sz="2600" b="1" dirty="0" smtClean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"/>
          <p:cNvSpPr txBox="1"/>
          <p:nvPr/>
        </p:nvSpPr>
        <p:spPr>
          <a:xfrm>
            <a:off x="1228689" y="1903401"/>
            <a:ext cx="8715436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kumimoji="1" sz="3200"/>
            </a:lvl1pPr>
          </a:lstStyle>
          <a:p>
            <a:pPr>
              <a:lnSpc>
                <a:spcPct val="120000"/>
              </a:lnSpc>
            </a:pP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简便计算</a:t>
            </a:r>
            <a:r>
              <a:rPr lang="zh-CN" altLang="en-US" sz="2600" dirty="0" smtClean="0">
                <a:solidFill>
                  <a:srgbClr val="2B8C84"/>
                </a:solidFill>
                <a:latin typeface="+mj-ea"/>
                <a:ea typeface="+mj-ea"/>
              </a:rPr>
              <a:t>：</a:t>
            </a:r>
            <a:r>
              <a:rPr lang="en-US" altLang="zh-CN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2+2.1+2.2+2.3+…+2.7</a:t>
            </a:r>
            <a:endParaRPr lang="zh-CN" altLang="en-US" sz="2600" dirty="0" smtClean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1"/>
          <p:cNvSpPr txBox="1"/>
          <p:nvPr/>
        </p:nvSpPr>
        <p:spPr>
          <a:xfrm>
            <a:off x="1228689" y="3046409"/>
            <a:ext cx="87868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kumimoji="1" sz="3200"/>
            </a:lvl1pPr>
          </a:lstStyle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原式</a:t>
            </a:r>
            <a:r>
              <a:rPr lang="en-US" altLang="zh-CN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=2×8+2.8=18.8</a:t>
            </a:r>
            <a:endParaRPr lang="en-US" altLang="zh-CN" sz="2000" dirty="0" smtClean="0">
              <a:solidFill>
                <a:srgbClr val="E46C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 descr="E:\0324 步步高\步步高 0723\一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0" y="528638"/>
            <a:ext cx="29591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3"/>
          <p:cNvSpPr txBox="1"/>
          <p:nvPr/>
        </p:nvSpPr>
        <p:spPr>
          <a:xfrm>
            <a:off x="4572000" y="519313"/>
            <a:ext cx="353060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总　结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28689" y="1403335"/>
            <a:ext cx="8643998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514350">
              <a:lnSpc>
                <a:spcPct val="120000"/>
              </a:lnSpc>
              <a:defRPr/>
            </a:pPr>
            <a:r>
              <a:rPr lang="en-US" altLang="zh-CN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小数加减法计算时一定要小数点对齐</a:t>
            </a:r>
            <a:r>
              <a:rPr lang="zh-CN" altLang="en-US" sz="2600" dirty="0" smtClean="0">
                <a:solidFill>
                  <a:srgbClr val="2B8C84"/>
                </a:solidFill>
                <a:latin typeface="+mj-ea"/>
                <a:ea typeface="+mj-ea"/>
              </a:rPr>
              <a:t>，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从个位开始加减</a:t>
            </a:r>
            <a:endParaRPr lang="en-US" altLang="zh-CN" sz="2600" dirty="0" smtClean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-514350">
              <a:lnSpc>
                <a:spcPct val="120000"/>
              </a:lnSpc>
              <a:defRPr/>
            </a:pP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起</a:t>
            </a:r>
            <a:r>
              <a:rPr lang="zh-CN" altLang="en-US" sz="2600" dirty="0" smtClean="0">
                <a:solidFill>
                  <a:srgbClr val="2B8C84"/>
                </a:solidFill>
                <a:latin typeface="+mj-ea"/>
                <a:ea typeface="+mj-ea"/>
              </a:rPr>
              <a:t>，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不然计算一定会出错。</a:t>
            </a:r>
            <a:endParaRPr lang="zh-CN" altLang="en-US" sz="2600" dirty="0" smtClean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-514350">
              <a:lnSpc>
                <a:spcPct val="120000"/>
              </a:lnSpc>
              <a:defRPr/>
            </a:pPr>
            <a:r>
              <a:rPr lang="en-US" altLang="zh-CN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相加满</a:t>
            </a:r>
            <a:r>
              <a:rPr lang="en-US" altLang="zh-CN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一定要向前进一</a:t>
            </a:r>
            <a:r>
              <a:rPr lang="zh-CN" altLang="en-US" sz="2600" dirty="0" smtClean="0">
                <a:solidFill>
                  <a:srgbClr val="2B8C84"/>
                </a:solidFill>
                <a:latin typeface="+mj-ea"/>
                <a:ea typeface="+mj-ea"/>
              </a:rPr>
              <a:t>，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哪位不够减要从前一位退</a:t>
            </a:r>
            <a:r>
              <a:rPr lang="en-US" altLang="zh-CN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</a:t>
            </a:r>
            <a:endParaRPr lang="en-US" altLang="zh-CN" sz="2600" dirty="0" smtClean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-514350">
              <a:lnSpc>
                <a:spcPct val="120000"/>
              </a:lnSpc>
              <a:defRPr/>
            </a:pP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再减。</a:t>
            </a:r>
            <a:endParaRPr lang="zh-CN" altLang="en-US" sz="2600" dirty="0" smtClean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-514350">
              <a:lnSpc>
                <a:spcPct val="120000"/>
              </a:lnSpc>
              <a:defRPr/>
            </a:pPr>
            <a:r>
              <a:rPr lang="en-US" altLang="zh-CN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得数的末尾有</a:t>
            </a:r>
            <a:r>
              <a:rPr lang="en-US" altLang="zh-CN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时一般把</a:t>
            </a:r>
            <a:r>
              <a:rPr lang="en-US" altLang="zh-CN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去掉</a:t>
            </a:r>
            <a:r>
              <a:rPr lang="zh-CN" altLang="en-US" sz="2600" dirty="0" smtClean="0">
                <a:solidFill>
                  <a:srgbClr val="2B8C84"/>
                </a:solidFill>
                <a:latin typeface="+mj-ea"/>
                <a:ea typeface="+mj-ea"/>
              </a:rPr>
              <a:t>，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不会影响结果。</a:t>
            </a:r>
            <a:endParaRPr lang="zh-CN" altLang="en-US" sz="2600" dirty="0" smtClean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085945" y="2474905"/>
            <a:ext cx="8643998" cy="1106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514350" algn="ctr">
              <a:lnSpc>
                <a:spcPct val="120000"/>
              </a:lnSpc>
              <a:defRPr/>
            </a:pPr>
            <a:r>
              <a:rPr lang="zh-CN" altLang="en-US" sz="60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  <a:endParaRPr lang="zh-CN" altLang="en-US" sz="6000" dirty="0" smtClean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 descr="E:\0324 步步高\步步高 0723\一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0" y="528638"/>
            <a:ext cx="29591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3"/>
          <p:cNvSpPr txBox="1"/>
          <p:nvPr/>
        </p:nvSpPr>
        <p:spPr>
          <a:xfrm>
            <a:off x="4572000" y="519313"/>
            <a:ext cx="353060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引　入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53613" y="1117583"/>
            <a:ext cx="861907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dirty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小数在日常生活中常用到</a:t>
            </a:r>
            <a:r>
              <a:rPr lang="zh-CN" altLang="en-US" sz="2600" dirty="0">
                <a:solidFill>
                  <a:srgbClr val="2B8C84"/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2600" dirty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它与我们的生活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密不可分</a:t>
            </a:r>
            <a:r>
              <a:rPr lang="zh-CN" altLang="en-US" sz="2600" dirty="0" smtClean="0">
                <a:solidFill>
                  <a:srgbClr val="2B8C84"/>
                </a:solidFill>
                <a:latin typeface="宋体" panose="02010600030101010101" pitchFamily="2" charset="-122"/>
              </a:rPr>
              <a:t>。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你们</a:t>
            </a:r>
            <a:r>
              <a:rPr lang="zh-CN" altLang="en-US" sz="2600" dirty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知道小数是如何产生的吗</a:t>
            </a:r>
            <a:r>
              <a:rPr lang="zh-CN" altLang="en-US" sz="2600" dirty="0">
                <a:solidFill>
                  <a:srgbClr val="2B8C84"/>
                </a:solidFill>
                <a:latin typeface="宋体" panose="02010600030101010101" pitchFamily="2" charset="-122"/>
              </a:rPr>
              <a:t>？</a:t>
            </a:r>
            <a:endParaRPr lang="zh-CN" altLang="en-US" sz="2600" dirty="0">
              <a:solidFill>
                <a:srgbClr val="2B8C84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53613" y="2066864"/>
            <a:ext cx="890482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当进行测量和计算时</a:t>
            </a:r>
            <a:r>
              <a:rPr lang="zh-CN" altLang="en-US" sz="2600" dirty="0" smtClean="0">
                <a:solidFill>
                  <a:srgbClr val="2B8C84"/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往往不能得到整数的结果</a:t>
            </a:r>
            <a:r>
              <a:rPr lang="zh-CN" altLang="en-US" sz="2600" dirty="0" smtClean="0">
                <a:solidFill>
                  <a:srgbClr val="2B8C84"/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这时通常用小数表示</a:t>
            </a:r>
            <a:r>
              <a:rPr lang="zh-CN" altLang="en-US" sz="2600" dirty="0" smtClean="0">
                <a:solidFill>
                  <a:srgbClr val="2B8C84"/>
                </a:solidFill>
                <a:latin typeface="宋体" panose="02010600030101010101" pitchFamily="2" charset="-122"/>
              </a:rPr>
              <a:t>。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我们把用来表示十分之几</a:t>
            </a:r>
            <a:r>
              <a:rPr lang="zh-CN" altLang="en-US" sz="2600" dirty="0" smtClean="0">
                <a:solidFill>
                  <a:srgbClr val="2B8C84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百分之几</a:t>
            </a:r>
            <a:r>
              <a:rPr lang="zh-CN" altLang="en-US" sz="2600" dirty="0" smtClean="0">
                <a:solidFill>
                  <a:srgbClr val="2B8C84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千分之几</a:t>
            </a:r>
            <a:r>
              <a:rPr lang="en-US" altLang="zh-CN" sz="2600" dirty="0" smtClean="0">
                <a:solidFill>
                  <a:srgbClr val="2B8C84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的数叫做小数</a:t>
            </a:r>
            <a:r>
              <a:rPr lang="zh-CN" altLang="en-US" sz="2600" dirty="0" smtClean="0">
                <a:solidFill>
                  <a:srgbClr val="2B8C84"/>
                </a:solidFill>
                <a:latin typeface="宋体" panose="02010600030101010101" pitchFamily="2" charset="-122"/>
              </a:rPr>
              <a:t>。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小数的基数单位是十分之一</a:t>
            </a:r>
            <a:r>
              <a:rPr lang="zh-CN" altLang="en-US" sz="2600" dirty="0" smtClean="0">
                <a:solidFill>
                  <a:srgbClr val="2B8C84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百分之一</a:t>
            </a:r>
            <a:r>
              <a:rPr lang="zh-CN" altLang="en-US" sz="2600" dirty="0" smtClean="0">
                <a:solidFill>
                  <a:srgbClr val="2B8C84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千分之一</a:t>
            </a:r>
            <a:r>
              <a:rPr lang="en-US" altLang="zh-CN" sz="2600" dirty="0" smtClean="0">
                <a:solidFill>
                  <a:srgbClr val="2B8C84"/>
                </a:solidFill>
                <a:latin typeface="宋体" panose="02010600030101010101" pitchFamily="2" charset="-122"/>
              </a:rPr>
              <a:t>……</a:t>
            </a:r>
            <a:r>
              <a:rPr lang="ja-JP" altLang="en-US" sz="2600" dirty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用小数写作</a:t>
            </a:r>
            <a:r>
              <a:rPr lang="ja-JP" altLang="en-US" sz="2600" dirty="0">
                <a:solidFill>
                  <a:srgbClr val="2B8C84"/>
                </a:solidFill>
                <a:latin typeface="宋体" panose="02010600030101010101" pitchFamily="2" charset="-122"/>
              </a:rPr>
              <a:t>：</a:t>
            </a:r>
            <a:r>
              <a:rPr lang="en-US" altLang="ja-JP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0.1</a:t>
            </a:r>
            <a:r>
              <a:rPr lang="ja-JP" altLang="en-US" sz="2600" dirty="0">
                <a:solidFill>
                  <a:srgbClr val="2B8C84"/>
                </a:solidFill>
                <a:latin typeface="宋体" panose="02010600030101010101" pitchFamily="2" charset="-122"/>
              </a:rPr>
              <a:t>，</a:t>
            </a:r>
            <a:r>
              <a:rPr lang="en-US" altLang="ja-JP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0.01</a:t>
            </a:r>
            <a:r>
              <a:rPr lang="ja-JP" altLang="en-US" sz="2600" dirty="0">
                <a:solidFill>
                  <a:srgbClr val="2B8C84"/>
                </a:solidFill>
                <a:latin typeface="宋体" panose="02010600030101010101" pitchFamily="2" charset="-122"/>
              </a:rPr>
              <a:t>，</a:t>
            </a:r>
            <a:r>
              <a:rPr lang="en-US" altLang="ja-JP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0.001</a:t>
            </a:r>
            <a:r>
              <a:rPr lang="ja-JP" altLang="en-US" sz="2600" dirty="0">
                <a:solidFill>
                  <a:srgbClr val="2B8C84"/>
                </a:solidFill>
                <a:latin typeface="宋体" panose="02010600030101010101" pitchFamily="2" charset="-122"/>
              </a:rPr>
              <a:t>，</a:t>
            </a:r>
            <a:r>
              <a:rPr lang="en-US" altLang="ja-JP" sz="2600" dirty="0">
                <a:solidFill>
                  <a:srgbClr val="2B8C84"/>
                </a:solidFill>
                <a:latin typeface="宋体" panose="02010600030101010101" pitchFamily="2" charset="-122"/>
              </a:rPr>
              <a:t>…</a:t>
            </a:r>
            <a:r>
              <a:rPr lang="ja-JP" altLang="en-US" sz="2600" dirty="0">
                <a:solidFill>
                  <a:srgbClr val="2B8C84"/>
                </a:solidFill>
                <a:latin typeface="+mj-ea"/>
                <a:ea typeface="+mj-ea"/>
              </a:rPr>
              <a:t>，</a:t>
            </a:r>
            <a:endParaRPr lang="zh-CN" altLang="en-US" sz="2600" dirty="0">
              <a:solidFill>
                <a:srgbClr val="2B8C84"/>
              </a:solidFill>
              <a:latin typeface="+mj-ea"/>
              <a:ea typeface="+mj-ea"/>
            </a:endParaRPr>
          </a:p>
        </p:txBody>
      </p:sp>
      <p:sp>
        <p:nvSpPr>
          <p:cNvPr id="10" name="文本框 7"/>
          <p:cNvSpPr txBox="1"/>
          <p:nvPr/>
        </p:nvSpPr>
        <p:spPr>
          <a:xfrm>
            <a:off x="1228689" y="5260987"/>
            <a:ext cx="319218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</a:t>
            </a:r>
            <a:r>
              <a:rPr lang="en-US" altLang="zh-CN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0.09+0.75=</a:t>
            </a:r>
            <a:r>
              <a:rPr lang="zh-CN" altLang="en-US" sz="2600" dirty="0" smtClean="0">
                <a:solidFill>
                  <a:srgbClr val="2B8C84"/>
                </a:solidFill>
                <a:latin typeface="宋体" panose="02010600030101010101" pitchFamily="2" charset="-122"/>
              </a:rPr>
              <a:t>？</a:t>
            </a:r>
            <a:endParaRPr lang="zh-CN" altLang="en-US" sz="2600" dirty="0">
              <a:solidFill>
                <a:srgbClr val="2B8C84"/>
              </a:solidFill>
              <a:latin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248691" y="3832227"/>
            <a:ext cx="8619074" cy="1179518"/>
            <a:chOff x="1253613" y="3975103"/>
            <a:chExt cx="8619074" cy="1179518"/>
          </a:xfrm>
        </p:grpSpPr>
        <p:sp>
          <p:nvSpPr>
            <p:cNvPr id="11" name="矩形 10"/>
            <p:cNvSpPr/>
            <p:nvPr/>
          </p:nvSpPr>
          <p:spPr>
            <a:xfrm>
              <a:off x="1253613" y="3975103"/>
              <a:ext cx="8619074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600" dirty="0" smtClean="0">
                  <a:solidFill>
                    <a:srgbClr val="2B8C8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将下列分数改写成小数</a:t>
              </a:r>
              <a:r>
                <a:rPr lang="zh-CN" altLang="en-US" sz="2600" dirty="0" smtClean="0">
                  <a:solidFill>
                    <a:srgbClr val="2B8C84"/>
                  </a:solidFill>
                  <a:latin typeface="宋体" panose="02010600030101010101" pitchFamily="2" charset="-122"/>
                </a:rPr>
                <a:t>。</a:t>
              </a:r>
              <a:endParaRPr lang="zh-CN" altLang="en-US" sz="2600" dirty="0">
                <a:solidFill>
                  <a:srgbClr val="2B8C84"/>
                </a:solidFill>
                <a:latin typeface="宋体" panose="02010600030101010101" pitchFamily="2" charset="-122"/>
              </a:endParaRPr>
            </a:p>
          </p:txBody>
        </p:sp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1371564" y="4458962"/>
            <a:ext cx="359050" cy="69565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0" name="Equation" r:id="rId3" imgW="203200" imgH="393700" progId="">
                    <p:embed/>
                  </p:oleObj>
                </mc:Choice>
                <mc:Fallback>
                  <p:oleObj name="Equation" r:id="rId3" imgW="203200" imgH="393700" progId="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71564" y="4458962"/>
                          <a:ext cx="359050" cy="695659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2406785" y="4459564"/>
            <a:ext cx="492955" cy="6950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1" name="Equation" r:id="rId5" imgW="279400" imgH="393700" progId="">
                    <p:embed/>
                  </p:oleObj>
                </mc:Choice>
                <mc:Fallback>
                  <p:oleObj name="Equation" r:id="rId5" imgW="279400" imgH="393700" progId="">
                    <p:embed/>
                    <p:pic>
                      <p:nvPicPr>
                        <p:cNvPr id="0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06785" y="4459564"/>
                          <a:ext cx="492955" cy="695049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3575911" y="4459565"/>
            <a:ext cx="492956" cy="6950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2" name="Equation" r:id="rId7" imgW="279400" imgH="393700" progId="">
                    <p:embed/>
                  </p:oleObj>
                </mc:Choice>
                <mc:Fallback>
                  <p:oleObj name="Equation" r:id="rId7" imgW="279400" imgH="393700" progId="">
                    <p:embed/>
                    <p:pic>
                      <p:nvPicPr>
                        <p:cNvPr id="0" name="Picture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75911" y="4459565"/>
                          <a:ext cx="492956" cy="69504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4745037" y="4459564"/>
            <a:ext cx="627055" cy="6950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3" name="Equation" r:id="rId9" imgW="355600" imgH="393065" progId="">
                    <p:embed/>
                  </p:oleObj>
                </mc:Choice>
                <mc:Fallback>
                  <p:oleObj name="Equation" r:id="rId9" imgW="355600" imgH="393065" progId="">
                    <p:embed/>
                    <p:pic>
                      <p:nvPicPr>
                        <p:cNvPr id="0" name="Picture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45037" y="4459564"/>
                          <a:ext cx="627055" cy="695049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 descr="E:\0324 步步高\步步高 0723\一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0" y="528638"/>
            <a:ext cx="29591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3"/>
          <p:cNvSpPr txBox="1"/>
          <p:nvPr/>
        </p:nvSpPr>
        <p:spPr>
          <a:xfrm>
            <a:off x="4572000" y="519313"/>
            <a:ext cx="353060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知识讲解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28689" y="1403335"/>
            <a:ext cx="8643998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514350">
              <a:lnSpc>
                <a:spcPct val="120000"/>
              </a:lnSpc>
              <a:defRPr/>
            </a:pP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小数加、减法的计算法则</a:t>
            </a:r>
            <a:r>
              <a:rPr lang="zh-CN" altLang="en-US" sz="2600" dirty="0" smtClean="0">
                <a:solidFill>
                  <a:srgbClr val="2B8C84"/>
                </a:solidFill>
                <a:latin typeface="+mj-ea"/>
                <a:ea typeface="+mj-ea"/>
              </a:rPr>
              <a:t>：</a:t>
            </a:r>
            <a:b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计算小数加</a:t>
            </a:r>
            <a:r>
              <a:rPr lang="zh-CN" altLang="en-US" sz="2600" dirty="0" smtClean="0">
                <a:solidFill>
                  <a:srgbClr val="2B8C84"/>
                </a:solidFill>
                <a:latin typeface="+mj-ea"/>
                <a:ea typeface="+mj-ea"/>
              </a:rPr>
              <a:t>、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减法</a:t>
            </a:r>
            <a:r>
              <a:rPr lang="en-US" altLang="zh-CN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先把各数的小数点对齐</a:t>
            </a:r>
            <a:r>
              <a:rPr lang="zh-CN" altLang="en-US" sz="2600" dirty="0" smtClean="0">
                <a:solidFill>
                  <a:srgbClr val="2B8C84"/>
                </a:solidFill>
                <a:latin typeface="+mj-ea"/>
                <a:ea typeface="+mj-ea"/>
              </a:rPr>
              <a:t>。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（也就是把相同数位上的数对齐）</a:t>
            </a:r>
            <a:br>
              <a:rPr lang="en-US" altLang="zh-CN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再按照整数加</a:t>
            </a:r>
            <a:r>
              <a:rPr lang="zh-CN" altLang="en-US" sz="2600" dirty="0" smtClean="0">
                <a:solidFill>
                  <a:srgbClr val="2B8C84"/>
                </a:solidFill>
                <a:latin typeface="+mj-ea"/>
                <a:ea typeface="+mj-ea"/>
              </a:rPr>
              <a:t>、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减法的法则进行计算</a:t>
            </a:r>
            <a:r>
              <a:rPr lang="en-US" altLang="zh-CN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最后在得数里对齐横线上的小数点，点上小数点</a:t>
            </a:r>
            <a:r>
              <a:rPr lang="zh-CN" altLang="en-US" sz="2600" dirty="0" smtClean="0">
                <a:solidFill>
                  <a:srgbClr val="2B8C84"/>
                </a:solidFill>
                <a:latin typeface="+mj-ea"/>
                <a:ea typeface="+mj-ea"/>
              </a:rPr>
              <a:t>。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（得数的小数部分末尾有</a:t>
            </a:r>
            <a:r>
              <a:rPr lang="en-US" altLang="zh-CN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600" dirty="0" smtClean="0">
                <a:solidFill>
                  <a:srgbClr val="2B8C84"/>
                </a:solidFill>
                <a:latin typeface="+mj-ea"/>
                <a:ea typeface="+mj-ea"/>
              </a:rPr>
              <a:t>，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一般要把</a:t>
            </a:r>
            <a:r>
              <a:rPr lang="en-US" altLang="zh-CN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去掉</a:t>
            </a:r>
            <a:r>
              <a:rPr lang="zh-CN" altLang="en-US" sz="2600" dirty="0" smtClean="0">
                <a:solidFill>
                  <a:srgbClr val="2B8C84"/>
                </a:solidFill>
                <a:latin typeface="+mj-ea"/>
                <a:ea typeface="+mj-ea"/>
              </a:rPr>
              <a:t>。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600" dirty="0" smtClean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 descr="E:\0324 步步高\步步高 0723\一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0" y="528638"/>
            <a:ext cx="29591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3"/>
          <p:cNvSpPr txBox="1"/>
          <p:nvPr/>
        </p:nvSpPr>
        <p:spPr>
          <a:xfrm>
            <a:off x="4572000" y="523858"/>
            <a:ext cx="3530600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例题讲解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1228689" y="1331897"/>
            <a:ext cx="105670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3200"/>
            </a:lvl1pPr>
          </a:lstStyle>
          <a:p>
            <a:r>
              <a:rPr lang="zh-CN" altLang="en-US" sz="2600" b="1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</a:t>
            </a:r>
            <a:r>
              <a:rPr lang="en-US" altLang="zh-CN" sz="2600" b="1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600" b="1" dirty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"/>
          <p:cNvSpPr txBox="1"/>
          <p:nvPr/>
        </p:nvSpPr>
        <p:spPr>
          <a:xfrm>
            <a:off x="1228689" y="1903401"/>
            <a:ext cx="8715436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kumimoji="1" sz="3200"/>
            </a:lvl1pPr>
          </a:lstStyle>
          <a:p>
            <a:pPr>
              <a:lnSpc>
                <a:spcPct val="120000"/>
              </a:lnSpc>
            </a:pP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小明家六月份电费</a:t>
            </a:r>
            <a:r>
              <a:rPr lang="en-US" altLang="zh-CN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97.6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zh-CN" altLang="en-US" sz="2600" dirty="0" smtClean="0">
                <a:solidFill>
                  <a:srgbClr val="2B8C84"/>
                </a:solidFill>
                <a:latin typeface="+mj-ea"/>
                <a:ea typeface="+mj-ea"/>
              </a:rPr>
              <a:t>，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七月份</a:t>
            </a:r>
            <a:r>
              <a:rPr lang="en-US" altLang="zh-CN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275.85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zh-CN" altLang="en-US" sz="2600" dirty="0" smtClean="0">
                <a:solidFill>
                  <a:srgbClr val="2B8C84"/>
                </a:solidFill>
                <a:latin typeface="+mj-ea"/>
                <a:ea typeface="+mj-ea"/>
              </a:rPr>
              <a:t>，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小明家六</a:t>
            </a:r>
            <a:r>
              <a:rPr lang="zh-CN" altLang="en-US" sz="2600" dirty="0" smtClean="0">
                <a:solidFill>
                  <a:srgbClr val="2B8C84"/>
                </a:solidFill>
                <a:latin typeface="+mj-ea"/>
                <a:ea typeface="+mj-ea"/>
              </a:rPr>
              <a:t>、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七两个月的电费共多少元</a:t>
            </a:r>
            <a:r>
              <a:rPr lang="zh-CN" altLang="en-US" sz="2600" dirty="0" smtClean="0">
                <a:solidFill>
                  <a:srgbClr val="2B8C84"/>
                </a:solidFill>
                <a:latin typeface="+mj-ea"/>
                <a:ea typeface="+mj-ea"/>
              </a:rPr>
              <a:t>？</a:t>
            </a:r>
            <a:endParaRPr lang="zh-CN" altLang="en-US" sz="2600" dirty="0" smtClean="0">
              <a:solidFill>
                <a:srgbClr val="2B8C84"/>
              </a:solidFill>
              <a:latin typeface="+mj-ea"/>
              <a:ea typeface="+mj-ea"/>
            </a:endParaRPr>
          </a:p>
        </p:txBody>
      </p:sp>
      <p:sp>
        <p:nvSpPr>
          <p:cNvPr id="10" name="文本框 1"/>
          <p:cNvSpPr txBox="1"/>
          <p:nvPr/>
        </p:nvSpPr>
        <p:spPr>
          <a:xfrm>
            <a:off x="1228689" y="4689483"/>
            <a:ext cx="8715436" cy="4641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kumimoji="1" sz="3200"/>
            </a:lvl1pPr>
          </a:lstStyle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97.6+275.85=373.45(</a:t>
            </a:r>
            <a:r>
              <a:rPr lang="zh-CN" altLang="en-US" sz="22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2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200" dirty="0" smtClean="0">
                <a:solidFill>
                  <a:srgbClr val="E46C0A"/>
                </a:solidFill>
                <a:latin typeface="+mj-ea"/>
                <a:ea typeface="+mj-ea"/>
              </a:rPr>
              <a:t>。</a:t>
            </a:r>
            <a:endParaRPr lang="zh-CN" altLang="en-US" sz="2200" dirty="0" smtClean="0">
              <a:solidFill>
                <a:srgbClr val="E46C0A"/>
              </a:solidFill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514441" y="3189285"/>
            <a:ext cx="2846662" cy="1301420"/>
            <a:chOff x="3800457" y="3260723"/>
            <a:chExt cx="2846662" cy="1301420"/>
          </a:xfrm>
        </p:grpSpPr>
        <p:sp>
          <p:nvSpPr>
            <p:cNvPr id="12" name="文本框 1"/>
            <p:cNvSpPr txBox="1"/>
            <p:nvPr/>
          </p:nvSpPr>
          <p:spPr>
            <a:xfrm>
              <a:off x="4371961" y="3260723"/>
              <a:ext cx="1571636" cy="4641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kumimoji="1" sz="3200"/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rgbClr val="E46C0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９７．６</a:t>
              </a:r>
              <a:endParaRPr lang="zh-CN" altLang="en-US" sz="22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1"/>
            <p:cNvSpPr txBox="1"/>
            <p:nvPr/>
          </p:nvSpPr>
          <p:spPr>
            <a:xfrm>
              <a:off x="3800457" y="3687637"/>
              <a:ext cx="2571768" cy="4641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kumimoji="1" sz="3200"/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rgbClr val="E46C0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＋２７５．８５</a:t>
              </a:r>
              <a:endParaRPr lang="zh-CN" altLang="en-US" sz="22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"/>
            <p:cNvSpPr txBox="1"/>
            <p:nvPr/>
          </p:nvSpPr>
          <p:spPr>
            <a:xfrm>
              <a:off x="4075351" y="4097977"/>
              <a:ext cx="2571768" cy="4641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kumimoji="1" sz="3200"/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2200" dirty="0" smtClean="0">
                  <a:solidFill>
                    <a:srgbClr val="E46C0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３７３．４５</a:t>
              </a:r>
              <a:endParaRPr lang="zh-CN" altLang="en-US" sz="22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"/>
            <p:cNvSpPr txBox="1"/>
            <p:nvPr/>
          </p:nvSpPr>
          <p:spPr>
            <a:xfrm>
              <a:off x="3890183" y="3760789"/>
              <a:ext cx="2571768" cy="4641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kumimoji="1" sz="3200"/>
              </a:lvl1pPr>
            </a:lstStyle>
            <a:p>
              <a:pPr>
                <a:lnSpc>
                  <a:spcPct val="120000"/>
                </a:lnSpc>
              </a:pPr>
              <a:r>
                <a:rPr lang="en-US" altLang="zh-CN" sz="2200" dirty="0" smtClean="0">
                  <a:solidFill>
                    <a:srgbClr val="E46C0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_________________</a:t>
              </a:r>
              <a:endParaRPr lang="zh-CN" altLang="en-US" sz="22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 descr="E:\0324 步步高\步步高 0723\一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0" y="528638"/>
            <a:ext cx="29591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3"/>
          <p:cNvSpPr txBox="1"/>
          <p:nvPr/>
        </p:nvSpPr>
        <p:spPr>
          <a:xfrm>
            <a:off x="4572000" y="523858"/>
            <a:ext cx="3530600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例题讲解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1228689" y="1331897"/>
            <a:ext cx="105670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3200"/>
            </a:lvl1pPr>
          </a:lstStyle>
          <a:p>
            <a:r>
              <a:rPr lang="zh-CN" altLang="en-US" sz="2600" b="1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</a:t>
            </a:r>
            <a:r>
              <a:rPr lang="en-US" altLang="zh-CN" sz="2600" b="1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2600" b="1" dirty="0" smtClean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"/>
          <p:cNvSpPr txBox="1"/>
          <p:nvPr/>
        </p:nvSpPr>
        <p:spPr>
          <a:xfrm>
            <a:off x="1228689" y="1903401"/>
            <a:ext cx="8715436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kumimoji="1" sz="3200"/>
            </a:lvl1pPr>
          </a:lstStyle>
          <a:p>
            <a:pPr>
              <a:lnSpc>
                <a:spcPct val="120000"/>
              </a:lnSpc>
            </a:pP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一张纸的厚度是</a:t>
            </a:r>
            <a:r>
              <a:rPr lang="en-US" altLang="zh-CN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0.01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zh-CN" altLang="en-US" sz="2600" dirty="0" smtClean="0">
                <a:solidFill>
                  <a:srgbClr val="2B8C84"/>
                </a:solidFill>
                <a:latin typeface="+mj-ea"/>
                <a:ea typeface="+mj-ea"/>
              </a:rPr>
              <a:t>，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对折三次后</a:t>
            </a:r>
            <a:r>
              <a:rPr lang="zh-CN" altLang="en-US" sz="2600" dirty="0" smtClean="0">
                <a:solidFill>
                  <a:srgbClr val="2B8C84"/>
                </a:solidFill>
                <a:latin typeface="+mj-ea"/>
                <a:ea typeface="+mj-ea"/>
              </a:rPr>
              <a:t>，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这张纸的厚度是几厘米</a:t>
            </a:r>
            <a:r>
              <a:rPr lang="zh-CN" altLang="en-US" sz="2600" dirty="0" smtClean="0">
                <a:solidFill>
                  <a:srgbClr val="2B8C84"/>
                </a:solidFill>
                <a:latin typeface="+mj-ea"/>
                <a:ea typeface="+mj-ea"/>
              </a:rPr>
              <a:t>？</a:t>
            </a:r>
            <a:endParaRPr lang="zh-CN" altLang="en-US" sz="2600" dirty="0" smtClean="0">
              <a:solidFill>
                <a:srgbClr val="2B8C84"/>
              </a:solidFill>
              <a:latin typeface="+mj-ea"/>
              <a:ea typeface="+mj-ea"/>
            </a:endParaRPr>
          </a:p>
        </p:txBody>
      </p:sp>
      <p:sp>
        <p:nvSpPr>
          <p:cNvPr id="21" name="文本框 1"/>
          <p:cNvSpPr txBox="1"/>
          <p:nvPr/>
        </p:nvSpPr>
        <p:spPr>
          <a:xfrm>
            <a:off x="1228689" y="2974971"/>
            <a:ext cx="871543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kumimoji="1" sz="3200"/>
            </a:lvl1pPr>
          </a:lstStyle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一张纸对折后</a:t>
            </a:r>
            <a:r>
              <a:rPr lang="zh-CN" altLang="en-US" sz="2200" dirty="0" smtClean="0">
                <a:solidFill>
                  <a:srgbClr val="E46C0A"/>
                </a:solidFill>
                <a:latin typeface="+mj-ea"/>
                <a:ea typeface="+mj-ea"/>
              </a:rPr>
              <a:t>，</a:t>
            </a:r>
            <a:r>
              <a:rPr lang="zh-CN" altLang="en-US" sz="22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厚度是原来的</a:t>
            </a:r>
            <a:r>
              <a:rPr lang="en-US" altLang="zh-CN" sz="22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r>
              <a:rPr lang="zh-CN" altLang="en-US" sz="2200" dirty="0" smtClean="0">
                <a:solidFill>
                  <a:srgbClr val="E46C0A"/>
                </a:solidFill>
                <a:latin typeface="+mj-ea"/>
                <a:ea typeface="+mj-ea"/>
              </a:rPr>
              <a:t>。</a:t>
            </a:r>
            <a:r>
              <a:rPr lang="zh-CN" altLang="en-US" sz="22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可以用加法计算</a:t>
            </a:r>
            <a:r>
              <a:rPr lang="zh-CN" altLang="en-US" sz="2200" dirty="0" smtClean="0">
                <a:solidFill>
                  <a:srgbClr val="E46C0A"/>
                </a:solidFill>
                <a:latin typeface="+mj-ea"/>
                <a:ea typeface="+mj-ea"/>
              </a:rPr>
              <a:t>。</a:t>
            </a:r>
            <a:endParaRPr lang="en-US" altLang="zh-CN" sz="2200" dirty="0" smtClean="0">
              <a:solidFill>
                <a:srgbClr val="E46C0A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第一次对折后这张纸的厚度是</a:t>
            </a:r>
            <a:r>
              <a:rPr lang="en-US" altLang="zh-CN" sz="22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0.01+0.01=0.02(</a:t>
            </a:r>
            <a:r>
              <a:rPr lang="zh-CN" altLang="en-US" sz="22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2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200" dirty="0" smtClean="0">
                <a:solidFill>
                  <a:srgbClr val="E46C0A"/>
                </a:solidFill>
                <a:latin typeface="+mj-ea"/>
                <a:ea typeface="+mj-ea"/>
              </a:rPr>
              <a:t>；</a:t>
            </a:r>
            <a:endParaRPr lang="en-US" altLang="zh-CN" sz="2200" dirty="0" smtClean="0">
              <a:solidFill>
                <a:srgbClr val="E46C0A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第二次对折后这张纸的厚度是</a:t>
            </a:r>
            <a:r>
              <a:rPr lang="en-US" altLang="zh-CN" sz="22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0.02+0.02=0.04(</a:t>
            </a:r>
            <a:r>
              <a:rPr lang="zh-CN" altLang="en-US" sz="22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2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200" dirty="0" smtClean="0">
                <a:solidFill>
                  <a:srgbClr val="E46C0A"/>
                </a:solidFill>
                <a:latin typeface="+mj-ea"/>
                <a:ea typeface="+mj-ea"/>
              </a:rPr>
              <a:t>；</a:t>
            </a:r>
            <a:endParaRPr lang="zh-CN" altLang="en-US" sz="2200" dirty="0" smtClean="0">
              <a:solidFill>
                <a:srgbClr val="E46C0A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第三次对折后这张纸的厚度是</a:t>
            </a:r>
            <a:r>
              <a:rPr lang="en-US" altLang="zh-CN" sz="22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0.04+0.04=0.08(</a:t>
            </a:r>
            <a:r>
              <a:rPr lang="zh-CN" altLang="en-US" sz="22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2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200" dirty="0" smtClean="0">
                <a:solidFill>
                  <a:srgbClr val="E46C0A"/>
                </a:solidFill>
                <a:latin typeface="+mj-ea"/>
                <a:ea typeface="+mj-ea"/>
              </a:rPr>
              <a:t>；</a:t>
            </a:r>
            <a:endParaRPr lang="en-US" altLang="zh-CN" sz="2200" dirty="0" smtClean="0">
              <a:solidFill>
                <a:srgbClr val="E46C0A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</a:t>
            </a:r>
            <a:r>
              <a:rPr lang="zh-CN" altLang="en-US" sz="2200" dirty="0" smtClean="0">
                <a:solidFill>
                  <a:srgbClr val="E46C0A"/>
                </a:solidFill>
                <a:latin typeface="+mj-ea"/>
                <a:ea typeface="+mj-ea"/>
              </a:rPr>
              <a:t>：</a:t>
            </a:r>
            <a:r>
              <a:rPr lang="zh-CN" altLang="en-US" sz="22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对折三次后</a:t>
            </a:r>
            <a:r>
              <a:rPr lang="zh-CN" altLang="en-US" sz="2200" dirty="0" smtClean="0">
                <a:solidFill>
                  <a:srgbClr val="E46C0A"/>
                </a:solidFill>
                <a:latin typeface="+mj-ea"/>
                <a:ea typeface="+mj-ea"/>
              </a:rPr>
              <a:t>，</a:t>
            </a:r>
            <a:r>
              <a:rPr lang="zh-CN" altLang="en-US" sz="22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这张纸的厚度是</a:t>
            </a:r>
            <a:r>
              <a:rPr lang="en-US" altLang="zh-CN" sz="22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0.08</a:t>
            </a:r>
            <a:r>
              <a:rPr lang="zh-CN" altLang="en-US" sz="22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zh-CN" altLang="en-US" sz="2200" dirty="0" smtClean="0">
                <a:solidFill>
                  <a:srgbClr val="E46C0A"/>
                </a:solidFill>
                <a:latin typeface="+mj-ea"/>
                <a:ea typeface="+mj-ea"/>
              </a:rPr>
              <a:t>。</a:t>
            </a:r>
            <a:endParaRPr lang="zh-CN" altLang="en-US" sz="2200" dirty="0" smtClean="0">
              <a:solidFill>
                <a:srgbClr val="E46C0A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 descr="E:\0324 步步高\步步高 0723\一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0" y="528638"/>
            <a:ext cx="29591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3"/>
          <p:cNvSpPr txBox="1"/>
          <p:nvPr/>
        </p:nvSpPr>
        <p:spPr>
          <a:xfrm>
            <a:off x="4572000" y="523858"/>
            <a:ext cx="3530600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例题讲解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1228689" y="1331897"/>
            <a:ext cx="105670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3200"/>
            </a:lvl1pPr>
          </a:lstStyle>
          <a:p>
            <a:r>
              <a:rPr lang="zh-CN" altLang="en-US" sz="2600" b="1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</a:t>
            </a:r>
            <a:r>
              <a:rPr lang="en-US" altLang="zh-CN" sz="2600" b="1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600" b="1" dirty="0" smtClean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"/>
          <p:cNvSpPr txBox="1"/>
          <p:nvPr/>
        </p:nvSpPr>
        <p:spPr>
          <a:xfrm>
            <a:off x="1228689" y="1903401"/>
            <a:ext cx="8715436" cy="5274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kumimoji="1" sz="3200"/>
            </a:lvl1pPr>
          </a:lstStyle>
          <a:p>
            <a:pPr>
              <a:lnSpc>
                <a:spcPct val="120000"/>
              </a:lnSpc>
            </a:pP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5.1</a:t>
            </a:r>
            <a:r>
              <a:rPr lang="zh-CN" altLang="en-US" sz="2600" dirty="0" smtClean="0">
                <a:solidFill>
                  <a:srgbClr val="2B8C84"/>
                </a:solidFill>
                <a:latin typeface="+mj-ea"/>
                <a:ea typeface="+mj-ea"/>
              </a:rPr>
              <a:t>、</a:t>
            </a:r>
            <a:r>
              <a:rPr lang="en-US" altLang="zh-CN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4.99</a:t>
            </a:r>
            <a:r>
              <a:rPr lang="zh-CN" altLang="en-US" sz="2600" dirty="0" smtClean="0">
                <a:solidFill>
                  <a:srgbClr val="2B8C84"/>
                </a:solidFill>
                <a:latin typeface="+mj-ea"/>
                <a:ea typeface="+mj-ea"/>
              </a:rPr>
              <a:t>、</a:t>
            </a:r>
            <a:r>
              <a:rPr lang="en-US" altLang="zh-CN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4.999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r>
              <a:rPr lang="en-US" altLang="zh-CN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个数中</a:t>
            </a:r>
            <a:r>
              <a:rPr lang="zh-CN" altLang="en-US" sz="2600" dirty="0" smtClean="0">
                <a:solidFill>
                  <a:srgbClr val="2B8C84"/>
                </a:solidFill>
                <a:latin typeface="+mj-ea"/>
                <a:ea typeface="+mj-ea"/>
              </a:rPr>
              <a:t>，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哪个数与整数</a:t>
            </a:r>
            <a:r>
              <a:rPr lang="en-US" altLang="zh-CN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最接近</a:t>
            </a:r>
            <a:r>
              <a:rPr lang="zh-CN" altLang="en-US" sz="2600" dirty="0" smtClean="0">
                <a:solidFill>
                  <a:srgbClr val="2B8C84"/>
                </a:solidFill>
                <a:latin typeface="+mj-ea"/>
                <a:ea typeface="+mj-ea"/>
              </a:rPr>
              <a:t>？</a:t>
            </a:r>
            <a:endParaRPr lang="zh-CN" altLang="en-US" sz="2600" dirty="0" smtClean="0">
              <a:solidFill>
                <a:srgbClr val="2B8C84"/>
              </a:solidFill>
              <a:latin typeface="+mj-ea"/>
              <a:ea typeface="+mj-ea"/>
            </a:endParaRPr>
          </a:p>
        </p:txBody>
      </p:sp>
      <p:sp>
        <p:nvSpPr>
          <p:cNvPr id="18" name="文本框 1"/>
          <p:cNvSpPr txBox="1"/>
          <p:nvPr/>
        </p:nvSpPr>
        <p:spPr>
          <a:xfrm>
            <a:off x="1228690" y="4618045"/>
            <a:ext cx="86439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kumimoji="1" sz="3200"/>
            </a:lvl1pPr>
          </a:lstStyle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因为</a:t>
            </a:r>
            <a:r>
              <a:rPr lang="en-US" altLang="zh-CN" sz="22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0.001</a:t>
            </a:r>
            <a:r>
              <a:rPr lang="zh-CN" altLang="en-US" sz="22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＜</a:t>
            </a:r>
            <a:r>
              <a:rPr lang="en-US" altLang="zh-CN" sz="22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0.01</a:t>
            </a:r>
            <a:r>
              <a:rPr lang="zh-CN" altLang="en-US" sz="22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＜</a:t>
            </a:r>
            <a:r>
              <a:rPr lang="en-US" altLang="zh-CN" sz="22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0.1</a:t>
            </a:r>
            <a:r>
              <a:rPr lang="zh-CN" altLang="en-US" sz="2200" dirty="0" smtClean="0">
                <a:solidFill>
                  <a:srgbClr val="E46C0A"/>
                </a:solidFill>
                <a:latin typeface="+mj-ea"/>
                <a:ea typeface="+mj-ea"/>
              </a:rPr>
              <a:t>，</a:t>
            </a:r>
            <a:r>
              <a:rPr lang="zh-CN" altLang="en-US" sz="22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所以在三个数中</a:t>
            </a:r>
            <a:r>
              <a:rPr lang="zh-CN" altLang="en-US" sz="2200" dirty="0" smtClean="0">
                <a:solidFill>
                  <a:srgbClr val="E46C0A"/>
                </a:solidFill>
                <a:latin typeface="+mj-ea"/>
                <a:ea typeface="+mj-ea"/>
              </a:rPr>
              <a:t>，</a:t>
            </a:r>
            <a:r>
              <a:rPr lang="en-US" altLang="zh-CN" sz="22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4.999</a:t>
            </a:r>
            <a:r>
              <a:rPr lang="zh-CN" altLang="en-US" sz="22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22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2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最接近</a:t>
            </a:r>
            <a:r>
              <a:rPr lang="zh-CN" altLang="en-US" sz="2200" dirty="0" smtClean="0">
                <a:solidFill>
                  <a:srgbClr val="E46C0A"/>
                </a:solidFill>
                <a:latin typeface="+mj-ea"/>
                <a:ea typeface="+mj-ea"/>
              </a:rPr>
              <a:t>。</a:t>
            </a:r>
            <a:endParaRPr lang="zh-CN" altLang="en-US" sz="2200" dirty="0" smtClean="0">
              <a:solidFill>
                <a:srgbClr val="E46C0A"/>
              </a:solidFill>
              <a:latin typeface="+mj-ea"/>
              <a:ea typeface="+mj-ea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300127" y="3260723"/>
            <a:ext cx="2000266" cy="1200329"/>
            <a:chOff x="861537" y="2760657"/>
            <a:chExt cx="2000266" cy="1200329"/>
          </a:xfrm>
        </p:grpSpPr>
        <p:sp>
          <p:nvSpPr>
            <p:cNvPr id="13" name="文本框 1"/>
            <p:cNvSpPr txBox="1"/>
            <p:nvPr/>
          </p:nvSpPr>
          <p:spPr>
            <a:xfrm>
              <a:off x="1228691" y="3126473"/>
              <a:ext cx="2857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kumimoji="1" sz="3200"/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2000" dirty="0" smtClean="0">
                  <a:solidFill>
                    <a:srgbClr val="E46C0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－</a:t>
              </a:r>
              <a:endParaRPr lang="zh-CN" altLang="en-US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"/>
            <p:cNvSpPr txBox="1"/>
            <p:nvPr/>
          </p:nvSpPr>
          <p:spPr>
            <a:xfrm>
              <a:off x="1490630" y="2760657"/>
              <a:ext cx="2857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kumimoji="1" sz="3200"/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2000" dirty="0" smtClean="0">
                  <a:solidFill>
                    <a:srgbClr val="E46C0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５</a:t>
              </a:r>
              <a:endParaRPr lang="en-US" altLang="zh-CN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000" dirty="0" smtClean="0">
                  <a:solidFill>
                    <a:srgbClr val="E46C0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５</a:t>
              </a:r>
              <a:endParaRPr lang="en-US" altLang="zh-CN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000" dirty="0" smtClean="0">
                  <a:solidFill>
                    <a:srgbClr val="E46C0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０</a:t>
              </a:r>
              <a:endParaRPr lang="zh-CN" altLang="en-US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"/>
            <p:cNvSpPr txBox="1"/>
            <p:nvPr/>
          </p:nvSpPr>
          <p:spPr>
            <a:xfrm>
              <a:off x="2014507" y="2760657"/>
              <a:ext cx="285750" cy="11690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kumimoji="1" sz="3200"/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2000" dirty="0" smtClean="0">
                  <a:solidFill>
                    <a:srgbClr val="E46C0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１</a:t>
              </a:r>
              <a:endParaRPr lang="en-US" altLang="zh-CN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000" dirty="0" smtClean="0">
                  <a:solidFill>
                    <a:srgbClr val="E46C0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０</a:t>
              </a:r>
              <a:endParaRPr lang="en-US" altLang="zh-CN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000" dirty="0" smtClean="0">
                  <a:solidFill>
                    <a:srgbClr val="E46C0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１</a:t>
              </a:r>
              <a:endParaRPr lang="zh-CN" altLang="en-US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"/>
            <p:cNvSpPr txBox="1"/>
            <p:nvPr/>
          </p:nvSpPr>
          <p:spPr>
            <a:xfrm>
              <a:off x="1752569" y="2760657"/>
              <a:ext cx="2857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kumimoji="1" sz="3200"/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2000" dirty="0" smtClean="0">
                  <a:solidFill>
                    <a:srgbClr val="E46C0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．</a:t>
              </a:r>
              <a:endParaRPr lang="en-US" altLang="zh-CN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000" dirty="0" smtClean="0">
                  <a:solidFill>
                    <a:srgbClr val="E46C0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．</a:t>
              </a:r>
              <a:endParaRPr lang="en-US" altLang="zh-CN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000" dirty="0" smtClean="0">
                  <a:solidFill>
                    <a:srgbClr val="E46C0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．</a:t>
              </a:r>
              <a:endParaRPr lang="zh-CN" altLang="en-US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"/>
            <p:cNvSpPr txBox="1"/>
            <p:nvPr/>
          </p:nvSpPr>
          <p:spPr>
            <a:xfrm>
              <a:off x="861537" y="3191715"/>
              <a:ext cx="2000266" cy="430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kumimoji="1" sz="3200"/>
              </a:lvl1pPr>
            </a:lstStyle>
            <a:p>
              <a:pPr algn="ctr">
                <a:lnSpc>
                  <a:spcPct val="120000"/>
                </a:lnSpc>
              </a:pPr>
              <a:r>
                <a:rPr lang="en-US" altLang="zh-CN" sz="2000" dirty="0" smtClean="0">
                  <a:solidFill>
                    <a:srgbClr val="E46C0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__________</a:t>
              </a:r>
              <a:endParaRPr lang="zh-CN" altLang="en-US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389689" y="3260723"/>
            <a:ext cx="2000266" cy="1200329"/>
            <a:chOff x="1062365" y="2760657"/>
            <a:chExt cx="2000266" cy="1200329"/>
          </a:xfrm>
        </p:grpSpPr>
        <p:sp>
          <p:nvSpPr>
            <p:cNvPr id="23" name="文本框 1"/>
            <p:cNvSpPr txBox="1"/>
            <p:nvPr/>
          </p:nvSpPr>
          <p:spPr>
            <a:xfrm>
              <a:off x="1228691" y="3126473"/>
              <a:ext cx="2857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kumimoji="1" sz="3200"/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2000" dirty="0" smtClean="0">
                  <a:solidFill>
                    <a:srgbClr val="E46C0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－</a:t>
              </a:r>
              <a:endParaRPr lang="zh-CN" altLang="en-US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1"/>
            <p:cNvSpPr txBox="1"/>
            <p:nvPr/>
          </p:nvSpPr>
          <p:spPr>
            <a:xfrm>
              <a:off x="1490630" y="2760657"/>
              <a:ext cx="2857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kumimoji="1" sz="3200"/>
              </a:lvl1pPr>
            </a:lstStyle>
            <a:p>
              <a:pPr algn="ctr">
                <a:lnSpc>
                  <a:spcPct val="120000"/>
                </a:lnSpc>
              </a:pPr>
              <a:r>
                <a:rPr lang="en-US" altLang="zh-CN" sz="2000" dirty="0" smtClean="0">
                  <a:solidFill>
                    <a:srgbClr val="E46C0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en-US" altLang="zh-CN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en-US" altLang="zh-CN" sz="2000" dirty="0" smtClean="0">
                  <a:solidFill>
                    <a:srgbClr val="E46C0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en-US" altLang="zh-CN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en-US" altLang="zh-CN" sz="2000" dirty="0" smtClean="0">
                  <a:solidFill>
                    <a:srgbClr val="E46C0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endParaRPr lang="zh-CN" altLang="en-US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文本框 1"/>
            <p:cNvSpPr txBox="1"/>
            <p:nvPr/>
          </p:nvSpPr>
          <p:spPr>
            <a:xfrm>
              <a:off x="2118992" y="2760657"/>
              <a:ext cx="2857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kumimoji="1" sz="3200"/>
              </a:lvl1pPr>
            </a:lstStyle>
            <a:p>
              <a:pPr algn="ctr">
                <a:lnSpc>
                  <a:spcPct val="120000"/>
                </a:lnSpc>
              </a:pPr>
              <a:r>
                <a:rPr lang="en-US" altLang="zh-CN" sz="2000" dirty="0" smtClean="0">
                  <a:solidFill>
                    <a:srgbClr val="E46C0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endParaRPr lang="en-US" altLang="zh-CN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en-US" altLang="zh-CN" sz="2000" dirty="0" smtClean="0">
                  <a:solidFill>
                    <a:srgbClr val="E46C0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endParaRPr lang="en-US" altLang="zh-CN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en-US" altLang="zh-CN" sz="2000" dirty="0" smtClean="0">
                  <a:solidFill>
                    <a:srgbClr val="E46C0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endParaRPr lang="zh-CN" altLang="en-US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1"/>
            <p:cNvSpPr txBox="1"/>
            <p:nvPr/>
          </p:nvSpPr>
          <p:spPr>
            <a:xfrm>
              <a:off x="1804811" y="2760657"/>
              <a:ext cx="2857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kumimoji="1" sz="3200"/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2000" dirty="0" smtClean="0">
                  <a:solidFill>
                    <a:srgbClr val="E46C0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．</a:t>
              </a:r>
              <a:endParaRPr lang="en-US" altLang="zh-CN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000" dirty="0" smtClean="0">
                  <a:solidFill>
                    <a:srgbClr val="E46C0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．</a:t>
              </a:r>
              <a:endParaRPr lang="en-US" altLang="zh-CN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000" dirty="0" smtClean="0">
                  <a:solidFill>
                    <a:srgbClr val="E46C0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．</a:t>
              </a:r>
              <a:endParaRPr lang="zh-CN" altLang="en-US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1"/>
            <p:cNvSpPr txBox="1"/>
            <p:nvPr/>
          </p:nvSpPr>
          <p:spPr>
            <a:xfrm>
              <a:off x="1062365" y="3191715"/>
              <a:ext cx="2000266" cy="430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kumimoji="1" sz="3200"/>
              </a:lvl1pPr>
            </a:lstStyle>
            <a:p>
              <a:pPr algn="ctr">
                <a:lnSpc>
                  <a:spcPct val="120000"/>
                </a:lnSpc>
              </a:pPr>
              <a:r>
                <a:rPr lang="en-US" altLang="zh-CN" sz="2000" dirty="0" smtClean="0">
                  <a:solidFill>
                    <a:srgbClr val="E46C0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_______________</a:t>
              </a:r>
              <a:endParaRPr lang="zh-CN" altLang="en-US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1"/>
            <p:cNvSpPr txBox="1"/>
            <p:nvPr/>
          </p:nvSpPr>
          <p:spPr>
            <a:xfrm>
              <a:off x="2433173" y="2760657"/>
              <a:ext cx="2857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kumimoji="1" sz="3200"/>
              </a:lvl1pPr>
            </a:lstStyle>
            <a:p>
              <a:pPr algn="ctr">
                <a:lnSpc>
                  <a:spcPct val="120000"/>
                </a:lnSpc>
              </a:pPr>
              <a:r>
                <a:rPr lang="en-US" altLang="zh-CN" sz="2000" dirty="0" smtClean="0">
                  <a:solidFill>
                    <a:srgbClr val="E46C0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endParaRPr lang="en-US" altLang="zh-CN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en-US" altLang="zh-CN" sz="2000" dirty="0" smtClean="0">
                  <a:solidFill>
                    <a:srgbClr val="E46C0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endParaRPr lang="en-US" altLang="zh-CN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en-US" altLang="zh-CN" sz="2000" dirty="0" smtClean="0">
                  <a:solidFill>
                    <a:srgbClr val="E46C0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479250" y="3260723"/>
            <a:ext cx="2214578" cy="1200329"/>
            <a:chOff x="1062365" y="2760657"/>
            <a:chExt cx="2214578" cy="1200329"/>
          </a:xfrm>
        </p:grpSpPr>
        <p:sp>
          <p:nvSpPr>
            <p:cNvPr id="30" name="文本框 1"/>
            <p:cNvSpPr txBox="1"/>
            <p:nvPr/>
          </p:nvSpPr>
          <p:spPr>
            <a:xfrm>
              <a:off x="1228691" y="3126473"/>
              <a:ext cx="2857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kumimoji="1" sz="3200"/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2000" dirty="0" smtClean="0">
                  <a:solidFill>
                    <a:srgbClr val="E46C0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－</a:t>
              </a:r>
              <a:endParaRPr lang="zh-CN" altLang="en-US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1"/>
            <p:cNvSpPr txBox="1"/>
            <p:nvPr/>
          </p:nvSpPr>
          <p:spPr>
            <a:xfrm>
              <a:off x="1490630" y="2760657"/>
              <a:ext cx="2857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kumimoji="1" sz="3200"/>
              </a:lvl1pPr>
            </a:lstStyle>
            <a:p>
              <a:pPr algn="ctr">
                <a:lnSpc>
                  <a:spcPct val="120000"/>
                </a:lnSpc>
              </a:pPr>
              <a:r>
                <a:rPr lang="en-US" altLang="zh-CN" sz="2000" dirty="0" smtClean="0">
                  <a:solidFill>
                    <a:srgbClr val="E46C0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en-US" altLang="zh-CN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en-US" altLang="zh-CN" sz="2000" dirty="0" smtClean="0">
                  <a:solidFill>
                    <a:srgbClr val="E46C0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en-US" altLang="zh-CN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en-US" altLang="zh-CN" sz="2000" dirty="0" smtClean="0">
                  <a:solidFill>
                    <a:srgbClr val="E46C0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endParaRPr lang="zh-CN" altLang="en-US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1"/>
            <p:cNvSpPr txBox="1"/>
            <p:nvPr/>
          </p:nvSpPr>
          <p:spPr>
            <a:xfrm>
              <a:off x="2102340" y="2760657"/>
              <a:ext cx="2857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kumimoji="1" sz="3200"/>
              </a:lvl1pPr>
            </a:lstStyle>
            <a:p>
              <a:pPr algn="ctr">
                <a:lnSpc>
                  <a:spcPct val="120000"/>
                </a:lnSpc>
              </a:pPr>
              <a:r>
                <a:rPr lang="en-US" altLang="zh-CN" sz="2000" dirty="0" smtClean="0">
                  <a:solidFill>
                    <a:srgbClr val="E46C0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endParaRPr lang="en-US" altLang="zh-CN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en-US" altLang="zh-CN" sz="2000" dirty="0" smtClean="0">
                  <a:solidFill>
                    <a:srgbClr val="E46C0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endParaRPr lang="en-US" altLang="zh-CN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en-US" altLang="zh-CN" sz="2000" dirty="0" smtClean="0">
                  <a:solidFill>
                    <a:srgbClr val="E46C0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endParaRPr lang="zh-CN" altLang="en-US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1"/>
            <p:cNvSpPr txBox="1"/>
            <p:nvPr/>
          </p:nvSpPr>
          <p:spPr>
            <a:xfrm>
              <a:off x="1796485" y="2760657"/>
              <a:ext cx="2857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kumimoji="1" sz="3200"/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2000" dirty="0" smtClean="0">
                  <a:solidFill>
                    <a:srgbClr val="E46C0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．</a:t>
              </a:r>
              <a:endParaRPr lang="en-US" altLang="zh-CN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000" dirty="0" smtClean="0">
                  <a:solidFill>
                    <a:srgbClr val="E46C0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．</a:t>
              </a:r>
              <a:endParaRPr lang="en-US" altLang="zh-CN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000" dirty="0" smtClean="0">
                  <a:solidFill>
                    <a:srgbClr val="E46C0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．</a:t>
              </a:r>
              <a:endParaRPr lang="zh-CN" altLang="en-US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1"/>
            <p:cNvSpPr txBox="1"/>
            <p:nvPr/>
          </p:nvSpPr>
          <p:spPr>
            <a:xfrm>
              <a:off x="1062365" y="3191715"/>
              <a:ext cx="22145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kumimoji="1" sz="3200"/>
              </a:lvl1pPr>
            </a:lstStyle>
            <a:p>
              <a:pPr algn="ctr">
                <a:lnSpc>
                  <a:spcPct val="120000"/>
                </a:lnSpc>
              </a:pPr>
              <a:r>
                <a:rPr lang="en-US" altLang="zh-CN" sz="2000" dirty="0" smtClean="0">
                  <a:solidFill>
                    <a:srgbClr val="E46C0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_________________</a:t>
              </a:r>
              <a:endParaRPr lang="zh-CN" altLang="en-US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文本框 1"/>
            <p:cNvSpPr txBox="1"/>
            <p:nvPr/>
          </p:nvSpPr>
          <p:spPr>
            <a:xfrm>
              <a:off x="2408195" y="2760657"/>
              <a:ext cx="2857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kumimoji="1" sz="3200"/>
              </a:lvl1pPr>
            </a:lstStyle>
            <a:p>
              <a:pPr algn="ctr">
                <a:lnSpc>
                  <a:spcPct val="120000"/>
                </a:lnSpc>
              </a:pPr>
              <a:r>
                <a:rPr lang="en-US" altLang="zh-CN" sz="2000" dirty="0" smtClean="0">
                  <a:solidFill>
                    <a:srgbClr val="E46C0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endParaRPr lang="en-US" altLang="zh-CN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en-US" altLang="zh-CN" sz="2000" dirty="0" smtClean="0">
                  <a:solidFill>
                    <a:srgbClr val="E46C0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endParaRPr lang="en-US" altLang="zh-CN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en-US" altLang="zh-CN" sz="2000" dirty="0" smtClean="0">
                  <a:solidFill>
                    <a:srgbClr val="E46C0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endParaRPr lang="zh-CN" altLang="en-US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1"/>
            <p:cNvSpPr txBox="1"/>
            <p:nvPr/>
          </p:nvSpPr>
          <p:spPr>
            <a:xfrm>
              <a:off x="2714052" y="2760657"/>
              <a:ext cx="2857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kumimoji="1" sz="3200"/>
              </a:lvl1pPr>
            </a:lstStyle>
            <a:p>
              <a:pPr algn="ctr">
                <a:lnSpc>
                  <a:spcPct val="120000"/>
                </a:lnSpc>
              </a:pPr>
              <a:r>
                <a:rPr lang="en-US" altLang="zh-CN" sz="2000" dirty="0" smtClean="0">
                  <a:solidFill>
                    <a:srgbClr val="E46C0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endParaRPr lang="en-US" altLang="zh-CN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en-US" altLang="zh-CN" sz="2000" dirty="0" smtClean="0">
                  <a:solidFill>
                    <a:srgbClr val="E46C0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endParaRPr lang="en-US" altLang="zh-CN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en-US" altLang="zh-CN" sz="2000" dirty="0" smtClean="0">
                  <a:solidFill>
                    <a:srgbClr val="E46C0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  <p:bldP spid="1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 descr="E:\0324 步步高\步步高 0723\一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0" y="528638"/>
            <a:ext cx="29591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3"/>
          <p:cNvSpPr txBox="1"/>
          <p:nvPr/>
        </p:nvSpPr>
        <p:spPr>
          <a:xfrm>
            <a:off x="4572000" y="523858"/>
            <a:ext cx="3530600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例题讲解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1228689" y="1331897"/>
            <a:ext cx="105670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3200"/>
            </a:lvl1pPr>
          </a:lstStyle>
          <a:p>
            <a:r>
              <a:rPr lang="zh-CN" altLang="en-US" sz="2600" b="1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</a:t>
            </a:r>
            <a:r>
              <a:rPr lang="en-US" altLang="zh-CN" sz="2600" b="1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2600" b="1" dirty="0" smtClean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"/>
          <p:cNvSpPr txBox="1"/>
          <p:nvPr/>
        </p:nvSpPr>
        <p:spPr>
          <a:xfrm>
            <a:off x="1228689" y="1903401"/>
            <a:ext cx="8715436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kumimoji="1" sz="3200"/>
            </a:lvl1pPr>
          </a:lstStyle>
          <a:p>
            <a:pPr>
              <a:lnSpc>
                <a:spcPct val="120000"/>
              </a:lnSpc>
            </a:pP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小王用</a:t>
            </a:r>
            <a:r>
              <a:rPr lang="en-US" altLang="zh-CN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84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减去一个小数时</a:t>
            </a:r>
            <a:r>
              <a:rPr lang="zh-CN" altLang="en-US" sz="2600" dirty="0" smtClean="0">
                <a:solidFill>
                  <a:srgbClr val="2B8C84"/>
                </a:solidFill>
                <a:latin typeface="+mj-ea"/>
                <a:ea typeface="+mj-ea"/>
              </a:rPr>
              <a:t>，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将小数的小数点漏看了</a:t>
            </a:r>
            <a:r>
              <a:rPr lang="zh-CN" altLang="en-US" sz="2600" dirty="0" smtClean="0">
                <a:solidFill>
                  <a:srgbClr val="2B8C84"/>
                </a:solidFill>
                <a:latin typeface="+mj-ea"/>
                <a:ea typeface="+mj-ea"/>
              </a:rPr>
              <a:t>，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计算结果是</a:t>
            </a:r>
            <a:r>
              <a:rPr lang="en-US" altLang="zh-CN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</a:t>
            </a:r>
            <a:r>
              <a:rPr lang="zh-CN" altLang="en-US" sz="2600" dirty="0" smtClean="0">
                <a:solidFill>
                  <a:srgbClr val="2B8C84"/>
                </a:solidFill>
                <a:latin typeface="+mj-ea"/>
                <a:ea typeface="+mj-ea"/>
              </a:rPr>
              <a:t>，</a:t>
            </a: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正确的结果是多少</a:t>
            </a:r>
            <a:r>
              <a:rPr lang="zh-CN" altLang="en-US" sz="2600" dirty="0" smtClean="0">
                <a:solidFill>
                  <a:srgbClr val="2B8C84"/>
                </a:solidFill>
                <a:latin typeface="+mj-ea"/>
                <a:ea typeface="+mj-ea"/>
              </a:rPr>
              <a:t>？</a:t>
            </a:r>
            <a:endParaRPr lang="zh-CN" altLang="en-US" sz="2600" dirty="0" smtClean="0">
              <a:solidFill>
                <a:srgbClr val="2B8C84"/>
              </a:solidFill>
              <a:latin typeface="+mj-ea"/>
              <a:ea typeface="+mj-ea"/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1228690" y="3689351"/>
            <a:ext cx="8643997" cy="1273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kumimoji="1" sz="3200"/>
            </a:lvl1pPr>
          </a:lstStyle>
          <a:p>
            <a:pPr>
              <a:lnSpc>
                <a:spcPct val="120000"/>
              </a:lnSpc>
            </a:pPr>
            <a:r>
              <a:rPr lang="zh-CN" altLang="en-US" sz="22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这题我们可以用还原法来解题</a:t>
            </a:r>
            <a:r>
              <a:rPr lang="zh-CN" altLang="en-US" sz="2200" dirty="0" smtClean="0">
                <a:solidFill>
                  <a:srgbClr val="E46C0A"/>
                </a:solidFill>
                <a:latin typeface="+mj-ea"/>
                <a:ea typeface="+mj-ea"/>
              </a:rPr>
              <a:t>。</a:t>
            </a:r>
            <a:r>
              <a:rPr lang="zh-CN" altLang="en-US" sz="22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通过已知被减数是</a:t>
            </a:r>
            <a:r>
              <a:rPr lang="en-US" altLang="zh-CN" sz="22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84</a:t>
            </a:r>
            <a:r>
              <a:rPr lang="zh-CN" altLang="en-US" sz="22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以及差是</a:t>
            </a:r>
            <a:r>
              <a:rPr lang="en-US" altLang="zh-CN" sz="22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</a:t>
            </a:r>
            <a:r>
              <a:rPr lang="zh-CN" altLang="en-US" sz="22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这两个条件</a:t>
            </a:r>
            <a:r>
              <a:rPr lang="zh-CN" altLang="en-US" sz="2200" dirty="0" smtClean="0">
                <a:solidFill>
                  <a:srgbClr val="E46C0A"/>
                </a:solidFill>
                <a:latin typeface="+mj-ea"/>
                <a:ea typeface="+mj-ea"/>
              </a:rPr>
              <a:t>，</a:t>
            </a:r>
            <a:r>
              <a:rPr lang="zh-CN" altLang="en-US" sz="22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可以算出漏去了小数点后的减数</a:t>
            </a:r>
            <a:r>
              <a:rPr lang="zh-CN" altLang="en-US" sz="2200" dirty="0" smtClean="0">
                <a:solidFill>
                  <a:srgbClr val="E46C0A"/>
                </a:solidFill>
                <a:latin typeface="+mj-ea"/>
                <a:ea typeface="+mj-ea"/>
              </a:rPr>
              <a:t>，</a:t>
            </a:r>
            <a:r>
              <a:rPr lang="zh-CN" altLang="en-US" sz="22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它是</a:t>
            </a:r>
            <a:r>
              <a:rPr lang="en-US" altLang="zh-CN" sz="22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84−36=48</a:t>
            </a:r>
            <a:r>
              <a:rPr lang="zh-CN" altLang="en-US" sz="2200" dirty="0" smtClean="0">
                <a:solidFill>
                  <a:srgbClr val="E46C0A"/>
                </a:solidFill>
                <a:latin typeface="+mj-ea"/>
                <a:ea typeface="+mj-ea"/>
              </a:rPr>
              <a:t>，</a:t>
            </a:r>
            <a:r>
              <a:rPr lang="zh-CN" altLang="en-US" sz="22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那么原来减数应该是</a:t>
            </a:r>
            <a:r>
              <a:rPr lang="en-US" altLang="zh-CN" sz="22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4.8</a:t>
            </a:r>
            <a:r>
              <a:rPr lang="zh-CN" altLang="en-US" sz="2200" dirty="0" smtClean="0">
                <a:solidFill>
                  <a:srgbClr val="E46C0A"/>
                </a:solidFill>
                <a:latin typeface="+mj-ea"/>
                <a:ea typeface="+mj-ea"/>
              </a:rPr>
              <a:t>，</a:t>
            </a:r>
            <a:r>
              <a:rPr lang="zh-CN" altLang="en-US" sz="22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所以正确的结果是</a:t>
            </a:r>
            <a:r>
              <a:rPr lang="en-US" altLang="zh-CN" sz="22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84−4.8=79.2</a:t>
            </a:r>
            <a:r>
              <a:rPr lang="zh-CN" altLang="en-US" sz="2200" dirty="0" smtClean="0">
                <a:solidFill>
                  <a:srgbClr val="E46C0A"/>
                </a:solidFill>
                <a:latin typeface="+mj-ea"/>
                <a:ea typeface="+mj-ea"/>
              </a:rPr>
              <a:t>。</a:t>
            </a:r>
            <a:endParaRPr lang="en-US" altLang="zh-CN" sz="2200" dirty="0" smtClean="0">
              <a:solidFill>
                <a:srgbClr val="E46C0A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 descr="E:\0324 步步高\步步高 0723\一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0" y="528638"/>
            <a:ext cx="29591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3"/>
          <p:cNvSpPr txBox="1"/>
          <p:nvPr/>
        </p:nvSpPr>
        <p:spPr>
          <a:xfrm>
            <a:off x="4572000" y="523858"/>
            <a:ext cx="3530600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例题讲解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1228689" y="1331897"/>
            <a:ext cx="105670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3200"/>
            </a:lvl1pPr>
          </a:lstStyle>
          <a:p>
            <a:r>
              <a:rPr lang="zh-CN" altLang="en-US" sz="2600" b="1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</a:t>
            </a:r>
            <a:r>
              <a:rPr lang="en-US" altLang="zh-CN" sz="2600" b="1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en-US" altLang="zh-CN" sz="2600" b="1" dirty="0" smtClean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"/>
          <p:cNvSpPr txBox="1"/>
          <p:nvPr/>
        </p:nvSpPr>
        <p:spPr>
          <a:xfrm>
            <a:off x="1228689" y="1831963"/>
            <a:ext cx="8715436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kumimoji="1" sz="3200"/>
            </a:lvl1pPr>
          </a:lstStyle>
          <a:p>
            <a:pPr>
              <a:lnSpc>
                <a:spcPct val="120000"/>
              </a:lnSpc>
            </a:pP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简便计算</a:t>
            </a:r>
            <a:r>
              <a:rPr lang="zh-CN" altLang="en-US" sz="2600" dirty="0" smtClean="0">
                <a:solidFill>
                  <a:srgbClr val="2B8C84"/>
                </a:solidFill>
                <a:latin typeface="+mj-ea"/>
                <a:ea typeface="+mj-ea"/>
              </a:rPr>
              <a:t>：</a:t>
            </a:r>
            <a:r>
              <a:rPr lang="en-US" altLang="zh-CN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0.9+0.99+0.999+0.9999</a:t>
            </a:r>
            <a:endParaRPr lang="zh-CN" altLang="en-US" sz="2600" dirty="0" smtClean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1228690" y="2974971"/>
            <a:ext cx="878687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kumimoji="1" sz="3200"/>
            </a:lvl1pPr>
          </a:lstStyle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原式</a:t>
            </a:r>
            <a:r>
              <a:rPr lang="en-US" altLang="zh-CN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=1+1+1+1-0.1-0.01-0.001-0.0001</a:t>
            </a:r>
            <a:endParaRPr lang="en-US" altLang="zh-CN" sz="2000" dirty="0" smtClean="0">
              <a:solidFill>
                <a:srgbClr val="E46C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=4-(0.1+0.01+0.001+0.0001)</a:t>
            </a:r>
            <a:endParaRPr lang="en-US" altLang="zh-CN" sz="2000" dirty="0" smtClean="0">
              <a:solidFill>
                <a:srgbClr val="E46C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=4-0.1111</a:t>
            </a:r>
            <a:endParaRPr lang="en-US" altLang="zh-CN" sz="2000" dirty="0" smtClean="0">
              <a:solidFill>
                <a:srgbClr val="E46C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=3.8889</a:t>
            </a:r>
            <a:endParaRPr lang="en-US" altLang="zh-CN" sz="2000" dirty="0" smtClean="0">
              <a:solidFill>
                <a:srgbClr val="E46C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 descr="E:\0324 步步高\步步高 0723\一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0" y="528638"/>
            <a:ext cx="29591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3"/>
          <p:cNvSpPr txBox="1"/>
          <p:nvPr/>
        </p:nvSpPr>
        <p:spPr>
          <a:xfrm>
            <a:off x="4572000" y="523858"/>
            <a:ext cx="3530600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例题讲解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1228689" y="1331897"/>
            <a:ext cx="105670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3200"/>
            </a:lvl1pPr>
          </a:lstStyle>
          <a:p>
            <a:r>
              <a:rPr lang="zh-CN" altLang="en-US" sz="2600" b="1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</a:t>
            </a:r>
            <a:r>
              <a:rPr lang="en-US" altLang="zh-CN" sz="2600" b="1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en-US" altLang="zh-CN" sz="2600" b="1" dirty="0" smtClean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"/>
          <p:cNvSpPr txBox="1"/>
          <p:nvPr/>
        </p:nvSpPr>
        <p:spPr>
          <a:xfrm>
            <a:off x="1228689" y="1903401"/>
            <a:ext cx="8715436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kumimoji="1" sz="3200"/>
            </a:lvl1pPr>
          </a:lstStyle>
          <a:p>
            <a:pPr>
              <a:lnSpc>
                <a:spcPct val="120000"/>
              </a:lnSpc>
            </a:pPr>
            <a:r>
              <a:rPr lang="zh-CN" altLang="en-US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简便计算</a:t>
            </a:r>
            <a:r>
              <a:rPr lang="zh-CN" altLang="en-US" sz="2600" dirty="0" smtClean="0">
                <a:solidFill>
                  <a:srgbClr val="2B8C84"/>
                </a:solidFill>
                <a:latin typeface="+mj-ea"/>
                <a:ea typeface="+mj-ea"/>
              </a:rPr>
              <a:t>：</a:t>
            </a:r>
            <a:r>
              <a:rPr lang="en-US" altLang="zh-CN" sz="2600" dirty="0" smtClean="0">
                <a:solidFill>
                  <a:srgbClr val="2B8C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1.625+2.625+3.625+4.625+…+10.625</a:t>
            </a:r>
            <a:endParaRPr lang="zh-CN" altLang="en-US" sz="2600" dirty="0" smtClean="0">
              <a:solidFill>
                <a:srgbClr val="2B8C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1"/>
          <p:cNvSpPr txBox="1"/>
          <p:nvPr/>
        </p:nvSpPr>
        <p:spPr>
          <a:xfrm>
            <a:off x="1228689" y="3046409"/>
            <a:ext cx="87868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kumimoji="1" sz="3200"/>
            </a:lvl1pPr>
          </a:lstStyle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原式</a:t>
            </a:r>
            <a:r>
              <a:rPr lang="en-US" altLang="zh-CN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=(1+2+3+4+…+10)+0.625×10</a:t>
            </a:r>
            <a:endParaRPr lang="en-US" altLang="zh-CN" sz="2000" dirty="0" smtClean="0">
              <a:solidFill>
                <a:srgbClr val="E46C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=55+6.25</a:t>
            </a:r>
            <a:endParaRPr lang="en-US" altLang="zh-CN" sz="2000" dirty="0" smtClean="0">
              <a:solidFill>
                <a:srgbClr val="E46C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000" dirty="0" smtClean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=61.25</a:t>
            </a:r>
            <a:endParaRPr lang="en-US" altLang="zh-CN" sz="2000" dirty="0" smtClean="0">
              <a:solidFill>
                <a:srgbClr val="E46C0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  <p:bldP spid="23" grpId="0"/>
    </p:bldLst>
  </p:timing>
</p:sld>
</file>

<file path=ppt/tags/tag1.xml><?xml version="1.0" encoding="utf-8"?>
<p:tagLst xmlns:p="http://schemas.openxmlformats.org/presentationml/2006/main">
  <p:tag name="KSO_WPP_MARK_KEY" val="4ae3c0dd-96e1-4791-9773-8a76276728f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noFill/>
        </a:ln>
      </a:spPr>
      <a:bodyPr wrap="square" rtlCol="0" anchor="t">
        <a:prstTxWarp prst="textPlain">
          <a:avLst/>
        </a:prstTxWarp>
        <a:spAutoFit/>
      </a:bodyPr>
      <a:lstStyle>
        <a:defPPr algn="ctr">
          <a:defRPr lang="zh-CN" altLang="en-US" sz="6000" b="1">
            <a:solidFill>
              <a:schemeClr val="accent6">
                <a:lumMod val="75000"/>
              </a:schemeClr>
            </a:solidFill>
            <a:effectLst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1240</Words>
  <Application>WPS 演示</Application>
  <PresentationFormat>自定义</PresentationFormat>
  <Paragraphs>161</Paragraphs>
  <Slides>12</Slides>
  <Notes>12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Calibri</vt:lpstr>
      <vt:lpstr>Calibri</vt:lpstr>
      <vt:lpstr>思源黑体 CN Bold</vt:lpstr>
      <vt:lpstr>黑体</vt:lpstr>
      <vt:lpstr>方正兰亭粗黑简体</vt:lpstr>
      <vt:lpstr>微软雅黑</vt:lpstr>
      <vt:lpstr>Arial</vt:lpstr>
      <vt:lpstr>Arial Unicode MS</vt:lpstr>
      <vt:lpstr>MS PGothic</vt:lpstr>
      <vt:lpstr>第一PPT模板网-WWW.1PPT.COM​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427</cp:revision>
  <dcterms:created xsi:type="dcterms:W3CDTF">2016-05-16T11:51:00Z</dcterms:created>
  <dcterms:modified xsi:type="dcterms:W3CDTF">2023-02-05T10:01:34Z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3C6723FA573C418B80BA092AAE487405</vt:lpwstr>
  </property>
</Properties>
</file>