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57" r:id="rId4"/>
    <p:sldId id="258" r:id="rId5"/>
    <p:sldId id="260" r:id="rId6"/>
    <p:sldId id="293" r:id="rId8"/>
    <p:sldId id="268" r:id="rId9"/>
    <p:sldId id="270" r:id="rId10"/>
    <p:sldId id="271" r:id="rId11"/>
    <p:sldId id="272" r:id="rId12"/>
    <p:sldId id="294" r:id="rId13"/>
    <p:sldId id="290" r:id="rId14"/>
    <p:sldId id="274" r:id="rId15"/>
    <p:sldId id="275" r:id="rId16"/>
    <p:sldId id="276" r:id="rId17"/>
    <p:sldId id="295" r:id="rId18"/>
    <p:sldId id="296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82" userDrawn="1">
          <p15:clr>
            <a:srgbClr val="A4A3A4"/>
          </p15:clr>
        </p15:guide>
        <p15:guide id="2" pos="28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2AB8"/>
    <a:srgbClr val="B7ECFF"/>
    <a:srgbClr val="ECF2C5"/>
    <a:srgbClr val="FFFF33"/>
    <a:srgbClr val="92D050"/>
    <a:srgbClr val="A1C450"/>
    <a:srgbClr val="F44236"/>
    <a:srgbClr val="82A3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53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204" y="-804"/>
      </p:cViewPr>
      <p:guideLst>
        <p:guide orient="horz" pos="1682"/>
        <p:guide pos="28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5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7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BC2192-C6B2-467A-8180-21FDB4CFC5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3CF2F1-EAC2-4EF6-BB7A-52A4E7714EC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CF2F1-EAC2-4EF6-BB7A-52A4E7714E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tags" Target="../tags/tag6.xml"/><Relationship Id="rId21" Type="http://schemas.openxmlformats.org/officeDocument/2006/relationships/tags" Target="../tags/tag5.xml"/><Relationship Id="rId20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3.xml"/><Relationship Id="rId18" Type="http://schemas.openxmlformats.org/officeDocument/2006/relationships/tags" Target="../tags/tag2.xml"/><Relationship Id="rId17" Type="http://schemas.openxmlformats.org/officeDocument/2006/relationships/tags" Target="../tags/tag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-1" y="1034756"/>
            <a:ext cx="9144000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FF0000"/>
                </a:solidFill>
              </a:rPr>
              <a:t>小数加减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法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2532412"/>
            <a:ext cx="9144000" cy="3452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en-US" altLang="zh-CN" sz="1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 小数位数相同的小数加法</a:t>
            </a:r>
            <a:endParaRPr lang="zh-CN" altLang="en-US" sz="1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2" name="矩形 321"/>
          <p:cNvSpPr/>
          <p:nvPr userDrawn="1"/>
        </p:nvSpPr>
        <p:spPr>
          <a:xfrm>
            <a:off x="2829214" y="3535333"/>
            <a:ext cx="3485571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1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课堂导入</a:t>
            </a:r>
            <a:r>
              <a:rPr lang="en-US" altLang="zh-CN" sz="1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新知探究</a:t>
            </a:r>
            <a:r>
              <a:rPr lang="en-US" altLang="zh-CN" sz="1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课堂练习</a:t>
            </a:r>
            <a:r>
              <a:rPr lang="en-US" altLang="zh-CN" sz="1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  <a:r>
              <a:rPr lang="en-US" altLang="zh-CN" sz="1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课堂作业</a:t>
            </a:r>
            <a:endParaRPr lang="zh-CN" altLang="en-US" sz="12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6861" y="387514"/>
            <a:ext cx="8117080" cy="1349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+mn-ea"/>
              </a:rPr>
              <a:t>用竖式计算。</a:t>
            </a:r>
            <a:endParaRPr lang="en-US" altLang="zh-CN" sz="2400" b="1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110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>
                <a:latin typeface="+mn-ea"/>
              </a:rPr>
              <a:t>3.78+4.17=                  2.32+12.34=                8.42+17.28=</a:t>
            </a:r>
            <a:endParaRPr lang="zh-CN" altLang="en-US" sz="2100" dirty="0">
              <a:latin typeface="+mn-ea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/>
              <a:t>5</a:t>
            </a:r>
            <a:endParaRPr lang="zh-CN" altLang="en-US" sz="2100" b="1" dirty="0"/>
          </a:p>
        </p:txBody>
      </p:sp>
      <p:sp>
        <p:nvSpPr>
          <p:cNvPr id="41" name="流程图: 可选过程 40"/>
          <p:cNvSpPr/>
          <p:nvPr/>
        </p:nvSpPr>
        <p:spPr>
          <a:xfrm>
            <a:off x="502568" y="2082879"/>
            <a:ext cx="2128335" cy="1591091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/>
          </a:p>
        </p:txBody>
      </p:sp>
      <p:sp>
        <p:nvSpPr>
          <p:cNvPr id="43" name="Text Box 31"/>
          <p:cNvSpPr txBox="1">
            <a:spLocks noChangeArrowheads="1"/>
          </p:cNvSpPr>
          <p:nvPr/>
        </p:nvSpPr>
        <p:spPr bwMode="auto">
          <a:xfrm>
            <a:off x="1078965" y="2767890"/>
            <a:ext cx="991120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4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1 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7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4" name="Rectangle 25"/>
          <p:cNvSpPr>
            <a:spLocks noChangeArrowheads="1"/>
          </p:cNvSpPr>
          <p:nvPr/>
        </p:nvSpPr>
        <p:spPr bwMode="auto">
          <a:xfrm>
            <a:off x="502568" y="2795805"/>
            <a:ext cx="335892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zh-CN" altLang="en-US" sz="2100">
                <a:solidFill>
                  <a:srgbClr val="000000"/>
                </a:solidFill>
                <a:latin typeface="+mn-ea"/>
                <a:ea typeface="+mn-ea"/>
              </a:rPr>
              <a:t>+</a:t>
            </a:r>
            <a:endParaRPr kumimoji="0" lang="zh-CN" altLang="en-US" sz="21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45" name="Text Box 27"/>
          <p:cNvSpPr txBox="1">
            <a:spLocks noChangeArrowheads="1"/>
          </p:cNvSpPr>
          <p:nvPr/>
        </p:nvSpPr>
        <p:spPr bwMode="auto">
          <a:xfrm>
            <a:off x="1461131" y="3169845"/>
            <a:ext cx="293814" cy="394051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6" name="Text Box 27"/>
          <p:cNvSpPr txBox="1">
            <a:spLocks noChangeArrowheads="1"/>
          </p:cNvSpPr>
          <p:nvPr/>
        </p:nvSpPr>
        <p:spPr bwMode="auto">
          <a:xfrm>
            <a:off x="1078965" y="3169845"/>
            <a:ext cx="407630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7</a:t>
            </a:r>
            <a:endParaRPr lang="en-US" altLang="zh-CN" sz="21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7" name="Line 32"/>
          <p:cNvSpPr>
            <a:spLocks noChangeShapeType="1"/>
          </p:cNvSpPr>
          <p:nvPr/>
        </p:nvSpPr>
        <p:spPr bwMode="auto">
          <a:xfrm flipV="1">
            <a:off x="553652" y="3189855"/>
            <a:ext cx="17783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48" name="Text Box 34"/>
          <p:cNvSpPr txBox="1">
            <a:spLocks noChangeArrowheads="1"/>
          </p:cNvSpPr>
          <p:nvPr/>
        </p:nvSpPr>
        <p:spPr bwMode="auto">
          <a:xfrm>
            <a:off x="1611969" y="2904773"/>
            <a:ext cx="249330" cy="30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9" name="Rectangle 37"/>
          <p:cNvSpPr>
            <a:spLocks noChangeArrowheads="1"/>
          </p:cNvSpPr>
          <p:nvPr/>
        </p:nvSpPr>
        <p:spPr bwMode="auto">
          <a:xfrm>
            <a:off x="1315919" y="3125908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0" name="Text Box 31"/>
          <p:cNvSpPr txBox="1">
            <a:spLocks noChangeArrowheads="1"/>
          </p:cNvSpPr>
          <p:nvPr/>
        </p:nvSpPr>
        <p:spPr bwMode="auto">
          <a:xfrm>
            <a:off x="1083204" y="2287810"/>
            <a:ext cx="991120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3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7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8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1" name="Text Box 27"/>
          <p:cNvSpPr txBox="1">
            <a:spLocks noChangeArrowheads="1"/>
          </p:cNvSpPr>
          <p:nvPr/>
        </p:nvSpPr>
        <p:spPr bwMode="auto">
          <a:xfrm>
            <a:off x="1767412" y="3169845"/>
            <a:ext cx="307061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2" name="Text Box 27"/>
          <p:cNvSpPr txBox="1">
            <a:spLocks noChangeArrowheads="1"/>
          </p:cNvSpPr>
          <p:nvPr/>
        </p:nvSpPr>
        <p:spPr bwMode="auto">
          <a:xfrm>
            <a:off x="2065722" y="1305920"/>
            <a:ext cx="891095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7.95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6" name="流程图: 可选过程 25"/>
          <p:cNvSpPr/>
          <p:nvPr/>
        </p:nvSpPr>
        <p:spPr>
          <a:xfrm>
            <a:off x="3589466" y="2082879"/>
            <a:ext cx="2128335" cy="1591091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/>
          </a:p>
        </p:txBody>
      </p:sp>
      <p:sp>
        <p:nvSpPr>
          <p:cNvPr id="32" name="Text Box 31"/>
          <p:cNvSpPr txBox="1">
            <a:spLocks noChangeArrowheads="1"/>
          </p:cNvSpPr>
          <p:nvPr/>
        </p:nvSpPr>
        <p:spPr bwMode="auto">
          <a:xfrm>
            <a:off x="3937109" y="2775795"/>
            <a:ext cx="1227963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1 2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3 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4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3" name="Rectangle 25"/>
          <p:cNvSpPr>
            <a:spLocks noChangeArrowheads="1"/>
          </p:cNvSpPr>
          <p:nvPr/>
        </p:nvSpPr>
        <p:spPr bwMode="auto">
          <a:xfrm>
            <a:off x="3589466" y="2795805"/>
            <a:ext cx="335892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zh-CN" altLang="en-US" sz="2100">
                <a:solidFill>
                  <a:srgbClr val="000000"/>
                </a:solidFill>
                <a:latin typeface="+mn-ea"/>
                <a:ea typeface="+mn-ea"/>
              </a:rPr>
              <a:t>+</a:t>
            </a:r>
            <a:endParaRPr kumimoji="0" lang="zh-CN" altLang="en-US" sz="21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34" name="Text Box 27"/>
          <p:cNvSpPr txBox="1">
            <a:spLocks noChangeArrowheads="1"/>
          </p:cNvSpPr>
          <p:nvPr/>
        </p:nvSpPr>
        <p:spPr bwMode="auto">
          <a:xfrm>
            <a:off x="4548029" y="3169845"/>
            <a:ext cx="293814" cy="394051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5" name="Text Box 27"/>
          <p:cNvSpPr txBox="1">
            <a:spLocks noChangeArrowheads="1"/>
          </p:cNvSpPr>
          <p:nvPr/>
        </p:nvSpPr>
        <p:spPr bwMode="auto">
          <a:xfrm>
            <a:off x="3934383" y="3169845"/>
            <a:ext cx="613647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1 4</a:t>
            </a:r>
            <a:endParaRPr lang="en-US" altLang="zh-CN" sz="21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6" name="Line 32"/>
          <p:cNvSpPr>
            <a:spLocks noChangeShapeType="1"/>
          </p:cNvSpPr>
          <p:nvPr/>
        </p:nvSpPr>
        <p:spPr bwMode="auto">
          <a:xfrm flipV="1">
            <a:off x="3640550" y="3189855"/>
            <a:ext cx="17783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55" name="Rectangle 37"/>
          <p:cNvSpPr>
            <a:spLocks noChangeArrowheads="1"/>
          </p:cNvSpPr>
          <p:nvPr/>
        </p:nvSpPr>
        <p:spPr bwMode="auto">
          <a:xfrm>
            <a:off x="4402817" y="3125908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6" name="Text Box 31"/>
          <p:cNvSpPr txBox="1">
            <a:spLocks noChangeArrowheads="1"/>
          </p:cNvSpPr>
          <p:nvPr/>
        </p:nvSpPr>
        <p:spPr bwMode="auto">
          <a:xfrm>
            <a:off x="4170102" y="2287810"/>
            <a:ext cx="991120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2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3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2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7" name="Text Box 27"/>
          <p:cNvSpPr txBox="1">
            <a:spLocks noChangeArrowheads="1"/>
          </p:cNvSpPr>
          <p:nvPr/>
        </p:nvSpPr>
        <p:spPr bwMode="auto">
          <a:xfrm>
            <a:off x="4872408" y="3169845"/>
            <a:ext cx="307061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8" name="Text Box 27"/>
          <p:cNvSpPr txBox="1">
            <a:spLocks noChangeArrowheads="1"/>
          </p:cNvSpPr>
          <p:nvPr/>
        </p:nvSpPr>
        <p:spPr bwMode="auto">
          <a:xfrm>
            <a:off x="5152620" y="1305920"/>
            <a:ext cx="891095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14.66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9" name="流程图: 可选过程 58"/>
          <p:cNvSpPr/>
          <p:nvPr/>
        </p:nvSpPr>
        <p:spPr>
          <a:xfrm>
            <a:off x="6445051" y="2079712"/>
            <a:ext cx="2128335" cy="1591091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/>
          </a:p>
        </p:txBody>
      </p:sp>
      <p:sp>
        <p:nvSpPr>
          <p:cNvPr id="60" name="Text Box 31"/>
          <p:cNvSpPr txBox="1">
            <a:spLocks noChangeArrowheads="1"/>
          </p:cNvSpPr>
          <p:nvPr/>
        </p:nvSpPr>
        <p:spPr bwMode="auto">
          <a:xfrm>
            <a:off x="6798041" y="2766751"/>
            <a:ext cx="1227963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1 7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2 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8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1" name="Rectangle 25"/>
          <p:cNvSpPr>
            <a:spLocks noChangeArrowheads="1"/>
          </p:cNvSpPr>
          <p:nvPr/>
        </p:nvSpPr>
        <p:spPr bwMode="auto">
          <a:xfrm>
            <a:off x="6445051" y="2792638"/>
            <a:ext cx="335892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zh-CN" altLang="en-US" sz="2100">
                <a:solidFill>
                  <a:srgbClr val="000000"/>
                </a:solidFill>
                <a:latin typeface="+mn-ea"/>
                <a:ea typeface="+mn-ea"/>
              </a:rPr>
              <a:t>+</a:t>
            </a:r>
            <a:endParaRPr kumimoji="0" lang="zh-CN" altLang="en-US" sz="21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62" name="Text Box 27"/>
          <p:cNvSpPr txBox="1">
            <a:spLocks noChangeArrowheads="1"/>
          </p:cNvSpPr>
          <p:nvPr/>
        </p:nvSpPr>
        <p:spPr bwMode="auto">
          <a:xfrm>
            <a:off x="7424737" y="3166679"/>
            <a:ext cx="293814" cy="394051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3" name="Text Box 27"/>
          <p:cNvSpPr txBox="1">
            <a:spLocks noChangeArrowheads="1"/>
          </p:cNvSpPr>
          <p:nvPr/>
        </p:nvSpPr>
        <p:spPr bwMode="auto">
          <a:xfrm>
            <a:off x="6813502" y="3156733"/>
            <a:ext cx="866285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2 5</a:t>
            </a:r>
            <a:endParaRPr lang="en-US" altLang="zh-CN" sz="21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4" name="Line 32"/>
          <p:cNvSpPr>
            <a:spLocks noChangeShapeType="1"/>
          </p:cNvSpPr>
          <p:nvPr/>
        </p:nvSpPr>
        <p:spPr bwMode="auto">
          <a:xfrm flipV="1">
            <a:off x="6496134" y="3186689"/>
            <a:ext cx="17783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65" name="Text Box 34"/>
          <p:cNvSpPr txBox="1">
            <a:spLocks noChangeArrowheads="1"/>
          </p:cNvSpPr>
          <p:nvPr/>
        </p:nvSpPr>
        <p:spPr bwMode="auto">
          <a:xfrm>
            <a:off x="7598606" y="2914120"/>
            <a:ext cx="249330" cy="30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Rectangle 37"/>
          <p:cNvSpPr>
            <a:spLocks noChangeArrowheads="1"/>
          </p:cNvSpPr>
          <p:nvPr/>
        </p:nvSpPr>
        <p:spPr bwMode="auto">
          <a:xfrm>
            <a:off x="7258401" y="3122742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7" name="Text Box 31"/>
          <p:cNvSpPr txBox="1">
            <a:spLocks noChangeArrowheads="1"/>
          </p:cNvSpPr>
          <p:nvPr/>
        </p:nvSpPr>
        <p:spPr bwMode="auto">
          <a:xfrm>
            <a:off x="7025687" y="2284644"/>
            <a:ext cx="991120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8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4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2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8" name="Text Box 27"/>
          <p:cNvSpPr txBox="1">
            <a:spLocks noChangeArrowheads="1"/>
          </p:cNvSpPr>
          <p:nvPr/>
        </p:nvSpPr>
        <p:spPr bwMode="auto">
          <a:xfrm>
            <a:off x="7737041" y="3166679"/>
            <a:ext cx="307061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0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9" name="Text Box 27"/>
          <p:cNvSpPr txBox="1">
            <a:spLocks noChangeArrowheads="1"/>
          </p:cNvSpPr>
          <p:nvPr/>
        </p:nvSpPr>
        <p:spPr bwMode="auto">
          <a:xfrm>
            <a:off x="8008204" y="1302753"/>
            <a:ext cx="891095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25.7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3" grpId="0" bldLvl="0" animBg="1"/>
      <p:bldP spid="44" grpId="0"/>
      <p:bldP spid="45" grpId="0"/>
      <p:bldP spid="46" grpId="0" build="p"/>
      <p:bldP spid="48" grpId="0"/>
      <p:bldP spid="49" grpId="0"/>
      <p:bldP spid="50" grpId="0" bldLvl="0" animBg="1"/>
      <p:bldP spid="51" grpId="0"/>
      <p:bldP spid="52" grpId="0"/>
      <p:bldP spid="26" grpId="0" bldLvl="0" animBg="1"/>
      <p:bldP spid="32" grpId="0" bldLvl="0" animBg="1"/>
      <p:bldP spid="33" grpId="0"/>
      <p:bldP spid="34" grpId="0"/>
      <p:bldP spid="35" grpId="0" build="p"/>
      <p:bldP spid="55" grpId="0"/>
      <p:bldP spid="56" grpId="0" bldLvl="0" animBg="1"/>
      <p:bldP spid="57" grpId="0"/>
      <p:bldP spid="58" grpId="0"/>
      <p:bldP spid="59" grpId="0" bldLvl="0" animBg="1"/>
      <p:bldP spid="60" grpId="0" bldLvl="0" animBg="1"/>
      <p:bldP spid="61" grpId="0"/>
      <p:bldP spid="62" grpId="0"/>
      <p:bldP spid="63" grpId="0" build="p"/>
      <p:bldP spid="65" grpId="0"/>
      <p:bldP spid="66" grpId="0"/>
      <p:bldP spid="67" grpId="0" bldLvl="0" animBg="1"/>
      <p:bldP spid="68" grpId="0"/>
      <p:bldP spid="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10"/>
          <p:cNvSpPr>
            <a:spLocks noChangeArrowheads="1"/>
          </p:cNvSpPr>
          <p:nvPr/>
        </p:nvSpPr>
        <p:spPr bwMode="auto">
          <a:xfrm>
            <a:off x="1127285" y="1002137"/>
            <a:ext cx="6762750" cy="2644986"/>
          </a:xfrm>
          <a:prstGeom prst="roundRect">
            <a:avLst>
              <a:gd name="adj" fmla="val 5528"/>
            </a:avLst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 w="19050">
            <a:solidFill>
              <a:srgbClr val="00B0F0"/>
            </a:solidFill>
            <a:round/>
          </a:ln>
        </p:spPr>
        <p:txBody>
          <a:bodyPr wrap="none" lIns="256500" tIns="27000" rIns="68580" bIns="270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400">
              <a:solidFill>
                <a:srgbClr val="333333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grpSp>
        <p:nvGrpSpPr>
          <p:cNvPr id="5" name="Group 10"/>
          <p:cNvGrpSpPr/>
          <p:nvPr/>
        </p:nvGrpSpPr>
        <p:grpSpPr bwMode="auto">
          <a:xfrm>
            <a:off x="2329762" y="939794"/>
            <a:ext cx="4739747" cy="876708"/>
            <a:chOff x="0" y="0"/>
            <a:chExt cx="1636" cy="641"/>
          </a:xfrm>
        </p:grpSpPr>
        <p:pic>
          <p:nvPicPr>
            <p:cNvPr id="6" name="AutoShape 114"/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636" cy="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 Box 12"/>
            <p:cNvSpPr txBox="1">
              <a:spLocks noChangeArrowheads="1"/>
            </p:cNvSpPr>
            <p:nvPr/>
          </p:nvSpPr>
          <p:spPr bwMode="auto">
            <a:xfrm>
              <a:off x="73" y="67"/>
              <a:ext cx="1386" cy="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latinLnBrk="0" hangingPunct="1">
                <a:spcBef>
                  <a:spcPct val="0"/>
                </a:spcBef>
                <a:buFontTx/>
                <a:buNone/>
              </a:pPr>
              <a:endParaRPr lang="ko-KR" altLang="en-US" sz="15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510741" y="1100921"/>
            <a:ext cx="4558767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342900">
              <a:defRPr/>
            </a:pPr>
            <a:r>
              <a:rPr lang="zh-CN" altLang="en-US" sz="2100" dirty="0">
                <a:solidFill>
                  <a:schemeClr val="bg1"/>
                </a:solidFill>
                <a:latin typeface="+mn-ea"/>
              </a:rPr>
              <a:t>计算位数相同的小数加法要注意：</a:t>
            </a:r>
            <a:endParaRPr lang="en-US" altLang="zh-CN" sz="2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80783" y="1592121"/>
            <a:ext cx="6455753" cy="20073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列竖式计算时，相同数位对齐就是要把小数点对齐，即小数部分十分位对十分位，百分位对百分位</a:t>
            </a:r>
            <a:r>
              <a:rPr lang="en-US" altLang="zh-CN" sz="2100" dirty="0">
                <a:latin typeface="+mn-ea"/>
              </a:rPr>
              <a:t>……</a:t>
            </a:r>
            <a:r>
              <a:rPr lang="zh-CN" altLang="en-US" sz="2100" dirty="0">
                <a:latin typeface="+mn-ea"/>
              </a:rPr>
              <a:t>，整数部分个位对个位，十位对十位</a:t>
            </a:r>
            <a:r>
              <a:rPr lang="en-US" altLang="zh-CN" sz="2100" dirty="0">
                <a:latin typeface="+mn-ea"/>
              </a:rPr>
              <a:t>……</a:t>
            </a:r>
            <a:r>
              <a:rPr lang="zh-CN" altLang="en-US" sz="2100" dirty="0">
                <a:latin typeface="+mn-ea"/>
              </a:rPr>
              <a:t>；从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末位</a:t>
            </a:r>
            <a:r>
              <a:rPr lang="zh-CN" altLang="en-US" sz="2100" dirty="0">
                <a:latin typeface="+mn-ea"/>
              </a:rPr>
              <a:t>算起，哪一位相加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满十</a:t>
            </a:r>
            <a:r>
              <a:rPr lang="zh-CN" altLang="en-US" sz="2100" dirty="0">
                <a:latin typeface="+mn-ea"/>
              </a:rPr>
              <a:t>就要向前一位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进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。</a:t>
            </a:r>
            <a:endParaRPr lang="zh-CN" altLang="en-US" sz="2100" dirty="0"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6869" y="30331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6" name="矩形 5"/>
          <p:cNvSpPr/>
          <p:nvPr/>
        </p:nvSpPr>
        <p:spPr>
          <a:xfrm>
            <a:off x="563530" y="386064"/>
            <a:ext cx="1563879" cy="6224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填一填。</a:t>
            </a:r>
            <a:endParaRPr lang="zh-CN" altLang="en-US" sz="2400" b="1" dirty="0"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27653" y="1418003"/>
            <a:ext cx="6445031" cy="2921985"/>
            <a:chOff x="296368" y="1561470"/>
            <a:chExt cx="8593375" cy="3895980"/>
          </a:xfrm>
        </p:grpSpPr>
        <p:sp>
          <p:nvSpPr>
            <p:cNvPr id="23" name="圆角矩形 22"/>
            <p:cNvSpPr/>
            <p:nvPr/>
          </p:nvSpPr>
          <p:spPr>
            <a:xfrm>
              <a:off x="314673" y="1561470"/>
              <a:ext cx="2209800" cy="3895980"/>
            </a:xfrm>
            <a:prstGeom prst="roundRect">
              <a:avLst/>
            </a:prstGeom>
            <a:solidFill>
              <a:srgbClr val="B7ECFF">
                <a:alpha val="43922"/>
              </a:srgb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296368" y="1561470"/>
              <a:ext cx="2209800" cy="3895980"/>
            </a:xfrm>
            <a:prstGeom prst="roundRect">
              <a:avLst/>
            </a:prstGeom>
            <a:solidFill>
              <a:srgbClr val="B7ECFF">
                <a:alpha val="43922"/>
              </a:srgb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563068" y="2132970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1.37</a:t>
              </a:r>
              <a:endParaRPr lang="zh-CN" altLang="en-US" sz="21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563068" y="3198310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2.31</a:t>
              </a:r>
              <a:endParaRPr lang="zh-CN" altLang="en-US" sz="2100"/>
            </a:p>
          </p:txBody>
        </p:sp>
        <p:sp>
          <p:nvSpPr>
            <p:cNvPr id="22" name="矩形 21"/>
            <p:cNvSpPr/>
            <p:nvPr/>
          </p:nvSpPr>
          <p:spPr>
            <a:xfrm>
              <a:off x="563068" y="4429377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13.64</a:t>
              </a:r>
              <a:endParaRPr lang="zh-CN" altLang="en-US" sz="2100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3574024" y="1561470"/>
              <a:ext cx="2209800" cy="3895980"/>
            </a:xfrm>
            <a:prstGeom prst="roundRect">
              <a:avLst/>
            </a:prstGeom>
            <a:solidFill>
              <a:srgbClr val="B7ECFF">
                <a:alpha val="43922"/>
              </a:srgb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555719" y="1561470"/>
              <a:ext cx="2209800" cy="3895980"/>
            </a:xfrm>
            <a:prstGeom prst="roundRect">
              <a:avLst/>
            </a:prstGeom>
            <a:solidFill>
              <a:srgbClr val="B7ECFF">
                <a:alpha val="43922"/>
              </a:srgb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822419" y="2132970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23.47</a:t>
              </a:r>
              <a:endParaRPr lang="zh-CN" altLang="en-US" sz="21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3822419" y="3198310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9.66</a:t>
              </a:r>
              <a:endParaRPr lang="zh-CN" altLang="en-US" sz="21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3822419" y="4429377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6.29</a:t>
              </a:r>
              <a:endParaRPr lang="zh-CN" altLang="en-US" sz="2100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6679943" y="1561470"/>
              <a:ext cx="2209800" cy="3895980"/>
            </a:xfrm>
            <a:prstGeom prst="roundRect">
              <a:avLst/>
            </a:prstGeom>
            <a:solidFill>
              <a:srgbClr val="B7ECFF">
                <a:alpha val="43922"/>
              </a:srgb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6661638" y="1561470"/>
              <a:ext cx="2209800" cy="3895980"/>
            </a:xfrm>
            <a:prstGeom prst="roundRect">
              <a:avLst/>
            </a:prstGeom>
            <a:solidFill>
              <a:srgbClr val="B7ECFF">
                <a:alpha val="43922"/>
              </a:srgb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6928338" y="2132970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100"/>
            </a:p>
          </p:txBody>
        </p:sp>
        <p:sp>
          <p:nvSpPr>
            <p:cNvPr id="33" name="矩形 32"/>
            <p:cNvSpPr/>
            <p:nvPr/>
          </p:nvSpPr>
          <p:spPr>
            <a:xfrm>
              <a:off x="6928338" y="3198310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100"/>
            </a:p>
          </p:txBody>
        </p:sp>
        <p:sp>
          <p:nvSpPr>
            <p:cNvPr id="34" name="矩形 33"/>
            <p:cNvSpPr/>
            <p:nvPr/>
          </p:nvSpPr>
          <p:spPr>
            <a:xfrm>
              <a:off x="6928338" y="4429377"/>
              <a:ext cx="1498600" cy="6223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100"/>
            </a:p>
          </p:txBody>
        </p:sp>
        <p:sp>
          <p:nvSpPr>
            <p:cNvPr id="35" name="矩形 34"/>
            <p:cNvSpPr/>
            <p:nvPr/>
          </p:nvSpPr>
          <p:spPr>
            <a:xfrm>
              <a:off x="2214080" y="3198310"/>
              <a:ext cx="1498600" cy="6223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+</a:t>
              </a:r>
              <a:endParaRPr lang="zh-CN" altLang="en-US" sz="2100"/>
            </a:p>
          </p:txBody>
        </p:sp>
        <p:sp>
          <p:nvSpPr>
            <p:cNvPr id="36" name="矩形 35"/>
            <p:cNvSpPr/>
            <p:nvPr/>
          </p:nvSpPr>
          <p:spPr>
            <a:xfrm>
              <a:off x="5409715" y="3198310"/>
              <a:ext cx="1498600" cy="6223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100"/>
                <a:t>=</a:t>
              </a:r>
              <a:endParaRPr lang="zh-CN" altLang="en-US" sz="2100"/>
            </a:p>
          </p:txBody>
        </p:sp>
      </p:grpSp>
      <p:sp>
        <p:nvSpPr>
          <p:cNvPr id="37" name="Text Box 27"/>
          <p:cNvSpPr txBox="1">
            <a:spLocks noChangeArrowheads="1"/>
          </p:cNvSpPr>
          <p:nvPr/>
        </p:nvSpPr>
        <p:spPr bwMode="auto">
          <a:xfrm>
            <a:off x="6429178" y="1882965"/>
            <a:ext cx="891095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24.84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8" name="Text Box 27"/>
          <p:cNvSpPr txBox="1">
            <a:spLocks noChangeArrowheads="1"/>
          </p:cNvSpPr>
          <p:nvPr/>
        </p:nvSpPr>
        <p:spPr bwMode="auto">
          <a:xfrm>
            <a:off x="6418057" y="2681970"/>
            <a:ext cx="891095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11.97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9" name="Text Box 27"/>
          <p:cNvSpPr txBox="1">
            <a:spLocks noChangeArrowheads="1"/>
          </p:cNvSpPr>
          <p:nvPr/>
        </p:nvSpPr>
        <p:spPr bwMode="auto">
          <a:xfrm>
            <a:off x="6432178" y="3605271"/>
            <a:ext cx="891095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19.93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9034" y="78287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课堂作业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sp>
        <p:nvSpPr>
          <p:cNvPr id="3" name="矩形 2"/>
          <p:cNvSpPr/>
          <p:nvPr/>
        </p:nvSpPr>
        <p:spPr>
          <a:xfrm>
            <a:off x="567546" y="398498"/>
            <a:ext cx="8171915" cy="12801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列竖式计算。</a:t>
            </a:r>
            <a:endParaRPr lang="en-US" altLang="zh-CN" sz="2400" b="1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8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45.9+3.8=                    9.64+0.35=                     8.45+0.56=</a:t>
            </a:r>
            <a:endParaRPr lang="zh-CN" altLang="en-US" sz="2100" dirty="0">
              <a:latin typeface="+mn-ea"/>
            </a:endParaRPr>
          </a:p>
        </p:txBody>
      </p:sp>
      <p:sp>
        <p:nvSpPr>
          <p:cNvPr id="22" name="流程图: 可选过程 21"/>
          <p:cNvSpPr/>
          <p:nvPr/>
        </p:nvSpPr>
        <p:spPr>
          <a:xfrm>
            <a:off x="534477" y="1960006"/>
            <a:ext cx="2128335" cy="1591091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/>
          </a:p>
        </p:txBody>
      </p:sp>
      <p:sp>
        <p:nvSpPr>
          <p:cNvPr id="23" name="Text Box 31"/>
          <p:cNvSpPr txBox="1">
            <a:spLocks noChangeArrowheads="1"/>
          </p:cNvSpPr>
          <p:nvPr/>
        </p:nvSpPr>
        <p:spPr bwMode="auto">
          <a:xfrm>
            <a:off x="1347828" y="2597406"/>
            <a:ext cx="674927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3 . 8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534477" y="2672932"/>
            <a:ext cx="335892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zh-CN" altLang="en-US" sz="2100">
                <a:solidFill>
                  <a:srgbClr val="000000"/>
                </a:solidFill>
                <a:latin typeface="+mn-ea"/>
                <a:ea typeface="+mn-ea"/>
              </a:rPr>
              <a:t>+</a:t>
            </a:r>
            <a:endParaRPr kumimoji="0" lang="zh-CN" altLang="en-US" sz="21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25" name="Text Box 27"/>
          <p:cNvSpPr txBox="1">
            <a:spLocks noChangeArrowheads="1"/>
          </p:cNvSpPr>
          <p:nvPr/>
        </p:nvSpPr>
        <p:spPr bwMode="auto">
          <a:xfrm>
            <a:off x="1106064" y="3054145"/>
            <a:ext cx="293814" cy="394051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6" name="Text Box 27"/>
          <p:cNvSpPr txBox="1">
            <a:spLocks noChangeArrowheads="1"/>
          </p:cNvSpPr>
          <p:nvPr/>
        </p:nvSpPr>
        <p:spPr bwMode="auto">
          <a:xfrm>
            <a:off x="1346030" y="3054145"/>
            <a:ext cx="407630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9</a:t>
            </a:r>
            <a:endParaRPr lang="en-US" altLang="zh-CN" sz="21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7" name="Line 32"/>
          <p:cNvSpPr>
            <a:spLocks noChangeShapeType="1"/>
          </p:cNvSpPr>
          <p:nvPr/>
        </p:nvSpPr>
        <p:spPr bwMode="auto">
          <a:xfrm flipV="1">
            <a:off x="585560" y="3066983"/>
            <a:ext cx="17783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28" name="Text Box 34"/>
          <p:cNvSpPr txBox="1">
            <a:spLocks noChangeArrowheads="1"/>
          </p:cNvSpPr>
          <p:nvPr/>
        </p:nvSpPr>
        <p:spPr bwMode="auto">
          <a:xfrm>
            <a:off x="1503818" y="2808239"/>
            <a:ext cx="226488" cy="25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12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sz="1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9" name="Rectangle 37"/>
          <p:cNvSpPr>
            <a:spLocks noChangeArrowheads="1"/>
          </p:cNvSpPr>
          <p:nvPr/>
        </p:nvSpPr>
        <p:spPr bwMode="auto">
          <a:xfrm>
            <a:off x="1583099" y="2992552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0" name="Text Box 31"/>
          <p:cNvSpPr txBox="1">
            <a:spLocks noChangeArrowheads="1"/>
          </p:cNvSpPr>
          <p:nvPr/>
        </p:nvSpPr>
        <p:spPr bwMode="auto">
          <a:xfrm>
            <a:off x="1115113" y="2164938"/>
            <a:ext cx="911771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4 5 .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9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1" name="Text Box 27"/>
          <p:cNvSpPr txBox="1">
            <a:spLocks noChangeArrowheads="1"/>
          </p:cNvSpPr>
          <p:nvPr/>
        </p:nvSpPr>
        <p:spPr bwMode="auto">
          <a:xfrm>
            <a:off x="1736093" y="3051958"/>
            <a:ext cx="307061" cy="392430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2" name="Text Box 27"/>
          <p:cNvSpPr txBox="1">
            <a:spLocks noChangeArrowheads="1"/>
          </p:cNvSpPr>
          <p:nvPr/>
        </p:nvSpPr>
        <p:spPr bwMode="auto">
          <a:xfrm>
            <a:off x="1871412" y="1255437"/>
            <a:ext cx="891095" cy="392430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49.7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3" name="流程图: 可选过程 32"/>
          <p:cNvSpPr/>
          <p:nvPr/>
        </p:nvSpPr>
        <p:spPr>
          <a:xfrm>
            <a:off x="3621375" y="1960006"/>
            <a:ext cx="2128335" cy="1591091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/>
          </a:p>
        </p:txBody>
      </p:sp>
      <p:sp>
        <p:nvSpPr>
          <p:cNvPr id="34" name="Text Box 31"/>
          <p:cNvSpPr txBox="1">
            <a:spLocks noChangeArrowheads="1"/>
          </p:cNvSpPr>
          <p:nvPr/>
        </p:nvSpPr>
        <p:spPr bwMode="auto">
          <a:xfrm>
            <a:off x="4208007" y="2636424"/>
            <a:ext cx="991120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0 .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3 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5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5" name="Rectangle 25"/>
          <p:cNvSpPr>
            <a:spLocks noChangeArrowheads="1"/>
          </p:cNvSpPr>
          <p:nvPr/>
        </p:nvSpPr>
        <p:spPr bwMode="auto">
          <a:xfrm>
            <a:off x="3621375" y="2672932"/>
            <a:ext cx="335892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zh-CN" altLang="en-US" sz="2100">
                <a:solidFill>
                  <a:srgbClr val="000000"/>
                </a:solidFill>
                <a:latin typeface="+mn-ea"/>
                <a:ea typeface="+mn-ea"/>
              </a:rPr>
              <a:t>+</a:t>
            </a:r>
            <a:endParaRPr kumimoji="0" lang="zh-CN" altLang="en-US" sz="21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36" name="Text Box 27"/>
          <p:cNvSpPr txBox="1">
            <a:spLocks noChangeArrowheads="1"/>
          </p:cNvSpPr>
          <p:nvPr/>
        </p:nvSpPr>
        <p:spPr bwMode="auto">
          <a:xfrm>
            <a:off x="4579938" y="3046973"/>
            <a:ext cx="293814" cy="394051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7" name="Text Box 27"/>
          <p:cNvSpPr txBox="1">
            <a:spLocks noChangeArrowheads="1"/>
          </p:cNvSpPr>
          <p:nvPr/>
        </p:nvSpPr>
        <p:spPr bwMode="auto">
          <a:xfrm>
            <a:off x="4222448" y="3046978"/>
            <a:ext cx="613647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9</a:t>
            </a:r>
            <a:endParaRPr lang="en-US" altLang="zh-CN" sz="21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8" name="Line 32"/>
          <p:cNvSpPr>
            <a:spLocks noChangeShapeType="1"/>
          </p:cNvSpPr>
          <p:nvPr/>
        </p:nvSpPr>
        <p:spPr bwMode="auto">
          <a:xfrm flipV="1">
            <a:off x="3672458" y="3066983"/>
            <a:ext cx="17783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53" name="Rectangle 37"/>
          <p:cNvSpPr>
            <a:spLocks noChangeArrowheads="1"/>
          </p:cNvSpPr>
          <p:nvPr/>
        </p:nvSpPr>
        <p:spPr bwMode="auto">
          <a:xfrm>
            <a:off x="4434725" y="3003036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7" name="Text Box 31"/>
          <p:cNvSpPr txBox="1">
            <a:spLocks noChangeArrowheads="1"/>
          </p:cNvSpPr>
          <p:nvPr/>
        </p:nvSpPr>
        <p:spPr bwMode="auto">
          <a:xfrm>
            <a:off x="4202011" y="2164938"/>
            <a:ext cx="991120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9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6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4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8" name="Text Box 27"/>
          <p:cNvSpPr txBox="1">
            <a:spLocks noChangeArrowheads="1"/>
          </p:cNvSpPr>
          <p:nvPr/>
        </p:nvSpPr>
        <p:spPr bwMode="auto">
          <a:xfrm>
            <a:off x="4904317" y="3046973"/>
            <a:ext cx="307061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9" name="Text Box 27"/>
          <p:cNvSpPr txBox="1">
            <a:spLocks noChangeArrowheads="1"/>
          </p:cNvSpPr>
          <p:nvPr/>
        </p:nvSpPr>
        <p:spPr bwMode="auto">
          <a:xfrm>
            <a:off x="4958310" y="1246389"/>
            <a:ext cx="891095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9.99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流程图: 可选过程 59"/>
          <p:cNvSpPr/>
          <p:nvPr/>
        </p:nvSpPr>
        <p:spPr>
          <a:xfrm>
            <a:off x="6476960" y="1956840"/>
            <a:ext cx="2128335" cy="1591091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/>
          </a:p>
        </p:txBody>
      </p:sp>
      <p:sp>
        <p:nvSpPr>
          <p:cNvPr id="61" name="Text Box 31"/>
          <p:cNvSpPr txBox="1">
            <a:spLocks noChangeArrowheads="1"/>
          </p:cNvSpPr>
          <p:nvPr/>
        </p:nvSpPr>
        <p:spPr bwMode="auto">
          <a:xfrm>
            <a:off x="7058835" y="2634020"/>
            <a:ext cx="991120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0 .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5 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6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2" name="Rectangle 25"/>
          <p:cNvSpPr>
            <a:spLocks noChangeArrowheads="1"/>
          </p:cNvSpPr>
          <p:nvPr/>
        </p:nvSpPr>
        <p:spPr bwMode="auto">
          <a:xfrm>
            <a:off x="6476960" y="2669766"/>
            <a:ext cx="335892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zh-CN" altLang="en-US" sz="2100">
                <a:solidFill>
                  <a:srgbClr val="000000"/>
                </a:solidFill>
                <a:latin typeface="+mn-ea"/>
                <a:ea typeface="+mn-ea"/>
              </a:rPr>
              <a:t>+</a:t>
            </a:r>
            <a:endParaRPr kumimoji="0" lang="zh-CN" altLang="en-US" sz="210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63" name="Text Box 27"/>
          <p:cNvSpPr txBox="1">
            <a:spLocks noChangeArrowheads="1"/>
          </p:cNvSpPr>
          <p:nvPr/>
        </p:nvSpPr>
        <p:spPr bwMode="auto">
          <a:xfrm>
            <a:off x="7456646" y="3043806"/>
            <a:ext cx="293814" cy="394051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0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4" name="Text Box 27"/>
          <p:cNvSpPr txBox="1">
            <a:spLocks noChangeArrowheads="1"/>
          </p:cNvSpPr>
          <p:nvPr/>
        </p:nvSpPr>
        <p:spPr bwMode="auto">
          <a:xfrm>
            <a:off x="7093568" y="3043839"/>
            <a:ext cx="675072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9</a:t>
            </a:r>
            <a:endParaRPr lang="en-US" altLang="zh-CN" sz="21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5" name="Line 32"/>
          <p:cNvSpPr>
            <a:spLocks noChangeShapeType="1"/>
          </p:cNvSpPr>
          <p:nvPr/>
        </p:nvSpPr>
        <p:spPr bwMode="auto">
          <a:xfrm flipV="1">
            <a:off x="6528043" y="3063816"/>
            <a:ext cx="17783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66" name="Text Box 34"/>
          <p:cNvSpPr txBox="1">
            <a:spLocks noChangeArrowheads="1"/>
          </p:cNvSpPr>
          <p:nvPr/>
        </p:nvSpPr>
        <p:spPr bwMode="auto">
          <a:xfrm>
            <a:off x="7609539" y="2828242"/>
            <a:ext cx="226488" cy="25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12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sz="1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7" name="Rectangle 37"/>
          <p:cNvSpPr>
            <a:spLocks noChangeArrowheads="1"/>
          </p:cNvSpPr>
          <p:nvPr/>
        </p:nvSpPr>
        <p:spPr bwMode="auto">
          <a:xfrm>
            <a:off x="7290310" y="2999869"/>
            <a:ext cx="2012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8" name="Text Box 31"/>
          <p:cNvSpPr txBox="1">
            <a:spLocks noChangeArrowheads="1"/>
          </p:cNvSpPr>
          <p:nvPr/>
        </p:nvSpPr>
        <p:spPr bwMode="auto">
          <a:xfrm>
            <a:off x="7057596" y="2161771"/>
            <a:ext cx="991120" cy="3940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100">
                <a:latin typeface="+mn-ea"/>
                <a:cs typeface="宋体" panose="02010600030101010101" pitchFamily="2" charset="-122"/>
              </a:rPr>
              <a:t>8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4</a:t>
            </a:r>
            <a:r>
              <a:rPr lang="zh-CN" altLang="en-US" sz="2100">
                <a:latin typeface="+mn-ea"/>
                <a:cs typeface="宋体" panose="02010600030101010101" pitchFamily="2" charset="-122"/>
              </a:rPr>
              <a:t>  </a:t>
            </a:r>
            <a:r>
              <a:rPr lang="en-US" altLang="zh-CN" sz="2100">
                <a:latin typeface="+mn-ea"/>
                <a:cs typeface="宋体" panose="02010600030101010101" pitchFamily="2" charset="-122"/>
              </a:rPr>
              <a:t>5</a:t>
            </a:r>
            <a:endParaRPr lang="en-US" altLang="zh-CN" sz="21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9" name="Text Box 27"/>
          <p:cNvSpPr txBox="1">
            <a:spLocks noChangeArrowheads="1"/>
          </p:cNvSpPr>
          <p:nvPr/>
        </p:nvSpPr>
        <p:spPr bwMode="auto">
          <a:xfrm>
            <a:off x="7759901" y="3043806"/>
            <a:ext cx="307061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0" name="Text Box 27"/>
          <p:cNvSpPr txBox="1">
            <a:spLocks noChangeArrowheads="1"/>
          </p:cNvSpPr>
          <p:nvPr/>
        </p:nvSpPr>
        <p:spPr bwMode="auto">
          <a:xfrm>
            <a:off x="8060211" y="1240905"/>
            <a:ext cx="891095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sz="2100">
                <a:solidFill>
                  <a:srgbClr val="FF0000"/>
                </a:solidFill>
                <a:latin typeface="+mn-ea"/>
                <a:ea typeface="+mn-ea"/>
              </a:rPr>
              <a:t>9.01</a:t>
            </a:r>
            <a:endParaRPr kumimoji="0"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1" name="Text Box 34"/>
          <p:cNvSpPr txBox="1">
            <a:spLocks noChangeArrowheads="1"/>
          </p:cNvSpPr>
          <p:nvPr/>
        </p:nvSpPr>
        <p:spPr bwMode="auto">
          <a:xfrm>
            <a:off x="7181774" y="2840597"/>
            <a:ext cx="226488" cy="25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12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sz="1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2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/>
      <p:bldP spid="25" grpId="0"/>
      <p:bldP spid="26" grpId="0" build="p"/>
      <p:bldP spid="28" grpId="0"/>
      <p:bldP spid="29" grpId="0"/>
      <p:bldP spid="30" grpId="0" bldLvl="0" animBg="1"/>
      <p:bldP spid="31" grpId="0"/>
      <p:bldP spid="32" grpId="0"/>
      <p:bldP spid="33" grpId="0" bldLvl="0" animBg="1"/>
      <p:bldP spid="34" grpId="0" bldLvl="0" animBg="1"/>
      <p:bldP spid="35" grpId="0"/>
      <p:bldP spid="36" grpId="0"/>
      <p:bldP spid="37" grpId="0" build="p"/>
      <p:bldP spid="53" grpId="0"/>
      <p:bldP spid="57" grpId="0" bldLvl="0" animBg="1"/>
      <p:bldP spid="58" grpId="0"/>
      <p:bldP spid="59" grpId="0"/>
      <p:bldP spid="60" grpId="0" bldLvl="0" animBg="1"/>
      <p:bldP spid="61" grpId="0" bldLvl="0" animBg="1"/>
      <p:bldP spid="62" grpId="0"/>
      <p:bldP spid="63" grpId="0"/>
      <p:bldP spid="64" grpId="0" build="p"/>
      <p:bldP spid="66" grpId="0"/>
      <p:bldP spid="67" grpId="0"/>
      <p:bldP spid="68" grpId="0" bldLvl="0" animBg="1"/>
      <p:bldP spid="69" grpId="0"/>
      <p:bldP spid="70" grpId="0"/>
      <p:bldP spid="7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流程图: 可选过程 79"/>
          <p:cNvSpPr/>
          <p:nvPr/>
        </p:nvSpPr>
        <p:spPr>
          <a:xfrm>
            <a:off x="493520" y="1310362"/>
            <a:ext cx="6688330" cy="1820030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sp>
        <p:nvSpPr>
          <p:cNvPr id="3" name="矩形 2"/>
          <p:cNvSpPr/>
          <p:nvPr/>
        </p:nvSpPr>
        <p:spPr>
          <a:xfrm>
            <a:off x="595879" y="398316"/>
            <a:ext cx="6747896" cy="25612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下列说法对不对。</a:t>
            </a:r>
            <a:endParaRPr lang="en-US" altLang="zh-CN" sz="21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2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、</a:t>
            </a:r>
            <a:r>
              <a:rPr lang="en-US" altLang="zh-CN" sz="2100" dirty="0">
                <a:latin typeface="+mn-ea"/>
              </a:rPr>
              <a:t>3</a:t>
            </a:r>
            <a:r>
              <a:rPr lang="zh-CN" altLang="en-US" sz="2100" dirty="0">
                <a:latin typeface="+mn-ea"/>
              </a:rPr>
              <a:t>个</a:t>
            </a:r>
            <a:r>
              <a:rPr lang="en-US" altLang="zh-CN" sz="2100" dirty="0">
                <a:latin typeface="+mn-ea"/>
              </a:rPr>
              <a:t>0.1</a:t>
            </a:r>
            <a:r>
              <a:rPr lang="zh-CN" altLang="en-US" sz="2100" dirty="0">
                <a:latin typeface="+mn-ea"/>
              </a:rPr>
              <a:t>加上</a:t>
            </a:r>
            <a:r>
              <a:rPr lang="en-US" altLang="zh-CN" sz="2100" dirty="0">
                <a:latin typeface="+mn-ea"/>
              </a:rPr>
              <a:t>4</a:t>
            </a:r>
            <a:r>
              <a:rPr lang="zh-CN" altLang="en-US" sz="2100" dirty="0">
                <a:latin typeface="+mn-ea"/>
              </a:rPr>
              <a:t>个</a:t>
            </a:r>
            <a:r>
              <a:rPr lang="en-US" altLang="zh-CN" sz="2100" dirty="0">
                <a:latin typeface="+mn-ea"/>
              </a:rPr>
              <a:t>0.1</a:t>
            </a:r>
            <a:r>
              <a:rPr lang="zh-CN" altLang="en-US" sz="2100" dirty="0">
                <a:latin typeface="+mn-ea"/>
              </a:rPr>
              <a:t>是</a:t>
            </a:r>
            <a:r>
              <a:rPr lang="en-US" altLang="zh-CN" sz="2100" dirty="0">
                <a:latin typeface="+mn-ea"/>
              </a:rPr>
              <a:t>7</a:t>
            </a:r>
            <a:r>
              <a:rPr lang="zh-CN" altLang="en-US" sz="2100" dirty="0">
                <a:latin typeface="+mn-ea"/>
              </a:rPr>
              <a:t>个</a:t>
            </a:r>
            <a:r>
              <a:rPr lang="en-US" altLang="zh-CN" sz="2100" dirty="0">
                <a:latin typeface="+mn-ea"/>
              </a:rPr>
              <a:t>0.1</a:t>
            </a:r>
            <a:r>
              <a:rPr lang="zh-CN" altLang="en-US" sz="2100" dirty="0">
                <a:latin typeface="+mn-ea"/>
              </a:rPr>
              <a:t>。             （      ）</a:t>
            </a:r>
            <a:endParaRPr lang="en-US" altLang="zh-CN" sz="2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2</a:t>
            </a:r>
            <a:r>
              <a:rPr lang="zh-CN" altLang="en-US" sz="2100" dirty="0">
                <a:latin typeface="+mn-ea"/>
              </a:rPr>
              <a:t>、</a:t>
            </a:r>
            <a:r>
              <a:rPr lang="en-US" altLang="zh-CN" sz="2100" dirty="0">
                <a:latin typeface="+mn-ea"/>
              </a:rPr>
              <a:t>5</a:t>
            </a:r>
            <a:r>
              <a:rPr lang="zh-CN" altLang="en-US" sz="2100" dirty="0">
                <a:latin typeface="+mn-ea"/>
              </a:rPr>
              <a:t>个</a:t>
            </a:r>
            <a:r>
              <a:rPr lang="en-US" altLang="zh-CN" sz="2100" dirty="0">
                <a:latin typeface="+mn-ea"/>
              </a:rPr>
              <a:t>0.1</a:t>
            </a:r>
            <a:r>
              <a:rPr lang="zh-CN" altLang="en-US" sz="2100" dirty="0">
                <a:latin typeface="+mn-ea"/>
              </a:rPr>
              <a:t>加上</a:t>
            </a:r>
            <a:r>
              <a:rPr lang="en-US" altLang="zh-CN" sz="2100" dirty="0">
                <a:latin typeface="+mn-ea"/>
              </a:rPr>
              <a:t>4</a:t>
            </a:r>
            <a:r>
              <a:rPr lang="zh-CN" altLang="en-US" sz="2100" dirty="0">
                <a:latin typeface="+mn-ea"/>
              </a:rPr>
              <a:t>个</a:t>
            </a:r>
            <a:r>
              <a:rPr lang="en-US" altLang="zh-CN" sz="2100" dirty="0">
                <a:latin typeface="+mn-ea"/>
              </a:rPr>
              <a:t>0.01</a:t>
            </a:r>
            <a:r>
              <a:rPr lang="zh-CN" altLang="en-US" sz="2100" dirty="0">
                <a:latin typeface="+mn-ea"/>
              </a:rPr>
              <a:t>是</a:t>
            </a:r>
            <a:r>
              <a:rPr lang="en-US" altLang="zh-CN" sz="2100" dirty="0">
                <a:latin typeface="+mn-ea"/>
              </a:rPr>
              <a:t>9</a:t>
            </a:r>
            <a:r>
              <a:rPr lang="zh-CN" altLang="en-US" sz="2100" dirty="0">
                <a:latin typeface="+mn-ea"/>
              </a:rPr>
              <a:t>个</a:t>
            </a:r>
            <a:r>
              <a:rPr lang="en-US" altLang="zh-CN" sz="2100" dirty="0">
                <a:latin typeface="+mn-ea"/>
              </a:rPr>
              <a:t>0.1</a:t>
            </a:r>
            <a:r>
              <a:rPr lang="zh-CN" altLang="en-US" sz="2100" dirty="0">
                <a:latin typeface="+mn-ea"/>
              </a:rPr>
              <a:t>。           （      ）</a:t>
            </a:r>
            <a:endParaRPr lang="en-US" altLang="zh-CN" sz="2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3</a:t>
            </a:r>
            <a:r>
              <a:rPr lang="zh-CN" altLang="en-US" sz="2100" dirty="0">
                <a:latin typeface="+mn-ea"/>
              </a:rPr>
              <a:t>、</a:t>
            </a:r>
            <a:r>
              <a:rPr lang="en-US" altLang="zh-CN" sz="2100" dirty="0">
                <a:latin typeface="+mn-ea"/>
              </a:rPr>
              <a:t>9</a:t>
            </a:r>
            <a:r>
              <a:rPr lang="zh-CN" altLang="en-US" sz="2100" dirty="0">
                <a:latin typeface="+mn-ea"/>
              </a:rPr>
              <a:t>个</a:t>
            </a:r>
            <a:r>
              <a:rPr lang="en-US" altLang="zh-CN" sz="2100" dirty="0">
                <a:latin typeface="+mn-ea"/>
              </a:rPr>
              <a:t>0.01</a:t>
            </a:r>
            <a:r>
              <a:rPr lang="zh-CN" altLang="en-US" sz="2100" dirty="0">
                <a:latin typeface="+mn-ea"/>
              </a:rPr>
              <a:t>加上</a:t>
            </a:r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个</a:t>
            </a:r>
            <a:r>
              <a:rPr lang="en-US" altLang="zh-CN" sz="2100" dirty="0">
                <a:latin typeface="+mn-ea"/>
              </a:rPr>
              <a:t>0.01</a:t>
            </a:r>
            <a:r>
              <a:rPr lang="zh-CN" altLang="en-US" sz="2100" dirty="0">
                <a:latin typeface="+mn-ea"/>
              </a:rPr>
              <a:t>是</a:t>
            </a:r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个</a:t>
            </a:r>
            <a:r>
              <a:rPr lang="en-US" altLang="zh-CN" sz="2100" dirty="0">
                <a:latin typeface="+mn-ea"/>
              </a:rPr>
              <a:t>0.1</a:t>
            </a:r>
            <a:r>
              <a:rPr lang="zh-CN" altLang="en-US" sz="2100" dirty="0">
                <a:latin typeface="+mn-ea"/>
              </a:rPr>
              <a:t>。         （      ）</a:t>
            </a:r>
            <a:endParaRPr lang="zh-CN" altLang="en-US" sz="2100" dirty="0">
              <a:latin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914011" y="1557188"/>
            <a:ext cx="67854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>
                <a:solidFill>
                  <a:srgbClr val="FF0000"/>
                </a:solidFill>
                <a:latin typeface="+mn-ea"/>
              </a:rPr>
              <a:t>√</a:t>
            </a:r>
            <a:endParaRPr lang="en-US" altLang="zh-CN" sz="21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914073" y="2042636"/>
            <a:ext cx="73866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>
                <a:solidFill>
                  <a:srgbClr val="FF0000"/>
                </a:solidFill>
                <a:latin typeface="+mn-ea"/>
              </a:rPr>
              <a:t>×</a:t>
            </a:r>
            <a:endParaRPr lang="en-US" altLang="zh-CN" sz="210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6643277" y="1904359"/>
            <a:ext cx="2432050" cy="577081"/>
            <a:chOff x="-659035" y="2614783"/>
            <a:chExt cx="2146976" cy="655903"/>
          </a:xfrm>
        </p:grpSpPr>
        <p:sp>
          <p:nvSpPr>
            <p:cNvPr id="83" name="对话气泡: 圆角矩形 24"/>
            <p:cNvSpPr/>
            <p:nvPr/>
          </p:nvSpPr>
          <p:spPr>
            <a:xfrm>
              <a:off x="-659035" y="2701391"/>
              <a:ext cx="1889395" cy="566741"/>
            </a:xfrm>
            <a:prstGeom prst="wedgeRoundRectCallout">
              <a:avLst>
                <a:gd name="adj1" fmla="val -58048"/>
                <a:gd name="adj2" fmla="val 1306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-643058" y="2614783"/>
              <a:ext cx="2130999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计数单位不相同。</a:t>
              </a:r>
              <a:endParaRPr lang="zh-CN" altLang="en-US" sz="2100">
                <a:latin typeface="+mn-ea"/>
              </a:endParaRPr>
            </a:p>
          </p:txBody>
        </p:sp>
      </p:grpSp>
      <p:sp>
        <p:nvSpPr>
          <p:cNvPr id="85" name="圆角矩形 84"/>
          <p:cNvSpPr/>
          <p:nvPr/>
        </p:nvSpPr>
        <p:spPr>
          <a:xfrm>
            <a:off x="2818292" y="2069882"/>
            <a:ext cx="581657" cy="333375"/>
          </a:xfrm>
          <a:prstGeom prst="roundRect">
            <a:avLst>
              <a:gd name="adj" fmla="val 42381"/>
            </a:avLst>
          </a:prstGeom>
          <a:solidFill>
            <a:srgbClr val="B7ECFF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6" name="文本框 85"/>
          <p:cNvSpPr txBox="1"/>
          <p:nvPr/>
        </p:nvSpPr>
        <p:spPr>
          <a:xfrm>
            <a:off x="5923060" y="2530369"/>
            <a:ext cx="73831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>
                <a:solidFill>
                  <a:srgbClr val="FF0000"/>
                </a:solidFill>
                <a:latin typeface="+mn-ea"/>
              </a:rPr>
              <a:t>√</a:t>
            </a:r>
            <a:endParaRPr lang="en-US" altLang="zh-CN" sz="210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2966627" y="3765314"/>
            <a:ext cx="2413952" cy="577081"/>
            <a:chOff x="-659035" y="2635353"/>
            <a:chExt cx="2131000" cy="655902"/>
          </a:xfrm>
        </p:grpSpPr>
        <p:sp>
          <p:nvSpPr>
            <p:cNvPr id="88" name="对话气泡: 圆角矩形 24"/>
            <p:cNvSpPr/>
            <p:nvPr/>
          </p:nvSpPr>
          <p:spPr>
            <a:xfrm>
              <a:off x="-659035" y="2721961"/>
              <a:ext cx="1709032" cy="566741"/>
            </a:xfrm>
            <a:prstGeom prst="wedgeRoundRectCallout">
              <a:avLst>
                <a:gd name="adj1" fmla="val -83641"/>
                <a:gd name="adj2" fmla="val -6337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-659034" y="2635353"/>
              <a:ext cx="2130999" cy="6559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en-US" altLang="zh-CN" sz="2100">
                  <a:latin typeface="+mn-ea"/>
                </a:rPr>
                <a:t>10</a:t>
              </a:r>
              <a:r>
                <a:rPr lang="zh-CN" altLang="en-US" sz="2100">
                  <a:latin typeface="+mn-ea"/>
                </a:rPr>
                <a:t>个</a:t>
              </a:r>
              <a:r>
                <a:rPr lang="en-US" altLang="zh-CN" sz="2100">
                  <a:latin typeface="+mn-ea"/>
                </a:rPr>
                <a:t>0.01</a:t>
              </a:r>
              <a:r>
                <a:rPr lang="zh-CN" altLang="en-US" sz="2100">
                  <a:latin typeface="+mn-ea"/>
                </a:rPr>
                <a:t>是</a:t>
              </a:r>
              <a:r>
                <a:rPr lang="en-US" altLang="zh-CN" sz="2100">
                  <a:latin typeface="+mn-ea"/>
                </a:rPr>
                <a:t>0.1</a:t>
              </a:r>
              <a:endParaRPr lang="zh-CN" altLang="en-US" sz="210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ldLvl="0" animBg="1"/>
      <p:bldP spid="3" grpId="0"/>
      <p:bldP spid="49" grpId="0"/>
      <p:bldP spid="81" grpId="0"/>
      <p:bldP spid="85" grpId="0" bldLvl="0" animBg="1"/>
      <p:bldP spid="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/>
              <a:t>4</a:t>
            </a:r>
            <a:endParaRPr lang="zh-CN" altLang="en-US" sz="2100" b="1" dirty="0"/>
          </a:p>
        </p:txBody>
      </p:sp>
      <p:sp>
        <p:nvSpPr>
          <p:cNvPr id="3" name="矩形 2"/>
          <p:cNvSpPr/>
          <p:nvPr/>
        </p:nvSpPr>
        <p:spPr>
          <a:xfrm>
            <a:off x="595789" y="443389"/>
            <a:ext cx="8090535" cy="15225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亮亮家</a:t>
            </a:r>
            <a:r>
              <a:rPr lang="en-US" altLang="zh-CN" sz="2100" dirty="0">
                <a:latin typeface="+mn-ea"/>
              </a:rPr>
              <a:t>7</a:t>
            </a:r>
            <a:r>
              <a:rPr lang="zh-CN" altLang="en-US" sz="2100" dirty="0">
                <a:latin typeface="+mn-ea"/>
              </a:rPr>
              <a:t>月份的电话费是</a:t>
            </a:r>
            <a:r>
              <a:rPr lang="en-US" altLang="zh-CN" sz="2100" dirty="0">
                <a:latin typeface="+mn-ea"/>
              </a:rPr>
              <a:t>68.48</a:t>
            </a:r>
            <a:r>
              <a:rPr lang="zh-CN" altLang="en-US" sz="2100" dirty="0">
                <a:latin typeface="+mn-ea"/>
              </a:rPr>
              <a:t>元</a:t>
            </a:r>
            <a:r>
              <a:rPr lang="en-US" altLang="zh-CN" sz="2100" dirty="0">
                <a:latin typeface="+mn-ea"/>
              </a:rPr>
              <a:t>,8</a:t>
            </a:r>
            <a:r>
              <a:rPr lang="zh-CN" altLang="en-US" sz="2100" dirty="0">
                <a:latin typeface="+mn-ea"/>
              </a:rPr>
              <a:t>月份的电话费是</a:t>
            </a:r>
            <a:r>
              <a:rPr lang="en-US" altLang="zh-CN" sz="2100" dirty="0">
                <a:latin typeface="+mn-ea"/>
              </a:rPr>
              <a:t>71.21</a:t>
            </a:r>
            <a:r>
              <a:rPr lang="zh-CN" altLang="en-US" sz="2100" dirty="0">
                <a:latin typeface="+mn-ea"/>
              </a:rPr>
              <a:t>元。亮亮家</a:t>
            </a:r>
            <a:r>
              <a:rPr lang="en-US" altLang="zh-CN" sz="2100" dirty="0">
                <a:latin typeface="+mn-ea"/>
              </a:rPr>
              <a:t>7</a:t>
            </a:r>
            <a:r>
              <a:rPr lang="zh-CN" altLang="en-US" sz="2100" dirty="0">
                <a:latin typeface="+mn-ea"/>
              </a:rPr>
              <a:t>月份和</a:t>
            </a:r>
            <a:r>
              <a:rPr lang="en-US" altLang="zh-CN" sz="2100" dirty="0">
                <a:latin typeface="+mn-ea"/>
              </a:rPr>
              <a:t>8</a:t>
            </a:r>
            <a:r>
              <a:rPr lang="zh-CN" altLang="en-US" sz="2100" dirty="0">
                <a:latin typeface="+mn-ea"/>
              </a:rPr>
              <a:t>月份一共花电话费多少元</a:t>
            </a:r>
            <a:r>
              <a:rPr lang="en-US" altLang="zh-CN" sz="2100" dirty="0">
                <a:latin typeface="+mn-ea"/>
              </a:rPr>
              <a:t>?</a:t>
            </a:r>
            <a:endParaRPr lang="zh-CN" altLang="en-US" sz="21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2100" dirty="0">
              <a:latin typeface="+mn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480911" y="607219"/>
            <a:ext cx="1015365" cy="333375"/>
          </a:xfrm>
          <a:prstGeom prst="roundRect">
            <a:avLst>
              <a:gd name="adj" fmla="val 42381"/>
            </a:avLst>
          </a:prstGeom>
          <a:solidFill>
            <a:srgbClr val="B7ECFF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6509862" y="599122"/>
            <a:ext cx="724376" cy="333375"/>
          </a:xfrm>
          <a:prstGeom prst="roundRect">
            <a:avLst>
              <a:gd name="adj" fmla="val 42381"/>
            </a:avLst>
          </a:prstGeom>
          <a:solidFill>
            <a:srgbClr val="B7ECFF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流程图: 可选过程 18"/>
          <p:cNvSpPr/>
          <p:nvPr/>
        </p:nvSpPr>
        <p:spPr>
          <a:xfrm>
            <a:off x="1299711" y="1751483"/>
            <a:ext cx="5997905" cy="2394666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1668828" y="1986451"/>
            <a:ext cx="267390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solidFill>
                  <a:srgbClr val="082AB8"/>
                </a:solidFill>
                <a:latin typeface="+mn-ea"/>
                <a:ea typeface="+mn-ea"/>
              </a:rPr>
              <a:t>68.48 + 71.21 =</a:t>
            </a:r>
            <a:endParaRPr lang="zh-CN" altLang="en-US" sz="2400" dirty="0">
              <a:solidFill>
                <a:srgbClr val="082AB8"/>
              </a:solidFill>
              <a:latin typeface="+mn-ea"/>
              <a:ea typeface="+mn-ea"/>
            </a:endParaRPr>
          </a:p>
        </p:txBody>
      </p:sp>
      <p:sp>
        <p:nvSpPr>
          <p:cNvPr id="21" name="Text Box 27"/>
          <p:cNvSpPr txBox="1">
            <a:spLocks noChangeArrowheads="1"/>
          </p:cNvSpPr>
          <p:nvPr/>
        </p:nvSpPr>
        <p:spPr bwMode="auto">
          <a:xfrm>
            <a:off x="3976796" y="1984655"/>
            <a:ext cx="1561142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139.69(</a:t>
            </a:r>
            <a:r>
              <a:rPr kumimoji="0" lang="zh-CN" altLang="en-US">
                <a:solidFill>
                  <a:srgbClr val="FF0000"/>
                </a:solidFill>
                <a:latin typeface="+mn-ea"/>
                <a:ea typeface="+mn-ea"/>
              </a:rPr>
              <a:t>元</a:t>
            </a: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)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394156" y="2675319"/>
            <a:ext cx="3132329" cy="577081"/>
            <a:chOff x="-659034" y="2635353"/>
            <a:chExt cx="2149629" cy="655903"/>
          </a:xfrm>
        </p:grpSpPr>
        <p:sp>
          <p:nvSpPr>
            <p:cNvPr id="23" name="对话气泡: 圆角矩形 24"/>
            <p:cNvSpPr/>
            <p:nvPr/>
          </p:nvSpPr>
          <p:spPr>
            <a:xfrm>
              <a:off x="-659034" y="2701457"/>
              <a:ext cx="1941434" cy="566579"/>
            </a:xfrm>
            <a:prstGeom prst="wedgeRoundRectCallout">
              <a:avLst>
                <a:gd name="adj1" fmla="val -53671"/>
                <a:gd name="adj2" fmla="val -92322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-640404" y="2635353"/>
              <a:ext cx="2130999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en-US" altLang="zh-CN" sz="2100">
                  <a:latin typeface="+mn-ea"/>
                </a:rPr>
                <a:t>68.48+71.21=139.69</a:t>
              </a:r>
              <a:endParaRPr lang="zh-CN" altLang="en-US" sz="2100">
                <a:latin typeface="+mn-ea"/>
              </a:endParaRPr>
            </a:p>
          </p:txBody>
        </p:sp>
      </p:grpSp>
      <p:sp>
        <p:nvSpPr>
          <p:cNvPr id="25" name="Text Box 27"/>
          <p:cNvSpPr txBox="1">
            <a:spLocks noChangeArrowheads="1"/>
          </p:cNvSpPr>
          <p:nvPr/>
        </p:nvSpPr>
        <p:spPr bwMode="auto">
          <a:xfrm>
            <a:off x="1299712" y="3515685"/>
            <a:ext cx="6086051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en-US" sz="2100">
                <a:latin typeface="+mn-ea"/>
                <a:ea typeface="+mn-ea"/>
              </a:rPr>
              <a:t>答：亮亮家</a:t>
            </a:r>
            <a:r>
              <a:rPr kumimoji="0" lang="en-US" altLang="zh-CN" sz="2100">
                <a:latin typeface="+mn-ea"/>
                <a:ea typeface="+mn-ea"/>
              </a:rPr>
              <a:t>7</a:t>
            </a:r>
            <a:r>
              <a:rPr kumimoji="0" lang="zh-CN" altLang="en-US" sz="2100">
                <a:latin typeface="+mn-ea"/>
                <a:ea typeface="+mn-ea"/>
              </a:rPr>
              <a:t>月份和</a:t>
            </a:r>
            <a:r>
              <a:rPr kumimoji="0" lang="en-US" altLang="zh-CN" sz="2100">
                <a:latin typeface="+mn-ea"/>
                <a:ea typeface="+mn-ea"/>
              </a:rPr>
              <a:t>8</a:t>
            </a:r>
            <a:r>
              <a:rPr kumimoji="0" lang="zh-CN" altLang="en-US" sz="2100">
                <a:latin typeface="+mn-ea"/>
                <a:ea typeface="+mn-ea"/>
              </a:rPr>
              <a:t>月份一共花电话费</a:t>
            </a:r>
            <a:r>
              <a:rPr kumimoji="0" lang="en-US" altLang="zh-CN" sz="2100">
                <a:latin typeface="+mn-ea"/>
                <a:ea typeface="+mn-ea"/>
              </a:rPr>
              <a:t>139.69</a:t>
            </a:r>
            <a:r>
              <a:rPr kumimoji="0" lang="zh-CN" altLang="en-US" sz="2100">
                <a:latin typeface="+mn-ea"/>
                <a:ea typeface="+mn-ea"/>
              </a:rPr>
              <a:t>元。</a:t>
            </a:r>
            <a:endParaRPr kumimoji="0" lang="en-US" altLang="zh-CN" sz="2100" dirty="0">
              <a:latin typeface="+mn-ea"/>
              <a:ea typeface="+mn-ea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6272280" y="1895310"/>
            <a:ext cx="2432048" cy="583799"/>
            <a:chOff x="-659034" y="2604498"/>
            <a:chExt cx="2146975" cy="663538"/>
          </a:xfrm>
        </p:grpSpPr>
        <p:sp>
          <p:nvSpPr>
            <p:cNvPr id="83" name="对话气泡: 圆角矩形 24"/>
            <p:cNvSpPr/>
            <p:nvPr/>
          </p:nvSpPr>
          <p:spPr>
            <a:xfrm>
              <a:off x="-659034" y="2701457"/>
              <a:ext cx="1419052" cy="566579"/>
            </a:xfrm>
            <a:prstGeom prst="wedgeRoundRectCallout">
              <a:avLst>
                <a:gd name="adj1" fmla="val -84668"/>
                <a:gd name="adj2" fmla="val -4311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-643058" y="2604498"/>
              <a:ext cx="2130999" cy="6559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用加法计算。</a:t>
              </a:r>
              <a:endParaRPr lang="zh-CN" altLang="en-US" sz="210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bldLvl="0" animBg="1"/>
      <p:bldP spid="18" grpId="0" bldLvl="0" animBg="1"/>
      <p:bldP spid="19" grpId="0" animBg="1"/>
      <p:bldP spid="20" grpId="0"/>
      <p:bldP spid="21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/>
              <a:t>5</a:t>
            </a:r>
            <a:endParaRPr lang="zh-CN" altLang="en-US" sz="2100" b="1" dirty="0"/>
          </a:p>
        </p:txBody>
      </p:sp>
      <p:sp>
        <p:nvSpPr>
          <p:cNvPr id="3" name="矩形 2"/>
          <p:cNvSpPr/>
          <p:nvPr/>
        </p:nvSpPr>
        <p:spPr>
          <a:xfrm>
            <a:off x="577691" y="398145"/>
            <a:ext cx="2976563" cy="6224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填出方框里的数。</a:t>
            </a:r>
            <a:endParaRPr lang="zh-CN" altLang="en-US" sz="2400" b="1" dirty="0">
              <a:latin typeface="+mn-ea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2350925" y="3128351"/>
            <a:ext cx="2513486" cy="577081"/>
            <a:chOff x="-659034" y="2614783"/>
            <a:chExt cx="2218867" cy="655902"/>
          </a:xfrm>
        </p:grpSpPr>
        <p:sp>
          <p:nvSpPr>
            <p:cNvPr id="83" name="对话气泡: 圆角矩形 24"/>
            <p:cNvSpPr/>
            <p:nvPr/>
          </p:nvSpPr>
          <p:spPr>
            <a:xfrm>
              <a:off x="-659034" y="2701457"/>
              <a:ext cx="1419052" cy="566579"/>
            </a:xfrm>
            <a:prstGeom prst="wedgeRoundRectCallout">
              <a:avLst>
                <a:gd name="adj1" fmla="val -37901"/>
                <a:gd name="adj2" fmla="val -105697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-571166" y="2614783"/>
              <a:ext cx="2130999" cy="6559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想</a:t>
              </a:r>
              <a:r>
                <a:rPr lang="en-US" altLang="zh-CN" sz="2100">
                  <a:latin typeface="+mn-ea"/>
                </a:rPr>
                <a:t>7+</a:t>
              </a:r>
              <a:r>
                <a:rPr lang="en-US" altLang="zh-CN" sz="2100">
                  <a:solidFill>
                    <a:srgbClr val="FF0000"/>
                  </a:solidFill>
                  <a:latin typeface="+mn-ea"/>
                </a:rPr>
                <a:t>8</a:t>
              </a:r>
              <a:r>
                <a:rPr lang="en-US" altLang="zh-CN" sz="2100">
                  <a:latin typeface="+mn-ea"/>
                </a:rPr>
                <a:t>=15</a:t>
              </a:r>
              <a:endParaRPr lang="zh-CN" altLang="en-US" sz="2100">
                <a:latin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63728" y="1597723"/>
            <a:ext cx="1778337" cy="1529930"/>
            <a:chOff x="4947421" y="2609088"/>
            <a:chExt cx="2371116" cy="2039908"/>
          </a:xfrm>
        </p:grpSpPr>
        <p:sp>
          <p:nvSpPr>
            <p:cNvPr id="18" name="圆角矩形 17"/>
            <p:cNvSpPr/>
            <p:nvPr/>
          </p:nvSpPr>
          <p:spPr>
            <a:xfrm>
              <a:off x="5337208" y="2684905"/>
              <a:ext cx="469586" cy="444500"/>
            </a:xfrm>
            <a:prstGeom prst="roundRect">
              <a:avLst>
                <a:gd name="adj" fmla="val 13810"/>
              </a:avLst>
            </a:prstGeom>
            <a:noFill/>
            <a:ln>
              <a:solidFill>
                <a:srgbClr val="082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 Box 31"/>
            <p:cNvSpPr txBox="1">
              <a:spLocks noChangeArrowheads="1"/>
            </p:cNvSpPr>
            <p:nvPr/>
          </p:nvSpPr>
          <p:spPr bwMode="auto">
            <a:xfrm>
              <a:off x="5441765" y="3237737"/>
              <a:ext cx="1595279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0 .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3    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28" name="Rectangle 25"/>
            <p:cNvSpPr>
              <a:spLocks noChangeArrowheads="1"/>
            </p:cNvSpPr>
            <p:nvPr/>
          </p:nvSpPr>
          <p:spPr bwMode="auto">
            <a:xfrm>
              <a:off x="4947421" y="3245180"/>
              <a:ext cx="659125" cy="782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0" lang="zh-CN" altLang="en-US" b="1">
                  <a:solidFill>
                    <a:srgbClr val="000000"/>
                  </a:solidFill>
                  <a:latin typeface="+mn-ea"/>
                  <a:ea typeface="+mn-ea"/>
                </a:rPr>
                <a:t>+</a:t>
              </a:r>
              <a:endParaRPr kumimoji="0" lang="zh-CN" altLang="en-US" b="1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29" name="Text Box 27"/>
            <p:cNvSpPr txBox="1">
              <a:spLocks noChangeArrowheads="1"/>
            </p:cNvSpPr>
            <p:nvPr/>
          </p:nvSpPr>
          <p:spPr bwMode="auto">
            <a:xfrm>
              <a:off x="6066676" y="3951432"/>
              <a:ext cx="494549" cy="61846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latin typeface="+mn-ea"/>
                  <a:ea typeface="+mn-ea"/>
                </a:rPr>
                <a:t>9</a:t>
              </a:r>
              <a:endParaRPr kumimoji="0" lang="en-US" altLang="zh-CN" b="1" dirty="0">
                <a:latin typeface="+mn-ea"/>
                <a:ea typeface="+mn-ea"/>
              </a:endParaRPr>
            </a:p>
          </p:txBody>
        </p:sp>
        <p:sp>
          <p:nvSpPr>
            <p:cNvPr id="30" name="Text Box 27"/>
            <p:cNvSpPr txBox="1">
              <a:spLocks noChangeArrowheads="1"/>
            </p:cNvSpPr>
            <p:nvPr/>
          </p:nvSpPr>
          <p:spPr bwMode="auto">
            <a:xfrm>
              <a:off x="5441765" y="3965346"/>
              <a:ext cx="818196" cy="61846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5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1" name="Line 32"/>
            <p:cNvSpPr>
              <a:spLocks noChangeShapeType="1"/>
            </p:cNvSpPr>
            <p:nvPr/>
          </p:nvSpPr>
          <p:spPr bwMode="auto">
            <a:xfrm flipV="1">
              <a:off x="4947421" y="3957265"/>
              <a:ext cx="237111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400" b="1">
                <a:latin typeface="+mn-ea"/>
              </a:endParaRPr>
            </a:p>
          </p:txBody>
        </p:sp>
        <p:sp>
          <p:nvSpPr>
            <p:cNvPr id="32" name="Rectangle 37"/>
            <p:cNvSpPr>
              <a:spLocks noChangeArrowheads="1"/>
            </p:cNvSpPr>
            <p:nvPr/>
          </p:nvSpPr>
          <p:spPr bwMode="auto">
            <a:xfrm>
              <a:off x="5823245" y="3866386"/>
              <a:ext cx="398371" cy="782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30000"/>
                </a:spcBef>
                <a:buFontTx/>
                <a:buNone/>
                <a:defRPr/>
              </a:pPr>
              <a:r>
                <a:rPr kumimoji="0" lang="en-US" altLang="zh-CN" b="1" dirty="0">
                  <a:solidFill>
                    <a:srgbClr val="FF0000"/>
                  </a:solidFill>
                  <a:latin typeface="+mn-ea"/>
                  <a:ea typeface="+mn-ea"/>
                </a:rPr>
                <a:t>.</a:t>
              </a:r>
              <a:endParaRPr kumimoji="0" lang="en-US" altLang="zh-CN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33" name="Text Box 31"/>
            <p:cNvSpPr txBox="1">
              <a:spLocks noChangeArrowheads="1"/>
            </p:cNvSpPr>
            <p:nvPr/>
          </p:nvSpPr>
          <p:spPr bwMode="auto">
            <a:xfrm>
              <a:off x="5433772" y="2609088"/>
              <a:ext cx="1708557" cy="61846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   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    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7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4" name="Text Box 27"/>
            <p:cNvSpPr txBox="1">
              <a:spLocks noChangeArrowheads="1"/>
            </p:cNvSpPr>
            <p:nvPr/>
          </p:nvSpPr>
          <p:spPr bwMode="auto">
            <a:xfrm>
              <a:off x="6595748" y="3951432"/>
              <a:ext cx="422887" cy="6184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latin typeface="+mn-ea"/>
                  <a:ea typeface="+mn-ea"/>
                </a:rPr>
                <a:t>5</a:t>
              </a:r>
              <a:endParaRPr kumimoji="0" lang="en-US" altLang="zh-CN" b="1" dirty="0">
                <a:latin typeface="+mn-ea"/>
                <a:ea typeface="+mn-ea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6547181" y="3329726"/>
              <a:ext cx="469586" cy="444500"/>
            </a:xfrm>
            <a:prstGeom prst="roundRect">
              <a:avLst>
                <a:gd name="adj" fmla="val 13810"/>
              </a:avLst>
            </a:prstGeom>
            <a:noFill/>
            <a:ln>
              <a:solidFill>
                <a:srgbClr val="082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6077595" y="2684905"/>
              <a:ext cx="469586" cy="444500"/>
            </a:xfrm>
            <a:prstGeom prst="roundRect">
              <a:avLst>
                <a:gd name="adj" fmla="val 13810"/>
              </a:avLst>
            </a:prstGeom>
            <a:noFill/>
            <a:ln>
              <a:solidFill>
                <a:srgbClr val="082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545003" y="1578673"/>
            <a:ext cx="1930066" cy="1529930"/>
            <a:chOff x="4947421" y="2609088"/>
            <a:chExt cx="2573420" cy="2039908"/>
          </a:xfrm>
        </p:grpSpPr>
        <p:sp>
          <p:nvSpPr>
            <p:cNvPr id="38" name="圆角矩形 37"/>
            <p:cNvSpPr/>
            <p:nvPr/>
          </p:nvSpPr>
          <p:spPr>
            <a:xfrm>
              <a:off x="5412773" y="4037844"/>
              <a:ext cx="469586" cy="444500"/>
            </a:xfrm>
            <a:prstGeom prst="roundRect">
              <a:avLst>
                <a:gd name="adj" fmla="val 13810"/>
              </a:avLst>
            </a:prstGeom>
            <a:noFill/>
            <a:ln>
              <a:solidFill>
                <a:srgbClr val="082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 Box 31"/>
            <p:cNvSpPr txBox="1">
              <a:spLocks noChangeArrowheads="1"/>
            </p:cNvSpPr>
            <p:nvPr/>
          </p:nvSpPr>
          <p:spPr bwMode="auto">
            <a:xfrm>
              <a:off x="5429700" y="3237737"/>
              <a:ext cx="2091141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4 .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3   2   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0" name="Rectangle 25"/>
            <p:cNvSpPr>
              <a:spLocks noChangeArrowheads="1"/>
            </p:cNvSpPr>
            <p:nvPr/>
          </p:nvSpPr>
          <p:spPr bwMode="auto">
            <a:xfrm>
              <a:off x="4947421" y="3245180"/>
              <a:ext cx="659125" cy="782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0" lang="zh-CN" altLang="en-US" b="1">
                  <a:solidFill>
                    <a:srgbClr val="000000"/>
                  </a:solidFill>
                  <a:latin typeface="+mn-ea"/>
                  <a:ea typeface="+mn-ea"/>
                </a:rPr>
                <a:t>+</a:t>
              </a:r>
              <a:endParaRPr kumimoji="0" lang="zh-CN" altLang="en-US" b="1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41" name="Text Box 27"/>
            <p:cNvSpPr txBox="1">
              <a:spLocks noChangeArrowheads="1"/>
            </p:cNvSpPr>
            <p:nvPr/>
          </p:nvSpPr>
          <p:spPr bwMode="auto">
            <a:xfrm>
              <a:off x="6066675" y="3951432"/>
              <a:ext cx="494549" cy="61846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latin typeface="+mn-ea"/>
                  <a:ea typeface="+mn-ea"/>
                </a:rPr>
                <a:t>0</a:t>
              </a:r>
              <a:endParaRPr kumimoji="0" lang="en-US" altLang="zh-CN" b="1" dirty="0">
                <a:latin typeface="+mn-ea"/>
                <a:ea typeface="+mn-ea"/>
              </a:endParaRPr>
            </a:p>
          </p:txBody>
        </p:sp>
        <p:sp>
          <p:nvSpPr>
            <p:cNvPr id="42" name="Text Box 27"/>
            <p:cNvSpPr txBox="1">
              <a:spLocks noChangeArrowheads="1"/>
            </p:cNvSpPr>
            <p:nvPr/>
          </p:nvSpPr>
          <p:spPr bwMode="auto">
            <a:xfrm>
              <a:off x="5441765" y="3965346"/>
              <a:ext cx="818196" cy="61846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>
                <a:defRPr/>
              </a:pP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3" name="Line 32"/>
            <p:cNvSpPr>
              <a:spLocks noChangeShapeType="1"/>
            </p:cNvSpPr>
            <p:nvPr/>
          </p:nvSpPr>
          <p:spPr bwMode="auto">
            <a:xfrm flipV="1">
              <a:off x="4947421" y="3957265"/>
              <a:ext cx="237111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400" b="1">
                <a:latin typeface="+mn-ea"/>
              </a:endParaRPr>
            </a:p>
          </p:txBody>
        </p:sp>
        <p:sp>
          <p:nvSpPr>
            <p:cNvPr id="44" name="Rectangle 37"/>
            <p:cNvSpPr>
              <a:spLocks noChangeArrowheads="1"/>
            </p:cNvSpPr>
            <p:nvPr/>
          </p:nvSpPr>
          <p:spPr bwMode="auto">
            <a:xfrm>
              <a:off x="5823245" y="3866386"/>
              <a:ext cx="398370" cy="782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30000"/>
                </a:spcBef>
                <a:buFontTx/>
                <a:buNone/>
                <a:defRPr/>
              </a:pPr>
              <a:r>
                <a:rPr kumimoji="0" lang="en-US" altLang="zh-CN" b="1" dirty="0">
                  <a:solidFill>
                    <a:srgbClr val="FF0000"/>
                  </a:solidFill>
                  <a:latin typeface="+mn-ea"/>
                  <a:ea typeface="+mn-ea"/>
                </a:rPr>
                <a:t>.</a:t>
              </a:r>
              <a:endParaRPr kumimoji="0" lang="en-US" altLang="zh-CN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45" name="Text Box 31"/>
            <p:cNvSpPr txBox="1">
              <a:spLocks noChangeArrowheads="1"/>
            </p:cNvSpPr>
            <p:nvPr/>
          </p:nvSpPr>
          <p:spPr bwMode="auto">
            <a:xfrm>
              <a:off x="5433771" y="2609088"/>
              <a:ext cx="1708556" cy="61846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   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    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4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6" name="Text Box 27"/>
            <p:cNvSpPr txBox="1">
              <a:spLocks noChangeArrowheads="1"/>
            </p:cNvSpPr>
            <p:nvPr/>
          </p:nvSpPr>
          <p:spPr bwMode="auto">
            <a:xfrm>
              <a:off x="5427977" y="2619359"/>
              <a:ext cx="422886" cy="6184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latin typeface="+mn-ea"/>
                  <a:ea typeface="+mn-ea"/>
                </a:rPr>
                <a:t>3</a:t>
              </a:r>
              <a:endParaRPr kumimoji="0" lang="en-US" altLang="zh-CN" b="1" dirty="0">
                <a:latin typeface="+mn-ea"/>
                <a:ea typeface="+mn-ea"/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6666984" y="4036574"/>
              <a:ext cx="469586" cy="444500"/>
            </a:xfrm>
            <a:prstGeom prst="roundRect">
              <a:avLst>
                <a:gd name="adj" fmla="val 13810"/>
              </a:avLst>
            </a:prstGeom>
            <a:noFill/>
            <a:ln>
              <a:solidFill>
                <a:srgbClr val="082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6077595" y="2684905"/>
              <a:ext cx="469586" cy="444500"/>
            </a:xfrm>
            <a:prstGeom prst="roundRect">
              <a:avLst>
                <a:gd name="adj" fmla="val 13810"/>
              </a:avLst>
            </a:prstGeom>
            <a:noFill/>
            <a:ln>
              <a:solidFill>
                <a:srgbClr val="082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237081" y="1597724"/>
            <a:ext cx="2024073" cy="1820322"/>
            <a:chOff x="4947421" y="2609088"/>
            <a:chExt cx="2698764" cy="2427096"/>
          </a:xfrm>
        </p:grpSpPr>
        <p:sp>
          <p:nvSpPr>
            <p:cNvPr id="50" name="圆角矩形 49"/>
            <p:cNvSpPr/>
            <p:nvPr/>
          </p:nvSpPr>
          <p:spPr>
            <a:xfrm>
              <a:off x="5400708" y="2684905"/>
              <a:ext cx="469586" cy="444500"/>
            </a:xfrm>
            <a:prstGeom prst="roundRect">
              <a:avLst>
                <a:gd name="adj" fmla="val 13810"/>
              </a:avLst>
            </a:prstGeom>
            <a:noFill/>
            <a:ln>
              <a:solidFill>
                <a:srgbClr val="082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 Box 31"/>
            <p:cNvSpPr txBox="1">
              <a:spLocks noChangeArrowheads="1"/>
            </p:cNvSpPr>
            <p:nvPr/>
          </p:nvSpPr>
          <p:spPr bwMode="auto">
            <a:xfrm>
              <a:off x="5441765" y="3237737"/>
              <a:ext cx="2204420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4 .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    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3    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52" name="Rectangle 25"/>
            <p:cNvSpPr>
              <a:spLocks noChangeArrowheads="1"/>
            </p:cNvSpPr>
            <p:nvPr/>
          </p:nvSpPr>
          <p:spPr bwMode="auto">
            <a:xfrm>
              <a:off x="4947421" y="3245181"/>
              <a:ext cx="659125" cy="78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0" lang="zh-CN" altLang="en-US" b="1">
                  <a:solidFill>
                    <a:srgbClr val="000000"/>
                  </a:solidFill>
                  <a:latin typeface="+mn-ea"/>
                  <a:ea typeface="+mn-ea"/>
                </a:rPr>
                <a:t>+</a:t>
              </a:r>
              <a:endParaRPr kumimoji="0" lang="zh-CN" altLang="en-US" b="1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53" name="Text Box 27"/>
            <p:cNvSpPr txBox="1">
              <a:spLocks noChangeArrowheads="1"/>
            </p:cNvSpPr>
            <p:nvPr/>
          </p:nvSpPr>
          <p:spPr bwMode="auto">
            <a:xfrm>
              <a:off x="6175260" y="3951432"/>
              <a:ext cx="494549" cy="61846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latin typeface="+mn-ea"/>
                  <a:ea typeface="+mn-ea"/>
                </a:rPr>
                <a:t>7</a:t>
              </a:r>
              <a:endParaRPr kumimoji="0" lang="en-US" altLang="zh-CN" b="1" dirty="0">
                <a:latin typeface="+mn-ea"/>
                <a:ea typeface="+mn-ea"/>
              </a:endParaRPr>
            </a:p>
          </p:txBody>
        </p:sp>
        <p:sp>
          <p:nvSpPr>
            <p:cNvPr id="54" name="Text Box 27"/>
            <p:cNvSpPr txBox="1">
              <a:spLocks noChangeArrowheads="1"/>
            </p:cNvSpPr>
            <p:nvPr/>
          </p:nvSpPr>
          <p:spPr bwMode="auto">
            <a:xfrm>
              <a:off x="5085732" y="3925280"/>
              <a:ext cx="818196" cy="111090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1 2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55" name="Line 32"/>
            <p:cNvSpPr>
              <a:spLocks noChangeShapeType="1"/>
            </p:cNvSpPr>
            <p:nvPr/>
          </p:nvSpPr>
          <p:spPr bwMode="auto">
            <a:xfrm flipV="1">
              <a:off x="4947421" y="3957265"/>
              <a:ext cx="237111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400" b="1">
                <a:latin typeface="+mn-ea"/>
              </a:endParaRPr>
            </a:p>
          </p:txBody>
        </p:sp>
        <p:sp>
          <p:nvSpPr>
            <p:cNvPr id="56" name="Rectangle 37"/>
            <p:cNvSpPr>
              <a:spLocks noChangeArrowheads="1"/>
            </p:cNvSpPr>
            <p:nvPr/>
          </p:nvSpPr>
          <p:spPr bwMode="auto">
            <a:xfrm>
              <a:off x="5823245" y="3866387"/>
              <a:ext cx="398371" cy="78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30000"/>
                </a:spcBef>
                <a:buFontTx/>
                <a:buNone/>
                <a:defRPr/>
              </a:pPr>
              <a:r>
                <a:rPr kumimoji="0" lang="en-US" altLang="zh-CN" b="1" dirty="0">
                  <a:solidFill>
                    <a:srgbClr val="FF0000"/>
                  </a:solidFill>
                  <a:latin typeface="+mn-ea"/>
                  <a:ea typeface="+mn-ea"/>
                </a:rPr>
                <a:t>.</a:t>
              </a:r>
              <a:endParaRPr kumimoji="0" lang="en-US" altLang="zh-CN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57" name="Text Box 31"/>
            <p:cNvSpPr txBox="1">
              <a:spLocks noChangeArrowheads="1"/>
            </p:cNvSpPr>
            <p:nvPr/>
          </p:nvSpPr>
          <p:spPr bwMode="auto">
            <a:xfrm>
              <a:off x="5433772" y="2609088"/>
              <a:ext cx="1221244" cy="61846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   .</a:t>
              </a:r>
              <a:r>
                <a:rPr lang="zh-CN" altLang="en-US" sz="2400" b="1">
                  <a:latin typeface="+mn-ea"/>
                  <a:cs typeface="宋体" panose="02010600030101010101" pitchFamily="2" charset="-122"/>
                </a:rPr>
                <a:t>  </a:t>
              </a:r>
              <a:r>
                <a:rPr lang="en-US" altLang="zh-CN" sz="2400" b="1">
                  <a:latin typeface="+mn-ea"/>
                  <a:cs typeface="宋体" panose="02010600030101010101" pitchFamily="2" charset="-122"/>
                </a:rPr>
                <a:t>1</a:t>
              </a:r>
              <a:endParaRPr lang="en-US" altLang="zh-CN" sz="2400" b="1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58" name="Text Box 27"/>
            <p:cNvSpPr txBox="1">
              <a:spLocks noChangeArrowheads="1"/>
            </p:cNvSpPr>
            <p:nvPr/>
          </p:nvSpPr>
          <p:spPr bwMode="auto">
            <a:xfrm>
              <a:off x="6658962" y="3951432"/>
              <a:ext cx="422887" cy="6184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b="1">
                  <a:latin typeface="+mn-ea"/>
                  <a:ea typeface="+mn-ea"/>
                </a:rPr>
                <a:t>9</a:t>
              </a:r>
              <a:endParaRPr kumimoji="0" lang="en-US" altLang="zh-CN" b="1" dirty="0">
                <a:latin typeface="+mn-ea"/>
                <a:ea typeface="+mn-ea"/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6099417" y="3329726"/>
              <a:ext cx="469586" cy="444500"/>
            </a:xfrm>
            <a:prstGeom prst="roundRect">
              <a:avLst>
                <a:gd name="adj" fmla="val 13810"/>
              </a:avLst>
            </a:prstGeom>
            <a:noFill/>
            <a:ln>
              <a:solidFill>
                <a:srgbClr val="082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6665185" y="2684905"/>
              <a:ext cx="469586" cy="444500"/>
            </a:xfrm>
            <a:prstGeom prst="roundRect">
              <a:avLst>
                <a:gd name="adj" fmla="val 13810"/>
              </a:avLst>
            </a:prstGeom>
            <a:noFill/>
            <a:ln>
              <a:solidFill>
                <a:srgbClr val="082A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Text Box 27"/>
          <p:cNvSpPr txBox="1">
            <a:spLocks noChangeArrowheads="1"/>
          </p:cNvSpPr>
          <p:nvPr/>
        </p:nvSpPr>
        <p:spPr bwMode="auto">
          <a:xfrm>
            <a:off x="2196036" y="2103369"/>
            <a:ext cx="359309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2" name="Text Box 27"/>
          <p:cNvSpPr txBox="1">
            <a:spLocks noChangeArrowheads="1"/>
          </p:cNvSpPr>
          <p:nvPr/>
        </p:nvSpPr>
        <p:spPr bwMode="auto">
          <a:xfrm>
            <a:off x="1833939" y="1609371"/>
            <a:ext cx="359309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2476942" y="1076864"/>
            <a:ext cx="2413951" cy="577081"/>
            <a:chOff x="-670655" y="2614400"/>
            <a:chExt cx="2130999" cy="655902"/>
          </a:xfrm>
        </p:grpSpPr>
        <p:sp>
          <p:nvSpPr>
            <p:cNvPr id="64" name="对话气泡: 圆角矩形 24"/>
            <p:cNvSpPr/>
            <p:nvPr/>
          </p:nvSpPr>
          <p:spPr>
            <a:xfrm>
              <a:off x="-659034" y="2701457"/>
              <a:ext cx="1419052" cy="566579"/>
            </a:xfrm>
            <a:prstGeom prst="wedgeRoundRectCallout">
              <a:avLst>
                <a:gd name="adj1" fmla="val -46789"/>
                <a:gd name="adj2" fmla="val 81558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-670655" y="2614400"/>
              <a:ext cx="2130999" cy="6559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想</a:t>
              </a:r>
              <a:r>
                <a:rPr lang="en-US" altLang="zh-CN" sz="2100">
                  <a:latin typeface="+mn-ea"/>
                </a:rPr>
                <a:t>3+1+</a:t>
              </a:r>
              <a:r>
                <a:rPr lang="en-US" altLang="zh-CN" sz="2100">
                  <a:solidFill>
                    <a:srgbClr val="FF0000"/>
                  </a:solidFill>
                  <a:latin typeface="+mn-ea"/>
                </a:rPr>
                <a:t>5</a:t>
              </a:r>
              <a:r>
                <a:rPr lang="en-US" altLang="zh-CN" sz="2100">
                  <a:latin typeface="+mn-ea"/>
                </a:rPr>
                <a:t>=9</a:t>
              </a:r>
              <a:endParaRPr lang="zh-CN" altLang="en-US" sz="2100">
                <a:latin typeface="+mn-ea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38758" y="3207712"/>
            <a:ext cx="1319018" cy="577081"/>
            <a:chOff x="-662666" y="2614400"/>
            <a:chExt cx="1164409" cy="655902"/>
          </a:xfrm>
        </p:grpSpPr>
        <p:sp>
          <p:nvSpPr>
            <p:cNvPr id="67" name="对话气泡: 圆角矩形 24"/>
            <p:cNvSpPr/>
            <p:nvPr/>
          </p:nvSpPr>
          <p:spPr>
            <a:xfrm>
              <a:off x="-659034" y="2701457"/>
              <a:ext cx="1107396" cy="566579"/>
            </a:xfrm>
            <a:prstGeom prst="wedgeRoundRectCallout">
              <a:avLst>
                <a:gd name="adj1" fmla="val 9644"/>
                <a:gd name="adj2" fmla="val -82767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-662666" y="2614400"/>
              <a:ext cx="1164409" cy="6559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想</a:t>
              </a:r>
              <a:r>
                <a:rPr lang="en-US" altLang="zh-CN" sz="2100">
                  <a:latin typeface="+mn-ea"/>
                </a:rPr>
                <a:t>0+</a:t>
              </a:r>
              <a:r>
                <a:rPr lang="en-US" altLang="zh-CN" sz="2100">
                  <a:solidFill>
                    <a:srgbClr val="FF0000"/>
                  </a:solidFill>
                  <a:latin typeface="+mn-ea"/>
                </a:rPr>
                <a:t>5</a:t>
              </a:r>
              <a:r>
                <a:rPr lang="en-US" altLang="zh-CN" sz="2100">
                  <a:latin typeface="+mn-ea"/>
                </a:rPr>
                <a:t>=5</a:t>
              </a:r>
              <a:endParaRPr lang="zh-CN" altLang="en-US" sz="2100">
                <a:latin typeface="+mn-ea"/>
              </a:endParaRPr>
            </a:p>
          </p:txBody>
        </p:sp>
      </p:grpSp>
      <p:sp>
        <p:nvSpPr>
          <p:cNvPr id="69" name="Text Box 27"/>
          <p:cNvSpPr txBox="1">
            <a:spLocks noChangeArrowheads="1"/>
          </p:cNvSpPr>
          <p:nvPr/>
        </p:nvSpPr>
        <p:spPr bwMode="auto">
          <a:xfrm>
            <a:off x="1310359" y="1609466"/>
            <a:ext cx="359309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0" name="Text Box 27"/>
          <p:cNvSpPr txBox="1">
            <a:spLocks noChangeArrowheads="1"/>
          </p:cNvSpPr>
          <p:nvPr/>
        </p:nvSpPr>
        <p:spPr bwMode="auto">
          <a:xfrm>
            <a:off x="4844546" y="2599809"/>
            <a:ext cx="359309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1" name="Text Box 27"/>
          <p:cNvSpPr txBox="1">
            <a:spLocks noChangeArrowheads="1"/>
          </p:cNvSpPr>
          <p:nvPr/>
        </p:nvSpPr>
        <p:spPr bwMode="auto">
          <a:xfrm>
            <a:off x="4405861" y="1617685"/>
            <a:ext cx="359309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7" name="Text Box 27"/>
          <p:cNvSpPr txBox="1">
            <a:spLocks noChangeArrowheads="1"/>
          </p:cNvSpPr>
          <p:nvPr/>
        </p:nvSpPr>
        <p:spPr bwMode="auto">
          <a:xfrm>
            <a:off x="3911662" y="2610057"/>
            <a:ext cx="359309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8" name="Text Box 27"/>
          <p:cNvSpPr txBox="1">
            <a:spLocks noChangeArrowheads="1"/>
          </p:cNvSpPr>
          <p:nvPr/>
        </p:nvSpPr>
        <p:spPr bwMode="auto">
          <a:xfrm>
            <a:off x="7545160" y="1608708"/>
            <a:ext cx="359309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9" name="Text Box 27"/>
          <p:cNvSpPr txBox="1">
            <a:spLocks noChangeArrowheads="1"/>
          </p:cNvSpPr>
          <p:nvPr/>
        </p:nvSpPr>
        <p:spPr bwMode="auto">
          <a:xfrm>
            <a:off x="7151449" y="2100996"/>
            <a:ext cx="359309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2" name="Text Box 27"/>
          <p:cNvSpPr txBox="1">
            <a:spLocks noChangeArrowheads="1"/>
          </p:cNvSpPr>
          <p:nvPr/>
        </p:nvSpPr>
        <p:spPr bwMode="auto">
          <a:xfrm>
            <a:off x="6594018" y="1603834"/>
            <a:ext cx="359309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5686973" y="3160201"/>
            <a:ext cx="2486340" cy="577081"/>
            <a:chOff x="-659034" y="2614783"/>
            <a:chExt cx="2194903" cy="655902"/>
          </a:xfrm>
        </p:grpSpPr>
        <p:sp>
          <p:nvSpPr>
            <p:cNvPr id="94" name="对话气泡: 圆角矩形 24"/>
            <p:cNvSpPr/>
            <p:nvPr/>
          </p:nvSpPr>
          <p:spPr>
            <a:xfrm>
              <a:off x="-659034" y="2701457"/>
              <a:ext cx="1419052" cy="566579"/>
            </a:xfrm>
            <a:prstGeom prst="wedgeRoundRectCallout">
              <a:avLst>
                <a:gd name="adj1" fmla="val 15428"/>
                <a:gd name="adj2" fmla="val -99965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-595130" y="2614783"/>
              <a:ext cx="2130999" cy="6559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>
                  <a:latin typeface="+mn-ea"/>
                </a:rPr>
                <a:t>想</a:t>
              </a:r>
              <a:r>
                <a:rPr lang="en-US" altLang="zh-CN" sz="2100">
                  <a:latin typeface="+mn-ea"/>
                </a:rPr>
                <a:t>4+</a:t>
              </a:r>
              <a:r>
                <a:rPr lang="en-US" altLang="zh-CN" sz="2100">
                  <a:solidFill>
                    <a:srgbClr val="FF0000"/>
                  </a:solidFill>
                  <a:latin typeface="+mn-ea"/>
                </a:rPr>
                <a:t>8</a:t>
              </a:r>
              <a:r>
                <a:rPr lang="en-US" altLang="zh-CN" sz="2100">
                  <a:latin typeface="+mn-ea"/>
                </a:rPr>
                <a:t>=12</a:t>
              </a:r>
              <a:endParaRPr lang="zh-CN" altLang="en-US" sz="210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1" grpId="0"/>
      <p:bldP spid="62" grpId="0"/>
      <p:bldP spid="69" grpId="0"/>
      <p:bldP spid="70" grpId="0"/>
      <p:bldP spid="71" grpId="0"/>
      <p:bldP spid="87" grpId="0"/>
      <p:bldP spid="88" grpId="0"/>
      <p:bldP spid="89" grpId="0"/>
      <p:bldP spid="9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4948" y="712570"/>
            <a:ext cx="8409059" cy="23054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、引导学生自主探究小数位数相同的小数加减法的计算过程，理解计算的算理，并能正确地进行计算。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、在尝试和探索的过程中培养学生的知识迁移能力和解决问题的能力。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、使学生体会小数位数相同的小数加减法运算在生活中的广泛应用，感受数学与实际生活的联系。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56375" y="3050848"/>
            <a:ext cx="8646207" cy="1852301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6" name="矩形 5"/>
          <p:cNvSpPr/>
          <p:nvPr/>
        </p:nvSpPr>
        <p:spPr>
          <a:xfrm>
            <a:off x="493520" y="3142988"/>
            <a:ext cx="8171915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重点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/>
              <a:t>自主探究小数位数相同的小数加减法的计算过程。</a:t>
            </a:r>
            <a:endParaRPr lang="zh-CN" altLang="en-US" sz="2100" dirty="0"/>
          </a:p>
        </p:txBody>
      </p:sp>
      <p:sp>
        <p:nvSpPr>
          <p:cNvPr id="8" name="矩形 7"/>
          <p:cNvSpPr/>
          <p:nvPr/>
        </p:nvSpPr>
        <p:spPr>
          <a:xfrm>
            <a:off x="458659" y="3721878"/>
            <a:ext cx="8171915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难点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/>
              <a:t>理解计算的算理，即小数点对齐，计数单位相同的两个数才 </a:t>
            </a:r>
            <a:endParaRPr lang="en-US" altLang="zh-CN" sz="2100" dirty="0"/>
          </a:p>
          <a:p>
            <a:pPr>
              <a:lnSpc>
                <a:spcPct val="150000"/>
              </a:lnSpc>
            </a:pPr>
            <a:r>
              <a:rPr lang="en-US" altLang="zh-CN" sz="2100" dirty="0"/>
              <a:t>              </a:t>
            </a:r>
            <a:r>
              <a:rPr lang="zh-CN" altLang="en-US" sz="2100" dirty="0"/>
              <a:t>能相加减。</a:t>
            </a:r>
            <a:endParaRPr lang="zh-CN" altLang="en-US" sz="2100" dirty="0"/>
          </a:p>
        </p:txBody>
      </p:sp>
      <p:sp>
        <p:nvSpPr>
          <p:cNvPr id="4" name="矩形 3"/>
          <p:cNvSpPr/>
          <p:nvPr/>
        </p:nvSpPr>
        <p:spPr>
          <a:xfrm>
            <a:off x="458659" y="217587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课堂导入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文档 4"/>
          <p:cNvSpPr/>
          <p:nvPr/>
        </p:nvSpPr>
        <p:spPr>
          <a:xfrm>
            <a:off x="3443339" y="1340018"/>
            <a:ext cx="3156709" cy="2035238"/>
          </a:xfrm>
          <a:prstGeom prst="flowChartDocumen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83174" y="550464"/>
            <a:ext cx="8422814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tabLst>
                <a:tab pos="2689225" algn="l"/>
              </a:tabLst>
            </a:pPr>
            <a:r>
              <a:rPr lang="zh-CN" altLang="en-US" sz="2100" dirty="0">
                <a:latin typeface="+mn-ea"/>
                <a:ea typeface="+mn-ea"/>
              </a:rPr>
              <a:t>图书馆新购买科技类图书</a:t>
            </a:r>
            <a:r>
              <a:rPr lang="en-US" altLang="zh-CN" sz="2100" dirty="0">
                <a:latin typeface="+mn-ea"/>
                <a:ea typeface="+mn-ea"/>
              </a:rPr>
              <a:t>645</a:t>
            </a:r>
            <a:r>
              <a:rPr lang="zh-CN" altLang="en-US" sz="2100" dirty="0">
                <a:latin typeface="+mn-ea"/>
                <a:ea typeface="+mn-ea"/>
              </a:rPr>
              <a:t>本，故事类图书</a:t>
            </a:r>
            <a:r>
              <a:rPr lang="en-US" altLang="zh-CN" sz="2100" dirty="0">
                <a:latin typeface="+mn-ea"/>
                <a:ea typeface="+mn-ea"/>
              </a:rPr>
              <a:t>429</a:t>
            </a:r>
            <a:r>
              <a:rPr lang="zh-CN" altLang="en-US" sz="2100" dirty="0">
                <a:latin typeface="+mn-ea"/>
                <a:ea typeface="+mn-ea"/>
              </a:rPr>
              <a:t>本，一共购买多少本？</a:t>
            </a:r>
            <a:endParaRPr lang="zh-CN" altLang="en-US" sz="2100" dirty="0">
              <a:latin typeface="+mn-ea"/>
              <a:ea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61663" y="1804784"/>
            <a:ext cx="2389082" cy="1136781"/>
            <a:chOff x="1109143" y="2540619"/>
            <a:chExt cx="5320356" cy="1155057"/>
          </a:xfrm>
        </p:grpSpPr>
        <p:sp>
          <p:nvSpPr>
            <p:cNvPr id="10" name="对话气泡: 圆角矩形 24"/>
            <p:cNvSpPr/>
            <p:nvPr/>
          </p:nvSpPr>
          <p:spPr>
            <a:xfrm>
              <a:off x="1109143" y="2540619"/>
              <a:ext cx="5320356" cy="1155057"/>
            </a:xfrm>
            <a:prstGeom prst="wedgeRoundRectCallout">
              <a:avLst>
                <a:gd name="adj1" fmla="val -12613"/>
                <a:gd name="adj2" fmla="val 75785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+mn-ea"/>
                </a:rPr>
                <a:t>这个月</a:t>
              </a: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96214" y="2546117"/>
              <a:ext cx="5023279" cy="10789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 dirty="0">
                  <a:latin typeface="+mn-ea"/>
                </a:rPr>
                <a:t>你能用竖式算一算竖式的得数吗？</a:t>
              </a:r>
              <a:endParaRPr lang="en-US" altLang="zh-CN" sz="2100" dirty="0">
                <a:latin typeface="+mn-ea"/>
              </a:endParaRPr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3276920" y="654536"/>
            <a:ext cx="800100" cy="333375"/>
          </a:xfrm>
          <a:prstGeom prst="roundRect">
            <a:avLst>
              <a:gd name="adj" fmla="val 42381"/>
            </a:avLst>
          </a:prstGeom>
          <a:solidFill>
            <a:srgbClr val="FFFF33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5615511" y="654247"/>
            <a:ext cx="792433" cy="333375"/>
          </a:xfrm>
          <a:prstGeom prst="roundRect">
            <a:avLst>
              <a:gd name="adj" fmla="val 42381"/>
            </a:avLst>
          </a:prstGeom>
          <a:solidFill>
            <a:srgbClr val="FFFF33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533694" y="3908167"/>
            <a:ext cx="4820252" cy="669011"/>
            <a:chOff x="1084275" y="2526585"/>
            <a:chExt cx="5683425" cy="760390"/>
          </a:xfrm>
        </p:grpSpPr>
        <p:sp>
          <p:nvSpPr>
            <p:cNvPr id="15" name="对话气泡: 圆角矩形 24"/>
            <p:cNvSpPr/>
            <p:nvPr/>
          </p:nvSpPr>
          <p:spPr>
            <a:xfrm>
              <a:off x="1109143" y="2540619"/>
              <a:ext cx="5358614" cy="746356"/>
            </a:xfrm>
            <a:prstGeom prst="wedgeRoundRectCallout">
              <a:avLst>
                <a:gd name="adj1" fmla="val -58659"/>
                <a:gd name="adj2" fmla="val -3587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+mn-ea"/>
                </a:rPr>
                <a:t>这个月</a:t>
              </a: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084275" y="2526585"/>
              <a:ext cx="5683425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defRPr/>
              </a:pPr>
              <a:r>
                <a:rPr lang="zh-CN" altLang="en-US" sz="2100" dirty="0">
                  <a:latin typeface="+mn-ea"/>
                </a:rPr>
                <a:t>怎样计算小数位数相同的小数加法呢？</a:t>
              </a:r>
              <a:endParaRPr lang="en-US" altLang="zh-CN" sz="2100" dirty="0">
                <a:latin typeface="+mn-ea"/>
              </a:endParaRPr>
            </a:p>
          </p:txBody>
        </p:sp>
      </p:grpSp>
      <p:sp>
        <p:nvSpPr>
          <p:cNvPr id="24" name="TextBox 12"/>
          <p:cNvSpPr txBox="1"/>
          <p:nvPr/>
        </p:nvSpPr>
        <p:spPr>
          <a:xfrm>
            <a:off x="3752688" y="1435282"/>
            <a:ext cx="254153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solidFill>
                  <a:srgbClr val="082AB8"/>
                </a:solidFill>
                <a:latin typeface="+mn-ea"/>
              </a:rPr>
              <a:t>645+429</a:t>
            </a:r>
            <a:r>
              <a:rPr lang="en-US" altLang="zh-CN" sz="2100" dirty="0">
                <a:latin typeface="+mn-ea"/>
              </a:rPr>
              <a:t>=</a:t>
            </a:r>
            <a:endParaRPr lang="zh-CN" altLang="en-US" sz="2100" dirty="0">
              <a:solidFill>
                <a:srgbClr val="ED0075"/>
              </a:solidFill>
              <a:latin typeface="+mn-ea"/>
            </a:endParaRPr>
          </a:p>
        </p:txBody>
      </p:sp>
      <p:sp>
        <p:nvSpPr>
          <p:cNvPr id="27" name="TextBox 19"/>
          <p:cNvSpPr txBox="1"/>
          <p:nvPr/>
        </p:nvSpPr>
        <p:spPr>
          <a:xfrm>
            <a:off x="4894631" y="2715163"/>
            <a:ext cx="304410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b="1">
                <a:latin typeface="+mn-ea"/>
              </a:rPr>
              <a:t>4</a:t>
            </a:r>
            <a:endParaRPr lang="zh-CN" altLang="en-US" sz="2100" b="1" dirty="0">
              <a:latin typeface="+mn-ea"/>
            </a:endParaRPr>
          </a:p>
        </p:txBody>
      </p:sp>
      <p:sp>
        <p:nvSpPr>
          <p:cNvPr id="28" name="TextBox 19"/>
          <p:cNvSpPr txBox="1"/>
          <p:nvPr/>
        </p:nvSpPr>
        <p:spPr>
          <a:xfrm>
            <a:off x="4639376" y="2715163"/>
            <a:ext cx="304410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b="1">
                <a:latin typeface="+mn-ea"/>
              </a:rPr>
              <a:t>7</a:t>
            </a:r>
            <a:endParaRPr lang="zh-CN" altLang="en-US" sz="2100" b="1" dirty="0">
              <a:latin typeface="+mn-ea"/>
            </a:endParaRPr>
          </a:p>
        </p:txBody>
      </p:sp>
      <p:sp>
        <p:nvSpPr>
          <p:cNvPr id="29" name="TextBox 19"/>
          <p:cNvSpPr txBox="1"/>
          <p:nvPr/>
        </p:nvSpPr>
        <p:spPr>
          <a:xfrm>
            <a:off x="4182383" y="2715163"/>
            <a:ext cx="304410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b="1">
                <a:latin typeface="+mn-ea"/>
              </a:rPr>
              <a:t>1</a:t>
            </a:r>
            <a:endParaRPr lang="zh-CN" altLang="en-US" sz="2100" b="1" dirty="0">
              <a:latin typeface="+mn-ea"/>
            </a:endParaRPr>
          </a:p>
        </p:txBody>
      </p:sp>
      <p:sp>
        <p:nvSpPr>
          <p:cNvPr id="30" name="TextBox 19"/>
          <p:cNvSpPr txBox="1"/>
          <p:nvPr/>
        </p:nvSpPr>
        <p:spPr>
          <a:xfrm>
            <a:off x="4422047" y="2715163"/>
            <a:ext cx="304410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b="1">
                <a:latin typeface="+mn-ea"/>
              </a:rPr>
              <a:t>0</a:t>
            </a:r>
            <a:endParaRPr lang="zh-CN" altLang="en-US" sz="2100" b="1" dirty="0">
              <a:latin typeface="+mn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040825" y="1967085"/>
            <a:ext cx="1362273" cy="823957"/>
            <a:chOff x="5387766" y="2622778"/>
            <a:chExt cx="1816364" cy="1098609"/>
          </a:xfrm>
        </p:grpSpPr>
        <p:sp>
          <p:nvSpPr>
            <p:cNvPr id="25" name="TextBox 19"/>
            <p:cNvSpPr txBox="1"/>
            <p:nvPr/>
          </p:nvSpPr>
          <p:spPr>
            <a:xfrm>
              <a:off x="5867861" y="2622778"/>
              <a:ext cx="1126804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>
                  <a:latin typeface="+mn-ea"/>
                </a:rPr>
                <a:t>6 4 5</a:t>
              </a:r>
              <a:endParaRPr lang="en-US" altLang="zh-CN" sz="2100" b="1">
                <a:latin typeface="+mn-ea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465796" y="3620217"/>
              <a:ext cx="152638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19"/>
            <p:cNvSpPr txBox="1"/>
            <p:nvPr/>
          </p:nvSpPr>
          <p:spPr>
            <a:xfrm>
              <a:off x="5387766" y="3167390"/>
              <a:ext cx="1816364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>
                  <a:latin typeface="+mn-ea"/>
                </a:rPr>
                <a:t>+  4 2 9</a:t>
              </a:r>
              <a:endParaRPr lang="en-US" altLang="zh-CN" sz="2100" b="1">
                <a:latin typeface="+mn-ea"/>
              </a:endParaRPr>
            </a:p>
          </p:txBody>
        </p:sp>
      </p:grpSp>
      <p:sp>
        <p:nvSpPr>
          <p:cNvPr id="36" name="圆角矩形 35"/>
          <p:cNvSpPr/>
          <p:nvPr/>
        </p:nvSpPr>
        <p:spPr>
          <a:xfrm>
            <a:off x="6585685" y="663296"/>
            <a:ext cx="2111255" cy="333375"/>
          </a:xfrm>
          <a:prstGeom prst="roundRect">
            <a:avLst>
              <a:gd name="adj" fmla="val 42381"/>
            </a:avLst>
          </a:prstGeom>
          <a:solidFill>
            <a:srgbClr val="00B0F0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标注 36"/>
          <p:cNvSpPr/>
          <p:nvPr/>
        </p:nvSpPr>
        <p:spPr>
          <a:xfrm>
            <a:off x="6000583" y="2310947"/>
            <a:ext cx="2225644" cy="976961"/>
          </a:xfrm>
          <a:prstGeom prst="wedgeRoundRectCallout">
            <a:avLst>
              <a:gd name="adj1" fmla="val -61064"/>
              <a:gd name="adj2" fmla="val -4453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从</a:t>
            </a: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个</a:t>
            </a:r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位加起</a:t>
            </a:r>
            <a:r>
              <a:rPr lang="en-US" altLang="zh-CN" sz="21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满十向前一位进</a:t>
            </a:r>
            <a:r>
              <a:rPr lang="en-US" altLang="zh-CN" sz="2100" dirty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en-US" sz="21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8" name="圆角矩形标注 37"/>
          <p:cNvSpPr/>
          <p:nvPr/>
        </p:nvSpPr>
        <p:spPr>
          <a:xfrm>
            <a:off x="6000583" y="1720081"/>
            <a:ext cx="2055552" cy="366728"/>
          </a:xfrm>
          <a:prstGeom prst="wedgeRoundRectCallout">
            <a:avLst>
              <a:gd name="adj1" fmla="val -63461"/>
              <a:gd name="adj2" fmla="val 36257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相同</a:t>
            </a:r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数位要对齐</a:t>
            </a:r>
            <a:endParaRPr lang="zh-CN" altLang="en-US" sz="21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2" name="TextBox 19"/>
          <p:cNvSpPr txBox="1"/>
          <p:nvPr/>
        </p:nvSpPr>
        <p:spPr>
          <a:xfrm>
            <a:off x="5203578" y="1435281"/>
            <a:ext cx="80214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+mn-ea"/>
              </a:rPr>
              <a:t>1074</a:t>
            </a:r>
            <a:endParaRPr lang="zh-CN" altLang="en-US" sz="21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0877" y="131862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新知探究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12" grpId="0" bldLvl="0" animBg="1"/>
      <p:bldP spid="12" grpId="1" bldLvl="0" animBg="1"/>
      <p:bldP spid="13" grpId="0" bldLvl="0" animBg="1"/>
      <p:bldP spid="13" grpId="1" bldLvl="0" animBg="1"/>
      <p:bldP spid="24" grpId="0"/>
      <p:bldP spid="27" grpId="0"/>
      <p:bldP spid="28" grpId="0"/>
      <p:bldP spid="29" grpId="0"/>
      <p:bldP spid="30" grpId="0"/>
      <p:bldP spid="36" grpId="0" bldLvl="0" animBg="1"/>
      <p:bldP spid="36" grpId="1" bldLvl="0" animBg="1"/>
      <p:bldP spid="37" grpId="0" animBg="1"/>
      <p:bldP spid="38" grpId="0" animBg="1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流程图: 文档 66"/>
          <p:cNvSpPr/>
          <p:nvPr/>
        </p:nvSpPr>
        <p:spPr>
          <a:xfrm>
            <a:off x="620475" y="1925976"/>
            <a:ext cx="2316749" cy="2531725"/>
          </a:xfrm>
          <a:prstGeom prst="flowChartDocumen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1208507" y="560754"/>
            <a:ext cx="7008269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100" dirty="0">
                <a:latin typeface="+mn-ea"/>
                <a:ea typeface="+mn-ea"/>
              </a:rPr>
              <a:t>（</a:t>
            </a:r>
            <a:r>
              <a:rPr lang="en-US" altLang="zh-CN" sz="2100" dirty="0">
                <a:latin typeface="+mn-ea"/>
                <a:ea typeface="+mn-ea"/>
              </a:rPr>
              <a:t>1</a:t>
            </a:r>
            <a:r>
              <a:rPr lang="zh-CN" altLang="en-US" sz="2100" dirty="0">
                <a:latin typeface="+mn-ea"/>
                <a:ea typeface="+mn-ea"/>
              </a:rPr>
              <a:t>）小丽买了右边两本书，一共花了多少钱？</a:t>
            </a:r>
            <a:endParaRPr lang="zh-CN" altLang="en-US" sz="2100" dirty="0">
              <a:latin typeface="+mn-ea"/>
              <a:ea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898852" y="2392925"/>
            <a:ext cx="3785183" cy="577081"/>
            <a:chOff x="-659033" y="2611666"/>
            <a:chExt cx="4463004" cy="655903"/>
          </a:xfrm>
        </p:grpSpPr>
        <p:sp>
          <p:nvSpPr>
            <p:cNvPr id="37" name="对话气泡: 圆角矩形 24"/>
            <p:cNvSpPr/>
            <p:nvPr/>
          </p:nvSpPr>
          <p:spPr>
            <a:xfrm>
              <a:off x="-659033" y="2701458"/>
              <a:ext cx="4227473" cy="539876"/>
            </a:xfrm>
            <a:prstGeom prst="wedgeRoundRectCallout">
              <a:avLst>
                <a:gd name="adj1" fmla="val 40924"/>
                <a:gd name="adj2" fmla="val -91238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+mn-ea"/>
                </a:rPr>
                <a:t>这个月</a:t>
              </a: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-569187" y="2611666"/>
              <a:ext cx="4373158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 dirty="0">
                  <a:latin typeface="+mn-ea"/>
                </a:rPr>
                <a:t>就要把两本书的价钱</a:t>
              </a:r>
              <a:r>
                <a:rPr lang="zh-CN" altLang="en-US" sz="2100" dirty="0">
                  <a:solidFill>
                    <a:srgbClr val="FF0000"/>
                  </a:solidFill>
                  <a:latin typeface="+mn-ea"/>
                </a:rPr>
                <a:t>加</a:t>
              </a:r>
              <a:r>
                <a:rPr lang="zh-CN" altLang="en-US" sz="2100" dirty="0">
                  <a:latin typeface="+mn-ea"/>
                </a:rPr>
                <a:t>起来。</a:t>
              </a:r>
              <a:endParaRPr lang="en-US" altLang="zh-CN" sz="2100" dirty="0">
                <a:latin typeface="+mn-ea"/>
              </a:endParaRPr>
            </a:p>
          </p:txBody>
        </p:sp>
      </p:grpSp>
      <p:sp>
        <p:nvSpPr>
          <p:cNvPr id="45" name="TextBox 12"/>
          <p:cNvSpPr txBox="1"/>
          <p:nvPr/>
        </p:nvSpPr>
        <p:spPr>
          <a:xfrm>
            <a:off x="895593" y="1411137"/>
            <a:ext cx="216193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solidFill>
                  <a:srgbClr val="082AB8"/>
                </a:solidFill>
                <a:latin typeface="+mn-ea"/>
              </a:rPr>
              <a:t>6.45 + 4.29 </a:t>
            </a:r>
            <a:r>
              <a:rPr lang="en-US" altLang="zh-CN" sz="2100" b="1" dirty="0">
                <a:latin typeface="+mn-ea"/>
              </a:rPr>
              <a:t>=</a:t>
            </a:r>
            <a:endParaRPr lang="zh-CN" altLang="en-US" sz="2100" b="1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448294" y="943215"/>
            <a:ext cx="4686300" cy="1467640"/>
            <a:chOff x="5442108" y="1345161"/>
            <a:chExt cx="6248400" cy="1956852"/>
          </a:xfrm>
        </p:grpSpPr>
        <p:grpSp>
          <p:nvGrpSpPr>
            <p:cNvPr id="20" name="Group 92"/>
            <p:cNvGrpSpPr/>
            <p:nvPr/>
          </p:nvGrpSpPr>
          <p:grpSpPr bwMode="auto">
            <a:xfrm>
              <a:off x="5442108" y="1345161"/>
              <a:ext cx="6248400" cy="1775765"/>
              <a:chOff x="612" y="1450"/>
              <a:chExt cx="2715" cy="643"/>
            </a:xfrm>
          </p:grpSpPr>
          <p:pic>
            <p:nvPicPr>
              <p:cNvPr id="21" name="Picture 63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192" y="1676"/>
                <a:ext cx="680" cy="3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" name="Picture 64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704" y="1701"/>
                <a:ext cx="623" cy="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" name="Picture 81" descr="10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612" y="1504"/>
                <a:ext cx="560" cy="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" name="Picture 82" descr="11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123" y="1450"/>
                <a:ext cx="530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1" name="圆角矩形 40"/>
            <p:cNvSpPr/>
            <p:nvPr/>
          </p:nvSpPr>
          <p:spPr>
            <a:xfrm>
              <a:off x="6997258" y="2317129"/>
              <a:ext cx="1066800" cy="444500"/>
            </a:xfrm>
            <a:prstGeom prst="roundRect">
              <a:avLst>
                <a:gd name="adj" fmla="val 42381"/>
              </a:avLst>
            </a:prstGeom>
            <a:solidFill>
              <a:srgbClr val="ECF2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12"/>
            <p:cNvSpPr txBox="1"/>
            <p:nvPr/>
          </p:nvSpPr>
          <p:spPr>
            <a:xfrm>
              <a:off x="6854551" y="2289979"/>
              <a:ext cx="1263699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>
                  <a:solidFill>
                    <a:srgbClr val="082AB8"/>
                  </a:solidFill>
                  <a:latin typeface="+mn-ea"/>
                </a:rPr>
                <a:t>6.45</a:t>
              </a:r>
              <a:r>
                <a:rPr lang="zh-CN" altLang="en-US" sz="2100">
                  <a:solidFill>
                    <a:srgbClr val="082AB8"/>
                  </a:solidFill>
                  <a:latin typeface="+mn-ea"/>
                </a:rPr>
                <a:t>元</a:t>
              </a:r>
              <a:endParaRPr lang="zh-CN" altLang="en-US" sz="21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10358912" y="2368700"/>
              <a:ext cx="1066800" cy="444500"/>
            </a:xfrm>
            <a:prstGeom prst="roundRect">
              <a:avLst>
                <a:gd name="adj" fmla="val 42381"/>
              </a:avLst>
            </a:prstGeom>
            <a:solidFill>
              <a:srgbClr val="ECF2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12"/>
            <p:cNvSpPr txBox="1"/>
            <p:nvPr/>
          </p:nvSpPr>
          <p:spPr>
            <a:xfrm>
              <a:off x="10311263" y="2317128"/>
              <a:ext cx="1263699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>
                  <a:solidFill>
                    <a:srgbClr val="082AB8"/>
                  </a:solidFill>
                  <a:latin typeface="+mn-ea"/>
                </a:rPr>
                <a:t>4.29</a:t>
              </a:r>
              <a:r>
                <a:rPr lang="zh-CN" altLang="en-US" sz="2100">
                  <a:solidFill>
                    <a:srgbClr val="082AB8"/>
                  </a:solidFill>
                  <a:latin typeface="+mn-ea"/>
                </a:rPr>
                <a:t>元</a:t>
              </a:r>
              <a:endParaRPr lang="zh-CN" altLang="en-US" sz="2100" dirty="0">
                <a:solidFill>
                  <a:srgbClr val="FF0000"/>
                </a:solidFill>
                <a:latin typeface="+mn-ea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5574031" y="1681163"/>
            <a:ext cx="840581" cy="383381"/>
          </a:xfrm>
          <a:prstGeom prst="roundRect">
            <a:avLst>
              <a:gd name="adj" fmla="val 42381"/>
            </a:avLst>
          </a:prstGeom>
          <a:solidFill>
            <a:srgbClr val="FFFF33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2" name="圆角矩形 41"/>
          <p:cNvSpPr/>
          <p:nvPr/>
        </p:nvSpPr>
        <p:spPr>
          <a:xfrm>
            <a:off x="8144828" y="1681163"/>
            <a:ext cx="827246" cy="359569"/>
          </a:xfrm>
          <a:prstGeom prst="roundRect">
            <a:avLst>
              <a:gd name="adj" fmla="val 42381"/>
            </a:avLst>
          </a:prstGeom>
          <a:solidFill>
            <a:srgbClr val="FFFF33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4538106" y="649068"/>
            <a:ext cx="2180948" cy="359428"/>
          </a:xfrm>
          <a:prstGeom prst="roundRect">
            <a:avLst>
              <a:gd name="adj" fmla="val 42381"/>
            </a:avLst>
          </a:prstGeom>
          <a:solidFill>
            <a:srgbClr val="FFFF33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12"/>
          <p:cNvSpPr txBox="1"/>
          <p:nvPr/>
        </p:nvSpPr>
        <p:spPr>
          <a:xfrm>
            <a:off x="2703731" y="1419133"/>
            <a:ext cx="148172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+mn-ea"/>
              </a:rPr>
              <a:t>10.74</a:t>
            </a:r>
            <a:r>
              <a:rPr lang="zh-CN" altLang="en-US" sz="2100" b="1">
                <a:solidFill>
                  <a:srgbClr val="FF0000"/>
                </a:solidFill>
                <a:latin typeface="+mn-ea"/>
              </a:rPr>
              <a:t>（元）</a:t>
            </a:r>
            <a:endParaRPr lang="zh-CN" altLang="en-US" sz="21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8" name="Rectangle 26"/>
          <p:cNvSpPr>
            <a:spLocks noChangeArrowheads="1"/>
          </p:cNvSpPr>
          <p:nvPr/>
        </p:nvSpPr>
        <p:spPr bwMode="auto">
          <a:xfrm>
            <a:off x="1913904" y="2848634"/>
            <a:ext cx="162000" cy="783000"/>
          </a:xfrm>
          <a:prstGeom prst="rect">
            <a:avLst/>
          </a:prstGeom>
          <a:solidFill>
            <a:srgbClr val="B7ECFF"/>
          </a:solidFill>
          <a:ln>
            <a:noFill/>
          </a:ln>
          <a:effectLst/>
        </p:spPr>
        <p:txBody>
          <a:bodyPr wrap="none" lIns="67500" tIns="35100" rIns="67500" bIns="35100" anchor="ctr"/>
          <a:lstStyle/>
          <a:p>
            <a:pPr>
              <a:defRPr/>
            </a:pPr>
            <a:endParaRPr lang="zh-CN" altLang="en-US" sz="2100" b="1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9" name="Rectangle 26"/>
          <p:cNvSpPr>
            <a:spLocks noChangeArrowheads="1"/>
          </p:cNvSpPr>
          <p:nvPr/>
        </p:nvSpPr>
        <p:spPr bwMode="auto">
          <a:xfrm>
            <a:off x="1459629" y="2843032"/>
            <a:ext cx="162000" cy="783000"/>
          </a:xfrm>
          <a:prstGeom prst="rect">
            <a:avLst/>
          </a:prstGeom>
          <a:solidFill>
            <a:srgbClr val="B7ECFF"/>
          </a:solidFill>
          <a:ln>
            <a:noFill/>
          </a:ln>
          <a:effectLst/>
        </p:spPr>
        <p:txBody>
          <a:bodyPr wrap="none" lIns="67500" tIns="35100" rIns="67500" bIns="35100" anchor="ctr"/>
          <a:lstStyle/>
          <a:p>
            <a:pPr>
              <a:defRPr/>
            </a:pPr>
            <a:endParaRPr lang="zh-CN" altLang="en-US" sz="2100" b="1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0" name="Rectangle 26"/>
          <p:cNvSpPr>
            <a:spLocks noChangeArrowheads="1"/>
          </p:cNvSpPr>
          <p:nvPr/>
        </p:nvSpPr>
        <p:spPr bwMode="auto">
          <a:xfrm>
            <a:off x="2285189" y="2834987"/>
            <a:ext cx="162000" cy="783000"/>
          </a:xfrm>
          <a:prstGeom prst="rect">
            <a:avLst/>
          </a:prstGeom>
          <a:solidFill>
            <a:srgbClr val="B7ECFF"/>
          </a:solidFill>
          <a:ln>
            <a:noFill/>
          </a:ln>
          <a:effectLst/>
        </p:spPr>
        <p:txBody>
          <a:bodyPr wrap="none" lIns="67500" tIns="35100" rIns="67500" bIns="35100" anchor="ctr"/>
          <a:lstStyle/>
          <a:p>
            <a:pPr>
              <a:defRPr/>
            </a:pPr>
            <a:endParaRPr lang="zh-CN" altLang="en-US" sz="2100" b="1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1" name="Text Box 31"/>
          <p:cNvSpPr txBox="1">
            <a:spLocks noChangeArrowheads="1"/>
          </p:cNvSpPr>
          <p:nvPr/>
        </p:nvSpPr>
        <p:spPr bwMode="auto">
          <a:xfrm>
            <a:off x="1367401" y="3201442"/>
            <a:ext cx="1159436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cs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 b="1"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en-US" sz="2400" b="1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 b="1">
                <a:latin typeface="+mn-ea"/>
                <a:cs typeface="宋体" panose="02010600030101010101" pitchFamily="2" charset="-122"/>
              </a:rPr>
              <a:t>2 </a:t>
            </a:r>
            <a:r>
              <a:rPr lang="zh-CN" altLang="en-US" sz="2400" b="1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+mn-ea"/>
                <a:cs typeface="宋体" panose="02010600030101010101" pitchFamily="2" charset="-122"/>
              </a:rPr>
              <a:t>9</a:t>
            </a:r>
            <a:endParaRPr lang="en-US" altLang="zh-CN" sz="2400" b="1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2" name="Rectangle 25"/>
          <p:cNvSpPr>
            <a:spLocks noChangeArrowheads="1"/>
          </p:cNvSpPr>
          <p:nvPr/>
        </p:nvSpPr>
        <p:spPr bwMode="auto">
          <a:xfrm>
            <a:off x="885583" y="3221517"/>
            <a:ext cx="448904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zh-CN" altLang="en-US" b="1">
                <a:solidFill>
                  <a:srgbClr val="000000"/>
                </a:solidFill>
                <a:latin typeface="+mn-ea"/>
                <a:ea typeface="+mn-ea"/>
              </a:rPr>
              <a:t>+</a:t>
            </a:r>
            <a:endParaRPr kumimoji="0" lang="zh-CN" altLang="en-US" b="1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53" name="Text Box 27"/>
          <p:cNvSpPr txBox="1">
            <a:spLocks noChangeArrowheads="1"/>
          </p:cNvSpPr>
          <p:nvPr/>
        </p:nvSpPr>
        <p:spPr bwMode="auto">
          <a:xfrm>
            <a:off x="1849698" y="3686145"/>
            <a:ext cx="326274" cy="440218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b="1" dirty="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kumimoji="0" lang="en-US" altLang="zh-CN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4" name="Text Box 27"/>
          <p:cNvSpPr txBox="1">
            <a:spLocks noChangeArrowheads="1"/>
          </p:cNvSpPr>
          <p:nvPr/>
        </p:nvSpPr>
        <p:spPr bwMode="auto">
          <a:xfrm>
            <a:off x="1156153" y="3674462"/>
            <a:ext cx="622697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0</a:t>
            </a:r>
            <a:endParaRPr lang="en-US" altLang="zh-CN" sz="2400" b="1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5" name="Line 32"/>
          <p:cNvSpPr>
            <a:spLocks noChangeShapeType="1"/>
          </p:cNvSpPr>
          <p:nvPr/>
        </p:nvSpPr>
        <p:spPr bwMode="auto">
          <a:xfrm flipV="1">
            <a:off x="803465" y="3668098"/>
            <a:ext cx="17783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400" b="1">
              <a:latin typeface="+mn-ea"/>
            </a:endParaRPr>
          </a:p>
        </p:txBody>
      </p:sp>
      <p:sp>
        <p:nvSpPr>
          <p:cNvPr id="56" name="Text Box 34"/>
          <p:cNvSpPr txBox="1">
            <a:spLocks noChangeArrowheads="1"/>
          </p:cNvSpPr>
          <p:nvPr/>
        </p:nvSpPr>
        <p:spPr bwMode="auto">
          <a:xfrm>
            <a:off x="1996005" y="3429104"/>
            <a:ext cx="255342" cy="30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1500" b="1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sz="15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7" name="Rectangle 36"/>
          <p:cNvSpPr>
            <a:spLocks noChangeArrowheads="1"/>
          </p:cNvSpPr>
          <p:nvPr/>
        </p:nvSpPr>
        <p:spPr bwMode="auto">
          <a:xfrm>
            <a:off x="1676203" y="2845648"/>
            <a:ext cx="189380" cy="1251287"/>
          </a:xfrm>
          <a:prstGeom prst="rect">
            <a:avLst/>
          </a:prstGeom>
          <a:noFill/>
          <a:ln w="38100">
            <a:solidFill>
              <a:srgbClr val="082AB8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7500" tIns="35100" rIns="67500" bIns="351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kumimoji="0" lang="zh-CN" altLang="en-US" sz="2100" b="1">
              <a:latin typeface="+mn-ea"/>
              <a:ea typeface="+mn-ea"/>
            </a:endParaRPr>
          </a:p>
        </p:txBody>
      </p:sp>
      <p:sp>
        <p:nvSpPr>
          <p:cNvPr id="58" name="Rectangle 37"/>
          <p:cNvSpPr>
            <a:spLocks noChangeArrowheads="1"/>
          </p:cNvSpPr>
          <p:nvPr/>
        </p:nvSpPr>
        <p:spPr bwMode="auto">
          <a:xfrm>
            <a:off x="1659729" y="3656718"/>
            <a:ext cx="253338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b="1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9" name="Text Box 31"/>
          <p:cNvSpPr txBox="1">
            <a:spLocks noChangeArrowheads="1"/>
          </p:cNvSpPr>
          <p:nvPr/>
        </p:nvSpPr>
        <p:spPr bwMode="auto">
          <a:xfrm>
            <a:off x="1384267" y="2810670"/>
            <a:ext cx="1159436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+mn-ea"/>
                <a:cs typeface="宋体" panose="02010600030101010101" pitchFamily="2" charset="-122"/>
              </a:rPr>
              <a:t>6</a:t>
            </a:r>
            <a:r>
              <a:rPr lang="zh-CN" altLang="en-US" sz="2400" b="1" dirty="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 b="1">
                <a:latin typeface="+mn-ea"/>
                <a:cs typeface="宋体" panose="02010600030101010101" pitchFamily="2" charset="-122"/>
              </a:rPr>
              <a:t>4</a:t>
            </a:r>
            <a:r>
              <a:rPr lang="zh-CN" altLang="en-US" sz="2400" b="1">
                <a:latin typeface="+mn-ea"/>
                <a:cs typeface="宋体" panose="02010600030101010101" pitchFamily="2" charset="-122"/>
              </a:rPr>
              <a:t>  </a:t>
            </a:r>
            <a:r>
              <a:rPr lang="en-US" altLang="zh-CN" sz="2400" b="1">
                <a:latin typeface="+mn-ea"/>
                <a:cs typeface="宋体" panose="02010600030101010101" pitchFamily="2" charset="-122"/>
              </a:rPr>
              <a:t>5</a:t>
            </a:r>
            <a:endParaRPr lang="en-US" altLang="zh-CN" sz="2400" b="1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0" name="文本框 59"/>
          <p:cNvSpPr txBox="1">
            <a:spLocks noChangeArrowheads="1"/>
          </p:cNvSpPr>
          <p:nvPr/>
        </p:nvSpPr>
        <p:spPr bwMode="auto">
          <a:xfrm>
            <a:off x="1830363" y="2025125"/>
            <a:ext cx="323850" cy="817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+mn-ea"/>
                <a:ea typeface="+mn-ea"/>
              </a:rPr>
              <a:t>十分位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2202535" y="2034190"/>
            <a:ext cx="325040" cy="817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+mn-ea"/>
                <a:ea typeface="+mn-ea"/>
              </a:rPr>
              <a:t>百分位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62" name="文本框 61"/>
          <p:cNvSpPr txBox="1">
            <a:spLocks noChangeArrowheads="1"/>
          </p:cNvSpPr>
          <p:nvPr/>
        </p:nvSpPr>
        <p:spPr bwMode="auto">
          <a:xfrm>
            <a:off x="1378442" y="2064605"/>
            <a:ext cx="323850" cy="567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+mn-ea"/>
                <a:ea typeface="+mn-ea"/>
              </a:rPr>
              <a:t>个位</a:t>
            </a:r>
            <a:endParaRPr lang="zh-CN" altLang="en-US" sz="1800" dirty="0">
              <a:latin typeface="+mn-ea"/>
              <a:ea typeface="+mn-ea"/>
            </a:endParaRPr>
          </a:p>
        </p:txBody>
      </p:sp>
      <p:sp>
        <p:nvSpPr>
          <p:cNvPr id="63" name="Text Box 27"/>
          <p:cNvSpPr txBox="1">
            <a:spLocks noChangeArrowheads="1"/>
          </p:cNvSpPr>
          <p:nvPr/>
        </p:nvSpPr>
        <p:spPr bwMode="auto">
          <a:xfrm>
            <a:off x="2198712" y="3679119"/>
            <a:ext cx="307061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b="1" dirty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endParaRPr kumimoji="0" lang="en-US" altLang="zh-CN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4" name="圆角矩形标注 63"/>
          <p:cNvSpPr/>
          <p:nvPr/>
        </p:nvSpPr>
        <p:spPr>
          <a:xfrm>
            <a:off x="3511453" y="3074898"/>
            <a:ext cx="4232372" cy="366728"/>
          </a:xfrm>
          <a:prstGeom prst="wedgeRoundRectCallout">
            <a:avLst>
              <a:gd name="adj1" fmla="val -55134"/>
              <a:gd name="adj2" fmla="val 10284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小数点</a:t>
            </a:r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一定要对齐</a:t>
            </a:r>
            <a:r>
              <a:rPr lang="en-US" altLang="zh-CN" sz="21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相同数位对齐</a:t>
            </a:r>
            <a:r>
              <a:rPr lang="en-US" altLang="zh-CN" sz="21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en-US" sz="21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6" name="圆角矩形标注 65"/>
          <p:cNvSpPr/>
          <p:nvPr/>
        </p:nvSpPr>
        <p:spPr>
          <a:xfrm>
            <a:off x="3487310" y="3692627"/>
            <a:ext cx="4877897" cy="483788"/>
          </a:xfrm>
          <a:prstGeom prst="wedgeRoundRectCallout">
            <a:avLst>
              <a:gd name="adj1" fmla="val -46111"/>
              <a:gd name="adj2" fmla="val -76124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计数单位</a:t>
            </a: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相同</a:t>
            </a:r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的两个数才能直接相加减。</a:t>
            </a:r>
            <a:endParaRPr lang="zh-CN" altLang="en-US" sz="21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5" name="圆角矩形标注 64"/>
          <p:cNvSpPr/>
          <p:nvPr/>
        </p:nvSpPr>
        <p:spPr>
          <a:xfrm>
            <a:off x="3511454" y="4311623"/>
            <a:ext cx="3992344" cy="508488"/>
          </a:xfrm>
          <a:prstGeom prst="wedgeRoundRectCallout">
            <a:avLst>
              <a:gd name="adj1" fmla="val -53687"/>
              <a:gd name="adj2" fmla="val -65105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计算方法与</a:t>
            </a: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整数</a:t>
            </a:r>
            <a:r>
              <a:rPr lang="zh-CN" altLang="en-US" sz="2100" dirty="0">
                <a:solidFill>
                  <a:schemeClr val="tx1"/>
                </a:solidFill>
                <a:latin typeface="+mj-ea"/>
                <a:ea typeface="+mj-ea"/>
              </a:rPr>
              <a:t>计算方法相同。</a:t>
            </a:r>
            <a:endParaRPr lang="zh-CN" altLang="en-US" sz="21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8" name="Text Box 4"/>
          <p:cNvSpPr txBox="1">
            <a:spLocks noChangeArrowheads="1"/>
          </p:cNvSpPr>
          <p:nvPr/>
        </p:nvSpPr>
        <p:spPr bwMode="auto">
          <a:xfrm>
            <a:off x="500791" y="4476779"/>
            <a:ext cx="2891554" cy="488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100">
                <a:solidFill>
                  <a:srgbClr val="FF0000"/>
                </a:solidFill>
                <a:latin typeface="+mn-ea"/>
                <a:ea typeface="+mn-ea"/>
              </a:rPr>
              <a:t>答：一共花了</a:t>
            </a:r>
            <a:r>
              <a:rPr lang="en-US" altLang="zh-CN" sz="2100">
                <a:solidFill>
                  <a:srgbClr val="FF0000"/>
                </a:solidFill>
                <a:latin typeface="+mn-ea"/>
                <a:ea typeface="+mn-ea"/>
              </a:rPr>
              <a:t>10.74</a:t>
            </a:r>
            <a:r>
              <a:rPr lang="zh-CN" altLang="en-US" sz="2100">
                <a:solidFill>
                  <a:srgbClr val="FF0000"/>
                </a:solidFill>
                <a:latin typeface="+mn-ea"/>
                <a:ea typeface="+mn-ea"/>
              </a:rPr>
              <a:t>元。</a:t>
            </a:r>
            <a:endParaRPr lang="zh-CN" altLang="en-US" sz="210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30" grpId="0"/>
      <p:bldP spid="45" grpId="0"/>
      <p:bldP spid="26" grpId="0" bldLvl="0" animBg="1"/>
      <p:bldP spid="42" grpId="0" bldLvl="0" animBg="1"/>
      <p:bldP spid="42" grpId="1" bldLvl="0" animBg="1"/>
      <p:bldP spid="35" grpId="0" bldLvl="0" animBg="1"/>
      <p:bldP spid="35" grpId="1" bldLvl="0" animBg="1"/>
      <p:bldP spid="47" grpId="0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/>
      <p:bldP spid="52" grpId="0"/>
      <p:bldP spid="53" grpId="0"/>
      <p:bldP spid="54" grpId="0"/>
      <p:bldP spid="56" grpId="0"/>
      <p:bldP spid="57" grpId="0" animBg="1"/>
      <p:bldP spid="57" grpId="1" animBg="1"/>
      <p:bldP spid="57" grpId="2" animBg="1"/>
      <p:bldP spid="58" grpId="0"/>
      <p:bldP spid="59" grpId="0"/>
      <p:bldP spid="60" grpId="0"/>
      <p:bldP spid="61" grpId="0"/>
      <p:bldP spid="62" grpId="0"/>
      <p:bldP spid="63" grpId="0"/>
      <p:bldP spid="64" grpId="0" animBg="1"/>
      <p:bldP spid="66" grpId="0" animBg="1"/>
      <p:bldP spid="65" grpId="0" bldLvl="0" animBg="1"/>
      <p:bldP spid="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2409825" y="878554"/>
            <a:ext cx="3646270" cy="1145693"/>
            <a:chOff x="-825504" y="2656562"/>
            <a:chExt cx="4299215" cy="1302178"/>
          </a:xfrm>
        </p:grpSpPr>
        <p:sp>
          <p:nvSpPr>
            <p:cNvPr id="37" name="对话气泡: 圆角矩形 24"/>
            <p:cNvSpPr/>
            <p:nvPr/>
          </p:nvSpPr>
          <p:spPr>
            <a:xfrm>
              <a:off x="-825504" y="2656562"/>
              <a:ext cx="4299215" cy="1302178"/>
            </a:xfrm>
            <a:prstGeom prst="wedgeRoundRectCallout">
              <a:avLst>
                <a:gd name="adj1" fmla="val 62437"/>
                <a:gd name="adj2" fmla="val -5011"/>
                <a:gd name="adj3" fmla="val 16667"/>
              </a:avLst>
            </a:prstGeom>
            <a:noFill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-688697" y="2690025"/>
              <a:ext cx="3991706" cy="12068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 dirty="0">
                  <a:latin typeface="+mn-ea"/>
                </a:rPr>
                <a:t>计算小数位数相同的小数加法时要注意什么呢？</a:t>
              </a:r>
              <a:endParaRPr lang="en-US" altLang="zh-CN" sz="2100" dirty="0">
                <a:latin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795339" y="2493764"/>
            <a:ext cx="2348863" cy="769314"/>
            <a:chOff x="-659033" y="2701458"/>
            <a:chExt cx="4214354" cy="874392"/>
          </a:xfrm>
        </p:grpSpPr>
        <p:sp>
          <p:nvSpPr>
            <p:cNvPr id="25" name="对话气泡: 圆角矩形 24"/>
            <p:cNvSpPr/>
            <p:nvPr/>
          </p:nvSpPr>
          <p:spPr>
            <a:xfrm>
              <a:off x="-659033" y="2701458"/>
              <a:ext cx="4214354" cy="858439"/>
            </a:xfrm>
            <a:prstGeom prst="wedgeRoundRectCallout">
              <a:avLst>
                <a:gd name="adj1" fmla="val 41524"/>
                <a:gd name="adj2" fmla="val 86466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-466534" y="2736294"/>
              <a:ext cx="3991705" cy="83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defRPr/>
              </a:pPr>
              <a:r>
                <a:rPr lang="zh-CN" altLang="en-US" sz="2100" dirty="0">
                  <a:latin typeface="+mn-ea"/>
                </a:rPr>
                <a:t>相同数位</a:t>
              </a:r>
              <a:r>
                <a:rPr lang="zh-CN" altLang="en-US" sz="2100" dirty="0">
                  <a:solidFill>
                    <a:srgbClr val="FF0000"/>
                  </a:solidFill>
                  <a:latin typeface="+mn-ea"/>
                </a:rPr>
                <a:t>对齐</a:t>
              </a:r>
              <a:r>
                <a:rPr lang="zh-CN" altLang="en-US" sz="2100" dirty="0">
                  <a:latin typeface="+mn-ea"/>
                </a:rPr>
                <a:t>，即小数点对齐。</a:t>
              </a:r>
              <a:endParaRPr lang="zh-CN" altLang="en-US" sz="2100" dirty="0">
                <a:latin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61213" y="2260563"/>
            <a:ext cx="2683906" cy="769314"/>
            <a:chOff x="-644824" y="2701458"/>
            <a:chExt cx="4214354" cy="874392"/>
          </a:xfrm>
        </p:grpSpPr>
        <p:sp>
          <p:nvSpPr>
            <p:cNvPr id="39" name="对话气泡: 圆角矩形 24"/>
            <p:cNvSpPr/>
            <p:nvPr/>
          </p:nvSpPr>
          <p:spPr>
            <a:xfrm>
              <a:off x="-644824" y="2701458"/>
              <a:ext cx="4214354" cy="858439"/>
            </a:xfrm>
            <a:prstGeom prst="wedgeRoundRectCallout">
              <a:avLst>
                <a:gd name="adj1" fmla="val -37475"/>
                <a:gd name="adj2" fmla="val 121728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547708" y="2736294"/>
              <a:ext cx="3991705" cy="83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defRPr/>
              </a:pPr>
              <a:r>
                <a:rPr lang="zh-CN" altLang="en-US" sz="2100" dirty="0">
                  <a:latin typeface="+mn-ea"/>
                </a:rPr>
                <a:t>小数加法与整数加法的计算方法</a:t>
              </a:r>
              <a:r>
                <a:rPr lang="zh-CN" altLang="en-US" sz="2100" dirty="0">
                  <a:solidFill>
                    <a:srgbClr val="FF0000"/>
                  </a:solidFill>
                  <a:latin typeface="+mn-ea"/>
                </a:rPr>
                <a:t>相同</a:t>
              </a:r>
              <a:r>
                <a:rPr lang="zh-CN" altLang="en-US" sz="2100" dirty="0">
                  <a:latin typeface="+mn-ea"/>
                </a:rPr>
                <a:t>。</a:t>
              </a:r>
              <a:endParaRPr lang="zh-CN" altLang="en-US" sz="2100" dirty="0">
                <a:latin typeface="+mn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920544" y="3476086"/>
            <a:ext cx="1898982" cy="778363"/>
            <a:chOff x="-659033" y="2701458"/>
            <a:chExt cx="4214354" cy="884677"/>
          </a:xfrm>
        </p:grpSpPr>
        <p:sp>
          <p:nvSpPr>
            <p:cNvPr id="42" name="对话气泡: 圆角矩形 24"/>
            <p:cNvSpPr/>
            <p:nvPr/>
          </p:nvSpPr>
          <p:spPr>
            <a:xfrm>
              <a:off x="-659033" y="2701458"/>
              <a:ext cx="4214354" cy="858439"/>
            </a:xfrm>
            <a:prstGeom prst="wedgeRoundRectCallout">
              <a:avLst>
                <a:gd name="adj1" fmla="val -60148"/>
                <a:gd name="adj2" fmla="val -11212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-547710" y="2746579"/>
              <a:ext cx="3991706" cy="83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defRPr/>
              </a:pPr>
              <a:r>
                <a:rPr lang="zh-CN" altLang="en-US" sz="2100" dirty="0">
                  <a:latin typeface="+mn-ea"/>
                </a:rPr>
                <a:t>都是从最低位开始相加。</a:t>
              </a:r>
              <a:endParaRPr lang="zh-CN" altLang="en-US" sz="2100" dirty="0">
                <a:latin typeface="+mn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832622" y="3474231"/>
            <a:ext cx="2622057" cy="557036"/>
            <a:chOff x="-659032" y="2701458"/>
            <a:chExt cx="4117237" cy="633120"/>
          </a:xfrm>
        </p:grpSpPr>
        <p:sp>
          <p:nvSpPr>
            <p:cNvPr id="45" name="对话气泡: 圆角矩形 24"/>
            <p:cNvSpPr/>
            <p:nvPr/>
          </p:nvSpPr>
          <p:spPr>
            <a:xfrm>
              <a:off x="-659032" y="2701458"/>
              <a:ext cx="3818857" cy="633120"/>
            </a:xfrm>
            <a:prstGeom prst="wedgeRoundRectCallout">
              <a:avLst>
                <a:gd name="adj1" fmla="val 64197"/>
                <a:gd name="adj2" fmla="val -9847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-533500" y="2787719"/>
              <a:ext cx="3991705" cy="4722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defRPr/>
              </a:pPr>
              <a:r>
                <a:rPr lang="zh-CN" altLang="en-US" sz="2100" dirty="0">
                  <a:latin typeface="+mn-ea"/>
                </a:rPr>
                <a:t>满十向前一位进</a:t>
              </a:r>
              <a:r>
                <a:rPr lang="en-US" altLang="zh-CN" sz="2100" dirty="0">
                  <a:latin typeface="+mn-ea"/>
                </a:rPr>
                <a:t>1</a:t>
              </a:r>
              <a:r>
                <a:rPr lang="zh-CN" altLang="en-US" sz="2100" dirty="0">
                  <a:latin typeface="+mn-ea"/>
                </a:rPr>
                <a:t>。</a:t>
              </a:r>
              <a:endParaRPr lang="en-US" altLang="zh-CN" sz="2100" dirty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123950" y="1288592"/>
            <a:ext cx="6705600" cy="2616659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566100" y="391212"/>
            <a:ext cx="6396675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  <a:ea typeface="+mn-ea"/>
              </a:rPr>
              <a:t>口算。</a:t>
            </a:r>
            <a:endParaRPr lang="zh-CN" altLang="en-US" dirty="0">
              <a:latin typeface="+mn-ea"/>
              <a:ea typeface="+mn-ea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511663" y="620656"/>
            <a:ext cx="3060299" cy="577081"/>
            <a:chOff x="-663174" y="2591197"/>
            <a:chExt cx="2701585" cy="655903"/>
          </a:xfrm>
        </p:grpSpPr>
        <p:sp>
          <p:nvSpPr>
            <p:cNvPr id="45" name="对话气泡: 圆角矩形 24"/>
            <p:cNvSpPr/>
            <p:nvPr/>
          </p:nvSpPr>
          <p:spPr>
            <a:xfrm>
              <a:off x="-659032" y="2701458"/>
              <a:ext cx="2330970" cy="539876"/>
            </a:xfrm>
            <a:prstGeom prst="wedgeRoundRectCallout">
              <a:avLst>
                <a:gd name="adj1" fmla="val -44121"/>
                <a:gd name="adj2" fmla="val 95252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-663174" y="2591197"/>
              <a:ext cx="2701585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 dirty="0">
                  <a:latin typeface="+mn-ea"/>
                </a:rPr>
                <a:t>别忘记点上小数点哦！</a:t>
              </a:r>
              <a:endParaRPr lang="zh-CN" altLang="en-US" sz="2100" dirty="0">
                <a:latin typeface="+mn-ea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688496" y="1688697"/>
            <a:ext cx="146578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2.5+0.9=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88496" y="2191075"/>
            <a:ext cx="1370808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1.2-0.5=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88496" y="2656699"/>
            <a:ext cx="146578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7.8+1.6=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88496" y="3155338"/>
            <a:ext cx="1370808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4.7-2.8=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154957" y="1675689"/>
            <a:ext cx="1391246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11.7+2=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54956" y="2188615"/>
            <a:ext cx="1370808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8.6-5.3=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54956" y="2654709"/>
            <a:ext cx="1826462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0.39+0.15=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54957" y="3167635"/>
            <a:ext cx="1731484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latin typeface="+mn-ea"/>
                <a:cs typeface="宋体" panose="02010600030101010101" pitchFamily="2" charset="-122"/>
              </a:rPr>
              <a:t>0.96-0.33=</a:t>
            </a:r>
            <a:endParaRPr kumimoji="1"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997650" y="1702731"/>
            <a:ext cx="573715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3.4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997650" y="2198053"/>
            <a:ext cx="573715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0.7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997650" y="2680420"/>
            <a:ext cx="573715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9.4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997650" y="3170902"/>
            <a:ext cx="573715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1.9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389060" y="1678642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13.7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389060" y="2176000"/>
            <a:ext cx="573715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3.3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856642" y="2624645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0.54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856642" y="3160881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kumimoji="1" lang="en-US" altLang="zh-CN" sz="2400" dirty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0.63</a:t>
            </a:r>
            <a:endParaRPr kumimoji="1"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694" y="8397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课堂练习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5911" y="396493"/>
            <a:ext cx="2021080" cy="6224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看图列式计算。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sp>
        <p:nvSpPr>
          <p:cNvPr id="25" name="流程图: 可选过程 24"/>
          <p:cNvSpPr/>
          <p:nvPr/>
        </p:nvSpPr>
        <p:spPr>
          <a:xfrm>
            <a:off x="2349371" y="2854798"/>
            <a:ext cx="4875434" cy="2097053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3301064" y="2960986"/>
            <a:ext cx="267390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solidFill>
                  <a:srgbClr val="082AB8"/>
                </a:solidFill>
                <a:latin typeface="+mn-ea"/>
                <a:ea typeface="+mn-ea"/>
              </a:rPr>
              <a:t>2.45 + 35.64 =</a:t>
            </a:r>
            <a:endParaRPr lang="zh-CN" altLang="en-US" sz="2400" dirty="0">
              <a:solidFill>
                <a:srgbClr val="082AB8"/>
              </a:solidFill>
              <a:latin typeface="+mn-ea"/>
              <a:ea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718268" y="577215"/>
            <a:ext cx="4281435" cy="2182881"/>
            <a:chOff x="3300426" y="1208660"/>
            <a:chExt cx="5708580" cy="2910508"/>
          </a:xfrm>
        </p:grpSpPr>
        <p:sp>
          <p:nvSpPr>
            <p:cNvPr id="26" name="Rectangle 10"/>
            <p:cNvSpPr>
              <a:spLocks noChangeArrowheads="1"/>
            </p:cNvSpPr>
            <p:nvPr/>
          </p:nvSpPr>
          <p:spPr bwMode="auto">
            <a:xfrm>
              <a:off x="3723809" y="2394001"/>
              <a:ext cx="5285197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>
                  <a:latin typeface="+mn-ea"/>
                  <a:ea typeface="+mn-ea"/>
                </a:rPr>
                <a:t>2.45</a:t>
              </a:r>
              <a:r>
                <a:rPr lang="zh-CN" altLang="en-US" sz="2100">
                  <a:latin typeface="+mn-ea"/>
                  <a:ea typeface="+mn-ea"/>
                </a:rPr>
                <a:t>元                      </a:t>
              </a:r>
              <a:r>
                <a:rPr lang="en-US" altLang="zh-CN" sz="2100">
                  <a:latin typeface="+mn-ea"/>
                  <a:ea typeface="+mn-ea"/>
                </a:rPr>
                <a:t>35.64</a:t>
              </a:r>
              <a:r>
                <a:rPr lang="zh-CN" altLang="en-US" sz="2100">
                  <a:latin typeface="+mn-ea"/>
                  <a:ea typeface="+mn-ea"/>
                </a:rPr>
                <a:t>元</a:t>
              </a:r>
              <a:endParaRPr lang="zh-CN" altLang="en-US" sz="2100">
                <a:latin typeface="+mn-ea"/>
                <a:ea typeface="+mn-ea"/>
              </a:endParaRPr>
            </a:p>
          </p:txBody>
        </p:sp>
        <p:sp>
          <p:nvSpPr>
            <p:cNvPr id="28" name="Rectangle 10"/>
            <p:cNvSpPr>
              <a:spLocks noChangeArrowheads="1"/>
            </p:cNvSpPr>
            <p:nvPr/>
          </p:nvSpPr>
          <p:spPr bwMode="auto">
            <a:xfrm>
              <a:off x="5575109" y="3565171"/>
              <a:ext cx="968759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100">
                  <a:solidFill>
                    <a:srgbClr val="FF0000"/>
                  </a:solidFill>
                  <a:latin typeface="+mn-ea"/>
                  <a:ea typeface="+mn-ea"/>
                </a:rPr>
                <a:t>？元</a:t>
              </a:r>
              <a:endParaRPr lang="zh-CN" altLang="en-US" sz="210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06180" y="1208660"/>
              <a:ext cx="1311187" cy="131282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3300426" y="1294964"/>
              <a:ext cx="1268016" cy="969881"/>
            </a:xfrm>
            <a:prstGeom prst="rect">
              <a:avLst/>
            </a:prstGeom>
          </p:spPr>
        </p:pic>
        <p:sp>
          <p:nvSpPr>
            <p:cNvPr id="7" name="右大括号 6"/>
            <p:cNvSpPr/>
            <p:nvPr/>
          </p:nvSpPr>
          <p:spPr>
            <a:xfrm rot="5400000">
              <a:off x="5862440" y="1035739"/>
              <a:ext cx="394096" cy="4315758"/>
            </a:xfrm>
            <a:prstGeom prst="rightBrace">
              <a:avLst>
                <a:gd name="adj1" fmla="val 36505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圆角矩形 31"/>
          <p:cNvSpPr/>
          <p:nvPr/>
        </p:nvSpPr>
        <p:spPr>
          <a:xfrm>
            <a:off x="5572497" y="1492014"/>
            <a:ext cx="1047400" cy="333375"/>
          </a:xfrm>
          <a:prstGeom prst="roundRect">
            <a:avLst>
              <a:gd name="adj" fmla="val 42381"/>
            </a:avLst>
          </a:prstGeom>
          <a:solidFill>
            <a:srgbClr val="B7ECFF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3035805" y="1510349"/>
            <a:ext cx="1047400" cy="333375"/>
          </a:xfrm>
          <a:prstGeom prst="roundRect">
            <a:avLst>
              <a:gd name="adj" fmla="val 42381"/>
            </a:avLst>
          </a:prstGeom>
          <a:solidFill>
            <a:srgbClr val="B7ECFF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" name="Text Box 31"/>
          <p:cNvSpPr txBox="1">
            <a:spLocks noChangeArrowheads="1"/>
          </p:cNvSpPr>
          <p:nvPr/>
        </p:nvSpPr>
        <p:spPr bwMode="auto">
          <a:xfrm>
            <a:off x="3353284" y="3870415"/>
            <a:ext cx="1480436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latin typeface="+mn-ea"/>
                <a:cs typeface="宋体" panose="02010600030101010101" pitchFamily="2" charset="-122"/>
              </a:rPr>
              <a:t>3  5</a:t>
            </a:r>
            <a:r>
              <a:rPr lang="zh-CN" altLang="en-US" sz="24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en-US" sz="24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+mn-ea"/>
                <a:cs typeface="宋体" panose="02010600030101010101" pitchFamily="2" charset="-122"/>
              </a:rPr>
              <a:t>6 </a:t>
            </a:r>
            <a:r>
              <a:rPr lang="zh-CN" altLang="en-US" sz="24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+mn-ea"/>
                <a:cs typeface="宋体" panose="02010600030101010101" pitchFamily="2" charset="-122"/>
              </a:rPr>
              <a:t>4</a:t>
            </a:r>
            <a:endParaRPr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8" name="Rectangle 25"/>
          <p:cNvSpPr>
            <a:spLocks noChangeArrowheads="1"/>
          </p:cNvSpPr>
          <p:nvPr/>
        </p:nvSpPr>
        <p:spPr bwMode="auto">
          <a:xfrm>
            <a:off x="3115610" y="3870415"/>
            <a:ext cx="440889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zh-CN" altLang="en-US">
                <a:solidFill>
                  <a:srgbClr val="000000"/>
                </a:solidFill>
                <a:latin typeface="+mn-ea"/>
                <a:ea typeface="+mn-ea"/>
              </a:rPr>
              <a:t>+</a:t>
            </a:r>
            <a:endParaRPr kumimoji="0" lang="zh-CN" altLang="en-US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39" name="Text Box 27"/>
          <p:cNvSpPr txBox="1">
            <a:spLocks noChangeArrowheads="1"/>
          </p:cNvSpPr>
          <p:nvPr/>
        </p:nvSpPr>
        <p:spPr bwMode="auto">
          <a:xfrm>
            <a:off x="4169469" y="4354530"/>
            <a:ext cx="326274" cy="440218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0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0" name="Text Box 27"/>
          <p:cNvSpPr txBox="1">
            <a:spLocks noChangeArrowheads="1"/>
          </p:cNvSpPr>
          <p:nvPr/>
        </p:nvSpPr>
        <p:spPr bwMode="auto">
          <a:xfrm>
            <a:off x="3350813" y="4339816"/>
            <a:ext cx="990042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3</a:t>
            </a:r>
            <a:r>
              <a:rPr lang="zh-CN" altLang="en-US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  </a:t>
            </a:r>
            <a:r>
              <a:rPr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8</a:t>
            </a:r>
            <a:endParaRPr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1" name="Line 32"/>
          <p:cNvSpPr>
            <a:spLocks noChangeShapeType="1"/>
          </p:cNvSpPr>
          <p:nvPr/>
        </p:nvSpPr>
        <p:spPr bwMode="auto">
          <a:xfrm flipV="1">
            <a:off x="3141334" y="4336483"/>
            <a:ext cx="17783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42" name="Text Box 34"/>
          <p:cNvSpPr txBox="1">
            <a:spLocks noChangeArrowheads="1"/>
          </p:cNvSpPr>
          <p:nvPr/>
        </p:nvSpPr>
        <p:spPr bwMode="auto">
          <a:xfrm>
            <a:off x="3855080" y="4100930"/>
            <a:ext cx="255342" cy="30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4" name="Rectangle 37"/>
          <p:cNvSpPr>
            <a:spLocks noChangeArrowheads="1"/>
          </p:cNvSpPr>
          <p:nvPr/>
        </p:nvSpPr>
        <p:spPr bwMode="auto">
          <a:xfrm>
            <a:off x="3988073" y="4325103"/>
            <a:ext cx="235705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5" name="Text Box 31"/>
          <p:cNvSpPr txBox="1">
            <a:spLocks noChangeArrowheads="1"/>
          </p:cNvSpPr>
          <p:nvPr/>
        </p:nvSpPr>
        <p:spPr bwMode="auto">
          <a:xfrm>
            <a:off x="3714294" y="3362421"/>
            <a:ext cx="1159436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latin typeface="+mn-ea"/>
                <a:cs typeface="宋体" panose="02010600030101010101" pitchFamily="2" charset="-122"/>
              </a:rPr>
              <a:t>2</a:t>
            </a:r>
            <a:r>
              <a:rPr lang="zh-CN" altLang="en-US" sz="24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 dirty="0"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en-US" sz="2400" dirty="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+mn-ea"/>
                <a:cs typeface="宋体" panose="02010600030101010101" pitchFamily="2" charset="-122"/>
              </a:rPr>
              <a:t>4</a:t>
            </a:r>
            <a:r>
              <a:rPr lang="zh-CN" altLang="en-US" sz="2400">
                <a:latin typeface="+mn-ea"/>
                <a:cs typeface="宋体" panose="02010600030101010101" pitchFamily="2" charset="-122"/>
              </a:rPr>
              <a:t>  </a:t>
            </a:r>
            <a:r>
              <a:rPr lang="en-US" altLang="zh-CN" sz="2400">
                <a:latin typeface="+mn-ea"/>
                <a:cs typeface="宋体" panose="02010600030101010101" pitchFamily="2" charset="-122"/>
              </a:rPr>
              <a:t>5</a:t>
            </a:r>
            <a:endParaRPr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6" name="Text Box 27"/>
          <p:cNvSpPr txBox="1">
            <a:spLocks noChangeArrowheads="1"/>
          </p:cNvSpPr>
          <p:nvPr/>
        </p:nvSpPr>
        <p:spPr bwMode="auto">
          <a:xfrm>
            <a:off x="4518483" y="4347504"/>
            <a:ext cx="307061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9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7" name="Text Box 27"/>
          <p:cNvSpPr txBox="1">
            <a:spLocks noChangeArrowheads="1"/>
          </p:cNvSpPr>
          <p:nvPr/>
        </p:nvSpPr>
        <p:spPr bwMode="auto">
          <a:xfrm>
            <a:off x="5438085" y="2969977"/>
            <a:ext cx="1561142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 dirty="0">
                <a:solidFill>
                  <a:srgbClr val="FF0000"/>
                </a:solidFill>
                <a:latin typeface="+mn-ea"/>
                <a:ea typeface="+mn-ea"/>
              </a:rPr>
              <a:t>38.09(</a:t>
            </a:r>
            <a:r>
              <a:rPr kumimoji="0" lang="zh-CN" altLang="en-US" dirty="0">
                <a:solidFill>
                  <a:srgbClr val="FF0000"/>
                </a:solidFill>
                <a:latin typeface="+mn-ea"/>
                <a:ea typeface="+mn-ea"/>
              </a:rPr>
              <a:t>元</a:t>
            </a:r>
            <a:r>
              <a:rPr kumimoji="0" lang="en-US" altLang="zh-CN" dirty="0">
                <a:solidFill>
                  <a:srgbClr val="FF0000"/>
                </a:solidFill>
                <a:latin typeface="+mn-ea"/>
                <a:ea typeface="+mn-ea"/>
              </a:rPr>
              <a:t>)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 bldLvl="0" animBg="1"/>
      <p:bldP spid="27" grpId="0"/>
      <p:bldP spid="32" grpId="0" bldLvl="0" animBg="1"/>
      <p:bldP spid="33" grpId="0" bldLvl="0" animBg="1"/>
      <p:bldP spid="37" grpId="0" bldLvl="0" animBg="1"/>
      <p:bldP spid="38" grpId="0"/>
      <p:bldP spid="39" grpId="0"/>
      <p:bldP spid="40" grpId="0" build="p"/>
      <p:bldP spid="42" grpId="0"/>
      <p:bldP spid="44" grpId="0"/>
      <p:bldP spid="45" grpId="0" bldLvl="0" animBg="1"/>
      <p:bldP spid="46" grpId="0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4008" y="387444"/>
            <a:ext cx="6145448" cy="6224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下面计算对吗，把不对的改正过来。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grpSp>
        <p:nvGrpSpPr>
          <p:cNvPr id="24" name="组合 23"/>
          <p:cNvGrpSpPr/>
          <p:nvPr/>
        </p:nvGrpSpPr>
        <p:grpSpPr>
          <a:xfrm>
            <a:off x="2533174" y="3746184"/>
            <a:ext cx="2899886" cy="1061829"/>
            <a:chOff x="-521842" y="2601482"/>
            <a:chExt cx="2543279" cy="1206913"/>
          </a:xfrm>
        </p:grpSpPr>
        <p:sp>
          <p:nvSpPr>
            <p:cNvPr id="25" name="对话气泡: 圆角矩形 24"/>
            <p:cNvSpPr/>
            <p:nvPr/>
          </p:nvSpPr>
          <p:spPr>
            <a:xfrm>
              <a:off x="-521842" y="2701457"/>
              <a:ext cx="2419471" cy="1091828"/>
            </a:xfrm>
            <a:prstGeom prst="wedgeRoundRectCallout">
              <a:avLst>
                <a:gd name="adj1" fmla="val -61324"/>
                <a:gd name="adj2" fmla="val -2883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-498033" y="2601482"/>
              <a:ext cx="2519470" cy="1206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 dirty="0">
                  <a:latin typeface="+mn-ea"/>
                </a:rPr>
                <a:t>错在小数点没有对齐，没有相同数位相加。</a:t>
              </a:r>
              <a:endParaRPr lang="zh-CN" altLang="en-US" sz="2100" dirty="0">
                <a:latin typeface="+mn-ea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2904891" y="2949971"/>
            <a:ext cx="1191226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82AB8"/>
                </a:solidFill>
                <a:latin typeface="+mn-ea"/>
              </a:rPr>
              <a:t>（     ）</a:t>
            </a:r>
            <a:endParaRPr lang="zh-CN" altLang="en-US" sz="2400" b="1" dirty="0">
              <a:solidFill>
                <a:srgbClr val="082AB8"/>
              </a:solidFill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05320" y="2915346"/>
            <a:ext cx="594937" cy="6924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b="1">
                <a:solidFill>
                  <a:srgbClr val="FF0000"/>
                </a:solidFill>
                <a:latin typeface="+mn-ea"/>
              </a:rPr>
              <a:t>×</a:t>
            </a:r>
            <a:endParaRPr lang="zh-CN" altLang="en-US" sz="2700" b="1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61612" y="1135619"/>
            <a:ext cx="2335691" cy="2181225"/>
            <a:chOff x="1612900" y="1943100"/>
            <a:chExt cx="3114255" cy="29083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-1" r="-1631"/>
            <a:stretch>
              <a:fillRect/>
            </a:stretch>
          </p:blipFill>
          <p:spPr>
            <a:xfrm>
              <a:off x="1612900" y="1943100"/>
              <a:ext cx="3114255" cy="2908300"/>
            </a:xfrm>
            <a:prstGeom prst="rect">
              <a:avLst/>
            </a:prstGeom>
          </p:spPr>
        </p:pic>
        <p:sp>
          <p:nvSpPr>
            <p:cNvPr id="15" name="Text Box 31"/>
            <p:cNvSpPr txBox="1">
              <a:spLocks noChangeArrowheads="1"/>
            </p:cNvSpPr>
            <p:nvPr/>
          </p:nvSpPr>
          <p:spPr bwMode="auto">
            <a:xfrm>
              <a:off x="2185836" y="3035908"/>
              <a:ext cx="1390095" cy="55690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100">
                  <a:latin typeface="+mn-ea"/>
                  <a:cs typeface="宋体" panose="02010600030101010101" pitchFamily="2" charset="-122"/>
                </a:rPr>
                <a:t>  5.</a:t>
              </a:r>
              <a:r>
                <a:rPr lang="zh-CN" altLang="en-US" sz="2100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100">
                  <a:latin typeface="+mn-ea"/>
                  <a:cs typeface="宋体" panose="02010600030101010101" pitchFamily="2" charset="-122"/>
                </a:rPr>
                <a:t>6 4</a:t>
              </a:r>
              <a:endParaRPr lang="en-US" altLang="zh-CN" sz="2100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6" name="Rectangle 25"/>
            <p:cNvSpPr>
              <a:spLocks noChangeArrowheads="1"/>
            </p:cNvSpPr>
            <p:nvPr/>
          </p:nvSpPr>
          <p:spPr bwMode="auto">
            <a:xfrm>
              <a:off x="1961908" y="3092523"/>
              <a:ext cx="509512" cy="556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0" lang="zh-CN" altLang="en-US" sz="2100">
                  <a:solidFill>
                    <a:srgbClr val="000000"/>
                  </a:solidFill>
                  <a:latin typeface="+mn-ea"/>
                  <a:ea typeface="+mn-ea"/>
                </a:rPr>
                <a:t>+</a:t>
              </a:r>
              <a:endParaRPr kumimoji="0" lang="zh-CN" altLang="en-US" sz="210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17" name="Text Box 27"/>
            <p:cNvSpPr txBox="1">
              <a:spLocks noChangeArrowheads="1"/>
            </p:cNvSpPr>
            <p:nvPr/>
          </p:nvSpPr>
          <p:spPr bwMode="auto">
            <a:xfrm>
              <a:off x="3126596" y="3601563"/>
              <a:ext cx="453941" cy="55690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sz="2100">
                  <a:latin typeface="+mn-ea"/>
                  <a:ea typeface="+mn-ea"/>
                </a:rPr>
                <a:t>9</a:t>
              </a:r>
              <a:endParaRPr kumimoji="0" lang="en-US" altLang="zh-CN" sz="2100" dirty="0">
                <a:latin typeface="+mn-ea"/>
                <a:ea typeface="+mn-ea"/>
              </a:endParaRPr>
            </a:p>
          </p:txBody>
        </p:sp>
        <p:sp>
          <p:nvSpPr>
            <p:cNvPr id="18" name="Text Box 27"/>
            <p:cNvSpPr txBox="1">
              <a:spLocks noChangeArrowheads="1"/>
            </p:cNvSpPr>
            <p:nvPr/>
          </p:nvSpPr>
          <p:spPr bwMode="auto">
            <a:xfrm>
              <a:off x="2434217" y="3607931"/>
              <a:ext cx="854835" cy="55690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100">
                  <a:latin typeface="+mn-ea"/>
                  <a:cs typeface="宋体" panose="02010600030101010101" pitchFamily="2" charset="-122"/>
                </a:rPr>
                <a:t>6 8</a:t>
              </a:r>
              <a:endParaRPr lang="en-US" altLang="zh-CN" sz="2100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19" name="Line 32"/>
            <p:cNvSpPr>
              <a:spLocks noChangeShapeType="1"/>
            </p:cNvSpPr>
            <p:nvPr/>
          </p:nvSpPr>
          <p:spPr bwMode="auto">
            <a:xfrm flipV="1">
              <a:off x="2017340" y="3617257"/>
              <a:ext cx="20297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100">
                <a:latin typeface="+mn-ea"/>
              </a:endParaRPr>
            </a:p>
          </p:txBody>
        </p:sp>
        <p:sp>
          <p:nvSpPr>
            <p:cNvPr id="31" name="Rectangle 37"/>
            <p:cNvSpPr>
              <a:spLocks noChangeArrowheads="1"/>
            </p:cNvSpPr>
            <p:nvPr/>
          </p:nvSpPr>
          <p:spPr bwMode="auto">
            <a:xfrm>
              <a:off x="2960085" y="3563085"/>
              <a:ext cx="327837" cy="556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30000"/>
                </a:spcBef>
                <a:buFontTx/>
                <a:buNone/>
                <a:defRPr/>
              </a:pPr>
              <a:r>
                <a:rPr kumimoji="0" lang="en-US" altLang="zh-CN" sz="2100" dirty="0">
                  <a:latin typeface="+mn-ea"/>
                  <a:ea typeface="+mn-ea"/>
                </a:rPr>
                <a:t>.</a:t>
              </a:r>
              <a:endParaRPr kumimoji="0" lang="en-US" altLang="zh-CN" sz="2100" dirty="0">
                <a:latin typeface="+mn-ea"/>
                <a:ea typeface="+mn-ea"/>
              </a:endParaRPr>
            </a:p>
          </p:txBody>
        </p:sp>
        <p:sp>
          <p:nvSpPr>
            <p:cNvPr id="32" name="Text Box 31"/>
            <p:cNvSpPr txBox="1">
              <a:spLocks noChangeArrowheads="1"/>
            </p:cNvSpPr>
            <p:nvPr/>
          </p:nvSpPr>
          <p:spPr bwMode="auto">
            <a:xfrm>
              <a:off x="2409764" y="2486271"/>
              <a:ext cx="1494824" cy="55690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defRPr/>
              </a:pPr>
              <a:r>
                <a:rPr lang="en-US" altLang="zh-CN" sz="2100">
                  <a:latin typeface="+mn-ea"/>
                  <a:cs typeface="宋体" panose="02010600030101010101" pitchFamily="2" charset="-122"/>
                </a:rPr>
                <a:t>1 2.</a:t>
              </a:r>
              <a:r>
                <a:rPr lang="zh-CN" altLang="en-US" sz="2100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100">
                  <a:latin typeface="+mn-ea"/>
                  <a:cs typeface="宋体" panose="02010600030101010101" pitchFamily="2" charset="-122"/>
                </a:rPr>
                <a:t>5</a:t>
              </a:r>
              <a:r>
                <a:rPr lang="zh-CN" altLang="en-US" sz="2100">
                  <a:latin typeface="+mn-ea"/>
                  <a:cs typeface="宋体" panose="02010600030101010101" pitchFamily="2" charset="-122"/>
                </a:rPr>
                <a:t> </a:t>
              </a:r>
              <a:r>
                <a:rPr lang="en-US" altLang="zh-CN" sz="2100">
                  <a:latin typeface="+mn-ea"/>
                  <a:cs typeface="宋体" panose="02010600030101010101" pitchFamily="2" charset="-122"/>
                </a:rPr>
                <a:t>4</a:t>
              </a:r>
              <a:endParaRPr lang="en-US" altLang="zh-CN" sz="2100" dirty="0"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33" name="Text Box 27"/>
            <p:cNvSpPr txBox="1">
              <a:spLocks noChangeArrowheads="1"/>
            </p:cNvSpPr>
            <p:nvPr/>
          </p:nvSpPr>
          <p:spPr bwMode="auto">
            <a:xfrm>
              <a:off x="3496699" y="3599875"/>
              <a:ext cx="409415" cy="5569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0" lang="en-US" altLang="zh-CN" sz="2100">
                  <a:latin typeface="+mn-ea"/>
                  <a:ea typeface="+mn-ea"/>
                </a:rPr>
                <a:t>4</a:t>
              </a:r>
              <a:endParaRPr kumimoji="0" lang="en-US" altLang="zh-CN" sz="2100" dirty="0">
                <a:latin typeface="+mn-ea"/>
                <a:ea typeface="+mn-ea"/>
              </a:endParaRPr>
            </a:p>
          </p:txBody>
        </p:sp>
      </p:grpSp>
      <p:sp>
        <p:nvSpPr>
          <p:cNvPr id="34" name="Text Box 31"/>
          <p:cNvSpPr txBox="1">
            <a:spLocks noChangeArrowheads="1"/>
          </p:cNvSpPr>
          <p:nvPr/>
        </p:nvSpPr>
        <p:spPr bwMode="auto">
          <a:xfrm>
            <a:off x="5734371" y="2215750"/>
            <a:ext cx="1300099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latin typeface="+mn-ea"/>
                <a:cs typeface="宋体" panose="02010600030101010101" pitchFamily="2" charset="-122"/>
              </a:rPr>
              <a:t>  5</a:t>
            </a:r>
            <a:r>
              <a:rPr lang="zh-CN" altLang="en-US" sz="24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en-US" sz="24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+mn-ea"/>
                <a:cs typeface="宋体" panose="02010600030101010101" pitchFamily="2" charset="-122"/>
              </a:rPr>
              <a:t>6 </a:t>
            </a:r>
            <a:r>
              <a:rPr lang="zh-CN" altLang="en-US" sz="24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+mn-ea"/>
                <a:cs typeface="宋体" panose="02010600030101010101" pitchFamily="2" charset="-122"/>
              </a:rPr>
              <a:t>4</a:t>
            </a:r>
            <a:endParaRPr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5" name="Rectangle 25"/>
          <p:cNvSpPr>
            <a:spLocks noChangeArrowheads="1"/>
          </p:cNvSpPr>
          <p:nvPr/>
        </p:nvSpPr>
        <p:spPr bwMode="auto">
          <a:xfrm>
            <a:off x="5299110" y="2222229"/>
            <a:ext cx="440889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zh-CN" altLang="en-US">
                <a:solidFill>
                  <a:srgbClr val="000000"/>
                </a:solidFill>
                <a:latin typeface="+mn-ea"/>
                <a:ea typeface="+mn-ea"/>
              </a:rPr>
              <a:t>+</a:t>
            </a:r>
            <a:endParaRPr kumimoji="0" lang="zh-CN" altLang="en-US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36" name="Text Box 27"/>
          <p:cNvSpPr txBox="1">
            <a:spLocks noChangeArrowheads="1"/>
          </p:cNvSpPr>
          <p:nvPr/>
        </p:nvSpPr>
        <p:spPr bwMode="auto">
          <a:xfrm>
            <a:off x="6371066" y="2706344"/>
            <a:ext cx="326274" cy="440218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7" name="Text Box 27"/>
          <p:cNvSpPr txBox="1">
            <a:spLocks noChangeArrowheads="1"/>
          </p:cNvSpPr>
          <p:nvPr/>
        </p:nvSpPr>
        <p:spPr bwMode="auto">
          <a:xfrm>
            <a:off x="5660996" y="2691631"/>
            <a:ext cx="990042" cy="43862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1</a:t>
            </a:r>
            <a:r>
              <a:rPr lang="zh-CN" altLang="en-US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8</a:t>
            </a:r>
            <a:endParaRPr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8" name="Line 32"/>
          <p:cNvSpPr>
            <a:spLocks noChangeShapeType="1"/>
          </p:cNvSpPr>
          <p:nvPr/>
        </p:nvSpPr>
        <p:spPr bwMode="auto">
          <a:xfrm flipV="1">
            <a:off x="5324834" y="2688297"/>
            <a:ext cx="17783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39" name="Text Box 34"/>
          <p:cNvSpPr txBox="1">
            <a:spLocks noChangeArrowheads="1"/>
          </p:cNvSpPr>
          <p:nvPr/>
        </p:nvSpPr>
        <p:spPr bwMode="auto">
          <a:xfrm>
            <a:off x="6070380" y="2404626"/>
            <a:ext cx="255342" cy="30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0" name="Rectangle 37"/>
          <p:cNvSpPr>
            <a:spLocks noChangeArrowheads="1"/>
          </p:cNvSpPr>
          <p:nvPr/>
        </p:nvSpPr>
        <p:spPr bwMode="auto">
          <a:xfrm>
            <a:off x="6171572" y="2676918"/>
            <a:ext cx="235705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1" name="Text Box 31"/>
          <p:cNvSpPr txBox="1">
            <a:spLocks noChangeArrowheads="1"/>
          </p:cNvSpPr>
          <p:nvPr/>
        </p:nvSpPr>
        <p:spPr bwMode="auto">
          <a:xfrm>
            <a:off x="5633638" y="1714235"/>
            <a:ext cx="1389065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+mn-ea"/>
                <a:cs typeface="宋体" panose="02010600030101010101" pitchFamily="2" charset="-122"/>
              </a:rPr>
              <a:t>1 2</a:t>
            </a:r>
            <a:r>
              <a:rPr lang="zh-CN" altLang="en-US" sz="2400" dirty="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 dirty="0"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en-US" sz="2400" dirty="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 dirty="0">
                <a:latin typeface="+mn-ea"/>
                <a:cs typeface="宋体" panose="02010600030101010101" pitchFamily="2" charset="-122"/>
              </a:rPr>
              <a:t>5</a:t>
            </a:r>
            <a:r>
              <a:rPr lang="zh-CN" altLang="en-US" sz="2400" dirty="0">
                <a:latin typeface="+mn-ea"/>
                <a:cs typeface="宋体" panose="02010600030101010101" pitchFamily="2" charset="-122"/>
              </a:rPr>
              <a:t>  </a:t>
            </a:r>
            <a:r>
              <a:rPr lang="en-US" altLang="zh-CN" sz="2400" dirty="0">
                <a:latin typeface="+mn-ea"/>
                <a:cs typeface="宋体" panose="02010600030101010101" pitchFamily="2" charset="-122"/>
              </a:rPr>
              <a:t>4</a:t>
            </a:r>
            <a:endParaRPr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2" name="Text Box 27"/>
          <p:cNvSpPr txBox="1">
            <a:spLocks noChangeArrowheads="1"/>
          </p:cNvSpPr>
          <p:nvPr/>
        </p:nvSpPr>
        <p:spPr bwMode="auto">
          <a:xfrm>
            <a:off x="6720080" y="2699319"/>
            <a:ext cx="307061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4" grpId="0" bldLvl="0" animBg="1"/>
      <p:bldP spid="35" grpId="0"/>
      <p:bldP spid="36" grpId="0"/>
      <p:bldP spid="37" grpId="0" bldLvl="0" animBg="1"/>
      <p:bldP spid="38" grpId="0" bldLvl="0" animBg="1"/>
      <p:bldP spid="39" grpId="0"/>
      <p:bldP spid="40" grpId="0"/>
      <p:bldP spid="41" grpId="0" bldLvl="0" animBg="1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5911" y="432688"/>
            <a:ext cx="8526655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一辆卡车自重</a:t>
            </a:r>
            <a:r>
              <a:rPr lang="en-US" altLang="zh-CN" sz="2100" dirty="0">
                <a:latin typeface="+mn-ea"/>
              </a:rPr>
              <a:t>5.41t</a:t>
            </a:r>
            <a:r>
              <a:rPr lang="zh-CN" altLang="en-US" sz="2100" dirty="0">
                <a:latin typeface="+mn-ea"/>
              </a:rPr>
              <a:t>，货物重</a:t>
            </a:r>
            <a:r>
              <a:rPr lang="en-US" altLang="zh-CN" sz="2100" dirty="0">
                <a:latin typeface="+mn-ea"/>
              </a:rPr>
              <a:t>14.89t</a:t>
            </a:r>
            <a:r>
              <a:rPr lang="zh-CN" altLang="en-US" sz="2100" dirty="0">
                <a:latin typeface="+mn-ea"/>
              </a:rPr>
              <a:t>，一座桥的限重是</a:t>
            </a:r>
            <a:r>
              <a:rPr lang="en-US" altLang="zh-CN" sz="2100" dirty="0">
                <a:latin typeface="+mn-ea"/>
              </a:rPr>
              <a:t>20t</a:t>
            </a:r>
            <a:r>
              <a:rPr lang="zh-CN" altLang="en-US" sz="2100" dirty="0">
                <a:latin typeface="+mn-ea"/>
              </a:rPr>
              <a:t>，卡车通过这座桥安全吗？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zh-CN" altLang="en-US" sz="2100" b="1" dirty="0"/>
          </a:p>
        </p:txBody>
      </p:sp>
      <p:grpSp>
        <p:nvGrpSpPr>
          <p:cNvPr id="28" name="组合 27"/>
          <p:cNvGrpSpPr/>
          <p:nvPr/>
        </p:nvGrpSpPr>
        <p:grpSpPr>
          <a:xfrm>
            <a:off x="4824789" y="1346739"/>
            <a:ext cx="3812957" cy="577081"/>
            <a:chOff x="-703956" y="2591197"/>
            <a:chExt cx="2720956" cy="655903"/>
          </a:xfrm>
        </p:grpSpPr>
        <p:sp>
          <p:nvSpPr>
            <p:cNvPr id="29" name="对话气泡: 圆角矩形 24"/>
            <p:cNvSpPr/>
            <p:nvPr/>
          </p:nvSpPr>
          <p:spPr>
            <a:xfrm>
              <a:off x="-703956" y="2701458"/>
              <a:ext cx="2511266" cy="539876"/>
            </a:xfrm>
            <a:prstGeom prst="wedgeRoundRectCallout">
              <a:avLst>
                <a:gd name="adj1" fmla="val -35916"/>
                <a:gd name="adj2" fmla="val -101265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-684585" y="2591197"/>
              <a:ext cx="2701585" cy="65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2100" dirty="0">
                  <a:latin typeface="+mn-ea"/>
                </a:rPr>
                <a:t>先求出卡车和货物的重量</a:t>
              </a:r>
              <a:r>
                <a:rPr lang="zh-CN" altLang="en-US" sz="2100" dirty="0">
                  <a:solidFill>
                    <a:srgbClr val="FF0000"/>
                  </a:solidFill>
                  <a:latin typeface="+mn-ea"/>
                </a:rPr>
                <a:t>和</a:t>
              </a:r>
              <a:r>
                <a:rPr lang="zh-CN" altLang="en-US" sz="2100" dirty="0">
                  <a:latin typeface="+mn-ea"/>
                </a:rPr>
                <a:t>。</a:t>
              </a:r>
              <a:endParaRPr lang="zh-CN" altLang="en-US" sz="2100" dirty="0">
                <a:latin typeface="+mn-ea"/>
              </a:endParaRPr>
            </a:p>
          </p:txBody>
        </p:sp>
      </p:grpSp>
      <p:sp>
        <p:nvSpPr>
          <p:cNvPr id="38" name="圆角矩形 37"/>
          <p:cNvSpPr/>
          <p:nvPr/>
        </p:nvSpPr>
        <p:spPr>
          <a:xfrm>
            <a:off x="2221230" y="590074"/>
            <a:ext cx="702469" cy="333375"/>
          </a:xfrm>
          <a:prstGeom prst="roundRect">
            <a:avLst>
              <a:gd name="adj" fmla="val 42381"/>
            </a:avLst>
          </a:prstGeom>
          <a:solidFill>
            <a:srgbClr val="B7ECFF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3934778" y="590074"/>
            <a:ext cx="822484" cy="333375"/>
          </a:xfrm>
          <a:prstGeom prst="roundRect">
            <a:avLst>
              <a:gd name="adj" fmla="val 42381"/>
            </a:avLst>
          </a:prstGeom>
          <a:solidFill>
            <a:srgbClr val="B7ECFF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6840379" y="590074"/>
            <a:ext cx="474821" cy="333375"/>
          </a:xfrm>
          <a:prstGeom prst="roundRect">
            <a:avLst>
              <a:gd name="adj" fmla="val 42381"/>
            </a:avLst>
          </a:prstGeom>
          <a:solidFill>
            <a:srgbClr val="B7ECFF">
              <a:alpha val="5098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1" name="流程图: 可选过程 40"/>
          <p:cNvSpPr/>
          <p:nvPr/>
        </p:nvSpPr>
        <p:spPr>
          <a:xfrm>
            <a:off x="1856360" y="2151533"/>
            <a:ext cx="4875434" cy="2394666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2" name="Rectangle 10"/>
          <p:cNvSpPr>
            <a:spLocks noChangeArrowheads="1"/>
          </p:cNvSpPr>
          <p:nvPr/>
        </p:nvSpPr>
        <p:spPr bwMode="auto">
          <a:xfrm>
            <a:off x="2808053" y="2257720"/>
            <a:ext cx="2673909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solidFill>
                  <a:srgbClr val="082AB8"/>
                </a:solidFill>
                <a:latin typeface="+mn-ea"/>
                <a:ea typeface="+mn-ea"/>
              </a:rPr>
              <a:t>5.41 + 14.89 =</a:t>
            </a:r>
            <a:endParaRPr lang="zh-CN" altLang="en-US" sz="2400" dirty="0">
              <a:solidFill>
                <a:srgbClr val="082AB8"/>
              </a:solidFill>
              <a:latin typeface="+mn-ea"/>
              <a:ea typeface="+mn-ea"/>
            </a:endParaRPr>
          </a:p>
        </p:txBody>
      </p:sp>
      <p:sp>
        <p:nvSpPr>
          <p:cNvPr id="43" name="Text Box 31"/>
          <p:cNvSpPr txBox="1">
            <a:spLocks noChangeArrowheads="1"/>
          </p:cNvSpPr>
          <p:nvPr/>
        </p:nvSpPr>
        <p:spPr bwMode="auto">
          <a:xfrm>
            <a:off x="2860273" y="3167150"/>
            <a:ext cx="1480436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latin typeface="+mn-ea"/>
                <a:cs typeface="宋体" panose="02010600030101010101" pitchFamily="2" charset="-122"/>
              </a:rPr>
              <a:t>1  4</a:t>
            </a:r>
            <a:r>
              <a:rPr lang="zh-CN" altLang="en-US" sz="24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en-US" sz="24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+mn-ea"/>
                <a:cs typeface="宋体" panose="02010600030101010101" pitchFamily="2" charset="-122"/>
              </a:rPr>
              <a:t>8 </a:t>
            </a:r>
            <a:r>
              <a:rPr lang="zh-CN" altLang="en-US" sz="24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+mn-ea"/>
                <a:cs typeface="宋体" panose="02010600030101010101" pitchFamily="2" charset="-122"/>
              </a:rPr>
              <a:t>9</a:t>
            </a:r>
            <a:endParaRPr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4" name="Rectangle 25"/>
          <p:cNvSpPr>
            <a:spLocks noChangeArrowheads="1"/>
          </p:cNvSpPr>
          <p:nvPr/>
        </p:nvSpPr>
        <p:spPr bwMode="auto">
          <a:xfrm>
            <a:off x="2622599" y="3167150"/>
            <a:ext cx="440889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zh-CN" altLang="en-US">
                <a:solidFill>
                  <a:srgbClr val="000000"/>
                </a:solidFill>
                <a:latin typeface="+mn-ea"/>
                <a:ea typeface="+mn-ea"/>
              </a:rPr>
              <a:t>+</a:t>
            </a:r>
            <a:endParaRPr kumimoji="0" lang="zh-CN" altLang="en-US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45" name="Text Box 27"/>
          <p:cNvSpPr txBox="1">
            <a:spLocks noChangeArrowheads="1"/>
          </p:cNvSpPr>
          <p:nvPr/>
        </p:nvSpPr>
        <p:spPr bwMode="auto">
          <a:xfrm>
            <a:off x="3667409" y="3651264"/>
            <a:ext cx="326274" cy="440218"/>
          </a:xfrm>
          <a:prstGeom prst="rect">
            <a:avLst/>
          </a:prstGeom>
          <a:noFill/>
          <a:ln>
            <a:noFill/>
          </a:ln>
        </p:spPr>
        <p:txBody>
          <a:bodyPr wrap="non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6" name="Text Box 27"/>
          <p:cNvSpPr txBox="1">
            <a:spLocks noChangeArrowheads="1"/>
          </p:cNvSpPr>
          <p:nvPr/>
        </p:nvSpPr>
        <p:spPr bwMode="auto">
          <a:xfrm>
            <a:off x="2857802" y="3636551"/>
            <a:ext cx="990042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2</a:t>
            </a:r>
            <a:r>
              <a:rPr lang="zh-CN" altLang="en-US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  </a:t>
            </a:r>
            <a:r>
              <a:rPr lang="en-US" altLang="zh-CN" sz="240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0</a:t>
            </a:r>
            <a:endParaRPr lang="en-US" altLang="zh-CN" sz="2400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47" name="Line 32"/>
          <p:cNvSpPr>
            <a:spLocks noChangeShapeType="1"/>
          </p:cNvSpPr>
          <p:nvPr/>
        </p:nvSpPr>
        <p:spPr bwMode="auto">
          <a:xfrm flipV="1">
            <a:off x="2648323" y="3633218"/>
            <a:ext cx="17783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48" name="Text Box 34"/>
          <p:cNvSpPr txBox="1">
            <a:spLocks noChangeArrowheads="1"/>
          </p:cNvSpPr>
          <p:nvPr/>
        </p:nvSpPr>
        <p:spPr bwMode="auto">
          <a:xfrm>
            <a:off x="3362069" y="3397665"/>
            <a:ext cx="255342" cy="30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US" altLang="zh-CN" sz="15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kumimoji="0" lang="en-US" altLang="zh-CN" sz="15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9" name="Rectangle 37"/>
          <p:cNvSpPr>
            <a:spLocks noChangeArrowheads="1"/>
          </p:cNvSpPr>
          <p:nvPr/>
        </p:nvSpPr>
        <p:spPr bwMode="auto">
          <a:xfrm>
            <a:off x="3486013" y="3621838"/>
            <a:ext cx="235705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  <a:defRPr/>
            </a:pPr>
            <a:r>
              <a:rPr kumimoji="0" lang="en-US" altLang="zh-CN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0" name="Text Box 31"/>
          <p:cNvSpPr txBox="1">
            <a:spLocks noChangeArrowheads="1"/>
          </p:cNvSpPr>
          <p:nvPr/>
        </p:nvSpPr>
        <p:spPr bwMode="auto">
          <a:xfrm>
            <a:off x="3221283" y="2659155"/>
            <a:ext cx="1159436" cy="440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7500" tIns="35100" rIns="67500" bIns="35100">
            <a:spAutoFit/>
          </a:bodyPr>
          <a:lstStyle/>
          <a:p>
            <a:pPr>
              <a:defRPr/>
            </a:pPr>
            <a:r>
              <a:rPr lang="en-US" altLang="zh-CN" sz="2400">
                <a:latin typeface="+mn-ea"/>
                <a:cs typeface="宋体" panose="02010600030101010101" pitchFamily="2" charset="-122"/>
              </a:rPr>
              <a:t>5</a:t>
            </a:r>
            <a:r>
              <a:rPr lang="zh-CN" altLang="en-US" sz="240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 dirty="0">
                <a:latin typeface="+mn-ea"/>
                <a:cs typeface="宋体" panose="02010600030101010101" pitchFamily="2" charset="-122"/>
              </a:rPr>
              <a:t>.</a:t>
            </a:r>
            <a:r>
              <a:rPr lang="zh-CN" altLang="en-US" sz="2400" dirty="0">
                <a:latin typeface="+mn-ea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+mn-ea"/>
                <a:cs typeface="宋体" panose="02010600030101010101" pitchFamily="2" charset="-122"/>
              </a:rPr>
              <a:t>4</a:t>
            </a:r>
            <a:r>
              <a:rPr lang="zh-CN" altLang="en-US" sz="2400">
                <a:latin typeface="+mn-ea"/>
                <a:cs typeface="宋体" panose="02010600030101010101" pitchFamily="2" charset="-122"/>
              </a:rPr>
              <a:t>  </a:t>
            </a:r>
            <a:r>
              <a:rPr lang="en-US" altLang="zh-CN" sz="2400">
                <a:latin typeface="+mn-ea"/>
                <a:cs typeface="宋体" panose="02010600030101010101" pitchFamily="2" charset="-122"/>
              </a:rPr>
              <a:t>1</a:t>
            </a:r>
            <a:endParaRPr lang="en-US" altLang="zh-CN" sz="2400" dirty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51" name="Text Box 27"/>
          <p:cNvSpPr txBox="1">
            <a:spLocks noChangeArrowheads="1"/>
          </p:cNvSpPr>
          <p:nvPr/>
        </p:nvSpPr>
        <p:spPr bwMode="auto">
          <a:xfrm>
            <a:off x="4025472" y="3644239"/>
            <a:ext cx="307061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0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2" name="Text Box 27"/>
          <p:cNvSpPr txBox="1">
            <a:spLocks noChangeArrowheads="1"/>
          </p:cNvSpPr>
          <p:nvPr/>
        </p:nvSpPr>
        <p:spPr bwMode="auto">
          <a:xfrm>
            <a:off x="4945074" y="2266712"/>
            <a:ext cx="1561142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20.3(t)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3" name="Text Box 27"/>
          <p:cNvSpPr txBox="1">
            <a:spLocks noChangeArrowheads="1"/>
          </p:cNvSpPr>
          <p:nvPr/>
        </p:nvSpPr>
        <p:spPr bwMode="auto">
          <a:xfrm>
            <a:off x="2857802" y="4105980"/>
            <a:ext cx="1561142" cy="440218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20.3</a:t>
            </a:r>
            <a:r>
              <a:rPr kumimoji="0" lang="zh-CN" altLang="en-US">
                <a:solidFill>
                  <a:srgbClr val="FF0000"/>
                </a:solidFill>
                <a:latin typeface="+mn-ea"/>
                <a:ea typeface="+mn-ea"/>
              </a:rPr>
              <a:t>＞</a:t>
            </a:r>
            <a:r>
              <a:rPr kumimoji="0" lang="en-US" altLang="zh-CN">
                <a:solidFill>
                  <a:srgbClr val="FF0000"/>
                </a:solidFill>
                <a:latin typeface="+mn-ea"/>
                <a:ea typeface="+mn-ea"/>
              </a:rPr>
              <a:t>20</a:t>
            </a:r>
            <a:endParaRPr kumimoji="0" lang="en-US" altLang="zh-CN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4" name="Text Box 27"/>
          <p:cNvSpPr txBox="1">
            <a:spLocks noChangeArrowheads="1"/>
          </p:cNvSpPr>
          <p:nvPr/>
        </p:nvSpPr>
        <p:spPr bwMode="auto">
          <a:xfrm>
            <a:off x="2297709" y="4613998"/>
            <a:ext cx="3626842" cy="394051"/>
          </a:xfrm>
          <a:prstGeom prst="rect">
            <a:avLst/>
          </a:prstGeom>
          <a:noFill/>
          <a:ln>
            <a:noFill/>
          </a:ln>
        </p:spPr>
        <p:txBody>
          <a:bodyPr wrap="square" lIns="67500" tIns="35100" rIns="67500" bIns="351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0" lang="zh-CN" altLang="en-US" sz="2100">
                <a:solidFill>
                  <a:srgbClr val="FF0000"/>
                </a:solidFill>
                <a:latin typeface="+mn-ea"/>
                <a:ea typeface="+mn-ea"/>
              </a:rPr>
              <a:t>答：卡车通过这座桥不安全。</a:t>
            </a:r>
            <a:endParaRPr kumimoji="0"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9" grpId="0" bldLvl="0" animBg="1"/>
      <p:bldP spid="40" grpId="0" bldLvl="0" animBg="1"/>
      <p:bldP spid="41" grpId="0" animBg="1"/>
      <p:bldP spid="42" grpId="0"/>
      <p:bldP spid="43" grpId="0"/>
      <p:bldP spid="44" grpId="0"/>
      <p:bldP spid="45" grpId="0"/>
      <p:bldP spid="46" grpId="0" build="p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49f6818c-f6d6-44d4-b2b0-6c632ac025d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1910</Words>
  <Application>WPS 演示</Application>
  <PresentationFormat>全屏显示(16:9)</PresentationFormat>
  <Paragraphs>496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楷体</vt:lpstr>
      <vt:lpstr>Calibri</vt:lpstr>
      <vt:lpstr>黑体</vt:lpstr>
      <vt:lpstr>Gulim</vt:lpstr>
      <vt:lpstr>Malgun Gothic</vt:lpstr>
      <vt:lpstr>HY헤드라인M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235</cp:revision>
  <dcterms:created xsi:type="dcterms:W3CDTF">2019-05-20T10:58:00Z</dcterms:created>
  <dcterms:modified xsi:type="dcterms:W3CDTF">2023-02-05T10:02:24Z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44D8C72DFC974AFCB25A3738640038BD</vt:lpwstr>
  </property>
</Properties>
</file>