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60" r:id="rId7"/>
    <p:sldId id="297" r:id="rId8"/>
    <p:sldId id="293" r:id="rId9"/>
    <p:sldId id="268" r:id="rId10"/>
    <p:sldId id="270" r:id="rId11"/>
    <p:sldId id="271" r:id="rId12"/>
    <p:sldId id="272" r:id="rId13"/>
    <p:sldId id="294" r:id="rId14"/>
    <p:sldId id="290" r:id="rId15"/>
    <p:sldId id="274" r:id="rId16"/>
    <p:sldId id="275" r:id="rId17"/>
    <p:sldId id="276" r:id="rId18"/>
    <p:sldId id="295" r:id="rId19"/>
    <p:sldId id="296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4" userDrawn="1">
          <p15:clr>
            <a:srgbClr val="A4A3A4"/>
          </p15:clr>
        </p15:guide>
        <p15:guide id="2" pos="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2AB8"/>
    <a:srgbClr val="B7ECFF"/>
    <a:srgbClr val="ECF2C5"/>
    <a:srgbClr val="FFFF33"/>
    <a:srgbClr val="92D050"/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4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96" y="-738"/>
      </p:cViewPr>
      <p:guideLst>
        <p:guide orient="horz" pos="1664"/>
        <p:guide pos="8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tags" Target="../tags/tag6.xml"/><Relationship Id="rId22" Type="http://schemas.openxmlformats.org/officeDocument/2006/relationships/tags" Target="../tags/tag5.xml"/><Relationship Id="rId21" Type="http://schemas.openxmlformats.org/officeDocument/2006/relationships/tags" Target="../tags/tag4.xml"/><Relationship Id="rId20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.xml"/><Relationship Id="rId18" Type="http://schemas.openxmlformats.org/officeDocument/2006/relationships/tags" Target="../tags/tag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0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1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2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295333"/>
            <a:ext cx="914400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FF0000"/>
                </a:solidFill>
              </a:rPr>
              <a:t>小数加减</a:t>
            </a:r>
            <a:r>
              <a:rPr lang="zh-CN" altLang="en-US" sz="5000" b="1" dirty="0">
                <a:solidFill>
                  <a:srgbClr val="FF0000"/>
                </a:solidFill>
              </a:rPr>
              <a:t>法</a:t>
            </a:r>
            <a:endParaRPr lang="zh-CN" altLang="en-US" sz="5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672695"/>
            <a:ext cx="9144000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>
                <a:solidFill>
                  <a:srgbClr val="FF0000"/>
                </a:solidFill>
              </a:rPr>
              <a:t>第 </a:t>
            </a:r>
            <a:r>
              <a:rPr lang="en-US" altLang="zh-CN" sz="1800">
                <a:solidFill>
                  <a:srgbClr val="FF0000"/>
                </a:solidFill>
              </a:rPr>
              <a:t>2 </a:t>
            </a:r>
            <a:r>
              <a:rPr lang="zh-CN" altLang="en-US" sz="1800">
                <a:solidFill>
                  <a:srgbClr val="FF0000"/>
                </a:solidFill>
              </a:rPr>
              <a:t>课时 小数位数相同的小数减法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3521" y="423640"/>
            <a:ext cx="852665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+mn-ea"/>
              </a:rPr>
              <a:t>乐乐到体育用品商店买了一个篮球和一个足球，他有</a:t>
            </a:r>
            <a:r>
              <a:rPr lang="en-US" altLang="zh-CN" sz="2100">
                <a:latin typeface="+mn-ea"/>
              </a:rPr>
              <a:t>150.8</a:t>
            </a:r>
            <a:r>
              <a:rPr lang="zh-CN" altLang="en-US" sz="2100">
                <a:latin typeface="+mn-ea"/>
              </a:rPr>
              <a:t>元，买完这两种球还剩多少钱？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grpSp>
        <p:nvGrpSpPr>
          <p:cNvPr id="28" name="组合 27"/>
          <p:cNvGrpSpPr/>
          <p:nvPr/>
        </p:nvGrpSpPr>
        <p:grpSpPr>
          <a:xfrm>
            <a:off x="2923772" y="1494654"/>
            <a:ext cx="3785812" cy="577081"/>
            <a:chOff x="-703956" y="2632337"/>
            <a:chExt cx="2701585" cy="655903"/>
          </a:xfrm>
        </p:grpSpPr>
        <p:sp>
          <p:nvSpPr>
            <p:cNvPr id="29" name="对话气泡: 圆角矩形 24"/>
            <p:cNvSpPr/>
            <p:nvPr/>
          </p:nvSpPr>
          <p:spPr>
            <a:xfrm>
              <a:off x="-703955" y="2701458"/>
              <a:ext cx="1973389" cy="539876"/>
            </a:xfrm>
            <a:prstGeom prst="wedgeRoundRectCallout">
              <a:avLst>
                <a:gd name="adj1" fmla="val -53261"/>
                <a:gd name="adj2" fmla="val -91239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-703956" y="2632337"/>
              <a:ext cx="2701585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先求出两种球价钱</a:t>
              </a: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和</a:t>
              </a:r>
              <a:r>
                <a:rPr lang="zh-CN" altLang="en-US" sz="2100">
                  <a:latin typeface="+mn-ea"/>
                </a:rPr>
                <a:t>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38" name="圆角矩形 37"/>
          <p:cNvSpPr/>
          <p:nvPr/>
        </p:nvSpPr>
        <p:spPr>
          <a:xfrm>
            <a:off x="6682749" y="578942"/>
            <a:ext cx="1021866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7695566" y="1846486"/>
            <a:ext cx="988508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6182887" y="1837313"/>
            <a:ext cx="981626" cy="344068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可选过程 40"/>
          <p:cNvSpPr/>
          <p:nvPr/>
        </p:nvSpPr>
        <p:spPr>
          <a:xfrm>
            <a:off x="1966214" y="2231364"/>
            <a:ext cx="4875434" cy="2394666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2590510" y="2518435"/>
            <a:ext cx="26739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082AB8"/>
                </a:solidFill>
                <a:latin typeface="+mn-ea"/>
                <a:ea typeface="+mn-ea"/>
              </a:rPr>
              <a:t>48.7 + 93.2 =</a:t>
            </a:r>
            <a:endParaRPr lang="zh-CN" altLang="en-US" sz="2400">
              <a:solidFill>
                <a:srgbClr val="082AB8"/>
              </a:solidFill>
              <a:latin typeface="+mn-ea"/>
              <a:ea typeface="+mn-ea"/>
            </a:endParaRPr>
          </a:p>
        </p:txBody>
      </p:sp>
      <p:sp>
        <p:nvSpPr>
          <p:cNvPr id="52" name="Text Box 27"/>
          <p:cNvSpPr txBox="1">
            <a:spLocks noChangeArrowheads="1"/>
          </p:cNvSpPr>
          <p:nvPr/>
        </p:nvSpPr>
        <p:spPr bwMode="auto">
          <a:xfrm>
            <a:off x="4545115" y="2523828"/>
            <a:ext cx="1561142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141.9(</a:t>
            </a:r>
            <a:r>
              <a:rPr kumimoji="0" lang="zh-CN" altLang="en-US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2590510" y="3955603"/>
            <a:ext cx="3915706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en-US" sz="2100">
                <a:solidFill>
                  <a:srgbClr val="FF0000"/>
                </a:solidFill>
                <a:latin typeface="+mn-ea"/>
                <a:ea typeface="+mn-ea"/>
              </a:rPr>
              <a:t>答：买完这两种球还剩</a:t>
            </a: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8.9</a:t>
            </a:r>
            <a:r>
              <a:rPr kumimoji="0" lang="zh-CN" altLang="en-US" sz="2100">
                <a:solidFill>
                  <a:srgbClr val="FF0000"/>
                </a:solidFill>
                <a:latin typeface="+mn-ea"/>
                <a:ea typeface="+mn-ea"/>
              </a:rPr>
              <a:t>元。</a:t>
            </a:r>
            <a:endParaRPr kumimoji="0"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66206" y="992926"/>
            <a:ext cx="2617868" cy="730949"/>
          </a:xfrm>
          <a:prstGeom prst="rect">
            <a:avLst/>
          </a:prstGeom>
        </p:spPr>
      </p:pic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6182888" y="1804484"/>
            <a:ext cx="2580680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latin typeface="+mn-ea"/>
                <a:ea typeface="+mn-ea"/>
              </a:rPr>
              <a:t>48.7</a:t>
            </a:r>
            <a:r>
              <a:rPr kumimoji="0" lang="zh-CN" altLang="en-US" sz="2100">
                <a:latin typeface="+mn-ea"/>
                <a:ea typeface="+mn-ea"/>
              </a:rPr>
              <a:t>元         </a:t>
            </a:r>
            <a:r>
              <a:rPr kumimoji="0" lang="en-US" altLang="zh-CN" sz="2100">
                <a:latin typeface="+mn-ea"/>
                <a:ea typeface="+mn-ea"/>
              </a:rPr>
              <a:t>93.2</a:t>
            </a:r>
            <a:r>
              <a:rPr kumimoji="0" lang="zh-CN" altLang="en-US" sz="2100">
                <a:latin typeface="+mn-ea"/>
                <a:ea typeface="+mn-ea"/>
              </a:rPr>
              <a:t>元</a:t>
            </a:r>
            <a:endParaRPr kumimoji="0" lang="en-US" altLang="zh-CN" sz="2100" dirty="0">
              <a:latin typeface="+mn-ea"/>
              <a:ea typeface="+mn-ea"/>
            </a:endParaRPr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2542180" y="3149157"/>
            <a:ext cx="26739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082AB8"/>
                </a:solidFill>
                <a:latin typeface="+mn-ea"/>
                <a:ea typeface="+mn-ea"/>
              </a:rPr>
              <a:t>150.8 – 141.9 =</a:t>
            </a:r>
            <a:endParaRPr lang="zh-CN" altLang="en-US" sz="2400">
              <a:solidFill>
                <a:srgbClr val="082AB8"/>
              </a:solidFill>
              <a:latin typeface="+mn-ea"/>
              <a:ea typeface="+mn-ea"/>
            </a:endParaRPr>
          </a:p>
        </p:txBody>
      </p:sp>
      <p:sp>
        <p:nvSpPr>
          <p:cNvPr id="34" name="Text Box 27"/>
          <p:cNvSpPr txBox="1">
            <a:spLocks noChangeArrowheads="1"/>
          </p:cNvSpPr>
          <p:nvPr/>
        </p:nvSpPr>
        <p:spPr bwMode="auto">
          <a:xfrm>
            <a:off x="4816678" y="3149924"/>
            <a:ext cx="1561142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8.9(</a:t>
            </a:r>
            <a:r>
              <a:rPr kumimoji="0" lang="zh-CN" altLang="en-US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 bldLvl="0" animBg="1"/>
      <p:bldP spid="39" grpId="0" animBg="1"/>
      <p:bldP spid="40" grpId="0" animBg="1"/>
      <p:bldP spid="41" grpId="0" animBg="1"/>
      <p:bldP spid="42" grpId="0"/>
      <p:bldP spid="52" grpId="0"/>
      <p:bldP spid="54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715" y="405612"/>
            <a:ext cx="8117080" cy="1661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计算下面各题并验算。</a:t>
            </a:r>
            <a:endParaRPr lang="en-US" altLang="zh-CN" sz="2400" b="1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>
                <a:latin typeface="+mn-ea"/>
              </a:rPr>
              <a:t>11.65-7.39=                                    7.64-3.46=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5</a:t>
            </a:r>
            <a:endParaRPr lang="zh-CN" altLang="en-US" sz="2100" b="1" dirty="0"/>
          </a:p>
        </p:txBody>
      </p:sp>
      <p:sp>
        <p:nvSpPr>
          <p:cNvPr id="41" name="流程图: 可选过程 40"/>
          <p:cNvSpPr/>
          <p:nvPr/>
        </p:nvSpPr>
        <p:spPr>
          <a:xfrm>
            <a:off x="499853" y="2215444"/>
            <a:ext cx="3841570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43" name="Text Box 31"/>
          <p:cNvSpPr txBox="1">
            <a:spLocks noChangeArrowheads="1"/>
          </p:cNvSpPr>
          <p:nvPr/>
        </p:nvSpPr>
        <p:spPr bwMode="auto">
          <a:xfrm>
            <a:off x="952662" y="2837602"/>
            <a:ext cx="832423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7. 3 9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auto">
          <a:xfrm>
            <a:off x="615916" y="2836248"/>
            <a:ext cx="252938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5" name="Text Box 27"/>
          <p:cNvSpPr txBox="1">
            <a:spLocks noChangeArrowheads="1"/>
          </p:cNvSpPr>
          <p:nvPr/>
        </p:nvSpPr>
        <p:spPr bwMode="auto">
          <a:xfrm>
            <a:off x="1220591" y="321730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932008" y="3217305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7" name="Line 32"/>
          <p:cNvSpPr>
            <a:spLocks noChangeShapeType="1"/>
          </p:cNvSpPr>
          <p:nvPr/>
        </p:nvSpPr>
        <p:spPr bwMode="auto">
          <a:xfrm flipV="1">
            <a:off x="520115" y="3250309"/>
            <a:ext cx="126497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48" name="Text Box 34"/>
          <p:cNvSpPr txBox="1">
            <a:spLocks noChangeArrowheads="1"/>
          </p:cNvSpPr>
          <p:nvPr/>
        </p:nvSpPr>
        <p:spPr bwMode="auto">
          <a:xfrm>
            <a:off x="1305530" y="2179440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9" name="Rectangle 37"/>
          <p:cNvSpPr>
            <a:spLocks noChangeArrowheads="1"/>
          </p:cNvSpPr>
          <p:nvPr/>
        </p:nvSpPr>
        <p:spPr bwMode="auto">
          <a:xfrm>
            <a:off x="1113356" y="3175947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0" name="Text Box 31"/>
          <p:cNvSpPr txBox="1">
            <a:spLocks noChangeArrowheads="1"/>
          </p:cNvSpPr>
          <p:nvPr/>
        </p:nvSpPr>
        <p:spPr bwMode="auto">
          <a:xfrm>
            <a:off x="717444" y="2423541"/>
            <a:ext cx="1069266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1 1. 6 5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1" name="Text Box 27"/>
          <p:cNvSpPr txBox="1">
            <a:spLocks noChangeArrowheads="1"/>
          </p:cNvSpPr>
          <p:nvPr/>
        </p:nvSpPr>
        <p:spPr bwMode="auto">
          <a:xfrm>
            <a:off x="1475650" y="3217305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2" name="Text Box 27"/>
          <p:cNvSpPr txBox="1">
            <a:spLocks noChangeArrowheads="1"/>
          </p:cNvSpPr>
          <p:nvPr/>
        </p:nvSpPr>
        <p:spPr bwMode="auto">
          <a:xfrm>
            <a:off x="2161924" y="1637512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4.26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 Box 31"/>
          <p:cNvSpPr txBox="1">
            <a:spLocks noChangeArrowheads="1"/>
          </p:cNvSpPr>
          <p:nvPr/>
        </p:nvSpPr>
        <p:spPr bwMode="auto">
          <a:xfrm>
            <a:off x="2908139" y="2829836"/>
            <a:ext cx="832423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7. 3 9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1" name="Rectangle 25"/>
          <p:cNvSpPr>
            <a:spLocks noChangeArrowheads="1"/>
          </p:cNvSpPr>
          <p:nvPr/>
        </p:nvSpPr>
        <p:spPr bwMode="auto">
          <a:xfrm>
            <a:off x="2686763" y="2827597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2" name="Text Box 27"/>
          <p:cNvSpPr txBox="1">
            <a:spLocks noChangeArrowheads="1"/>
          </p:cNvSpPr>
          <p:nvPr/>
        </p:nvSpPr>
        <p:spPr bwMode="auto">
          <a:xfrm>
            <a:off x="3214517" y="3204506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 Box 27"/>
          <p:cNvSpPr txBox="1">
            <a:spLocks noChangeArrowheads="1"/>
          </p:cNvSpPr>
          <p:nvPr/>
        </p:nvSpPr>
        <p:spPr bwMode="auto">
          <a:xfrm>
            <a:off x="2684562" y="3204506"/>
            <a:ext cx="550059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1 1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Line 32"/>
          <p:cNvSpPr>
            <a:spLocks noChangeShapeType="1"/>
          </p:cNvSpPr>
          <p:nvPr/>
        </p:nvSpPr>
        <p:spPr bwMode="auto">
          <a:xfrm flipV="1">
            <a:off x="2696867" y="3245509"/>
            <a:ext cx="107551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65" name="Text Box 34"/>
          <p:cNvSpPr txBox="1">
            <a:spLocks noChangeArrowheads="1"/>
          </p:cNvSpPr>
          <p:nvPr/>
        </p:nvSpPr>
        <p:spPr bwMode="auto">
          <a:xfrm>
            <a:off x="3328899" y="3016152"/>
            <a:ext cx="226488" cy="25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2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Rectangle 37"/>
          <p:cNvSpPr>
            <a:spLocks noChangeArrowheads="1"/>
          </p:cNvSpPr>
          <p:nvPr/>
        </p:nvSpPr>
        <p:spPr bwMode="auto">
          <a:xfrm>
            <a:off x="3067859" y="3196740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7" name="Text Box 31"/>
          <p:cNvSpPr txBox="1">
            <a:spLocks noChangeArrowheads="1"/>
          </p:cNvSpPr>
          <p:nvPr/>
        </p:nvSpPr>
        <p:spPr bwMode="auto">
          <a:xfrm>
            <a:off x="2901288" y="2443551"/>
            <a:ext cx="832423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4. 2 6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8" name="Text Box 27"/>
          <p:cNvSpPr txBox="1">
            <a:spLocks noChangeArrowheads="1"/>
          </p:cNvSpPr>
          <p:nvPr/>
        </p:nvSpPr>
        <p:spPr bwMode="auto">
          <a:xfrm>
            <a:off x="3463276" y="3204506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Box 12"/>
          <p:cNvSpPr txBox="1"/>
          <p:nvPr/>
        </p:nvSpPr>
        <p:spPr>
          <a:xfrm>
            <a:off x="1815339" y="2814782"/>
            <a:ext cx="89726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+mn-ea"/>
              </a:rPr>
              <a:t>验算：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2" name="流程图: 可选过程 41"/>
          <p:cNvSpPr/>
          <p:nvPr/>
        </p:nvSpPr>
        <p:spPr>
          <a:xfrm>
            <a:off x="4794232" y="2251448"/>
            <a:ext cx="3841570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53" name="Text Box 31"/>
          <p:cNvSpPr txBox="1">
            <a:spLocks noChangeArrowheads="1"/>
          </p:cNvSpPr>
          <p:nvPr/>
        </p:nvSpPr>
        <p:spPr bwMode="auto">
          <a:xfrm>
            <a:off x="5247042" y="2873607"/>
            <a:ext cx="832423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3. 4 8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4" name="Rectangle 25"/>
          <p:cNvSpPr>
            <a:spLocks noChangeArrowheads="1"/>
          </p:cNvSpPr>
          <p:nvPr/>
        </p:nvSpPr>
        <p:spPr bwMode="auto">
          <a:xfrm>
            <a:off x="5061866" y="2889351"/>
            <a:ext cx="252938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70" name="Text Box 27"/>
          <p:cNvSpPr txBox="1">
            <a:spLocks noChangeArrowheads="1"/>
          </p:cNvSpPr>
          <p:nvPr/>
        </p:nvSpPr>
        <p:spPr bwMode="auto">
          <a:xfrm>
            <a:off x="5553071" y="3253310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1" name="Text Box 27"/>
          <p:cNvSpPr txBox="1">
            <a:spLocks noChangeArrowheads="1"/>
          </p:cNvSpPr>
          <p:nvPr/>
        </p:nvSpPr>
        <p:spPr bwMode="auto">
          <a:xfrm>
            <a:off x="5235436" y="3253310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72" name="Line 32"/>
          <p:cNvSpPr>
            <a:spLocks noChangeShapeType="1"/>
          </p:cNvSpPr>
          <p:nvPr/>
        </p:nvSpPr>
        <p:spPr bwMode="auto">
          <a:xfrm flipV="1">
            <a:off x="4901089" y="3286313"/>
            <a:ext cx="11783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73" name="Text Box 34"/>
          <p:cNvSpPr txBox="1">
            <a:spLocks noChangeArrowheads="1"/>
          </p:cNvSpPr>
          <p:nvPr/>
        </p:nvSpPr>
        <p:spPr bwMode="auto">
          <a:xfrm>
            <a:off x="5599909" y="2215444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4" name="Rectangle 37"/>
          <p:cNvSpPr>
            <a:spLocks noChangeArrowheads="1"/>
          </p:cNvSpPr>
          <p:nvPr/>
        </p:nvSpPr>
        <p:spPr bwMode="auto">
          <a:xfrm>
            <a:off x="5407735" y="3211951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5" name="Text Box 31"/>
          <p:cNvSpPr txBox="1">
            <a:spLocks noChangeArrowheads="1"/>
          </p:cNvSpPr>
          <p:nvPr/>
        </p:nvSpPr>
        <p:spPr bwMode="auto">
          <a:xfrm>
            <a:off x="5247042" y="2469551"/>
            <a:ext cx="832423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7. 6 4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76" name="Text Box 27"/>
          <p:cNvSpPr txBox="1">
            <a:spLocks noChangeArrowheads="1"/>
          </p:cNvSpPr>
          <p:nvPr/>
        </p:nvSpPr>
        <p:spPr bwMode="auto">
          <a:xfrm>
            <a:off x="5780031" y="3253310"/>
            <a:ext cx="338746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7" name="Text Box 31"/>
          <p:cNvSpPr txBox="1">
            <a:spLocks noChangeArrowheads="1"/>
          </p:cNvSpPr>
          <p:nvPr/>
        </p:nvSpPr>
        <p:spPr bwMode="auto">
          <a:xfrm>
            <a:off x="7202519" y="2865840"/>
            <a:ext cx="832423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3. 4 8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78" name="Rectangle 25"/>
          <p:cNvSpPr>
            <a:spLocks noChangeArrowheads="1"/>
          </p:cNvSpPr>
          <p:nvPr/>
        </p:nvSpPr>
        <p:spPr bwMode="auto">
          <a:xfrm>
            <a:off x="6981143" y="2863602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79" name="Text Box 27"/>
          <p:cNvSpPr txBox="1">
            <a:spLocks noChangeArrowheads="1"/>
          </p:cNvSpPr>
          <p:nvPr/>
        </p:nvSpPr>
        <p:spPr bwMode="auto">
          <a:xfrm>
            <a:off x="7517945" y="3240510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0" name="Text Box 27"/>
          <p:cNvSpPr txBox="1">
            <a:spLocks noChangeArrowheads="1"/>
          </p:cNvSpPr>
          <p:nvPr/>
        </p:nvSpPr>
        <p:spPr bwMode="auto">
          <a:xfrm>
            <a:off x="7198504" y="3240510"/>
            <a:ext cx="274238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7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81" name="Line 32"/>
          <p:cNvSpPr>
            <a:spLocks noChangeShapeType="1"/>
          </p:cNvSpPr>
          <p:nvPr/>
        </p:nvSpPr>
        <p:spPr bwMode="auto">
          <a:xfrm flipV="1">
            <a:off x="6991246" y="3281513"/>
            <a:ext cx="107551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82" name="Text Box 34"/>
          <p:cNvSpPr txBox="1">
            <a:spLocks noChangeArrowheads="1"/>
          </p:cNvSpPr>
          <p:nvPr/>
        </p:nvSpPr>
        <p:spPr bwMode="auto">
          <a:xfrm>
            <a:off x="7623278" y="3052157"/>
            <a:ext cx="226488" cy="25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2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3" name="Rectangle 37"/>
          <p:cNvSpPr>
            <a:spLocks noChangeArrowheads="1"/>
          </p:cNvSpPr>
          <p:nvPr/>
        </p:nvSpPr>
        <p:spPr bwMode="auto">
          <a:xfrm>
            <a:off x="7362238" y="3232744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4" name="Text Box 31"/>
          <p:cNvSpPr txBox="1">
            <a:spLocks noChangeArrowheads="1"/>
          </p:cNvSpPr>
          <p:nvPr/>
        </p:nvSpPr>
        <p:spPr bwMode="auto">
          <a:xfrm>
            <a:off x="7195667" y="2479556"/>
            <a:ext cx="832423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4. 1 6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85" name="Text Box 27"/>
          <p:cNvSpPr txBox="1">
            <a:spLocks noChangeArrowheads="1"/>
          </p:cNvSpPr>
          <p:nvPr/>
        </p:nvSpPr>
        <p:spPr bwMode="auto">
          <a:xfrm>
            <a:off x="7756036" y="3249929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6" name="TextBox 12"/>
          <p:cNvSpPr txBox="1"/>
          <p:nvPr/>
        </p:nvSpPr>
        <p:spPr>
          <a:xfrm>
            <a:off x="6109718" y="2850786"/>
            <a:ext cx="89726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+mn-ea"/>
              </a:rPr>
              <a:t>验算：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7" name="Text Box 27"/>
          <p:cNvSpPr txBox="1">
            <a:spLocks noChangeArrowheads="1"/>
          </p:cNvSpPr>
          <p:nvPr/>
        </p:nvSpPr>
        <p:spPr bwMode="auto">
          <a:xfrm>
            <a:off x="6361783" y="1630533"/>
            <a:ext cx="86236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4.16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3" grpId="0" bldLvl="0" animBg="1"/>
      <p:bldP spid="44" grpId="0"/>
      <p:bldP spid="45" grpId="0"/>
      <p:bldP spid="46" grpId="0" build="p"/>
      <p:bldP spid="48" grpId="0"/>
      <p:bldP spid="49" grpId="0"/>
      <p:bldP spid="50" grpId="0" bldLvl="0" animBg="1"/>
      <p:bldP spid="51" grpId="0"/>
      <p:bldP spid="52" grpId="0"/>
      <p:bldP spid="60" grpId="0" bldLvl="0" animBg="1"/>
      <p:bldP spid="61" grpId="0"/>
      <p:bldP spid="62" grpId="0"/>
      <p:bldP spid="63" grpId="0" build="p"/>
      <p:bldP spid="65" grpId="0"/>
      <p:bldP spid="66" grpId="0"/>
      <p:bldP spid="67" grpId="0" bldLvl="0" animBg="1"/>
      <p:bldP spid="68" grpId="0"/>
      <p:bldP spid="40" grpId="0"/>
      <p:bldP spid="42" grpId="0" bldLvl="0" animBg="1"/>
      <p:bldP spid="53" grpId="0" bldLvl="0" animBg="1"/>
      <p:bldP spid="54" grpId="0"/>
      <p:bldP spid="70" grpId="0"/>
      <p:bldP spid="71" grpId="0" build="p"/>
      <p:bldP spid="73" grpId="0"/>
      <p:bldP spid="74" grpId="0"/>
      <p:bldP spid="75" grpId="0" bldLvl="0" animBg="1"/>
      <p:bldP spid="76" grpId="0"/>
      <p:bldP spid="77" grpId="0" bldLvl="0" animBg="1"/>
      <p:bldP spid="78" grpId="0"/>
      <p:bldP spid="79" grpId="0"/>
      <p:bldP spid="80" grpId="0" build="p"/>
      <p:bldP spid="82" grpId="0"/>
      <p:bldP spid="83" grpId="0"/>
      <p:bldP spid="84" grpId="0" bldLvl="0" animBg="1"/>
      <p:bldP spid="85" grpId="0"/>
      <p:bldP spid="86" grpId="0"/>
      <p:bldP spid="8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10"/>
          <p:cNvSpPr>
            <a:spLocks noChangeArrowheads="1"/>
          </p:cNvSpPr>
          <p:nvPr/>
        </p:nvSpPr>
        <p:spPr bwMode="auto">
          <a:xfrm>
            <a:off x="1139667" y="955464"/>
            <a:ext cx="6762750" cy="2644986"/>
          </a:xfrm>
          <a:prstGeom prst="roundRect">
            <a:avLst>
              <a:gd name="adj" fmla="val 5528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00B0F0"/>
            </a:solidFill>
            <a:round/>
          </a:ln>
        </p:spPr>
        <p:txBody>
          <a:bodyPr wrap="none" lIns="256500" tIns="27000" rIns="68580" bIns="270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40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grpSp>
        <p:nvGrpSpPr>
          <p:cNvPr id="5" name="Group 10"/>
          <p:cNvGrpSpPr/>
          <p:nvPr/>
        </p:nvGrpSpPr>
        <p:grpSpPr bwMode="auto">
          <a:xfrm>
            <a:off x="2292138" y="893121"/>
            <a:ext cx="4739747" cy="876708"/>
            <a:chOff x="0" y="0"/>
            <a:chExt cx="1636" cy="641"/>
          </a:xfrm>
        </p:grpSpPr>
        <p:pic>
          <p:nvPicPr>
            <p:cNvPr id="6" name="AutoShape 114"/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636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73" y="67"/>
              <a:ext cx="138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0" hangingPunct="1">
                <a:spcBef>
                  <a:spcPct val="0"/>
                </a:spcBef>
                <a:buFontTx/>
                <a:buNone/>
              </a:pPr>
              <a:endParaRPr lang="ko-KR" altLang="en-US" sz="1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473118" y="1054249"/>
            <a:ext cx="4558767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计算位数相同的小数减法要注意：</a:t>
            </a:r>
            <a:endParaRPr lang="en-US" altLang="zh-CN" sz="2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93166" y="1545449"/>
            <a:ext cx="6455753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列竖式计算时，相同数位对齐就是要把小数点对齐，即小数部分十分位对十分位，百分位对百分位</a:t>
            </a:r>
            <a:r>
              <a:rPr lang="en-US" altLang="zh-CN" sz="2100" dirty="0">
                <a:latin typeface="+mn-ea"/>
              </a:rPr>
              <a:t>……</a:t>
            </a:r>
            <a:r>
              <a:rPr lang="zh-CN" altLang="en-US" sz="2100" dirty="0">
                <a:latin typeface="+mn-ea"/>
              </a:rPr>
              <a:t>，整数部分个位对个位，十位对十位</a:t>
            </a:r>
            <a:r>
              <a:rPr lang="en-US" altLang="zh-CN" sz="2100" dirty="0">
                <a:latin typeface="+mn-ea"/>
              </a:rPr>
              <a:t>……</a:t>
            </a:r>
            <a:r>
              <a:rPr lang="zh-CN" altLang="en-US" sz="2100" dirty="0">
                <a:latin typeface="+mn-ea"/>
              </a:rPr>
              <a:t>；从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末位</a:t>
            </a:r>
            <a:r>
              <a:rPr lang="zh-CN" altLang="en-US" sz="2100" dirty="0">
                <a:latin typeface="+mn-ea"/>
              </a:rPr>
              <a:t>算起，哪一位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不够减</a:t>
            </a:r>
            <a:r>
              <a:rPr lang="zh-CN" altLang="en-US" sz="2100" dirty="0">
                <a:latin typeface="+mn-ea"/>
              </a:rPr>
              <a:t>就要从前一位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借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6869" y="30331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6" name="矩形 5"/>
          <p:cNvSpPr/>
          <p:nvPr/>
        </p:nvSpPr>
        <p:spPr>
          <a:xfrm>
            <a:off x="537812" y="396542"/>
            <a:ext cx="1563879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填一填。</a:t>
            </a:r>
            <a:endParaRPr lang="zh-CN" altLang="en-US" sz="2400" b="1" dirty="0">
              <a:latin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09785" y="436602"/>
            <a:ext cx="3616420" cy="577081"/>
            <a:chOff x="-659035" y="2635353"/>
            <a:chExt cx="3192520" cy="655902"/>
          </a:xfrm>
        </p:grpSpPr>
        <p:sp>
          <p:nvSpPr>
            <p:cNvPr id="14" name="对话气泡: 圆角矩形 24"/>
            <p:cNvSpPr/>
            <p:nvPr/>
          </p:nvSpPr>
          <p:spPr>
            <a:xfrm>
              <a:off x="-659035" y="2701457"/>
              <a:ext cx="3192520" cy="566579"/>
            </a:xfrm>
            <a:prstGeom prst="wedgeRoundRectCallout">
              <a:avLst>
                <a:gd name="adj1" fmla="val 31698"/>
                <a:gd name="adj2" fmla="val 134019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-659034" y="2635353"/>
              <a:ext cx="3055327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注意要</a:t>
              </a:r>
              <a:r>
                <a:rPr lang="zh-CN" altLang="en-US" sz="2100" dirty="0">
                  <a:solidFill>
                    <a:srgbClr val="FF0000"/>
                  </a:solidFill>
                  <a:latin typeface="+mn-ea"/>
                </a:rPr>
                <a:t>相同</a:t>
              </a:r>
              <a:r>
                <a:rPr lang="zh-CN" altLang="en-US" sz="2100" dirty="0">
                  <a:latin typeface="+mn-ea"/>
                </a:rPr>
                <a:t>数位对齐并相减。</a:t>
              </a:r>
              <a:endParaRPr lang="zh-CN" altLang="en-US" sz="2100" dirty="0"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29508" y="1264174"/>
            <a:ext cx="6445031" cy="2921985"/>
            <a:chOff x="296368" y="1561470"/>
            <a:chExt cx="8593375" cy="3895980"/>
          </a:xfrm>
        </p:grpSpPr>
        <p:sp>
          <p:nvSpPr>
            <p:cNvPr id="23" name="圆角矩形 22"/>
            <p:cNvSpPr/>
            <p:nvPr/>
          </p:nvSpPr>
          <p:spPr>
            <a:xfrm>
              <a:off x="314673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96368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63068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10.37</a:t>
              </a:r>
              <a:endParaRPr lang="zh-CN" altLang="en-US" sz="21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563068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12.61</a:t>
              </a:r>
              <a:endParaRPr lang="zh-CN" altLang="en-US" sz="21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3068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9.64</a:t>
              </a:r>
              <a:endParaRPr lang="zh-CN" altLang="en-US" sz="2100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574024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555719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822419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6.18</a:t>
              </a:r>
              <a:endParaRPr lang="zh-CN" altLang="en-US" sz="21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3822419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9.56</a:t>
              </a:r>
              <a:endParaRPr lang="zh-CN" altLang="en-US" sz="21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822419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6.29</a:t>
              </a:r>
              <a:endParaRPr lang="zh-CN" altLang="en-US" sz="2100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6679943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661638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928338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6928338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6928338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5" name="矩形 34"/>
            <p:cNvSpPr/>
            <p:nvPr/>
          </p:nvSpPr>
          <p:spPr>
            <a:xfrm>
              <a:off x="2214080" y="3198310"/>
              <a:ext cx="1498600" cy="62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-</a:t>
              </a:r>
              <a:endParaRPr lang="zh-CN" altLang="en-US" sz="21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5409715" y="3198310"/>
              <a:ext cx="1498600" cy="62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=</a:t>
              </a:r>
              <a:endParaRPr lang="zh-CN" altLang="en-US" sz="2100"/>
            </a:p>
          </p:txBody>
        </p:sp>
      </p:grp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6031033" y="1729137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4.19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6019912" y="2528141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3.05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6034033" y="3451442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3.35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9034" y="78287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课堂作业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22302" y="398498"/>
            <a:ext cx="8171915" cy="1280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计算并验算。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21.56+6.74=                                        3.64-0.48=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525428" y="2122884"/>
            <a:ext cx="3409224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23" name="Text Box 31"/>
          <p:cNvSpPr txBox="1">
            <a:spLocks noChangeArrowheads="1"/>
          </p:cNvSpPr>
          <p:nvPr/>
        </p:nvSpPr>
        <p:spPr bwMode="auto">
          <a:xfrm>
            <a:off x="876095" y="2721866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6 . 7 4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484818" y="2721866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888584" y="3063993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1249830" y="3063993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7" name="Line 32"/>
          <p:cNvSpPr>
            <a:spLocks noChangeShapeType="1"/>
          </p:cNvSpPr>
          <p:nvPr/>
        </p:nvSpPr>
        <p:spPr bwMode="auto">
          <a:xfrm flipV="1">
            <a:off x="555459" y="3100253"/>
            <a:ext cx="119877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28" name="Text Box 34"/>
          <p:cNvSpPr txBox="1">
            <a:spLocks noChangeArrowheads="1"/>
          </p:cNvSpPr>
          <p:nvPr/>
        </p:nvSpPr>
        <p:spPr bwMode="auto">
          <a:xfrm>
            <a:off x="1374740" y="2876601"/>
            <a:ext cx="226488" cy="25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2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1129050" y="3046857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Text Box 31"/>
          <p:cNvSpPr txBox="1">
            <a:spLocks noChangeArrowheads="1"/>
          </p:cNvSpPr>
          <p:nvPr/>
        </p:nvSpPr>
        <p:spPr bwMode="auto">
          <a:xfrm>
            <a:off x="652764" y="2337447"/>
            <a:ext cx="1148615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2 1 . 5 6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1501334" y="3063993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2216577" y="1248618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28.3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 Box 34"/>
          <p:cNvSpPr txBox="1">
            <a:spLocks noChangeArrowheads="1"/>
          </p:cNvSpPr>
          <p:nvPr/>
        </p:nvSpPr>
        <p:spPr bwMode="auto">
          <a:xfrm>
            <a:off x="1033161" y="2887452"/>
            <a:ext cx="226488" cy="25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2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Text Box 27"/>
          <p:cNvSpPr txBox="1">
            <a:spLocks noChangeArrowheads="1"/>
          </p:cNvSpPr>
          <p:nvPr/>
        </p:nvSpPr>
        <p:spPr bwMode="auto">
          <a:xfrm>
            <a:off x="654192" y="3063993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TextBox 12"/>
          <p:cNvSpPr txBox="1"/>
          <p:nvPr/>
        </p:nvSpPr>
        <p:spPr>
          <a:xfrm>
            <a:off x="1725711" y="2642855"/>
            <a:ext cx="89726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+mn-ea"/>
              </a:rPr>
              <a:t>验算：</a:t>
            </a:r>
            <a:endParaRPr lang="zh-CN" altLang="en-US" sz="2100" dirty="0">
              <a:latin typeface="+mn-ea"/>
            </a:endParaRPr>
          </a:p>
        </p:txBody>
      </p:sp>
      <p:sp>
        <p:nvSpPr>
          <p:cNvPr id="55" name="Text Box 31"/>
          <p:cNvSpPr txBox="1">
            <a:spLocks noChangeArrowheads="1"/>
          </p:cNvSpPr>
          <p:nvPr/>
        </p:nvSpPr>
        <p:spPr bwMode="auto">
          <a:xfrm>
            <a:off x="2852054" y="2721866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6 . 7 4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6" name="Rectangle 25"/>
          <p:cNvSpPr>
            <a:spLocks noChangeArrowheads="1"/>
          </p:cNvSpPr>
          <p:nvPr/>
        </p:nvSpPr>
        <p:spPr bwMode="auto">
          <a:xfrm>
            <a:off x="2504965" y="2587869"/>
            <a:ext cx="256544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000000"/>
                </a:solidFill>
                <a:latin typeface="+mn-ea"/>
                <a:ea typeface="+mn-ea"/>
              </a:rPr>
              <a:t>_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72" name="Text Box 27"/>
          <p:cNvSpPr txBox="1">
            <a:spLocks noChangeArrowheads="1"/>
          </p:cNvSpPr>
          <p:nvPr/>
        </p:nvSpPr>
        <p:spPr bwMode="auto">
          <a:xfrm>
            <a:off x="2864543" y="3063993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3" name="Text Box 27"/>
          <p:cNvSpPr txBox="1">
            <a:spLocks noChangeArrowheads="1"/>
          </p:cNvSpPr>
          <p:nvPr/>
        </p:nvSpPr>
        <p:spPr bwMode="auto">
          <a:xfrm>
            <a:off x="3225789" y="3063993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74" name="Line 32"/>
          <p:cNvSpPr>
            <a:spLocks noChangeShapeType="1"/>
          </p:cNvSpPr>
          <p:nvPr/>
        </p:nvSpPr>
        <p:spPr bwMode="auto">
          <a:xfrm flipV="1">
            <a:off x="2531418" y="3100253"/>
            <a:ext cx="119877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75" name="Text Box 34"/>
          <p:cNvSpPr txBox="1">
            <a:spLocks noChangeArrowheads="1"/>
          </p:cNvSpPr>
          <p:nvPr/>
        </p:nvSpPr>
        <p:spPr bwMode="auto">
          <a:xfrm>
            <a:off x="3287199" y="2096086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6" name="Rectangle 37"/>
          <p:cNvSpPr>
            <a:spLocks noChangeArrowheads="1"/>
          </p:cNvSpPr>
          <p:nvPr/>
        </p:nvSpPr>
        <p:spPr bwMode="auto">
          <a:xfrm>
            <a:off x="3105009" y="3046857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7" name="Text Box 31"/>
          <p:cNvSpPr txBox="1">
            <a:spLocks noChangeArrowheads="1"/>
          </p:cNvSpPr>
          <p:nvPr/>
        </p:nvSpPr>
        <p:spPr bwMode="auto">
          <a:xfrm>
            <a:off x="2628723" y="2337447"/>
            <a:ext cx="1148615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2 8 . 3 0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78" name="Text Box 27"/>
          <p:cNvSpPr txBox="1">
            <a:spLocks noChangeArrowheads="1"/>
          </p:cNvSpPr>
          <p:nvPr/>
        </p:nvSpPr>
        <p:spPr bwMode="auto">
          <a:xfrm>
            <a:off x="3477293" y="3063993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9" name="Text Box 34"/>
          <p:cNvSpPr txBox="1">
            <a:spLocks noChangeArrowheads="1"/>
          </p:cNvSpPr>
          <p:nvPr/>
        </p:nvSpPr>
        <p:spPr bwMode="auto">
          <a:xfrm>
            <a:off x="2910830" y="2087026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0" name="Text Box 27"/>
          <p:cNvSpPr txBox="1">
            <a:spLocks noChangeArrowheads="1"/>
          </p:cNvSpPr>
          <p:nvPr/>
        </p:nvSpPr>
        <p:spPr bwMode="auto">
          <a:xfrm>
            <a:off x="2630151" y="3063993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4" name="流程图: 可选过程 83"/>
          <p:cNvSpPr/>
          <p:nvPr/>
        </p:nvSpPr>
        <p:spPr>
          <a:xfrm>
            <a:off x="5162236" y="2122884"/>
            <a:ext cx="3409224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85" name="Text Box 31"/>
          <p:cNvSpPr txBox="1">
            <a:spLocks noChangeArrowheads="1"/>
          </p:cNvSpPr>
          <p:nvPr/>
        </p:nvSpPr>
        <p:spPr bwMode="auto">
          <a:xfrm>
            <a:off x="5512903" y="2721866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0 . 4 8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86" name="Rectangle 25"/>
          <p:cNvSpPr>
            <a:spLocks noChangeArrowheads="1"/>
          </p:cNvSpPr>
          <p:nvPr/>
        </p:nvSpPr>
        <p:spPr bwMode="auto">
          <a:xfrm>
            <a:off x="5292675" y="2712319"/>
            <a:ext cx="252938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87" name="Text Box 27"/>
          <p:cNvSpPr txBox="1">
            <a:spLocks noChangeArrowheads="1"/>
          </p:cNvSpPr>
          <p:nvPr/>
        </p:nvSpPr>
        <p:spPr bwMode="auto">
          <a:xfrm>
            <a:off x="5525391" y="3063993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8" name="Text Box 27"/>
          <p:cNvSpPr txBox="1">
            <a:spLocks noChangeArrowheads="1"/>
          </p:cNvSpPr>
          <p:nvPr/>
        </p:nvSpPr>
        <p:spPr bwMode="auto">
          <a:xfrm>
            <a:off x="5886637" y="3063993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89" name="Line 32"/>
          <p:cNvSpPr>
            <a:spLocks noChangeShapeType="1"/>
          </p:cNvSpPr>
          <p:nvPr/>
        </p:nvSpPr>
        <p:spPr bwMode="auto">
          <a:xfrm flipV="1">
            <a:off x="5192267" y="3100253"/>
            <a:ext cx="119877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90" name="Text Box 34"/>
          <p:cNvSpPr txBox="1">
            <a:spLocks noChangeArrowheads="1"/>
          </p:cNvSpPr>
          <p:nvPr/>
        </p:nvSpPr>
        <p:spPr bwMode="auto">
          <a:xfrm>
            <a:off x="5936901" y="2094567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1" name="Rectangle 37"/>
          <p:cNvSpPr>
            <a:spLocks noChangeArrowheads="1"/>
          </p:cNvSpPr>
          <p:nvPr/>
        </p:nvSpPr>
        <p:spPr bwMode="auto">
          <a:xfrm>
            <a:off x="5765858" y="3046857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2" name="Text Box 31"/>
          <p:cNvSpPr txBox="1">
            <a:spLocks noChangeArrowheads="1"/>
          </p:cNvSpPr>
          <p:nvPr/>
        </p:nvSpPr>
        <p:spPr bwMode="auto">
          <a:xfrm>
            <a:off x="5507413" y="2345931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3 . 6 4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3" name="Text Box 27"/>
          <p:cNvSpPr txBox="1">
            <a:spLocks noChangeArrowheads="1"/>
          </p:cNvSpPr>
          <p:nvPr/>
        </p:nvSpPr>
        <p:spPr bwMode="auto">
          <a:xfrm>
            <a:off x="6138142" y="3063993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6" name="TextBox 12"/>
          <p:cNvSpPr txBox="1"/>
          <p:nvPr/>
        </p:nvSpPr>
        <p:spPr>
          <a:xfrm>
            <a:off x="6362519" y="2642855"/>
            <a:ext cx="89726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+mn-ea"/>
              </a:rPr>
              <a:t>验算：</a:t>
            </a:r>
            <a:endParaRPr lang="zh-CN" altLang="en-US" sz="2100" dirty="0">
              <a:latin typeface="+mn-ea"/>
            </a:endParaRPr>
          </a:p>
        </p:txBody>
      </p:sp>
      <p:sp>
        <p:nvSpPr>
          <p:cNvPr id="97" name="Text Box 31"/>
          <p:cNvSpPr txBox="1">
            <a:spLocks noChangeArrowheads="1"/>
          </p:cNvSpPr>
          <p:nvPr/>
        </p:nvSpPr>
        <p:spPr bwMode="auto">
          <a:xfrm>
            <a:off x="7470764" y="2721866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0 . 4 8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8" name="Rectangle 25"/>
          <p:cNvSpPr>
            <a:spLocks noChangeArrowheads="1"/>
          </p:cNvSpPr>
          <p:nvPr/>
        </p:nvSpPr>
        <p:spPr bwMode="auto">
          <a:xfrm>
            <a:off x="7227761" y="2721404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99" name="Text Box 27"/>
          <p:cNvSpPr txBox="1">
            <a:spLocks noChangeArrowheads="1"/>
          </p:cNvSpPr>
          <p:nvPr/>
        </p:nvSpPr>
        <p:spPr bwMode="auto">
          <a:xfrm>
            <a:off x="7483253" y="3063993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0" name="Text Box 27"/>
          <p:cNvSpPr txBox="1">
            <a:spLocks noChangeArrowheads="1"/>
          </p:cNvSpPr>
          <p:nvPr/>
        </p:nvSpPr>
        <p:spPr bwMode="auto">
          <a:xfrm>
            <a:off x="7862596" y="3063993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01" name="Line 32"/>
          <p:cNvSpPr>
            <a:spLocks noChangeShapeType="1"/>
          </p:cNvSpPr>
          <p:nvPr/>
        </p:nvSpPr>
        <p:spPr bwMode="auto">
          <a:xfrm flipV="1">
            <a:off x="7168226" y="3100253"/>
            <a:ext cx="119877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102" name="Text Box 34"/>
          <p:cNvSpPr txBox="1">
            <a:spLocks noChangeArrowheads="1"/>
          </p:cNvSpPr>
          <p:nvPr/>
        </p:nvSpPr>
        <p:spPr bwMode="auto">
          <a:xfrm>
            <a:off x="8003008" y="2876601"/>
            <a:ext cx="226488" cy="25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20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3" name="Rectangle 37"/>
          <p:cNvSpPr>
            <a:spLocks noChangeArrowheads="1"/>
          </p:cNvSpPr>
          <p:nvPr/>
        </p:nvSpPr>
        <p:spPr bwMode="auto">
          <a:xfrm>
            <a:off x="7723719" y="3046857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4" name="Text Box 31"/>
          <p:cNvSpPr txBox="1">
            <a:spLocks noChangeArrowheads="1"/>
          </p:cNvSpPr>
          <p:nvPr/>
        </p:nvSpPr>
        <p:spPr bwMode="auto">
          <a:xfrm>
            <a:off x="7468333" y="2337447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3 . 1 6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05" name="Text Box 27"/>
          <p:cNvSpPr txBox="1">
            <a:spLocks noChangeArrowheads="1"/>
          </p:cNvSpPr>
          <p:nvPr/>
        </p:nvSpPr>
        <p:spPr bwMode="auto">
          <a:xfrm>
            <a:off x="8096003" y="3063993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8" name="Text Box 27"/>
          <p:cNvSpPr txBox="1">
            <a:spLocks noChangeArrowheads="1"/>
          </p:cNvSpPr>
          <p:nvPr/>
        </p:nvSpPr>
        <p:spPr bwMode="auto">
          <a:xfrm>
            <a:off x="6731365" y="1248963"/>
            <a:ext cx="1301233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3.16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/>
      <p:bldP spid="25" grpId="0"/>
      <p:bldP spid="26" grpId="0" build="p"/>
      <p:bldP spid="28" grpId="0"/>
      <p:bldP spid="29" grpId="0"/>
      <p:bldP spid="30" grpId="0" bldLvl="0" animBg="1"/>
      <p:bldP spid="31" grpId="0"/>
      <p:bldP spid="32" grpId="0"/>
      <p:bldP spid="40" grpId="0"/>
      <p:bldP spid="41" grpId="0"/>
      <p:bldP spid="54" grpId="0"/>
      <p:bldP spid="55" grpId="0" bldLvl="0" animBg="1"/>
      <p:bldP spid="56" grpId="0"/>
      <p:bldP spid="72" grpId="0"/>
      <p:bldP spid="73" grpId="0" build="p"/>
      <p:bldP spid="75" grpId="0"/>
      <p:bldP spid="76" grpId="0"/>
      <p:bldP spid="77" grpId="0" bldLvl="0" animBg="1"/>
      <p:bldP spid="78" grpId="0"/>
      <p:bldP spid="79" grpId="0"/>
      <p:bldP spid="80" grpId="0"/>
      <p:bldP spid="84" grpId="0" bldLvl="0" animBg="1"/>
      <p:bldP spid="85" grpId="0" bldLvl="0" animBg="1"/>
      <p:bldP spid="86" grpId="0"/>
      <p:bldP spid="87" grpId="0"/>
      <p:bldP spid="88" grpId="0" build="p"/>
      <p:bldP spid="90" grpId="0"/>
      <p:bldP spid="91" grpId="0"/>
      <p:bldP spid="92" grpId="0" bldLvl="0" animBg="1"/>
      <p:bldP spid="93" grpId="0"/>
      <p:bldP spid="96" grpId="0"/>
      <p:bldP spid="97" grpId="0" bldLvl="0" animBg="1"/>
      <p:bldP spid="98" grpId="0"/>
      <p:bldP spid="99" grpId="0"/>
      <p:bldP spid="100" grpId="0" build="p"/>
      <p:bldP spid="102" grpId="0"/>
      <p:bldP spid="103" grpId="0"/>
      <p:bldP spid="104" grpId="0" bldLvl="0" animBg="1"/>
      <p:bldP spid="105" grpId="0"/>
      <p:bldP spid="1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44921" y="399200"/>
            <a:ext cx="8662421" cy="30460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填空。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、计算小数加减法时，首先要把（          ）对齐，这样就把相同数位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对齐了。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、根据</a:t>
            </a:r>
            <a:r>
              <a:rPr lang="en-US" altLang="zh-CN" sz="2100" dirty="0">
                <a:latin typeface="+mn-ea"/>
              </a:rPr>
              <a:t>16.72-10.02=6.7</a:t>
            </a:r>
            <a:r>
              <a:rPr lang="zh-CN" altLang="en-US" sz="2100" dirty="0">
                <a:latin typeface="+mn-ea"/>
              </a:rPr>
              <a:t>，写出一道加法算式是（                          ），再写出一道减法算式是（                              ）。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、</a:t>
            </a:r>
            <a:r>
              <a:rPr lang="en-US" altLang="zh-CN" sz="2100" dirty="0">
                <a:latin typeface="+mn-ea"/>
              </a:rPr>
              <a:t>4.81</a:t>
            </a:r>
            <a:r>
              <a:rPr lang="zh-CN" altLang="en-US" sz="2100" dirty="0">
                <a:latin typeface="+mn-ea"/>
              </a:rPr>
              <a:t>与</a:t>
            </a:r>
            <a:r>
              <a:rPr lang="en-US" altLang="zh-CN" sz="2100" dirty="0">
                <a:latin typeface="+mn-ea"/>
              </a:rPr>
              <a:t>3.63</a:t>
            </a:r>
            <a:r>
              <a:rPr lang="zh-CN" altLang="en-US" sz="2100" dirty="0">
                <a:latin typeface="+mn-ea"/>
              </a:rPr>
              <a:t>的和是（      ），差是（       ）。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337604" y="3016716"/>
            <a:ext cx="67854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8.44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682214" y="1080537"/>
            <a:ext cx="119180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srgbClr val="FF0000"/>
                </a:solidFill>
                <a:latin typeface="+mn-ea"/>
              </a:rPr>
              <a:t>小数点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449087" y="2046210"/>
            <a:ext cx="258357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6.7+10.02=16.72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108509" y="3957203"/>
            <a:ext cx="4058665" cy="577081"/>
            <a:chOff x="-670728" y="2648219"/>
            <a:chExt cx="2130999" cy="655903"/>
          </a:xfrm>
        </p:grpSpPr>
        <p:sp>
          <p:nvSpPr>
            <p:cNvPr id="88" name="对话气泡: 圆角矩形 24"/>
            <p:cNvSpPr/>
            <p:nvPr/>
          </p:nvSpPr>
          <p:spPr>
            <a:xfrm>
              <a:off x="-659035" y="2701457"/>
              <a:ext cx="1791939" cy="566579"/>
            </a:xfrm>
            <a:prstGeom prst="wedgeRoundRectCallout">
              <a:avLst>
                <a:gd name="adj1" fmla="val -33028"/>
                <a:gd name="adj2" fmla="val -103786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-670728" y="2648219"/>
              <a:ext cx="2130999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分别把</a:t>
              </a:r>
              <a:r>
                <a:rPr lang="en-US" altLang="zh-CN" sz="2100">
                  <a:latin typeface="+mn-ea"/>
                </a:rPr>
                <a:t>4.81</a:t>
              </a:r>
              <a:r>
                <a:rPr lang="zh-CN" altLang="en-US" sz="2100">
                  <a:latin typeface="+mn-ea"/>
                </a:rPr>
                <a:t>与</a:t>
              </a:r>
              <a:r>
                <a:rPr lang="en-US" altLang="zh-CN" sz="2100">
                  <a:latin typeface="+mn-ea"/>
                </a:rPr>
                <a:t>3.63</a:t>
              </a:r>
              <a:r>
                <a:rPr lang="zh-CN" altLang="en-US" sz="2100">
                  <a:latin typeface="+mn-ea"/>
                </a:rPr>
                <a:t>相加、减。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597313" y="2532321"/>
            <a:ext cx="316554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16.72-6.7=10.02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75959" y="3018527"/>
            <a:ext cx="67854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1.18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9" grpId="0"/>
      <p:bldP spid="81" grpId="0"/>
      <p:bldP spid="86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4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32538" y="389268"/>
            <a:ext cx="6747896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判断下列说法对不对。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557227" y="1577914"/>
            <a:ext cx="8122287" cy="1865375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597701" y="1697454"/>
            <a:ext cx="7815248" cy="1523524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kumimoji="0" lang="en-US" altLang="zh-CN" sz="2100" dirty="0">
                <a:latin typeface="+mn-ea"/>
                <a:ea typeface="+mn-ea"/>
              </a:rPr>
              <a:t>1</a:t>
            </a:r>
            <a:r>
              <a:rPr kumimoji="0" lang="zh-CN" altLang="en-US" sz="2100" dirty="0">
                <a:latin typeface="+mn-ea"/>
                <a:ea typeface="+mn-ea"/>
              </a:rPr>
              <a:t>、</a:t>
            </a:r>
            <a:r>
              <a:rPr kumimoji="0" lang="en-US" altLang="zh-CN" sz="2100" dirty="0">
                <a:latin typeface="+mn-ea"/>
                <a:ea typeface="+mn-ea"/>
              </a:rPr>
              <a:t>4.82</a:t>
            </a:r>
            <a:r>
              <a:rPr kumimoji="0" lang="zh-CN" altLang="en-US" sz="2100" dirty="0">
                <a:latin typeface="+mn-ea"/>
                <a:ea typeface="+mn-ea"/>
              </a:rPr>
              <a:t>与</a:t>
            </a:r>
            <a:r>
              <a:rPr kumimoji="0" lang="en-US" altLang="zh-CN" sz="2100" dirty="0">
                <a:latin typeface="+mn-ea"/>
                <a:ea typeface="+mn-ea"/>
              </a:rPr>
              <a:t>3.11</a:t>
            </a:r>
            <a:r>
              <a:rPr kumimoji="0" lang="zh-CN" altLang="en-US" sz="2100" dirty="0">
                <a:latin typeface="+mn-ea"/>
                <a:ea typeface="+mn-ea"/>
              </a:rPr>
              <a:t>的和是</a:t>
            </a:r>
            <a:r>
              <a:rPr kumimoji="0" lang="en-US" altLang="zh-CN" sz="2100" dirty="0">
                <a:latin typeface="+mn-ea"/>
                <a:ea typeface="+mn-ea"/>
              </a:rPr>
              <a:t>7.93</a:t>
            </a:r>
            <a:r>
              <a:rPr kumimoji="0" lang="zh-CN" altLang="en-US" sz="2100" dirty="0">
                <a:latin typeface="+mn-ea"/>
                <a:ea typeface="+mn-ea"/>
              </a:rPr>
              <a:t>，差是</a:t>
            </a:r>
            <a:r>
              <a:rPr kumimoji="0" lang="en-US" altLang="zh-CN" sz="2100" dirty="0">
                <a:latin typeface="+mn-ea"/>
                <a:ea typeface="+mn-ea"/>
              </a:rPr>
              <a:t>17.1</a:t>
            </a:r>
            <a:r>
              <a:rPr kumimoji="0" lang="zh-CN" altLang="en-US" sz="2100" dirty="0">
                <a:latin typeface="+mn-ea"/>
                <a:ea typeface="+mn-ea"/>
              </a:rPr>
              <a:t>。                        （   ）</a:t>
            </a:r>
            <a:endParaRPr kumimoji="0" lang="en-US" altLang="zh-CN" sz="21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en-US" altLang="zh-CN" sz="2100" dirty="0">
                <a:latin typeface="+mn-ea"/>
                <a:ea typeface="+mn-ea"/>
              </a:rPr>
              <a:t>2</a:t>
            </a:r>
            <a:r>
              <a:rPr kumimoji="0" lang="zh-CN" altLang="en-US" sz="2100" dirty="0">
                <a:latin typeface="+mn-ea"/>
                <a:ea typeface="+mn-ea"/>
              </a:rPr>
              <a:t>、一根绳子长</a:t>
            </a:r>
            <a:r>
              <a:rPr kumimoji="0" lang="en-US" altLang="zh-CN" sz="2100" dirty="0">
                <a:latin typeface="+mn-ea"/>
                <a:ea typeface="+mn-ea"/>
              </a:rPr>
              <a:t>6.73</a:t>
            </a:r>
            <a:r>
              <a:rPr kumimoji="0" lang="zh-CN" altLang="en-US" sz="2100" dirty="0">
                <a:latin typeface="+mn-ea"/>
                <a:ea typeface="+mn-ea"/>
              </a:rPr>
              <a:t>米，剪了</a:t>
            </a:r>
            <a:r>
              <a:rPr kumimoji="0" lang="en-US" altLang="zh-CN" sz="2100" dirty="0">
                <a:latin typeface="+mn-ea"/>
                <a:ea typeface="+mn-ea"/>
              </a:rPr>
              <a:t>1.65</a:t>
            </a:r>
            <a:r>
              <a:rPr kumimoji="0" lang="zh-CN" altLang="en-US" sz="2100" dirty="0">
                <a:latin typeface="+mn-ea"/>
                <a:ea typeface="+mn-ea"/>
              </a:rPr>
              <a:t>米后，还剩下</a:t>
            </a:r>
            <a:r>
              <a:rPr kumimoji="0" lang="en-US" altLang="zh-CN" sz="2100" dirty="0">
                <a:latin typeface="+mn-ea"/>
                <a:ea typeface="+mn-ea"/>
              </a:rPr>
              <a:t>5.08</a:t>
            </a:r>
            <a:r>
              <a:rPr kumimoji="0" lang="zh-CN" altLang="en-US" sz="2100" dirty="0">
                <a:latin typeface="+mn-ea"/>
                <a:ea typeface="+mn-ea"/>
              </a:rPr>
              <a:t>米。（   ）</a:t>
            </a:r>
            <a:endParaRPr kumimoji="0" lang="en-US" altLang="zh-CN" sz="21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en-US" altLang="zh-CN" sz="2100" dirty="0">
                <a:latin typeface="+mn-ea"/>
                <a:ea typeface="+mn-ea"/>
              </a:rPr>
              <a:t>3</a:t>
            </a:r>
            <a:r>
              <a:rPr kumimoji="0" lang="zh-CN" altLang="en-US" sz="2100" dirty="0">
                <a:latin typeface="+mn-ea"/>
                <a:ea typeface="+mn-ea"/>
              </a:rPr>
              <a:t>、甲乙两数的和是</a:t>
            </a:r>
            <a:r>
              <a:rPr kumimoji="0" lang="en-US" altLang="zh-CN" sz="2100" dirty="0">
                <a:latin typeface="+mn-ea"/>
                <a:ea typeface="+mn-ea"/>
              </a:rPr>
              <a:t>21.7</a:t>
            </a:r>
            <a:r>
              <a:rPr kumimoji="0" lang="zh-CN" altLang="en-US" sz="2100" dirty="0">
                <a:latin typeface="+mn-ea"/>
                <a:ea typeface="+mn-ea"/>
              </a:rPr>
              <a:t>，甲数是</a:t>
            </a:r>
            <a:r>
              <a:rPr kumimoji="0" lang="en-US" altLang="zh-CN" sz="2100" dirty="0">
                <a:latin typeface="+mn-ea"/>
                <a:ea typeface="+mn-ea"/>
              </a:rPr>
              <a:t>18.2</a:t>
            </a:r>
            <a:r>
              <a:rPr kumimoji="0" lang="zh-CN" altLang="en-US" sz="2100" dirty="0">
                <a:latin typeface="+mn-ea"/>
                <a:ea typeface="+mn-ea"/>
              </a:rPr>
              <a:t>，乙数是</a:t>
            </a:r>
            <a:r>
              <a:rPr kumimoji="0" lang="en-US" altLang="zh-CN" sz="2100" dirty="0">
                <a:latin typeface="+mn-ea"/>
                <a:ea typeface="+mn-ea"/>
              </a:rPr>
              <a:t>3.5</a:t>
            </a:r>
            <a:r>
              <a:rPr kumimoji="0" lang="zh-CN" altLang="en-US" sz="2100" dirty="0">
                <a:latin typeface="+mn-ea"/>
                <a:ea typeface="+mn-ea"/>
              </a:rPr>
              <a:t>。     （   ）</a:t>
            </a:r>
            <a:endParaRPr kumimoji="0" lang="en-US" altLang="zh-CN" sz="2100" dirty="0">
              <a:latin typeface="+mn-ea"/>
              <a:ea typeface="+mn-ea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4505325" y="1028217"/>
            <a:ext cx="808180" cy="577081"/>
            <a:chOff x="-659034" y="2669912"/>
            <a:chExt cx="713449" cy="655904"/>
          </a:xfrm>
        </p:grpSpPr>
        <p:sp>
          <p:nvSpPr>
            <p:cNvPr id="83" name="对话气泡: 圆角矩形 24"/>
            <p:cNvSpPr/>
            <p:nvPr/>
          </p:nvSpPr>
          <p:spPr>
            <a:xfrm>
              <a:off x="-648323" y="2701457"/>
              <a:ext cx="627063" cy="566579"/>
            </a:xfrm>
            <a:prstGeom prst="wedgeRoundRectCallout">
              <a:avLst>
                <a:gd name="adj1" fmla="val 19965"/>
                <a:gd name="adj2" fmla="val 9853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-659034" y="2669912"/>
              <a:ext cx="713449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>
                  <a:latin typeface="+mn-ea"/>
                </a:rPr>
                <a:t>1.71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452164" y="1805254"/>
            <a:ext cx="53340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</a:rPr>
              <a:t>×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544378" y="1848803"/>
            <a:ext cx="577215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493636" y="1055823"/>
            <a:ext cx="2361521" cy="577081"/>
            <a:chOff x="-1966396" y="2618487"/>
            <a:chExt cx="2084715" cy="655904"/>
          </a:xfrm>
        </p:grpSpPr>
        <p:sp>
          <p:nvSpPr>
            <p:cNvPr id="29" name="对话气泡: 圆角矩形 24"/>
            <p:cNvSpPr/>
            <p:nvPr/>
          </p:nvSpPr>
          <p:spPr>
            <a:xfrm>
              <a:off x="-1966396" y="2701457"/>
              <a:ext cx="1945136" cy="566579"/>
            </a:xfrm>
            <a:prstGeom prst="wedgeRoundRectCallout">
              <a:avLst>
                <a:gd name="adj1" fmla="val -7705"/>
                <a:gd name="adj2" fmla="val 162264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-1902492" y="2618487"/>
              <a:ext cx="2020811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>
                  <a:latin typeface="+mn-ea"/>
                </a:rPr>
                <a:t>6.73-1.65=5.08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434066" y="2300359"/>
            <a:ext cx="53340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√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364448" y="3695839"/>
            <a:ext cx="2256563" cy="577081"/>
            <a:chOff x="-1966396" y="2628772"/>
            <a:chExt cx="1992060" cy="655904"/>
          </a:xfrm>
        </p:grpSpPr>
        <p:sp>
          <p:nvSpPr>
            <p:cNvPr id="33" name="对话气泡: 圆角矩形 24"/>
            <p:cNvSpPr/>
            <p:nvPr/>
          </p:nvSpPr>
          <p:spPr>
            <a:xfrm>
              <a:off x="-1966396" y="2701457"/>
              <a:ext cx="1945136" cy="566579"/>
            </a:xfrm>
            <a:prstGeom prst="wedgeRoundRectCallout">
              <a:avLst>
                <a:gd name="adj1" fmla="val 37792"/>
                <a:gd name="adj2" fmla="val -165751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-1805632" y="2628772"/>
              <a:ext cx="1831296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>
                  <a:latin typeface="+mn-ea"/>
                </a:rPr>
                <a:t>21.7-18.2=3.5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406920" y="2788973"/>
            <a:ext cx="53340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√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 bldLvl="0" animBg="1"/>
      <p:bldP spid="25" grpId="0"/>
      <p:bldP spid="27" grpId="0"/>
      <p:bldP spid="17" grpId="0" bldLvl="0" animBg="1"/>
      <p:bldP spid="31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5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23399" y="398145"/>
            <a:ext cx="3461861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填出方框里的数。</a:t>
            </a:r>
            <a:endParaRPr lang="zh-CN" altLang="en-US" sz="2400" b="1">
              <a:latin typeface="+mn-ea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247106" y="3334089"/>
            <a:ext cx="2495389" cy="577081"/>
            <a:chOff x="-874710" y="2604498"/>
            <a:chExt cx="2202891" cy="655903"/>
          </a:xfrm>
        </p:grpSpPr>
        <p:sp>
          <p:nvSpPr>
            <p:cNvPr id="83" name="对话气泡: 圆角矩形 24"/>
            <p:cNvSpPr/>
            <p:nvPr/>
          </p:nvSpPr>
          <p:spPr>
            <a:xfrm>
              <a:off x="-874710" y="2660317"/>
              <a:ext cx="1419052" cy="566579"/>
            </a:xfrm>
            <a:prstGeom prst="wedgeRoundRectCallout">
              <a:avLst>
                <a:gd name="adj1" fmla="val -60468"/>
                <a:gd name="adj2" fmla="val -288352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-802818" y="2604498"/>
              <a:ext cx="2130999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6</a:t>
              </a:r>
              <a:r>
                <a:rPr lang="en-US" altLang="zh-CN" sz="2100">
                  <a:latin typeface="+mn-ea"/>
                </a:rPr>
                <a:t>-1-3=2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18020" y="1697260"/>
            <a:ext cx="1778337" cy="1574453"/>
            <a:chOff x="4947421" y="2609088"/>
            <a:chExt cx="2371116" cy="2099270"/>
          </a:xfrm>
        </p:grpSpPr>
        <p:sp>
          <p:nvSpPr>
            <p:cNvPr id="18" name="圆角矩形 17"/>
            <p:cNvSpPr/>
            <p:nvPr/>
          </p:nvSpPr>
          <p:spPr>
            <a:xfrm>
              <a:off x="5337208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 Box 31"/>
            <p:cNvSpPr txBox="1">
              <a:spLocks noChangeArrowheads="1"/>
            </p:cNvSpPr>
            <p:nvPr/>
          </p:nvSpPr>
          <p:spPr bwMode="auto">
            <a:xfrm>
              <a:off x="5441765" y="3237737"/>
              <a:ext cx="1595279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0 .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3    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4947421" y="3245181"/>
              <a:ext cx="4817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-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9" name="Text Box 27"/>
            <p:cNvSpPr txBox="1">
              <a:spLocks noChangeArrowheads="1"/>
            </p:cNvSpPr>
            <p:nvPr/>
          </p:nvSpPr>
          <p:spPr bwMode="auto">
            <a:xfrm>
              <a:off x="6066676" y="3951432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2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30" name="Text Box 27"/>
            <p:cNvSpPr txBox="1">
              <a:spLocks noChangeArrowheads="1"/>
            </p:cNvSpPr>
            <p:nvPr/>
          </p:nvSpPr>
          <p:spPr bwMode="auto">
            <a:xfrm>
              <a:off x="5441765" y="3953281"/>
              <a:ext cx="818196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 flipV="1">
              <a:off x="4947421" y="3957265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32" name="Rectangle 37"/>
            <p:cNvSpPr>
              <a:spLocks noChangeArrowheads="1"/>
            </p:cNvSpPr>
            <p:nvPr/>
          </p:nvSpPr>
          <p:spPr bwMode="auto">
            <a:xfrm>
              <a:off x="5811265" y="3925749"/>
              <a:ext cx="398371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33" name="Text Box 31"/>
            <p:cNvSpPr txBox="1">
              <a:spLocks noChangeArrowheads="1"/>
            </p:cNvSpPr>
            <p:nvPr/>
          </p:nvSpPr>
          <p:spPr bwMode="auto">
            <a:xfrm>
              <a:off x="5433772" y="2609088"/>
              <a:ext cx="1708557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  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  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3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4" name="Text Box 27"/>
            <p:cNvSpPr txBox="1">
              <a:spLocks noChangeArrowheads="1"/>
            </p:cNvSpPr>
            <p:nvPr/>
          </p:nvSpPr>
          <p:spPr bwMode="auto">
            <a:xfrm>
              <a:off x="6619878" y="3951432"/>
              <a:ext cx="422887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6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6619571" y="3329726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6077595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599296" y="1678211"/>
            <a:ext cx="1939114" cy="1601027"/>
            <a:chOff x="4947421" y="2609088"/>
            <a:chExt cx="2585486" cy="2134702"/>
          </a:xfrm>
        </p:grpSpPr>
        <p:sp>
          <p:nvSpPr>
            <p:cNvPr id="38" name="圆角矩形 37"/>
            <p:cNvSpPr/>
            <p:nvPr/>
          </p:nvSpPr>
          <p:spPr>
            <a:xfrm>
              <a:off x="5448968" y="4037844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 Box 31"/>
            <p:cNvSpPr txBox="1">
              <a:spLocks noChangeArrowheads="1"/>
            </p:cNvSpPr>
            <p:nvPr/>
          </p:nvSpPr>
          <p:spPr bwMode="auto">
            <a:xfrm>
              <a:off x="5441765" y="3237737"/>
              <a:ext cx="2091142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8   2   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0" name="Rectangle 25"/>
            <p:cNvSpPr>
              <a:spLocks noChangeArrowheads="1"/>
            </p:cNvSpPr>
            <p:nvPr/>
          </p:nvSpPr>
          <p:spPr bwMode="auto">
            <a:xfrm>
              <a:off x="4947421" y="3245181"/>
              <a:ext cx="4817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-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41" name="Text Box 27"/>
            <p:cNvSpPr txBox="1">
              <a:spLocks noChangeArrowheads="1"/>
            </p:cNvSpPr>
            <p:nvPr/>
          </p:nvSpPr>
          <p:spPr bwMode="auto">
            <a:xfrm>
              <a:off x="6081565" y="3998103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0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42" name="Text Box 27"/>
            <p:cNvSpPr txBox="1">
              <a:spLocks noChangeArrowheads="1"/>
            </p:cNvSpPr>
            <p:nvPr/>
          </p:nvSpPr>
          <p:spPr bwMode="auto">
            <a:xfrm>
              <a:off x="5441765" y="3965347"/>
              <a:ext cx="818196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3" name="Line 32"/>
            <p:cNvSpPr>
              <a:spLocks noChangeShapeType="1"/>
            </p:cNvSpPr>
            <p:nvPr/>
          </p:nvSpPr>
          <p:spPr bwMode="auto">
            <a:xfrm flipV="1">
              <a:off x="4947421" y="3957265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44" name="Rectangle 37"/>
            <p:cNvSpPr>
              <a:spLocks noChangeArrowheads="1"/>
            </p:cNvSpPr>
            <p:nvPr/>
          </p:nvSpPr>
          <p:spPr bwMode="auto">
            <a:xfrm>
              <a:off x="5848283" y="3961181"/>
              <a:ext cx="398371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45" name="Text Box 31"/>
            <p:cNvSpPr txBox="1">
              <a:spLocks noChangeArrowheads="1"/>
            </p:cNvSpPr>
            <p:nvPr/>
          </p:nvSpPr>
          <p:spPr bwMode="auto">
            <a:xfrm>
              <a:off x="5433770" y="2609088"/>
              <a:ext cx="1708558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  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  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6" name="Text Box 27"/>
            <p:cNvSpPr txBox="1">
              <a:spLocks noChangeArrowheads="1"/>
            </p:cNvSpPr>
            <p:nvPr/>
          </p:nvSpPr>
          <p:spPr bwMode="auto">
            <a:xfrm>
              <a:off x="5427977" y="2619359"/>
              <a:ext cx="422885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9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6679049" y="4036574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6077595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291374" y="1697261"/>
            <a:ext cx="2024073" cy="1574101"/>
            <a:chOff x="4947421" y="2609088"/>
            <a:chExt cx="2698764" cy="2098801"/>
          </a:xfrm>
        </p:grpSpPr>
        <p:sp>
          <p:nvSpPr>
            <p:cNvPr id="50" name="圆角矩形 49"/>
            <p:cNvSpPr/>
            <p:nvPr/>
          </p:nvSpPr>
          <p:spPr>
            <a:xfrm>
              <a:off x="5400708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 Box 31"/>
            <p:cNvSpPr txBox="1">
              <a:spLocks noChangeArrowheads="1"/>
            </p:cNvSpPr>
            <p:nvPr/>
          </p:nvSpPr>
          <p:spPr bwMode="auto">
            <a:xfrm>
              <a:off x="5441765" y="3237737"/>
              <a:ext cx="2204420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  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3    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2" name="Rectangle 25"/>
            <p:cNvSpPr>
              <a:spLocks noChangeArrowheads="1"/>
            </p:cNvSpPr>
            <p:nvPr/>
          </p:nvSpPr>
          <p:spPr bwMode="auto">
            <a:xfrm>
              <a:off x="4947421" y="3245181"/>
              <a:ext cx="4817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-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53" name="Text Box 27"/>
            <p:cNvSpPr txBox="1">
              <a:spLocks noChangeArrowheads="1"/>
            </p:cNvSpPr>
            <p:nvPr/>
          </p:nvSpPr>
          <p:spPr bwMode="auto">
            <a:xfrm>
              <a:off x="6164480" y="3940530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4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54" name="Text Box 27"/>
            <p:cNvSpPr txBox="1">
              <a:spLocks noChangeArrowheads="1"/>
            </p:cNvSpPr>
            <p:nvPr/>
          </p:nvSpPr>
          <p:spPr bwMode="auto">
            <a:xfrm>
              <a:off x="5458048" y="3925281"/>
              <a:ext cx="383955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3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5" name="Line 32"/>
            <p:cNvSpPr>
              <a:spLocks noChangeShapeType="1"/>
            </p:cNvSpPr>
            <p:nvPr/>
          </p:nvSpPr>
          <p:spPr bwMode="auto">
            <a:xfrm flipV="1">
              <a:off x="4947421" y="3957265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56" name="Rectangle 37"/>
            <p:cNvSpPr>
              <a:spLocks noChangeArrowheads="1"/>
            </p:cNvSpPr>
            <p:nvPr/>
          </p:nvSpPr>
          <p:spPr bwMode="auto">
            <a:xfrm>
              <a:off x="5831148" y="3925280"/>
              <a:ext cx="398371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57" name="Text Box 31"/>
            <p:cNvSpPr txBox="1">
              <a:spLocks noChangeArrowheads="1"/>
            </p:cNvSpPr>
            <p:nvPr/>
          </p:nvSpPr>
          <p:spPr bwMode="auto">
            <a:xfrm>
              <a:off x="5433772" y="2609088"/>
              <a:ext cx="1221244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  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0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8" name="Text Box 27"/>
            <p:cNvSpPr txBox="1">
              <a:spLocks noChangeArrowheads="1"/>
            </p:cNvSpPr>
            <p:nvPr/>
          </p:nvSpPr>
          <p:spPr bwMode="auto">
            <a:xfrm>
              <a:off x="6658962" y="3951433"/>
              <a:ext cx="422887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1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147677" y="3341791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6665185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Text Box 27"/>
          <p:cNvSpPr txBox="1">
            <a:spLocks noChangeArrowheads="1"/>
          </p:cNvSpPr>
          <p:nvPr/>
        </p:nvSpPr>
        <p:spPr bwMode="auto">
          <a:xfrm>
            <a:off x="2295572" y="2202905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 Box 27"/>
          <p:cNvSpPr txBox="1">
            <a:spLocks noChangeArrowheads="1"/>
          </p:cNvSpPr>
          <p:nvPr/>
        </p:nvSpPr>
        <p:spPr bwMode="auto">
          <a:xfrm>
            <a:off x="1841083" y="1700334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513137" y="1203548"/>
            <a:ext cx="2413951" cy="577081"/>
            <a:chOff x="-686631" y="2645255"/>
            <a:chExt cx="2130999" cy="655902"/>
          </a:xfrm>
        </p:grpSpPr>
        <p:sp>
          <p:nvSpPr>
            <p:cNvPr id="64" name="对话气泡: 圆角矩形 24"/>
            <p:cNvSpPr/>
            <p:nvPr/>
          </p:nvSpPr>
          <p:spPr>
            <a:xfrm>
              <a:off x="-659034" y="2701457"/>
              <a:ext cx="1419052" cy="566579"/>
            </a:xfrm>
            <a:prstGeom prst="wedgeRoundRectCallout">
              <a:avLst>
                <a:gd name="adj1" fmla="val -46789"/>
                <a:gd name="adj2" fmla="val 81558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-686631" y="2645255"/>
              <a:ext cx="213099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latin typeface="+mn-ea"/>
                </a:rPr>
                <a:t>13-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7</a:t>
              </a:r>
              <a:r>
                <a:rPr lang="en-US" altLang="zh-CN" sz="2100">
                  <a:latin typeface="+mn-ea"/>
                </a:rPr>
                <a:t>=6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97165" y="3307248"/>
            <a:ext cx="1351098" cy="577081"/>
            <a:chOff x="-659034" y="2614400"/>
            <a:chExt cx="1192729" cy="655902"/>
          </a:xfrm>
        </p:grpSpPr>
        <p:sp>
          <p:nvSpPr>
            <p:cNvPr id="67" name="对话气泡: 圆角矩形 24"/>
            <p:cNvSpPr/>
            <p:nvPr/>
          </p:nvSpPr>
          <p:spPr>
            <a:xfrm>
              <a:off x="-659034" y="2701457"/>
              <a:ext cx="1107396" cy="566579"/>
            </a:xfrm>
            <a:prstGeom prst="wedgeRoundRectCallout">
              <a:avLst>
                <a:gd name="adj1" fmla="val 9644"/>
                <a:gd name="adj2" fmla="val -8276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-630714" y="2614400"/>
              <a:ext cx="116440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5</a:t>
              </a:r>
              <a:r>
                <a:rPr lang="en-US" altLang="zh-CN" sz="2100">
                  <a:latin typeface="+mn-ea"/>
                </a:rPr>
                <a:t>-0=5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69" name="Text Box 27"/>
          <p:cNvSpPr txBox="1">
            <a:spLocks noChangeArrowheads="1"/>
          </p:cNvSpPr>
          <p:nvPr/>
        </p:nvSpPr>
        <p:spPr bwMode="auto">
          <a:xfrm>
            <a:off x="1364651" y="1709002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0" name="Text Box 27"/>
          <p:cNvSpPr txBox="1">
            <a:spLocks noChangeArrowheads="1"/>
          </p:cNvSpPr>
          <p:nvPr/>
        </p:nvSpPr>
        <p:spPr bwMode="auto">
          <a:xfrm>
            <a:off x="4926461" y="2717443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1" name="Text Box 27"/>
          <p:cNvSpPr txBox="1">
            <a:spLocks noChangeArrowheads="1"/>
          </p:cNvSpPr>
          <p:nvPr/>
        </p:nvSpPr>
        <p:spPr bwMode="auto">
          <a:xfrm>
            <a:off x="4460153" y="1717221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7" name="Text Box 27"/>
          <p:cNvSpPr txBox="1">
            <a:spLocks noChangeArrowheads="1"/>
          </p:cNvSpPr>
          <p:nvPr/>
        </p:nvSpPr>
        <p:spPr bwMode="auto">
          <a:xfrm>
            <a:off x="3985481" y="2704354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8" name="Text Box 27"/>
          <p:cNvSpPr txBox="1">
            <a:spLocks noChangeArrowheads="1"/>
          </p:cNvSpPr>
          <p:nvPr/>
        </p:nvSpPr>
        <p:spPr bwMode="auto">
          <a:xfrm>
            <a:off x="7599453" y="1726341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9" name="Text Box 27"/>
          <p:cNvSpPr txBox="1">
            <a:spLocks noChangeArrowheads="1"/>
          </p:cNvSpPr>
          <p:nvPr/>
        </p:nvSpPr>
        <p:spPr bwMode="auto">
          <a:xfrm>
            <a:off x="7205742" y="2200532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2" name="Text Box 27"/>
          <p:cNvSpPr txBox="1">
            <a:spLocks noChangeArrowheads="1"/>
          </p:cNvSpPr>
          <p:nvPr/>
        </p:nvSpPr>
        <p:spPr bwMode="auto">
          <a:xfrm>
            <a:off x="6648310" y="1703370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782824" y="790381"/>
            <a:ext cx="2468243" cy="577081"/>
            <a:chOff x="-643058" y="2614783"/>
            <a:chExt cx="2178927" cy="655902"/>
          </a:xfrm>
        </p:grpSpPr>
        <p:sp>
          <p:nvSpPr>
            <p:cNvPr id="94" name="对话气泡: 圆角矩形 24"/>
            <p:cNvSpPr/>
            <p:nvPr/>
          </p:nvSpPr>
          <p:spPr>
            <a:xfrm>
              <a:off x="-643058" y="2701457"/>
              <a:ext cx="1419052" cy="566579"/>
            </a:xfrm>
            <a:prstGeom prst="wedgeRoundRectCallout">
              <a:avLst>
                <a:gd name="adj1" fmla="val -47012"/>
                <a:gd name="adj2" fmla="val 112633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-595130" y="2614783"/>
              <a:ext cx="213099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8</a:t>
              </a:r>
              <a:r>
                <a:rPr lang="en-US" altLang="zh-CN" sz="2100">
                  <a:latin typeface="+mn-ea"/>
                </a:rPr>
                <a:t>-1-4=3</a:t>
              </a:r>
              <a:endParaRPr lang="zh-CN" altLang="en-US" sz="210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1" grpId="0"/>
      <p:bldP spid="62" grpId="0"/>
      <p:bldP spid="69" grpId="0"/>
      <p:bldP spid="70" grpId="0"/>
      <p:bldP spid="71" grpId="0"/>
      <p:bldP spid="87" grpId="0"/>
      <p:bldP spid="88" grpId="0"/>
      <p:bldP spid="89" grpId="0"/>
      <p:bldP spid="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0655" y="864313"/>
            <a:ext cx="8409059" cy="208178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、引导学生自主探究小数位数相同的小数加减法的计算过程，理解计算的算理，并能正确地进行计算。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、在尝试和探索的过程中培养学生的知识迁移能力和解决问题的能力。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、使学生体会小数位数相同的小数加减法运算在生活中的广泛应用，感受数学与实际生活的联系。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375" y="3050848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439228" y="3133940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自主探究小数位数相同的小数加减法的计算过程。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431512" y="3712829"/>
            <a:ext cx="817191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理解计算的算理，即小数点对齐，计数单位相同的两个数才 </a:t>
            </a:r>
            <a:endParaRPr lang="en-US" altLang="zh-CN" sz="2100" dirty="0"/>
          </a:p>
          <a:p>
            <a:pPr>
              <a:lnSpc>
                <a:spcPct val="150000"/>
              </a:lnSpc>
            </a:pPr>
            <a:r>
              <a:rPr lang="en-US" altLang="zh-CN" sz="2100" dirty="0"/>
              <a:t>              </a:t>
            </a:r>
            <a:r>
              <a:rPr lang="zh-CN" altLang="en-US" sz="2100" dirty="0"/>
              <a:t>能相加减。</a:t>
            </a:r>
            <a:endParaRPr lang="zh-CN" altLang="en-US" sz="2100" dirty="0"/>
          </a:p>
        </p:txBody>
      </p:sp>
      <p:sp>
        <p:nvSpPr>
          <p:cNvPr id="7" name="矩形 6"/>
          <p:cNvSpPr/>
          <p:nvPr/>
        </p:nvSpPr>
        <p:spPr>
          <a:xfrm>
            <a:off x="458659" y="21758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课堂导入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文档 4"/>
          <p:cNvSpPr/>
          <p:nvPr/>
        </p:nvSpPr>
        <p:spPr>
          <a:xfrm>
            <a:off x="3443339" y="1340018"/>
            <a:ext cx="3156709" cy="2035238"/>
          </a:xfrm>
          <a:prstGeom prst="flowChartDocumen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46052" y="550464"/>
            <a:ext cx="8422814" cy="90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tabLst>
                <a:tab pos="2689225" algn="l"/>
              </a:tabLst>
            </a:pPr>
            <a:r>
              <a:rPr lang="zh-CN" altLang="en-US" sz="2100" dirty="0">
                <a:latin typeface="+mn-ea"/>
                <a:ea typeface="+mn-ea"/>
              </a:rPr>
              <a:t>图书馆新购买科技类图书</a:t>
            </a:r>
            <a:r>
              <a:rPr lang="en-US" altLang="zh-CN" sz="2100" dirty="0">
                <a:latin typeface="+mn-ea"/>
                <a:ea typeface="+mn-ea"/>
              </a:rPr>
              <a:t>645</a:t>
            </a:r>
            <a:r>
              <a:rPr lang="zh-CN" altLang="en-US" sz="2100" dirty="0">
                <a:latin typeface="+mn-ea"/>
                <a:ea typeface="+mn-ea"/>
              </a:rPr>
              <a:t>本，故事类图书</a:t>
            </a:r>
            <a:r>
              <a:rPr lang="en-US" altLang="zh-CN" sz="2100" dirty="0">
                <a:latin typeface="+mn-ea"/>
                <a:ea typeface="+mn-ea"/>
              </a:rPr>
              <a:t>429</a:t>
            </a:r>
            <a:r>
              <a:rPr lang="zh-CN" altLang="en-US" sz="2100" dirty="0">
                <a:latin typeface="+mn-ea"/>
                <a:ea typeface="+mn-ea"/>
              </a:rPr>
              <a:t>本，科技类图书比故事类图书多（        ）本。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1663" y="2090706"/>
            <a:ext cx="2389082" cy="1140419"/>
            <a:chOff x="1109143" y="2536923"/>
            <a:chExt cx="5320356" cy="1158753"/>
          </a:xfrm>
        </p:grpSpPr>
        <p:sp>
          <p:nvSpPr>
            <p:cNvPr id="10" name="对话气泡: 圆角矩形 24"/>
            <p:cNvSpPr/>
            <p:nvPr/>
          </p:nvSpPr>
          <p:spPr>
            <a:xfrm>
              <a:off x="1109143" y="2540619"/>
              <a:ext cx="5320356" cy="1155057"/>
            </a:xfrm>
            <a:prstGeom prst="wedgeRoundRectCallout">
              <a:avLst>
                <a:gd name="adj1" fmla="val -9918"/>
                <a:gd name="adj2" fmla="val 95392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16366" y="2536923"/>
              <a:ext cx="5023279" cy="1078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你能用竖式算一算竖式的得数吗？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3440907" y="652463"/>
            <a:ext cx="772001" cy="333375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779294" y="645319"/>
            <a:ext cx="755333" cy="333375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49812" y="3968139"/>
            <a:ext cx="4820252" cy="656664"/>
            <a:chOff x="1091013" y="2540619"/>
            <a:chExt cx="5683425" cy="746356"/>
          </a:xfrm>
        </p:grpSpPr>
        <p:sp>
          <p:nvSpPr>
            <p:cNvPr id="15" name="对话气泡: 圆角矩形 24"/>
            <p:cNvSpPr/>
            <p:nvPr/>
          </p:nvSpPr>
          <p:spPr>
            <a:xfrm>
              <a:off x="1109143" y="2540619"/>
              <a:ext cx="5358614" cy="746356"/>
            </a:xfrm>
            <a:prstGeom prst="wedgeRoundRectCallout">
              <a:avLst>
                <a:gd name="adj1" fmla="val -58649"/>
                <a:gd name="adj2" fmla="val 6348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091013" y="2547697"/>
              <a:ext cx="5683425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怎样计算小数位数相同的小数减法呢？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24" name="TextBox 12"/>
          <p:cNvSpPr txBox="1"/>
          <p:nvPr/>
        </p:nvSpPr>
        <p:spPr>
          <a:xfrm>
            <a:off x="3752688" y="1435282"/>
            <a:ext cx="254153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082AB8"/>
                </a:solidFill>
                <a:latin typeface="+mn-ea"/>
              </a:rPr>
              <a:t>645-429</a:t>
            </a:r>
            <a:r>
              <a:rPr lang="en-US" altLang="zh-CN" sz="2100" dirty="0">
                <a:latin typeface="+mn-ea"/>
              </a:rPr>
              <a:t>=</a:t>
            </a:r>
            <a:endParaRPr lang="zh-CN" altLang="en-US" sz="2100" dirty="0">
              <a:solidFill>
                <a:srgbClr val="ED0075"/>
              </a:solidFill>
              <a:latin typeface="+mn-ea"/>
            </a:endParaRPr>
          </a:p>
        </p:txBody>
      </p:sp>
      <p:sp>
        <p:nvSpPr>
          <p:cNvPr id="27" name="TextBox 19"/>
          <p:cNvSpPr txBox="1"/>
          <p:nvPr/>
        </p:nvSpPr>
        <p:spPr>
          <a:xfrm>
            <a:off x="4894631" y="2715163"/>
            <a:ext cx="3044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>
                <a:latin typeface="+mn-ea"/>
              </a:rPr>
              <a:t>6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28" name="TextBox 19"/>
          <p:cNvSpPr txBox="1"/>
          <p:nvPr/>
        </p:nvSpPr>
        <p:spPr>
          <a:xfrm>
            <a:off x="4639376" y="2715163"/>
            <a:ext cx="3044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>
                <a:latin typeface="+mn-ea"/>
              </a:rPr>
              <a:t>1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29" name="TextBox 19"/>
          <p:cNvSpPr txBox="1"/>
          <p:nvPr/>
        </p:nvSpPr>
        <p:spPr>
          <a:xfrm>
            <a:off x="4408755" y="2715163"/>
            <a:ext cx="3044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>
                <a:latin typeface="+mn-ea"/>
              </a:rPr>
              <a:t>2</a:t>
            </a:r>
            <a:endParaRPr lang="zh-CN" altLang="en-US" sz="2100" b="1" dirty="0">
              <a:latin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040825" y="1967085"/>
            <a:ext cx="1362273" cy="823957"/>
            <a:chOff x="5387766" y="2622778"/>
            <a:chExt cx="1816364" cy="1098609"/>
          </a:xfrm>
        </p:grpSpPr>
        <p:sp>
          <p:nvSpPr>
            <p:cNvPr id="25" name="TextBox 19"/>
            <p:cNvSpPr txBox="1"/>
            <p:nvPr/>
          </p:nvSpPr>
          <p:spPr>
            <a:xfrm>
              <a:off x="5867861" y="2622778"/>
              <a:ext cx="112680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>
                  <a:latin typeface="+mn-ea"/>
                </a:rPr>
                <a:t>6 4 5</a:t>
              </a:r>
              <a:endParaRPr lang="en-US" altLang="zh-CN" sz="2100" b="1">
                <a:latin typeface="+mn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465796" y="3620217"/>
              <a:ext cx="15263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19"/>
            <p:cNvSpPr txBox="1"/>
            <p:nvPr/>
          </p:nvSpPr>
          <p:spPr>
            <a:xfrm>
              <a:off x="5387766" y="3167390"/>
              <a:ext cx="181636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latin typeface="+mn-ea"/>
                </a:rPr>
                <a:t>-   4 2 9</a:t>
              </a:r>
              <a:endParaRPr lang="en-US" altLang="zh-CN" sz="2100" b="1">
                <a:latin typeface="+mn-ea"/>
              </a:endParaRPr>
            </a:p>
          </p:txBody>
        </p:sp>
      </p:grpSp>
      <p:sp>
        <p:nvSpPr>
          <p:cNvPr id="37" name="圆角矩形标注 36"/>
          <p:cNvSpPr/>
          <p:nvPr/>
        </p:nvSpPr>
        <p:spPr>
          <a:xfrm>
            <a:off x="6000583" y="2310947"/>
            <a:ext cx="2225644" cy="976961"/>
          </a:xfrm>
          <a:prstGeom prst="wedgeRoundRectCallout">
            <a:avLst>
              <a:gd name="adj1" fmla="val -61064"/>
              <a:gd name="adj2" fmla="val -445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从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个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位减起</a:t>
            </a:r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哪一位不够减，就向前一位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退</a:t>
            </a: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8" name="圆角矩形标注 37"/>
          <p:cNvSpPr/>
          <p:nvPr/>
        </p:nvSpPr>
        <p:spPr>
          <a:xfrm>
            <a:off x="6000583" y="1720081"/>
            <a:ext cx="2055552" cy="366728"/>
          </a:xfrm>
          <a:prstGeom prst="wedgeRoundRectCallout">
            <a:avLst>
              <a:gd name="adj1" fmla="val -63461"/>
              <a:gd name="adj2" fmla="val 36257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相同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数位要对齐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2" name="TextBox 19"/>
          <p:cNvSpPr txBox="1"/>
          <p:nvPr/>
        </p:nvSpPr>
        <p:spPr>
          <a:xfrm>
            <a:off x="5059401" y="1433811"/>
            <a:ext cx="63623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+mn-ea"/>
              </a:rPr>
              <a:t>216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33" name="TextBox 19"/>
          <p:cNvSpPr txBox="1"/>
          <p:nvPr/>
        </p:nvSpPr>
        <p:spPr>
          <a:xfrm>
            <a:off x="2113935" y="1062815"/>
            <a:ext cx="63623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216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0877" y="131862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新知探究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12" grpId="0" bldLvl="0" animBg="1"/>
      <p:bldP spid="12" grpId="1" bldLvl="0" animBg="1"/>
      <p:bldP spid="13" grpId="0" bldLvl="0" animBg="1"/>
      <p:bldP spid="13" grpId="1" bldLvl="0" animBg="1"/>
      <p:bldP spid="24" grpId="0"/>
      <p:bldP spid="27" grpId="0"/>
      <p:bldP spid="28" grpId="0"/>
      <p:bldP spid="29" grpId="0"/>
      <p:bldP spid="37" grpId="0" animBg="1"/>
      <p:bldP spid="38" grpId="0" animBg="1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流程图: 文档 66"/>
          <p:cNvSpPr/>
          <p:nvPr/>
        </p:nvSpPr>
        <p:spPr>
          <a:xfrm>
            <a:off x="620475" y="1925976"/>
            <a:ext cx="2316749" cy="2531725"/>
          </a:xfrm>
          <a:prstGeom prst="flowChartDocumen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1208507" y="560754"/>
            <a:ext cx="7008269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ea typeface="+mn-ea"/>
              </a:rPr>
              <a:t>（</a:t>
            </a:r>
            <a:r>
              <a:rPr lang="en-US" altLang="zh-CN" sz="2100" dirty="0">
                <a:latin typeface="+mn-ea"/>
                <a:ea typeface="+mn-ea"/>
              </a:rPr>
              <a:t>2</a:t>
            </a:r>
            <a:r>
              <a:rPr lang="zh-CN" altLang="en-US" sz="2100" dirty="0">
                <a:latin typeface="+mn-ea"/>
                <a:ea typeface="+mn-ea"/>
              </a:rPr>
              <a:t>）</a:t>
            </a:r>
            <a:r>
              <a:rPr lang="en-US" altLang="zh-CN" sz="2100" dirty="0">
                <a:latin typeface="+mn-ea"/>
                <a:ea typeface="+mn-ea"/>
              </a:rPr>
              <a:t>《</a:t>
            </a:r>
            <a:r>
              <a:rPr lang="zh-CN" altLang="en-US" sz="2100" dirty="0">
                <a:latin typeface="+mn-ea"/>
                <a:ea typeface="+mn-ea"/>
              </a:rPr>
              <a:t>数学家的故事</a:t>
            </a:r>
            <a:r>
              <a:rPr lang="en-US" altLang="zh-CN" sz="2100" dirty="0">
                <a:latin typeface="+mn-ea"/>
                <a:ea typeface="+mn-ea"/>
              </a:rPr>
              <a:t>》</a:t>
            </a:r>
            <a:r>
              <a:rPr lang="zh-CN" altLang="en-US" sz="2100" dirty="0">
                <a:latin typeface="+mn-ea"/>
                <a:ea typeface="+mn-ea"/>
              </a:rPr>
              <a:t>比</a:t>
            </a:r>
            <a:r>
              <a:rPr lang="en-US" altLang="zh-CN" sz="2100" dirty="0">
                <a:latin typeface="+mn-ea"/>
                <a:ea typeface="+mn-ea"/>
              </a:rPr>
              <a:t>《</a:t>
            </a:r>
            <a:r>
              <a:rPr lang="zh-CN" altLang="en-US" sz="2100" dirty="0">
                <a:latin typeface="+mn-ea"/>
                <a:ea typeface="+mn-ea"/>
              </a:rPr>
              <a:t>童话选</a:t>
            </a:r>
            <a:r>
              <a:rPr lang="en-US" altLang="zh-CN" sz="2100" dirty="0">
                <a:latin typeface="+mn-ea"/>
                <a:ea typeface="+mn-ea"/>
              </a:rPr>
              <a:t>》</a:t>
            </a:r>
            <a:r>
              <a:rPr lang="zh-CN" altLang="en-US" sz="2100" dirty="0">
                <a:latin typeface="+mn-ea"/>
                <a:ea typeface="+mn-ea"/>
              </a:rPr>
              <a:t>贵多少钱？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44591" y="2392925"/>
            <a:ext cx="3785183" cy="577081"/>
            <a:chOff x="-659033" y="2611666"/>
            <a:chExt cx="4463004" cy="655903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659033" y="2701458"/>
              <a:ext cx="3912072" cy="539876"/>
            </a:xfrm>
            <a:prstGeom prst="wedgeRoundRectCallout">
              <a:avLst>
                <a:gd name="adj1" fmla="val 40924"/>
                <a:gd name="adj2" fmla="val -91238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569187" y="2611666"/>
              <a:ext cx="4373158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就是求</a:t>
              </a:r>
              <a:r>
                <a:rPr lang="en-US" altLang="zh-CN" sz="2100">
                  <a:latin typeface="+mn-ea"/>
                </a:rPr>
                <a:t>6.45</a:t>
              </a:r>
              <a:r>
                <a:rPr lang="zh-CN" altLang="en-US" sz="2100">
                  <a:latin typeface="+mn-ea"/>
                </a:rPr>
                <a:t>比</a:t>
              </a:r>
              <a:r>
                <a:rPr lang="en-US" altLang="zh-CN" sz="2100">
                  <a:latin typeface="+mn-ea"/>
                </a:rPr>
                <a:t>4.29</a:t>
              </a: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多多少</a:t>
              </a:r>
              <a:r>
                <a:rPr lang="zh-CN" altLang="en-US" sz="2100">
                  <a:latin typeface="+mn-ea"/>
                </a:rPr>
                <a:t>。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45" name="TextBox 12"/>
          <p:cNvSpPr txBox="1"/>
          <p:nvPr/>
        </p:nvSpPr>
        <p:spPr>
          <a:xfrm>
            <a:off x="895593" y="1411137"/>
            <a:ext cx="216193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082AB8"/>
                </a:solidFill>
                <a:latin typeface="+mn-ea"/>
              </a:rPr>
              <a:t>6.45 - 4.29 </a:t>
            </a:r>
            <a:r>
              <a:rPr lang="en-US" altLang="zh-CN" sz="2100" b="1">
                <a:latin typeface="+mn-ea"/>
              </a:rPr>
              <a:t>=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48294" y="910074"/>
            <a:ext cx="4686300" cy="1500780"/>
            <a:chOff x="5442108" y="1300974"/>
            <a:chExt cx="6248400" cy="2001040"/>
          </a:xfrm>
        </p:grpSpPr>
        <p:grpSp>
          <p:nvGrpSpPr>
            <p:cNvPr id="20" name="Group 92"/>
            <p:cNvGrpSpPr/>
            <p:nvPr/>
          </p:nvGrpSpPr>
          <p:grpSpPr bwMode="auto">
            <a:xfrm>
              <a:off x="5442108" y="1300974"/>
              <a:ext cx="6248400" cy="1800620"/>
              <a:chOff x="612" y="1434"/>
              <a:chExt cx="2715" cy="652"/>
            </a:xfrm>
          </p:grpSpPr>
          <p:pic>
            <p:nvPicPr>
              <p:cNvPr id="21" name="Picture 63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92" y="1676"/>
                <a:ext cx="680" cy="3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Picture 6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704" y="1701"/>
                <a:ext cx="623" cy="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Picture 81" descr="10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612" y="1480"/>
                <a:ext cx="560" cy="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" name="Picture 82" descr="1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123" y="1434"/>
                <a:ext cx="530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" name="圆角矩形 40"/>
            <p:cNvSpPr/>
            <p:nvPr/>
          </p:nvSpPr>
          <p:spPr>
            <a:xfrm>
              <a:off x="6997258" y="2317129"/>
              <a:ext cx="1066800" cy="444500"/>
            </a:xfrm>
            <a:prstGeom prst="roundRect">
              <a:avLst>
                <a:gd name="adj" fmla="val 42381"/>
              </a:avLst>
            </a:prstGeom>
            <a:solidFill>
              <a:srgbClr val="ECF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12"/>
            <p:cNvSpPr txBox="1"/>
            <p:nvPr/>
          </p:nvSpPr>
          <p:spPr>
            <a:xfrm>
              <a:off x="6854551" y="2289981"/>
              <a:ext cx="1263699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>
                  <a:solidFill>
                    <a:srgbClr val="082AB8"/>
                  </a:solidFill>
                  <a:latin typeface="+mn-ea"/>
                </a:rPr>
                <a:t>6.45</a:t>
              </a:r>
              <a:r>
                <a:rPr lang="zh-CN" altLang="en-US" sz="2100">
                  <a:solidFill>
                    <a:srgbClr val="082AB8"/>
                  </a:solidFill>
                  <a:latin typeface="+mn-ea"/>
                </a:rPr>
                <a:t>元</a:t>
              </a:r>
              <a:endParaRPr lang="zh-CN" altLang="en-US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0358912" y="2368700"/>
              <a:ext cx="1066800" cy="444500"/>
            </a:xfrm>
            <a:prstGeom prst="roundRect">
              <a:avLst>
                <a:gd name="adj" fmla="val 42381"/>
              </a:avLst>
            </a:prstGeom>
            <a:solidFill>
              <a:srgbClr val="ECF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12"/>
            <p:cNvSpPr txBox="1"/>
            <p:nvPr/>
          </p:nvSpPr>
          <p:spPr>
            <a:xfrm>
              <a:off x="10311263" y="2317129"/>
              <a:ext cx="1263699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>
                  <a:solidFill>
                    <a:srgbClr val="082AB8"/>
                  </a:solidFill>
                  <a:latin typeface="+mn-ea"/>
                </a:rPr>
                <a:t>4.29</a:t>
              </a:r>
              <a:r>
                <a:rPr lang="zh-CN" altLang="en-US" sz="2100">
                  <a:solidFill>
                    <a:srgbClr val="082AB8"/>
                  </a:solidFill>
                  <a:latin typeface="+mn-ea"/>
                </a:rPr>
                <a:t>元</a:t>
              </a:r>
              <a:endParaRPr lang="zh-CN" altLang="en-US" sz="2100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5574031" y="1672114"/>
            <a:ext cx="840581" cy="392430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8144828" y="1672114"/>
            <a:ext cx="838200" cy="372428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5652280" y="667165"/>
            <a:ext cx="368047" cy="359428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12"/>
          <p:cNvSpPr txBox="1"/>
          <p:nvPr/>
        </p:nvSpPr>
        <p:spPr>
          <a:xfrm>
            <a:off x="2703731" y="1419133"/>
            <a:ext cx="14817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2.16</a:t>
            </a:r>
            <a:r>
              <a:rPr lang="zh-CN" altLang="en-US" sz="2100" b="1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8" name="Rectangle 26"/>
          <p:cNvSpPr>
            <a:spLocks noChangeArrowheads="1"/>
          </p:cNvSpPr>
          <p:nvPr/>
        </p:nvSpPr>
        <p:spPr bwMode="auto">
          <a:xfrm>
            <a:off x="1913904" y="2848634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9" name="Rectangle 26"/>
          <p:cNvSpPr>
            <a:spLocks noChangeArrowheads="1"/>
          </p:cNvSpPr>
          <p:nvPr/>
        </p:nvSpPr>
        <p:spPr bwMode="auto">
          <a:xfrm>
            <a:off x="1459629" y="2843032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0" name="Rectangle 26"/>
          <p:cNvSpPr>
            <a:spLocks noChangeArrowheads="1"/>
          </p:cNvSpPr>
          <p:nvPr/>
        </p:nvSpPr>
        <p:spPr bwMode="auto">
          <a:xfrm>
            <a:off x="2285189" y="2834987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1" name="Text Box 31"/>
          <p:cNvSpPr txBox="1">
            <a:spLocks noChangeArrowheads="1"/>
          </p:cNvSpPr>
          <p:nvPr/>
        </p:nvSpPr>
        <p:spPr bwMode="auto">
          <a:xfrm>
            <a:off x="1367401" y="3201442"/>
            <a:ext cx="115943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2 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+mn-ea"/>
                <a:cs typeface="宋体" panose="02010600030101010101" pitchFamily="2" charset="-122"/>
              </a:rPr>
              <a:t>9</a:t>
            </a:r>
            <a:endParaRPr lang="en-US" altLang="zh-CN" sz="24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1058722" y="3221517"/>
            <a:ext cx="31585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b="1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 b="1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3" name="Text Box 27"/>
          <p:cNvSpPr txBox="1">
            <a:spLocks noChangeArrowheads="1"/>
          </p:cNvSpPr>
          <p:nvPr/>
        </p:nvSpPr>
        <p:spPr bwMode="auto">
          <a:xfrm>
            <a:off x="1849698" y="3686145"/>
            <a:ext cx="326274" cy="440218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1345149" y="3674462"/>
            <a:ext cx="30347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5" name="Line 32"/>
          <p:cNvSpPr>
            <a:spLocks noChangeShapeType="1"/>
          </p:cNvSpPr>
          <p:nvPr/>
        </p:nvSpPr>
        <p:spPr bwMode="auto">
          <a:xfrm flipV="1">
            <a:off x="803465" y="3668098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56" name="Text Box 34"/>
          <p:cNvSpPr txBox="1">
            <a:spLocks noChangeArrowheads="1"/>
          </p:cNvSpPr>
          <p:nvPr/>
        </p:nvSpPr>
        <p:spPr bwMode="auto">
          <a:xfrm>
            <a:off x="1909730" y="2537863"/>
            <a:ext cx="253338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1676203" y="2845648"/>
            <a:ext cx="189380" cy="1251287"/>
          </a:xfrm>
          <a:prstGeom prst="rect">
            <a:avLst/>
          </a:prstGeom>
          <a:noFill/>
          <a:ln w="38100">
            <a:solidFill>
              <a:srgbClr val="082AB8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kumimoji="0" lang="zh-CN" altLang="en-US" sz="2100" b="1">
              <a:latin typeface="+mn-ea"/>
              <a:ea typeface="+mn-ea"/>
            </a:endParaRPr>
          </a:p>
        </p:txBody>
      </p:sp>
      <p:sp>
        <p:nvSpPr>
          <p:cNvPr id="58" name="Rectangle 37"/>
          <p:cNvSpPr>
            <a:spLocks noChangeArrowheads="1"/>
          </p:cNvSpPr>
          <p:nvPr/>
        </p:nvSpPr>
        <p:spPr bwMode="auto">
          <a:xfrm>
            <a:off x="1659729" y="3656718"/>
            <a:ext cx="253338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b="1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9" name="Text Box 31"/>
          <p:cNvSpPr txBox="1">
            <a:spLocks noChangeArrowheads="1"/>
          </p:cNvSpPr>
          <p:nvPr/>
        </p:nvSpPr>
        <p:spPr bwMode="auto">
          <a:xfrm>
            <a:off x="1384267" y="2810670"/>
            <a:ext cx="115943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cs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5</a:t>
            </a:r>
            <a:endParaRPr lang="en-US" altLang="zh-CN" sz="24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1830363" y="2025125"/>
            <a:ext cx="323850" cy="81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十分位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2202535" y="2034190"/>
            <a:ext cx="325040" cy="81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百分位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1378442" y="2064605"/>
            <a:ext cx="323850" cy="5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个位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3" name="Text Box 27"/>
          <p:cNvSpPr txBox="1">
            <a:spLocks noChangeArrowheads="1"/>
          </p:cNvSpPr>
          <p:nvPr/>
        </p:nvSpPr>
        <p:spPr bwMode="auto">
          <a:xfrm>
            <a:off x="2198712" y="3679119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3511453" y="3074898"/>
            <a:ext cx="2536922" cy="366728"/>
          </a:xfrm>
          <a:prstGeom prst="wedgeRoundRectCallout">
            <a:avLst>
              <a:gd name="adj1" fmla="val -63461"/>
              <a:gd name="adj2" fmla="val 36257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>
                <a:solidFill>
                  <a:srgbClr val="FF0000"/>
                </a:solidFill>
                <a:latin typeface="+mj-ea"/>
                <a:ea typeface="+mj-ea"/>
              </a:rPr>
              <a:t>小数点</a:t>
            </a:r>
            <a:r>
              <a:rPr lang="zh-CN" altLang="en-US" sz="2100">
                <a:solidFill>
                  <a:schemeClr val="tx1"/>
                </a:solidFill>
                <a:latin typeface="+mj-ea"/>
                <a:ea typeface="+mj-ea"/>
              </a:rPr>
              <a:t>一定要对齐。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6" name="圆角矩形标注 65"/>
          <p:cNvSpPr/>
          <p:nvPr/>
        </p:nvSpPr>
        <p:spPr>
          <a:xfrm>
            <a:off x="3487310" y="3526209"/>
            <a:ext cx="2820246" cy="804446"/>
          </a:xfrm>
          <a:prstGeom prst="wedgeRoundRectCallout">
            <a:avLst>
              <a:gd name="adj1" fmla="val -56990"/>
              <a:gd name="adj2" fmla="val -4022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100">
                <a:solidFill>
                  <a:schemeClr val="tx1"/>
                </a:solidFill>
                <a:latin typeface="+mj-ea"/>
                <a:ea typeface="+mj-ea"/>
              </a:rPr>
              <a:t>从末位减起，百分位不够减，向十分位</a:t>
            </a:r>
            <a:r>
              <a:rPr lang="zh-CN" altLang="en-US" sz="2100">
                <a:solidFill>
                  <a:srgbClr val="FF0000"/>
                </a:solidFill>
                <a:latin typeface="+mj-ea"/>
                <a:ea typeface="+mj-ea"/>
              </a:rPr>
              <a:t>借</a:t>
            </a:r>
            <a:r>
              <a:rPr lang="en-US" altLang="zh-CN" sz="210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210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10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8" name="Text Box 4"/>
          <p:cNvSpPr txBox="1">
            <a:spLocks noChangeArrowheads="1"/>
          </p:cNvSpPr>
          <p:nvPr/>
        </p:nvSpPr>
        <p:spPr bwMode="auto">
          <a:xfrm>
            <a:off x="699611" y="4472941"/>
            <a:ext cx="6170295" cy="48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答：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数学家的故事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比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童话选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贵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2.16</a:t>
            </a: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元。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5628612" y="213327"/>
            <a:ext cx="491949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多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30" grpId="0"/>
      <p:bldP spid="45" grpId="0"/>
      <p:bldP spid="26" grpId="0" bldLvl="0" animBg="1"/>
      <p:bldP spid="42" grpId="0" bldLvl="0" animBg="1"/>
      <p:bldP spid="42" grpId="1" bldLvl="0" animBg="1"/>
      <p:bldP spid="35" grpId="0" bldLvl="0" animBg="1"/>
      <p:bldP spid="35" grpId="1" bldLvl="0" animBg="1"/>
      <p:bldP spid="47" grpId="0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/>
      <p:bldP spid="52" grpId="0"/>
      <p:bldP spid="53" grpId="0"/>
      <p:bldP spid="54" grpId="0"/>
      <p:bldP spid="56" grpId="0"/>
      <p:bldP spid="57" grpId="0" animBg="1"/>
      <p:bldP spid="57" grpId="1" animBg="1"/>
      <p:bldP spid="57" grpId="2" animBg="1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6" grpId="0" animBg="1"/>
      <p:bldP spid="68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1208507" y="560754"/>
            <a:ext cx="7008269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>
                <a:latin typeface="+mn-ea"/>
                <a:ea typeface="+mn-ea"/>
              </a:rPr>
              <a:t>（</a:t>
            </a:r>
            <a:r>
              <a:rPr lang="en-US" altLang="zh-CN" sz="2100">
                <a:latin typeface="+mn-ea"/>
                <a:ea typeface="+mn-ea"/>
              </a:rPr>
              <a:t>2</a:t>
            </a:r>
            <a:r>
              <a:rPr lang="zh-CN" altLang="en-US" sz="2100">
                <a:latin typeface="+mn-ea"/>
                <a:ea typeface="+mn-ea"/>
              </a:rPr>
              <a:t>）</a:t>
            </a:r>
            <a:r>
              <a:rPr lang="en-US" altLang="zh-CN" sz="2100">
                <a:latin typeface="+mn-ea"/>
                <a:ea typeface="+mn-ea"/>
              </a:rPr>
              <a:t>《</a:t>
            </a:r>
            <a:r>
              <a:rPr lang="zh-CN" altLang="en-US" sz="2100">
                <a:latin typeface="+mn-ea"/>
                <a:ea typeface="+mn-ea"/>
              </a:rPr>
              <a:t>数学家的故事</a:t>
            </a:r>
            <a:r>
              <a:rPr lang="en-US" altLang="zh-CN" sz="2100">
                <a:latin typeface="+mn-ea"/>
                <a:ea typeface="+mn-ea"/>
              </a:rPr>
              <a:t>》</a:t>
            </a:r>
            <a:r>
              <a:rPr lang="zh-CN" altLang="en-US" sz="2100">
                <a:latin typeface="+mn-ea"/>
                <a:ea typeface="+mn-ea"/>
              </a:rPr>
              <a:t>比</a:t>
            </a:r>
            <a:r>
              <a:rPr lang="en-US" altLang="zh-CN" sz="2100">
                <a:latin typeface="+mn-ea"/>
                <a:ea typeface="+mn-ea"/>
              </a:rPr>
              <a:t>《</a:t>
            </a:r>
            <a:r>
              <a:rPr lang="zh-CN" altLang="en-US" sz="2100">
                <a:latin typeface="+mn-ea"/>
                <a:ea typeface="+mn-ea"/>
              </a:rPr>
              <a:t>童话选</a:t>
            </a:r>
            <a:r>
              <a:rPr lang="en-US" altLang="zh-CN" sz="2100">
                <a:latin typeface="+mn-ea"/>
                <a:ea typeface="+mn-ea"/>
              </a:rPr>
              <a:t>》</a:t>
            </a:r>
            <a:r>
              <a:rPr lang="zh-CN" altLang="en-US" sz="2100">
                <a:latin typeface="+mn-ea"/>
                <a:ea typeface="+mn-ea"/>
              </a:rPr>
              <a:t>贵多少钱？</a:t>
            </a:r>
            <a:endParaRPr lang="zh-CN" altLang="en-US" sz="2100">
              <a:latin typeface="+mn-ea"/>
              <a:ea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653266" y="1500891"/>
            <a:ext cx="3765707" cy="577081"/>
            <a:chOff x="-413825" y="2549957"/>
            <a:chExt cx="4440041" cy="655903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413825" y="2656561"/>
              <a:ext cx="3896268" cy="539876"/>
            </a:xfrm>
            <a:prstGeom prst="wedgeRoundRectCallout">
              <a:avLst>
                <a:gd name="adj1" fmla="val -58808"/>
                <a:gd name="adj2" fmla="val 51136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346942" y="2549957"/>
              <a:ext cx="4373158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根据被减数</a:t>
              </a:r>
              <a:r>
                <a:rPr lang="en-US" altLang="zh-CN" sz="2100">
                  <a:latin typeface="+mn-ea"/>
                </a:rPr>
                <a:t>=</a:t>
              </a:r>
              <a:r>
                <a:rPr lang="zh-CN" altLang="en-US" sz="2100">
                  <a:latin typeface="+mn-ea"/>
                </a:rPr>
                <a:t>差</a:t>
              </a:r>
              <a:r>
                <a:rPr lang="en-US" altLang="zh-CN" sz="2100">
                  <a:latin typeface="+mn-ea"/>
                </a:rPr>
                <a:t>+</a:t>
              </a:r>
              <a:r>
                <a:rPr lang="zh-CN" altLang="en-US" sz="2100">
                  <a:latin typeface="+mn-ea"/>
                </a:rPr>
                <a:t>减数验算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45" name="TextBox 12"/>
          <p:cNvSpPr txBox="1"/>
          <p:nvPr/>
        </p:nvSpPr>
        <p:spPr>
          <a:xfrm>
            <a:off x="895593" y="1411137"/>
            <a:ext cx="216193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082AB8"/>
                </a:solidFill>
                <a:latin typeface="+mn-ea"/>
              </a:rPr>
              <a:t>6.45 - 4.29 </a:t>
            </a:r>
            <a:r>
              <a:rPr lang="en-US" altLang="zh-CN" sz="2100" b="1">
                <a:latin typeface="+mn-ea"/>
              </a:rPr>
              <a:t>=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7" name="TextBox 12"/>
          <p:cNvSpPr txBox="1"/>
          <p:nvPr/>
        </p:nvSpPr>
        <p:spPr>
          <a:xfrm>
            <a:off x="2609596" y="1430444"/>
            <a:ext cx="14817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2.16</a:t>
            </a:r>
            <a:r>
              <a:rPr lang="zh-CN" altLang="en-US" sz="2100" b="1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66256" y="2258990"/>
            <a:ext cx="2316749" cy="1919837"/>
            <a:chOff x="827299" y="3383817"/>
            <a:chExt cx="3088999" cy="2559783"/>
          </a:xfrm>
        </p:grpSpPr>
        <p:sp>
          <p:nvSpPr>
            <p:cNvPr id="67" name="流程图: 文档 66"/>
            <p:cNvSpPr/>
            <p:nvPr/>
          </p:nvSpPr>
          <p:spPr>
            <a:xfrm>
              <a:off x="827299" y="3383817"/>
              <a:ext cx="3088999" cy="2559783"/>
            </a:xfrm>
            <a:prstGeom prst="flowChartDocumen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 Box 31"/>
            <p:cNvSpPr txBox="1">
              <a:spLocks noChangeArrowheads="1"/>
            </p:cNvSpPr>
            <p:nvPr/>
          </p:nvSpPr>
          <p:spPr bwMode="auto">
            <a:xfrm>
              <a:off x="1845688" y="4216681"/>
              <a:ext cx="1603828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latin typeface="+mn-ea"/>
                  <a:cs typeface="宋体" panose="02010600030101010101" pitchFamily="2" charset="-122"/>
                </a:rPr>
                <a:t>4</a:t>
              </a:r>
              <a:r>
                <a:rPr lang="zh-CN" altLang="en-US" sz="2400" b="1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2 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 dirty="0">
                  <a:latin typeface="+mn-ea"/>
                  <a:cs typeface="宋体" panose="02010600030101010101" pitchFamily="2" charset="-122"/>
                </a:rPr>
                <a:t>9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2" name="Rectangle 25"/>
            <p:cNvSpPr>
              <a:spLocks noChangeArrowheads="1"/>
            </p:cNvSpPr>
            <p:nvPr/>
          </p:nvSpPr>
          <p:spPr bwMode="auto">
            <a:xfrm>
              <a:off x="1447412" y="4207786"/>
              <a:ext cx="4817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-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53" name="Text Box 27"/>
            <p:cNvSpPr txBox="1">
              <a:spLocks noChangeArrowheads="1"/>
            </p:cNvSpPr>
            <p:nvPr/>
          </p:nvSpPr>
          <p:spPr bwMode="auto">
            <a:xfrm>
              <a:off x="2471361" y="4698896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1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54" name="Text Box 27"/>
            <p:cNvSpPr txBox="1">
              <a:spLocks noChangeArrowheads="1"/>
            </p:cNvSpPr>
            <p:nvPr/>
          </p:nvSpPr>
          <p:spPr bwMode="auto">
            <a:xfrm>
              <a:off x="1798628" y="4683319"/>
              <a:ext cx="404635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FF0000"/>
                  </a:solidFill>
                  <a:latin typeface="+mn-ea"/>
                  <a:cs typeface="宋体" panose="02010600030101010101" pitchFamily="2" charset="-122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5" name="Line 32"/>
            <p:cNvSpPr>
              <a:spLocks noChangeShapeType="1"/>
            </p:cNvSpPr>
            <p:nvPr/>
          </p:nvSpPr>
          <p:spPr bwMode="auto">
            <a:xfrm flipV="1">
              <a:off x="1084165" y="4751097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56" name="Text Box 34"/>
            <p:cNvSpPr txBox="1">
              <a:spLocks noChangeArrowheads="1"/>
            </p:cNvSpPr>
            <p:nvPr/>
          </p:nvSpPr>
          <p:spPr bwMode="auto">
            <a:xfrm>
              <a:off x="2546307" y="3383817"/>
              <a:ext cx="398371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58" name="Rectangle 37"/>
            <p:cNvSpPr>
              <a:spLocks noChangeArrowheads="1"/>
            </p:cNvSpPr>
            <p:nvPr/>
          </p:nvSpPr>
          <p:spPr bwMode="auto">
            <a:xfrm>
              <a:off x="2218068" y="4659661"/>
              <a:ext cx="398371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59" name="Text Box 31"/>
            <p:cNvSpPr txBox="1">
              <a:spLocks noChangeArrowheads="1"/>
            </p:cNvSpPr>
            <p:nvPr/>
          </p:nvSpPr>
          <p:spPr bwMode="auto">
            <a:xfrm>
              <a:off x="1845688" y="3747558"/>
              <a:ext cx="1603828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latin typeface="+mn-ea"/>
                  <a:cs typeface="宋体" panose="02010600030101010101" pitchFamily="2" charset="-122"/>
                </a:rPr>
                <a:t>6</a:t>
              </a:r>
              <a:r>
                <a:rPr lang="zh-CN" altLang="en-US" sz="2400" b="1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 dirty="0">
                  <a:latin typeface="+mn-ea"/>
                  <a:cs typeface="宋体" panose="02010600030101010101" pitchFamily="2" charset="-122"/>
                </a:rPr>
                <a:t>.</a:t>
              </a:r>
              <a:r>
                <a:rPr lang="zh-CN" altLang="en-US" sz="2400" b="1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63" name="Text Box 27"/>
            <p:cNvSpPr txBox="1">
              <a:spLocks noChangeArrowheads="1"/>
            </p:cNvSpPr>
            <p:nvPr/>
          </p:nvSpPr>
          <p:spPr bwMode="auto">
            <a:xfrm>
              <a:off x="2936713" y="4689529"/>
              <a:ext cx="409415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6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65" name="TextBox 12"/>
          <p:cNvSpPr txBox="1"/>
          <p:nvPr/>
        </p:nvSpPr>
        <p:spPr>
          <a:xfrm>
            <a:off x="3444591" y="2550229"/>
            <a:ext cx="14817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+mn-ea"/>
              </a:rPr>
              <a:t>验算：</a:t>
            </a:r>
            <a:endParaRPr lang="zh-CN" altLang="en-US" sz="2100" dirty="0">
              <a:latin typeface="+mn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457284" y="2258990"/>
            <a:ext cx="2316749" cy="1919837"/>
            <a:chOff x="822854" y="3383817"/>
            <a:chExt cx="3088999" cy="2559783"/>
          </a:xfrm>
        </p:grpSpPr>
        <p:sp>
          <p:nvSpPr>
            <p:cNvPr id="70" name="流程图: 文档 69"/>
            <p:cNvSpPr/>
            <p:nvPr/>
          </p:nvSpPr>
          <p:spPr>
            <a:xfrm>
              <a:off x="822854" y="3383817"/>
              <a:ext cx="3088999" cy="2559783"/>
            </a:xfrm>
            <a:prstGeom prst="flowChartDocumen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 Box 31"/>
            <p:cNvSpPr txBox="1">
              <a:spLocks noChangeArrowheads="1"/>
            </p:cNvSpPr>
            <p:nvPr/>
          </p:nvSpPr>
          <p:spPr bwMode="auto">
            <a:xfrm>
              <a:off x="1845689" y="4216681"/>
              <a:ext cx="1603828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latin typeface="+mn-ea"/>
                  <a:cs typeface="宋体" panose="02010600030101010101" pitchFamily="2" charset="-122"/>
                </a:rPr>
                <a:t>4</a:t>
              </a:r>
              <a:r>
                <a:rPr lang="zh-CN" altLang="en-US" sz="2400" b="1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2 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 dirty="0">
                  <a:latin typeface="+mn-ea"/>
                  <a:cs typeface="宋体" panose="02010600030101010101" pitchFamily="2" charset="-122"/>
                </a:rPr>
                <a:t>9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2" name="Rectangle 25"/>
            <p:cNvSpPr>
              <a:spLocks noChangeArrowheads="1"/>
            </p:cNvSpPr>
            <p:nvPr/>
          </p:nvSpPr>
          <p:spPr bwMode="auto">
            <a:xfrm>
              <a:off x="1395825" y="4177366"/>
              <a:ext cx="6591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+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73" name="Text Box 27"/>
            <p:cNvSpPr txBox="1">
              <a:spLocks noChangeArrowheads="1"/>
            </p:cNvSpPr>
            <p:nvPr/>
          </p:nvSpPr>
          <p:spPr bwMode="auto">
            <a:xfrm>
              <a:off x="2471361" y="4698896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4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74" name="Text Box 27"/>
            <p:cNvSpPr txBox="1">
              <a:spLocks noChangeArrowheads="1"/>
            </p:cNvSpPr>
            <p:nvPr/>
          </p:nvSpPr>
          <p:spPr bwMode="auto">
            <a:xfrm>
              <a:off x="1858953" y="4683319"/>
              <a:ext cx="404635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FF0000"/>
                  </a:solidFill>
                  <a:latin typeface="+mn-ea"/>
                  <a:cs typeface="宋体" panose="02010600030101010101" pitchFamily="2" charset="-122"/>
                </a:rPr>
                <a:t>6</a:t>
              </a:r>
              <a:endParaRPr lang="en-US" altLang="zh-CN" sz="2400" b="1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5" name="Line 32"/>
            <p:cNvSpPr>
              <a:spLocks noChangeShapeType="1"/>
            </p:cNvSpPr>
            <p:nvPr/>
          </p:nvSpPr>
          <p:spPr bwMode="auto">
            <a:xfrm flipV="1">
              <a:off x="1084165" y="4751097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76" name="Text Box 34"/>
            <p:cNvSpPr txBox="1">
              <a:spLocks noChangeArrowheads="1"/>
            </p:cNvSpPr>
            <p:nvPr/>
          </p:nvSpPr>
          <p:spPr bwMode="auto">
            <a:xfrm>
              <a:off x="2681280" y="4442082"/>
              <a:ext cx="368447" cy="37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sz="1200" b="1">
                  <a:solidFill>
                    <a:srgbClr val="FF0000"/>
                  </a:solidFill>
                  <a:latin typeface="+mn-ea"/>
                  <a:ea typeface="+mn-ea"/>
                </a:rPr>
                <a:t>1</a:t>
              </a:r>
              <a:endParaRPr kumimoji="0" lang="en-US" altLang="zh-CN" sz="1200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77" name="Rectangle 37"/>
            <p:cNvSpPr>
              <a:spLocks noChangeArrowheads="1"/>
            </p:cNvSpPr>
            <p:nvPr/>
          </p:nvSpPr>
          <p:spPr bwMode="auto">
            <a:xfrm>
              <a:off x="2218069" y="4659661"/>
              <a:ext cx="398371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78" name="Text Box 31"/>
            <p:cNvSpPr txBox="1">
              <a:spLocks noChangeArrowheads="1"/>
            </p:cNvSpPr>
            <p:nvPr/>
          </p:nvSpPr>
          <p:spPr bwMode="auto">
            <a:xfrm>
              <a:off x="1845689" y="3747558"/>
              <a:ext cx="1603828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2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1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6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9" name="Text Box 27"/>
            <p:cNvSpPr txBox="1">
              <a:spLocks noChangeArrowheads="1"/>
            </p:cNvSpPr>
            <p:nvPr/>
          </p:nvSpPr>
          <p:spPr bwMode="auto">
            <a:xfrm>
              <a:off x="2936712" y="4689529"/>
              <a:ext cx="409415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5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50970" y="4302681"/>
            <a:ext cx="3749991" cy="577081"/>
            <a:chOff x="-413825" y="2549416"/>
            <a:chExt cx="4421511" cy="655902"/>
          </a:xfrm>
        </p:grpSpPr>
        <p:sp>
          <p:nvSpPr>
            <p:cNvPr id="81" name="对话气泡: 圆角矩形 24"/>
            <p:cNvSpPr/>
            <p:nvPr/>
          </p:nvSpPr>
          <p:spPr>
            <a:xfrm>
              <a:off x="-413825" y="2656561"/>
              <a:ext cx="3896268" cy="539876"/>
            </a:xfrm>
            <a:prstGeom prst="wedgeRoundRectCallout">
              <a:avLst>
                <a:gd name="adj1" fmla="val -29984"/>
                <a:gd name="adj2" fmla="val -89233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-365472" y="2549416"/>
              <a:ext cx="4373158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怎样验证得数是否正确呢？</a:t>
              </a:r>
              <a:endParaRPr lang="en-US" altLang="zh-CN" sz="2100" dirty="0">
                <a:latin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03408" y="4275297"/>
            <a:ext cx="3773805" cy="577691"/>
            <a:chOff x="-455587" y="2539668"/>
            <a:chExt cx="4373158" cy="656769"/>
          </a:xfrm>
        </p:grpSpPr>
        <p:sp>
          <p:nvSpPr>
            <p:cNvPr id="84" name="对话气泡: 圆角矩形 24"/>
            <p:cNvSpPr/>
            <p:nvPr/>
          </p:nvSpPr>
          <p:spPr>
            <a:xfrm>
              <a:off x="-413825" y="2656561"/>
              <a:ext cx="3896268" cy="539876"/>
            </a:xfrm>
            <a:prstGeom prst="wedgeRoundRectCallout">
              <a:avLst>
                <a:gd name="adj1" fmla="val -29984"/>
                <a:gd name="adj2" fmla="val -89233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-455587" y="2539668"/>
              <a:ext cx="4373158" cy="6560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得数等于被减数，计算正确。</a:t>
              </a:r>
              <a:endParaRPr lang="en-US" altLang="zh-CN" sz="21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409825" y="877889"/>
            <a:ext cx="3646170" cy="1081880"/>
            <a:chOff x="-825504" y="2656562"/>
            <a:chExt cx="4299215" cy="1302178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825504" y="2656562"/>
              <a:ext cx="4299215" cy="1302178"/>
            </a:xfrm>
            <a:prstGeom prst="wedgeRoundRectCallout">
              <a:avLst>
                <a:gd name="adj1" fmla="val 62437"/>
                <a:gd name="adj2" fmla="val -5011"/>
                <a:gd name="adj3" fmla="val 16667"/>
              </a:avLst>
            </a:prstGeom>
            <a:noFill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656690" y="2660382"/>
              <a:ext cx="3991706" cy="12780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计算小数位数相同的小数减法时要注意什么呢？</a:t>
              </a:r>
              <a:endParaRPr lang="en-US" altLang="zh-CN" sz="2100" dirty="0"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95339" y="2493763"/>
            <a:ext cx="2348863" cy="769313"/>
            <a:chOff x="-659033" y="2701458"/>
            <a:chExt cx="4214354" cy="874391"/>
          </a:xfrm>
        </p:grpSpPr>
        <p:sp>
          <p:nvSpPr>
            <p:cNvPr id="25" name="对话气泡: 圆角矩形 24"/>
            <p:cNvSpPr/>
            <p:nvPr/>
          </p:nvSpPr>
          <p:spPr>
            <a:xfrm>
              <a:off x="-659033" y="2701458"/>
              <a:ext cx="4214354" cy="858439"/>
            </a:xfrm>
            <a:prstGeom prst="wedgeRoundRectCallout">
              <a:avLst>
                <a:gd name="adj1" fmla="val 41524"/>
                <a:gd name="adj2" fmla="val 86466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-547709" y="2736294"/>
              <a:ext cx="3991707" cy="839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相同数位对齐，即小数点对齐。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61689" y="2254371"/>
            <a:ext cx="2683906" cy="769314"/>
            <a:chOff x="-659033" y="2701458"/>
            <a:chExt cx="4214354" cy="874392"/>
          </a:xfrm>
        </p:grpSpPr>
        <p:sp>
          <p:nvSpPr>
            <p:cNvPr id="39" name="对话气泡: 圆角矩形 24"/>
            <p:cNvSpPr/>
            <p:nvPr/>
          </p:nvSpPr>
          <p:spPr>
            <a:xfrm>
              <a:off x="-659033" y="2701458"/>
              <a:ext cx="4214354" cy="858439"/>
            </a:xfrm>
            <a:prstGeom prst="wedgeRoundRectCallout">
              <a:avLst>
                <a:gd name="adj1" fmla="val -51339"/>
                <a:gd name="adj2" fmla="val 68810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547708" y="2736294"/>
              <a:ext cx="3991705" cy="83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小数减法与整数减法的方法</a:t>
              </a: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相同</a:t>
              </a:r>
              <a:r>
                <a:rPr lang="zh-CN" altLang="en-US" sz="2100">
                  <a:latin typeface="+mn-ea"/>
                </a:rPr>
                <a:t>。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920544" y="3476087"/>
            <a:ext cx="1898982" cy="760265"/>
            <a:chOff x="-659033" y="2701458"/>
            <a:chExt cx="4214354" cy="864107"/>
          </a:xfrm>
        </p:grpSpPr>
        <p:sp>
          <p:nvSpPr>
            <p:cNvPr id="42" name="对话气泡: 圆角矩形 24"/>
            <p:cNvSpPr/>
            <p:nvPr/>
          </p:nvSpPr>
          <p:spPr>
            <a:xfrm>
              <a:off x="-659033" y="2701458"/>
              <a:ext cx="4214354" cy="858439"/>
            </a:xfrm>
            <a:prstGeom prst="wedgeRoundRectCallout">
              <a:avLst>
                <a:gd name="adj1" fmla="val -51339"/>
                <a:gd name="adj2" fmla="val 68810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-547710" y="2726009"/>
              <a:ext cx="3991706" cy="83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都是从最低位开始相减。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77752" y="3474245"/>
            <a:ext cx="2567939" cy="760267"/>
            <a:chOff x="-659032" y="2701458"/>
            <a:chExt cx="4104293" cy="864047"/>
          </a:xfrm>
        </p:grpSpPr>
        <p:sp>
          <p:nvSpPr>
            <p:cNvPr id="45" name="对话气泡: 圆角矩形 24"/>
            <p:cNvSpPr/>
            <p:nvPr/>
          </p:nvSpPr>
          <p:spPr>
            <a:xfrm>
              <a:off x="-659032" y="2701458"/>
              <a:ext cx="3818857" cy="858440"/>
            </a:xfrm>
            <a:prstGeom prst="wedgeRoundRectCallout">
              <a:avLst>
                <a:gd name="adj1" fmla="val 63484"/>
                <a:gd name="adj2" fmla="val 27049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546444" y="2726009"/>
              <a:ext cx="3991705" cy="8394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哪一位不够减向前</a:t>
              </a:r>
              <a:endParaRPr lang="zh-CN" altLang="en-US" sz="2100">
                <a:latin typeface="+mn-ea"/>
              </a:endParaRPr>
            </a:p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一位</a:t>
              </a: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借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1</a:t>
              </a:r>
              <a:r>
                <a:rPr lang="zh-CN" altLang="en-US" sz="2100">
                  <a:latin typeface="+mn-ea"/>
                </a:rPr>
                <a:t>再减。</a:t>
              </a:r>
              <a:endParaRPr lang="en-US" altLang="zh-CN" sz="210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123950" y="1288592"/>
            <a:ext cx="6705600" cy="2616659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544193" y="391212"/>
            <a:ext cx="6396675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  <a:ea typeface="+mn-ea"/>
              </a:rPr>
              <a:t>口算。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88496" y="1688697"/>
            <a:ext cx="146578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0.5+0.2=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88497" y="2191075"/>
            <a:ext cx="155114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10.8-0.8=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88496" y="2656699"/>
            <a:ext cx="146578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0.2+0.8=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88496" y="3155338"/>
            <a:ext cx="1370808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3.9-2.8=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54957" y="1675689"/>
            <a:ext cx="146578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7.8+0.2=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4956" y="2188615"/>
            <a:ext cx="1370808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1.1-0.6=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54957" y="2654709"/>
            <a:ext cx="155114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12.5-0.5=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54956" y="3167635"/>
            <a:ext cx="1370808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7.4-0.3=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97650" y="1702731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0.7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71345" y="2196866"/>
            <a:ext cx="49917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10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97650" y="2680420"/>
            <a:ext cx="31883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97650" y="3170902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1.1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61324" y="1680721"/>
            <a:ext cx="31883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8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61324" y="2177256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0.5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88313" y="2625329"/>
            <a:ext cx="49917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12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66849" y="3163783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7.1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4694" y="8397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0667" y="396493"/>
            <a:ext cx="4027784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足球比羽毛球贵多少钱？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25" name="流程图: 可选过程 24"/>
          <p:cNvSpPr/>
          <p:nvPr/>
        </p:nvSpPr>
        <p:spPr>
          <a:xfrm>
            <a:off x="751678" y="2179150"/>
            <a:ext cx="4875434" cy="2097053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703370" y="2285338"/>
            <a:ext cx="26739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082AB8"/>
                </a:solidFill>
                <a:latin typeface="+mn-ea"/>
                <a:ea typeface="+mn-ea"/>
              </a:rPr>
              <a:t>35.64 – 2.45 =</a:t>
            </a:r>
            <a:endParaRPr lang="zh-CN" altLang="en-US" sz="2400" dirty="0">
              <a:solidFill>
                <a:srgbClr val="082AB8"/>
              </a:solidFill>
              <a:latin typeface="+mn-ea"/>
              <a:ea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09814" y="589828"/>
            <a:ext cx="4281435" cy="1304504"/>
            <a:chOff x="3300426" y="1208660"/>
            <a:chExt cx="5708580" cy="1739338"/>
          </a:xfrm>
        </p:grpSpPr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3723809" y="2394001"/>
              <a:ext cx="5285197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>
                  <a:latin typeface="+mn-ea"/>
                  <a:ea typeface="+mn-ea"/>
                </a:rPr>
                <a:t>2.45</a:t>
              </a:r>
              <a:r>
                <a:rPr lang="zh-CN" altLang="en-US" sz="2100">
                  <a:latin typeface="+mn-ea"/>
                  <a:ea typeface="+mn-ea"/>
                </a:rPr>
                <a:t>元                      </a:t>
              </a:r>
              <a:r>
                <a:rPr lang="en-US" altLang="zh-CN" sz="2100">
                  <a:latin typeface="+mn-ea"/>
                  <a:ea typeface="+mn-ea"/>
                </a:rPr>
                <a:t>35.64</a:t>
              </a:r>
              <a:r>
                <a:rPr lang="zh-CN" altLang="en-US" sz="2100">
                  <a:latin typeface="+mn-ea"/>
                  <a:ea typeface="+mn-ea"/>
                </a:rPr>
                <a:t>元</a:t>
              </a:r>
              <a:endParaRPr lang="zh-CN" altLang="en-US" sz="2100">
                <a:latin typeface="+mn-ea"/>
                <a:ea typeface="+mn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59545" y="1208660"/>
              <a:ext cx="1311187" cy="131282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300426" y="1294964"/>
              <a:ext cx="1268016" cy="969881"/>
            </a:xfrm>
            <a:prstGeom prst="rect">
              <a:avLst/>
            </a:prstGeom>
          </p:spPr>
        </p:pic>
      </p:grpSp>
      <p:sp>
        <p:nvSpPr>
          <p:cNvPr id="32" name="圆角矩形 31"/>
          <p:cNvSpPr/>
          <p:nvPr/>
        </p:nvSpPr>
        <p:spPr>
          <a:xfrm>
            <a:off x="4873059" y="1506195"/>
            <a:ext cx="1047400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7429501" y="1501616"/>
            <a:ext cx="1158716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2380854" y="3302865"/>
            <a:ext cx="102598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2 .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4 5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8" name="Rectangle 25"/>
          <p:cNvSpPr>
            <a:spLocks noChangeArrowheads="1"/>
          </p:cNvSpPr>
          <p:nvPr/>
        </p:nvSpPr>
        <p:spPr bwMode="auto">
          <a:xfrm>
            <a:off x="1904470" y="3312630"/>
            <a:ext cx="314252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2824531" y="3757340"/>
            <a:ext cx="326274" cy="440218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2127138" y="3757340"/>
            <a:ext cx="761795" cy="4386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1" name="Line 32"/>
          <p:cNvSpPr>
            <a:spLocks noChangeShapeType="1"/>
          </p:cNvSpPr>
          <p:nvPr/>
        </p:nvSpPr>
        <p:spPr bwMode="auto">
          <a:xfrm flipV="1">
            <a:off x="1870884" y="3743083"/>
            <a:ext cx="146070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2" name="Text Box 34"/>
          <p:cNvSpPr txBox="1">
            <a:spLocks noChangeArrowheads="1"/>
          </p:cNvSpPr>
          <p:nvPr/>
        </p:nvSpPr>
        <p:spPr bwMode="auto">
          <a:xfrm>
            <a:off x="2872714" y="2571327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2637660" y="3731486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5" name="Text Box 31"/>
          <p:cNvSpPr txBox="1">
            <a:spLocks noChangeArrowheads="1"/>
          </p:cNvSpPr>
          <p:nvPr/>
        </p:nvSpPr>
        <p:spPr bwMode="auto">
          <a:xfrm>
            <a:off x="2116601" y="2886798"/>
            <a:ext cx="148043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3 5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6 4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 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3074670" y="3757137"/>
            <a:ext cx="313849" cy="438626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7" name="Text Box 27"/>
          <p:cNvSpPr txBox="1">
            <a:spLocks noChangeArrowheads="1"/>
          </p:cNvSpPr>
          <p:nvPr/>
        </p:nvSpPr>
        <p:spPr bwMode="auto">
          <a:xfrm>
            <a:off x="3840391" y="2294329"/>
            <a:ext cx="1561142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33.19(</a:t>
            </a:r>
            <a:r>
              <a:rPr kumimoji="0" lang="zh-CN" altLang="en-US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794153" y="2583889"/>
            <a:ext cx="3039951" cy="577081"/>
            <a:chOff x="-421842" y="2626887"/>
            <a:chExt cx="2534968" cy="655904"/>
          </a:xfrm>
        </p:grpSpPr>
        <p:sp>
          <p:nvSpPr>
            <p:cNvPr id="34" name="对话气泡: 圆角矩形 24"/>
            <p:cNvSpPr/>
            <p:nvPr/>
          </p:nvSpPr>
          <p:spPr>
            <a:xfrm>
              <a:off x="-421842" y="2713094"/>
              <a:ext cx="2419471" cy="539784"/>
            </a:xfrm>
            <a:prstGeom prst="wedgeRoundRectCallout">
              <a:avLst>
                <a:gd name="adj1" fmla="val -53318"/>
                <a:gd name="adj2" fmla="val -87279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406344" y="2626887"/>
              <a:ext cx="2519470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求</a:t>
              </a:r>
              <a:r>
                <a:rPr lang="en-US" altLang="zh-CN" sz="2100" dirty="0">
                  <a:latin typeface="+mn-ea"/>
                </a:rPr>
                <a:t>35.64</a:t>
              </a:r>
              <a:r>
                <a:rPr lang="zh-CN" altLang="en-US" sz="2100" dirty="0">
                  <a:latin typeface="+mn-ea"/>
                </a:rPr>
                <a:t>比</a:t>
              </a:r>
              <a:r>
                <a:rPr lang="en-US" altLang="zh-CN" sz="2100" dirty="0">
                  <a:latin typeface="+mn-ea"/>
                </a:rPr>
                <a:t>2.45</a:t>
              </a:r>
              <a:r>
                <a:rPr lang="zh-CN" altLang="en-US" sz="2100" dirty="0">
                  <a:latin typeface="+mn-ea"/>
                </a:rPr>
                <a:t>多多少？</a:t>
              </a:r>
              <a:endParaRPr lang="zh-CN" altLang="en-US" sz="2100" dirty="0">
                <a:latin typeface="+mn-ea"/>
              </a:endParaRPr>
            </a:p>
          </p:txBody>
        </p:sp>
      </p:grp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1300509" y="4491146"/>
            <a:ext cx="3626842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答：足球比羽毛球贵</a:t>
            </a: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33.19</a:t>
            </a:r>
            <a:r>
              <a:rPr kumimoji="0"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元。</a:t>
            </a:r>
            <a:endParaRPr kumimoji="0"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animBg="1"/>
      <p:bldP spid="27" grpId="0"/>
      <p:bldP spid="32" grpId="0" bldLvl="0" animBg="1"/>
      <p:bldP spid="33" grpId="0" bldLvl="0" animBg="1"/>
      <p:bldP spid="37" grpId="0"/>
      <p:bldP spid="38" grpId="0"/>
      <p:bldP spid="39" grpId="0"/>
      <p:bldP spid="40" grpId="0" build="p"/>
      <p:bldP spid="42" grpId="0"/>
      <p:bldP spid="44" grpId="0"/>
      <p:bldP spid="45" grpId="0"/>
      <p:bldP spid="46" grpId="0"/>
      <p:bldP spid="47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910" y="387444"/>
            <a:ext cx="6145448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下面计算对吗？把不对的改正过来。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grpSp>
        <p:nvGrpSpPr>
          <p:cNvPr id="24" name="组合 23"/>
          <p:cNvGrpSpPr/>
          <p:nvPr/>
        </p:nvGrpSpPr>
        <p:grpSpPr>
          <a:xfrm>
            <a:off x="2111135" y="3768832"/>
            <a:ext cx="2134847" cy="1061829"/>
            <a:chOff x="-521842" y="2632337"/>
            <a:chExt cx="1884610" cy="1206862"/>
          </a:xfrm>
        </p:grpSpPr>
        <p:sp>
          <p:nvSpPr>
            <p:cNvPr id="25" name="对话气泡: 圆角矩形 24"/>
            <p:cNvSpPr/>
            <p:nvPr/>
          </p:nvSpPr>
          <p:spPr>
            <a:xfrm>
              <a:off x="-521842" y="2701457"/>
              <a:ext cx="1884610" cy="1091828"/>
            </a:xfrm>
            <a:prstGeom prst="wedgeRoundRectCallout">
              <a:avLst>
                <a:gd name="adj1" fmla="val -75918"/>
                <a:gd name="adj2" fmla="val -7722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-521840" y="2632337"/>
              <a:ext cx="1718353" cy="12068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差的个位右下角没点小数点。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049671" y="3076654"/>
            <a:ext cx="119122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82AB8"/>
                </a:solidFill>
                <a:latin typeface="+mn-ea"/>
              </a:rPr>
              <a:t>（     ）</a:t>
            </a:r>
            <a:endParaRPr lang="zh-CN" altLang="en-US" sz="2400" b="1" dirty="0">
              <a:solidFill>
                <a:srgbClr val="082AB8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32003" y="3042028"/>
            <a:ext cx="594937" cy="6924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>
                <a:solidFill>
                  <a:srgbClr val="FF0000"/>
                </a:solidFill>
                <a:latin typeface="+mn-ea"/>
              </a:rPr>
              <a:t>×</a:t>
            </a:r>
            <a:endParaRPr lang="zh-CN" altLang="en-US" sz="27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77817" y="1262301"/>
            <a:ext cx="2335691" cy="2181225"/>
            <a:chOff x="1612900" y="1943100"/>
            <a:chExt cx="3114255" cy="29083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1" r="-1631"/>
            <a:stretch>
              <a:fillRect/>
            </a:stretch>
          </p:blipFill>
          <p:spPr>
            <a:xfrm>
              <a:off x="1612900" y="1943100"/>
              <a:ext cx="3114255" cy="2908300"/>
            </a:xfrm>
            <a:prstGeom prst="rect">
              <a:avLst/>
            </a:prstGeom>
          </p:spPr>
        </p:pic>
        <p:sp>
          <p:nvSpPr>
            <p:cNvPr id="15" name="Text Box 31"/>
            <p:cNvSpPr txBox="1">
              <a:spLocks noChangeArrowheads="1"/>
            </p:cNvSpPr>
            <p:nvPr/>
          </p:nvSpPr>
          <p:spPr bwMode="auto">
            <a:xfrm>
              <a:off x="2185836" y="3035908"/>
              <a:ext cx="1390095" cy="5569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  1 3. 4</a:t>
              </a:r>
              <a:endParaRPr lang="en-US" altLang="zh-CN" sz="21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1961908" y="3092523"/>
              <a:ext cx="398371" cy="556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sz="2100">
                  <a:solidFill>
                    <a:srgbClr val="000000"/>
                  </a:solidFill>
                  <a:latin typeface="+mn-ea"/>
                  <a:ea typeface="+mn-ea"/>
                </a:rPr>
                <a:t>-</a:t>
              </a:r>
              <a:endParaRPr kumimoji="0" lang="zh-CN" altLang="en-US" sz="210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17" name="Text Box 27"/>
            <p:cNvSpPr txBox="1">
              <a:spLocks noChangeArrowheads="1"/>
            </p:cNvSpPr>
            <p:nvPr/>
          </p:nvSpPr>
          <p:spPr bwMode="auto">
            <a:xfrm>
              <a:off x="3126596" y="3601563"/>
              <a:ext cx="453941" cy="55690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sz="2100">
                  <a:latin typeface="+mn-ea"/>
                  <a:ea typeface="+mn-ea"/>
                </a:rPr>
                <a:t>0</a:t>
              </a:r>
              <a:endParaRPr kumimoji="0" lang="en-US" altLang="zh-CN" sz="2100" dirty="0">
                <a:latin typeface="+mn-ea"/>
                <a:ea typeface="+mn-ea"/>
              </a:endParaRPr>
            </a:p>
          </p:txBody>
        </p:sp>
        <p:sp>
          <p:nvSpPr>
            <p:cNvPr id="18" name="Text Box 27"/>
            <p:cNvSpPr txBox="1">
              <a:spLocks noChangeArrowheads="1"/>
            </p:cNvSpPr>
            <p:nvPr/>
          </p:nvSpPr>
          <p:spPr bwMode="auto">
            <a:xfrm>
              <a:off x="2434217" y="3607931"/>
              <a:ext cx="854835" cy="5569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1 0</a:t>
              </a:r>
              <a:endParaRPr lang="en-US" altLang="zh-CN" sz="21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9" name="Line 32"/>
            <p:cNvSpPr>
              <a:spLocks noChangeShapeType="1"/>
            </p:cNvSpPr>
            <p:nvPr/>
          </p:nvSpPr>
          <p:spPr bwMode="auto">
            <a:xfrm flipV="1">
              <a:off x="2017340" y="3617257"/>
              <a:ext cx="20297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100">
                <a:latin typeface="+mn-ea"/>
              </a:endParaRPr>
            </a:p>
          </p:txBody>
        </p:sp>
        <p:sp>
          <p:nvSpPr>
            <p:cNvPr id="32" name="Text Box 31"/>
            <p:cNvSpPr txBox="1">
              <a:spLocks noChangeArrowheads="1"/>
            </p:cNvSpPr>
            <p:nvPr/>
          </p:nvSpPr>
          <p:spPr bwMode="auto">
            <a:xfrm>
              <a:off x="2409764" y="2486271"/>
              <a:ext cx="1176361" cy="5569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2 3. 4</a:t>
              </a:r>
              <a:endParaRPr lang="en-US" altLang="zh-CN" sz="2100" dirty="0"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34" name="Text Box 31"/>
          <p:cNvSpPr txBox="1">
            <a:spLocks noChangeArrowheads="1"/>
          </p:cNvSpPr>
          <p:nvPr/>
        </p:nvSpPr>
        <p:spPr bwMode="auto">
          <a:xfrm>
            <a:off x="5447544" y="2280942"/>
            <a:ext cx="111735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  1 3. 4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5290061" y="2258424"/>
            <a:ext cx="314252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5636186" y="2751673"/>
            <a:ext cx="887486" cy="4386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1 0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8" name="Line 32"/>
          <p:cNvSpPr>
            <a:spLocks noChangeShapeType="1"/>
          </p:cNvSpPr>
          <p:nvPr/>
        </p:nvSpPr>
        <p:spPr bwMode="auto">
          <a:xfrm flipV="1">
            <a:off x="5325310" y="2724492"/>
            <a:ext cx="124832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6076799" y="2731210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Text Box 31"/>
          <p:cNvSpPr txBox="1">
            <a:spLocks noChangeArrowheads="1"/>
          </p:cNvSpPr>
          <p:nvPr/>
        </p:nvSpPr>
        <p:spPr bwMode="auto">
          <a:xfrm>
            <a:off x="5624589" y="1750430"/>
            <a:ext cx="934614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2 3. 4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2" name="Text Box 27"/>
          <p:cNvSpPr txBox="1">
            <a:spLocks noChangeArrowheads="1"/>
          </p:cNvSpPr>
          <p:nvPr/>
        </p:nvSpPr>
        <p:spPr bwMode="auto">
          <a:xfrm>
            <a:off x="6257050" y="2756181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4" grpId="0" bldLvl="0" animBg="1"/>
      <p:bldP spid="35" grpId="0"/>
      <p:bldP spid="37" grpId="0" bldLvl="0" animBg="1"/>
      <p:bldP spid="38" grpId="0" bldLvl="0" animBg="1"/>
      <p:bldP spid="40" grpId="0"/>
      <p:bldP spid="41" grpId="0" bldLvl="0" animBg="1"/>
      <p:bldP spid="4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8d69d813-090f-41c5-b0df-b3e002a888c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2197</Words>
  <Application>WPS 演示</Application>
  <PresentationFormat>全屏显示(16:9)</PresentationFormat>
  <Paragraphs>582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楷体</vt:lpstr>
      <vt:lpstr>Calibri</vt:lpstr>
      <vt:lpstr>黑体</vt:lpstr>
      <vt:lpstr>Gulim</vt:lpstr>
      <vt:lpstr>Malgun Gothic</vt:lpstr>
      <vt:lpstr>HY헤드라인M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263</cp:revision>
  <dcterms:created xsi:type="dcterms:W3CDTF">2019-05-20T10:58:00Z</dcterms:created>
  <dcterms:modified xsi:type="dcterms:W3CDTF">2023-02-05T10:03:39Z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4C2D38A148CE4338B18D712388824C60</vt:lpwstr>
  </property>
</Properties>
</file>