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60" r:id="rId7"/>
    <p:sldId id="298" r:id="rId8"/>
    <p:sldId id="297" r:id="rId9"/>
    <p:sldId id="293" r:id="rId10"/>
    <p:sldId id="299" r:id="rId11"/>
    <p:sldId id="268" r:id="rId12"/>
    <p:sldId id="270" r:id="rId13"/>
    <p:sldId id="300" r:id="rId14"/>
    <p:sldId id="301" r:id="rId15"/>
    <p:sldId id="302" r:id="rId16"/>
    <p:sldId id="271" r:id="rId17"/>
    <p:sldId id="290" r:id="rId18"/>
    <p:sldId id="274" r:id="rId19"/>
    <p:sldId id="275" r:id="rId20"/>
    <p:sldId id="276" r:id="rId21"/>
    <p:sldId id="296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0" userDrawn="1">
          <p15:clr>
            <a:srgbClr val="A4A3A4"/>
          </p15:clr>
        </p15:guide>
        <p15:guide id="2" pos="9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AB8"/>
    <a:srgbClr val="B7ECFF"/>
    <a:srgbClr val="ECF2C5"/>
    <a:srgbClr val="FFFF33"/>
    <a:srgbClr val="92D050"/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85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102" y="-774"/>
      </p:cViewPr>
      <p:guideLst>
        <p:guide orient="horz" pos="1700"/>
        <p:guide pos="9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7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.xml"/><Relationship Id="rId24" Type="http://schemas.openxmlformats.org/officeDocument/2006/relationships/tags" Target="../tags/tag5.xml"/><Relationship Id="rId23" Type="http://schemas.openxmlformats.org/officeDocument/2006/relationships/tags" Target="../tags/tag4.xml"/><Relationship Id="rId22" Type="http://schemas.openxmlformats.org/officeDocument/2006/relationships/tags" Target="../tags/tag3.xml"/><Relationship Id="rId21" Type="http://schemas.openxmlformats.org/officeDocument/2006/relationships/tags" Target="../tags/tag2.xml"/><Relationship Id="rId20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9497" y="1165767"/>
            <a:ext cx="9144000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rgbClr val="FF0000"/>
                </a:solidFill>
              </a:rPr>
              <a:t>小数加减法</a:t>
            </a:r>
            <a:endParaRPr lang="zh-CN" altLang="en-US" sz="45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372472"/>
            <a:ext cx="91440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dirty="0">
                <a:solidFill>
                  <a:srgbClr val="FF0000"/>
                </a:solidFill>
              </a:rPr>
              <a:t>第 </a:t>
            </a:r>
            <a:r>
              <a:rPr lang="en-US" altLang="zh-CN" sz="1800" dirty="0">
                <a:solidFill>
                  <a:srgbClr val="FF0000"/>
                </a:solidFill>
              </a:rPr>
              <a:t>1 </a:t>
            </a:r>
            <a:r>
              <a:rPr lang="zh-CN" altLang="en-US" sz="1800" dirty="0">
                <a:solidFill>
                  <a:srgbClr val="FF0000"/>
                </a:solidFill>
              </a:rPr>
              <a:t>课时 小数位数不同的小数加法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06699" y="1247141"/>
            <a:ext cx="4705350" cy="113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18762" y="443165"/>
            <a:ext cx="4027784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可以怎样买，需要付多少钱？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5" name="流程图: 可选过程 24"/>
          <p:cNvSpPr/>
          <p:nvPr/>
        </p:nvSpPr>
        <p:spPr>
          <a:xfrm>
            <a:off x="283801" y="2134362"/>
            <a:ext cx="2497913" cy="1485139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401996" y="1628263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082AB8"/>
                </a:solidFill>
                <a:latin typeface="+mn-ea"/>
                <a:ea typeface="+mn-ea"/>
              </a:rPr>
              <a:t>75.8 + 45.5=</a:t>
            </a:r>
            <a:endParaRPr lang="zh-CN" altLang="en-US" sz="2400" dirty="0">
              <a:solidFill>
                <a:srgbClr val="082AB8"/>
              </a:solidFill>
              <a:latin typeface="+mn-ea"/>
              <a:ea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363444" y="2021096"/>
            <a:ext cx="849483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6794657" y="2021096"/>
            <a:ext cx="964088" cy="333375"/>
          </a:xfrm>
          <a:prstGeom prst="roundRect">
            <a:avLst>
              <a:gd name="adj" fmla="val 42381"/>
            </a:avLst>
          </a:prstGeom>
          <a:solidFill>
            <a:srgbClr val="FFC000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813155" y="2655556"/>
            <a:ext cx="102598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4 5 .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5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498320" y="2655556"/>
            <a:ext cx="440889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 flipH="1">
            <a:off x="1072354" y="3064791"/>
            <a:ext cx="292490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518450" y="3064791"/>
            <a:ext cx="60381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1 2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1" name="Line 32"/>
          <p:cNvSpPr>
            <a:spLocks noChangeShapeType="1"/>
          </p:cNvSpPr>
          <p:nvPr/>
        </p:nvSpPr>
        <p:spPr bwMode="auto">
          <a:xfrm flipV="1">
            <a:off x="569509" y="3086009"/>
            <a:ext cx="146070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1345811" y="3026786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815226" y="2229723"/>
            <a:ext cx="102598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7 5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8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1506307" y="3064791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2272824" y="1627751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121.3(</a:t>
            </a:r>
            <a:r>
              <a:rPr kumimoji="0" lang="zh-CN" altLang="en-US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1159" y="541274"/>
            <a:ext cx="4177556" cy="577081"/>
            <a:chOff x="-421842" y="2633045"/>
            <a:chExt cx="2534968" cy="655904"/>
          </a:xfrm>
        </p:grpSpPr>
        <p:sp>
          <p:nvSpPr>
            <p:cNvPr id="34" name="对话气泡: 圆角矩形 24"/>
            <p:cNvSpPr/>
            <p:nvPr/>
          </p:nvSpPr>
          <p:spPr>
            <a:xfrm>
              <a:off x="-421842" y="2713094"/>
              <a:ext cx="2419471" cy="539784"/>
            </a:xfrm>
            <a:prstGeom prst="wedgeRoundRectCallout">
              <a:avLst>
                <a:gd name="adj1" fmla="val -35719"/>
                <a:gd name="adj2" fmla="val 92474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406344" y="2633045"/>
              <a:ext cx="2519470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我们班要买一个足球和一个排球。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493396" y="3935254"/>
            <a:ext cx="7353776" cy="553879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zh-CN" altLang="en-US" sz="2100" dirty="0">
                <a:latin typeface="+mn-ea"/>
                <a:ea typeface="+mn-ea"/>
              </a:rPr>
              <a:t>答：可以买</a:t>
            </a:r>
            <a:r>
              <a:rPr kumimoji="0" lang="en-US" altLang="zh-CN" sz="2100" dirty="0">
                <a:latin typeface="+mn-ea"/>
                <a:ea typeface="+mn-ea"/>
              </a:rPr>
              <a:t>75.80</a:t>
            </a:r>
            <a:r>
              <a:rPr kumimoji="0" lang="zh-CN" altLang="en-US" sz="2100" dirty="0">
                <a:latin typeface="+mn-ea"/>
                <a:ea typeface="+mn-ea"/>
              </a:rPr>
              <a:t>元的排球和</a:t>
            </a:r>
            <a:r>
              <a:rPr kumimoji="0" lang="en-US" altLang="zh-CN" sz="2100" dirty="0">
                <a:latin typeface="+mn-ea"/>
                <a:ea typeface="+mn-ea"/>
              </a:rPr>
              <a:t>45.50</a:t>
            </a:r>
            <a:r>
              <a:rPr kumimoji="0" lang="zh-CN" altLang="en-US" sz="2100" dirty="0">
                <a:latin typeface="+mn-ea"/>
                <a:ea typeface="+mn-ea"/>
              </a:rPr>
              <a:t>元的足球，需要付</a:t>
            </a:r>
            <a:r>
              <a:rPr kumimoji="0" lang="en-US" altLang="zh-CN" sz="2100" dirty="0">
                <a:latin typeface="+mn-ea"/>
                <a:ea typeface="+mn-ea"/>
              </a:rPr>
              <a:t>121.3</a:t>
            </a:r>
            <a:r>
              <a:rPr kumimoji="0" lang="zh-CN" altLang="en-US" sz="2100" dirty="0">
                <a:latin typeface="+mn-ea"/>
                <a:ea typeface="+mn-ea"/>
              </a:rPr>
              <a:t>元。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335617" y="2484688"/>
            <a:ext cx="3093758" cy="1061829"/>
            <a:chOff x="-612121" y="2624489"/>
            <a:chExt cx="1617216" cy="1206859"/>
          </a:xfrm>
        </p:grpSpPr>
        <p:sp>
          <p:nvSpPr>
            <p:cNvPr id="43" name="对话气泡: 圆角矩形 24"/>
            <p:cNvSpPr/>
            <p:nvPr/>
          </p:nvSpPr>
          <p:spPr>
            <a:xfrm>
              <a:off x="-612121" y="2656562"/>
              <a:ext cx="1617216" cy="1085673"/>
            </a:xfrm>
            <a:prstGeom prst="wedgeRoundRectCallout">
              <a:avLst>
                <a:gd name="adj1" fmla="val -57998"/>
                <a:gd name="adj2" fmla="val -9678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-565058" y="2624489"/>
              <a:ext cx="1523089" cy="12068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小数末尾的</a:t>
              </a:r>
              <a:r>
                <a:rPr lang="en-US" altLang="zh-CN" sz="2100" dirty="0">
                  <a:latin typeface="+mn-ea"/>
                </a:rPr>
                <a:t>0</a:t>
              </a:r>
              <a:r>
                <a:rPr lang="zh-CN" altLang="en-US" sz="2100" dirty="0">
                  <a:latin typeface="+mn-ea"/>
                </a:rPr>
                <a:t>去掉，不不改变小数的大小。</a:t>
              </a:r>
              <a:endParaRPr lang="en-US" altLang="zh-CN" sz="21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32" grpId="0" animBg="1"/>
      <p:bldP spid="33" grpId="0" animBg="1"/>
      <p:bldP spid="37" grpId="0"/>
      <p:bldP spid="38" grpId="0"/>
      <p:bldP spid="39" grpId="0"/>
      <p:bldP spid="40" grpId="0" build="p"/>
      <p:bldP spid="44" grpId="0"/>
      <p:bldP spid="45" grpId="0"/>
      <p:bldP spid="46" grpId="0"/>
      <p:bldP spid="47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06699" y="1247141"/>
            <a:ext cx="4705350" cy="113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3</a:t>
            </a:r>
            <a:endParaRPr lang="zh-CN" altLang="en-US" sz="2100" b="1" dirty="0"/>
          </a:p>
        </p:txBody>
      </p:sp>
      <p:sp>
        <p:nvSpPr>
          <p:cNvPr id="25" name="流程图: 可选过程 24"/>
          <p:cNvSpPr/>
          <p:nvPr/>
        </p:nvSpPr>
        <p:spPr>
          <a:xfrm>
            <a:off x="283801" y="2134362"/>
            <a:ext cx="2497913" cy="1485139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401996" y="1628263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082AB8"/>
                </a:solidFill>
                <a:latin typeface="+mn-ea"/>
                <a:ea typeface="+mn-ea"/>
              </a:rPr>
              <a:t>75.8 + 58=</a:t>
            </a:r>
            <a:endParaRPr lang="zh-CN" altLang="en-US" sz="2400">
              <a:solidFill>
                <a:srgbClr val="082AB8"/>
              </a:solidFill>
              <a:latin typeface="+mn-ea"/>
              <a:ea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363444" y="2021096"/>
            <a:ext cx="849483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7976671" y="2021096"/>
            <a:ext cx="964088" cy="333375"/>
          </a:xfrm>
          <a:prstGeom prst="roundRect">
            <a:avLst>
              <a:gd name="adj" fmla="val 42381"/>
            </a:avLst>
          </a:prstGeom>
          <a:solidFill>
            <a:srgbClr val="FFC000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813156" y="2655556"/>
            <a:ext cx="58836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5 8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498320" y="2655556"/>
            <a:ext cx="440889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 flipH="1">
            <a:off x="1072354" y="3064791"/>
            <a:ext cx="292490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518450" y="3064791"/>
            <a:ext cx="60381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1 3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1" name="Line 32"/>
          <p:cNvSpPr>
            <a:spLocks noChangeShapeType="1"/>
          </p:cNvSpPr>
          <p:nvPr/>
        </p:nvSpPr>
        <p:spPr bwMode="auto">
          <a:xfrm flipV="1">
            <a:off x="569509" y="3086009"/>
            <a:ext cx="146070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1345811" y="3026786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815226" y="2229723"/>
            <a:ext cx="102598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7 5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8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1506307" y="3064791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2010090" y="1627444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133.8(</a:t>
            </a:r>
            <a:r>
              <a:rPr kumimoji="0" lang="zh-CN" altLang="en-US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1159" y="541274"/>
            <a:ext cx="4177556" cy="577081"/>
            <a:chOff x="-421842" y="2633045"/>
            <a:chExt cx="2534968" cy="655904"/>
          </a:xfrm>
        </p:grpSpPr>
        <p:sp>
          <p:nvSpPr>
            <p:cNvPr id="34" name="对话气泡: 圆角矩形 24"/>
            <p:cNvSpPr/>
            <p:nvPr/>
          </p:nvSpPr>
          <p:spPr>
            <a:xfrm>
              <a:off x="-421842" y="2713094"/>
              <a:ext cx="2419471" cy="539784"/>
            </a:xfrm>
            <a:prstGeom prst="wedgeRoundRectCallout">
              <a:avLst>
                <a:gd name="adj1" fmla="val -35719"/>
                <a:gd name="adj2" fmla="val 92474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406344" y="2633045"/>
              <a:ext cx="2519470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我们班要买一个足球和一个排球。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493395" y="3935254"/>
            <a:ext cx="7421880" cy="553879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zh-CN" altLang="en-US" sz="2100">
                <a:latin typeface="+mn-ea"/>
                <a:ea typeface="+mn-ea"/>
              </a:rPr>
              <a:t>答：可以买</a:t>
            </a:r>
            <a:r>
              <a:rPr kumimoji="0" lang="en-US" altLang="zh-CN" sz="2100">
                <a:latin typeface="+mn-ea"/>
                <a:ea typeface="+mn-ea"/>
              </a:rPr>
              <a:t>75.80</a:t>
            </a:r>
            <a:r>
              <a:rPr kumimoji="0" lang="zh-CN" altLang="en-US" sz="2100">
                <a:latin typeface="+mn-ea"/>
                <a:ea typeface="+mn-ea"/>
              </a:rPr>
              <a:t>元的排球和</a:t>
            </a:r>
            <a:r>
              <a:rPr kumimoji="0" lang="en-US" altLang="zh-CN" sz="2100">
                <a:latin typeface="+mn-ea"/>
                <a:ea typeface="+mn-ea"/>
              </a:rPr>
              <a:t>58.00</a:t>
            </a:r>
            <a:r>
              <a:rPr kumimoji="0" lang="zh-CN" altLang="en-US" sz="2100">
                <a:latin typeface="+mn-ea"/>
                <a:ea typeface="+mn-ea"/>
              </a:rPr>
              <a:t>元的足球，需要付</a:t>
            </a:r>
            <a:r>
              <a:rPr kumimoji="0" lang="en-US" altLang="zh-CN" sz="2100">
                <a:latin typeface="+mn-ea"/>
                <a:ea typeface="+mn-ea"/>
              </a:rPr>
              <a:t>133.8</a:t>
            </a:r>
            <a:r>
              <a:rPr kumimoji="0" lang="zh-CN" altLang="en-US" sz="2100">
                <a:latin typeface="+mn-ea"/>
                <a:ea typeface="+mn-ea"/>
              </a:rPr>
              <a:t>元。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762" y="443165"/>
            <a:ext cx="4027784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+mn-ea"/>
              </a:rPr>
              <a:t>可以怎样买，需要付多少钱？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32" grpId="0" animBg="1"/>
      <p:bldP spid="33" grpId="0" animBg="1"/>
      <p:bldP spid="37" grpId="0"/>
      <p:bldP spid="38" grpId="0"/>
      <p:bldP spid="39" grpId="0"/>
      <p:bldP spid="40" grpId="0" build="p"/>
      <p:bldP spid="44" grpId="0"/>
      <p:bldP spid="45" grpId="0"/>
      <p:bldP spid="46" grpId="0"/>
      <p:bldP spid="47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06699" y="1247141"/>
            <a:ext cx="4705350" cy="113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4</a:t>
            </a:r>
            <a:endParaRPr lang="zh-CN" altLang="en-US" sz="2100" b="1" dirty="0"/>
          </a:p>
        </p:txBody>
      </p:sp>
      <p:sp>
        <p:nvSpPr>
          <p:cNvPr id="25" name="流程图: 可选过程 24"/>
          <p:cNvSpPr/>
          <p:nvPr/>
        </p:nvSpPr>
        <p:spPr>
          <a:xfrm>
            <a:off x="283801" y="2134362"/>
            <a:ext cx="2497913" cy="1485139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401996" y="1628263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082AB8"/>
                </a:solidFill>
                <a:latin typeface="+mn-ea"/>
                <a:ea typeface="+mn-ea"/>
              </a:rPr>
              <a:t>92.5 +45.5=</a:t>
            </a:r>
            <a:endParaRPr lang="zh-CN" altLang="en-US" sz="2400">
              <a:solidFill>
                <a:srgbClr val="082AB8"/>
              </a:solidFill>
              <a:latin typeface="+mn-ea"/>
              <a:ea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602202" y="2021096"/>
            <a:ext cx="849483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6794657" y="2009919"/>
            <a:ext cx="964088" cy="333375"/>
          </a:xfrm>
          <a:prstGeom prst="roundRect">
            <a:avLst>
              <a:gd name="adj" fmla="val 42381"/>
            </a:avLst>
          </a:prstGeom>
          <a:solidFill>
            <a:srgbClr val="FFC000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796405" y="2645791"/>
            <a:ext cx="102598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4 5 . 5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498320" y="2655556"/>
            <a:ext cx="440889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 flipH="1">
            <a:off x="1062829" y="3064791"/>
            <a:ext cx="292490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518450" y="3064791"/>
            <a:ext cx="60381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1 3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1" name="Line 32"/>
          <p:cNvSpPr>
            <a:spLocks noChangeShapeType="1"/>
          </p:cNvSpPr>
          <p:nvPr/>
        </p:nvSpPr>
        <p:spPr bwMode="auto">
          <a:xfrm flipV="1">
            <a:off x="569509" y="3086009"/>
            <a:ext cx="146070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1345811" y="3026786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805701" y="2229723"/>
            <a:ext cx="102598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9 2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5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1506307" y="3064791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2141415" y="1627444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138(</a:t>
            </a:r>
            <a:r>
              <a:rPr kumimoji="0" lang="zh-CN" altLang="en-US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1159" y="541274"/>
            <a:ext cx="4177556" cy="577081"/>
            <a:chOff x="-421842" y="2633045"/>
            <a:chExt cx="2534968" cy="655904"/>
          </a:xfrm>
        </p:grpSpPr>
        <p:sp>
          <p:nvSpPr>
            <p:cNvPr id="34" name="对话气泡: 圆角矩形 24"/>
            <p:cNvSpPr/>
            <p:nvPr/>
          </p:nvSpPr>
          <p:spPr>
            <a:xfrm>
              <a:off x="-421842" y="2713094"/>
              <a:ext cx="2419471" cy="539784"/>
            </a:xfrm>
            <a:prstGeom prst="wedgeRoundRectCallout">
              <a:avLst>
                <a:gd name="adj1" fmla="val -35719"/>
                <a:gd name="adj2" fmla="val 92474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406344" y="2633045"/>
              <a:ext cx="2519470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我们班要买一个足球和一个排球。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493395" y="3935254"/>
            <a:ext cx="7354253" cy="553879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zh-CN" altLang="en-US" sz="2100">
                <a:latin typeface="+mn-ea"/>
                <a:ea typeface="+mn-ea"/>
              </a:rPr>
              <a:t>答：可以买</a:t>
            </a:r>
            <a:r>
              <a:rPr kumimoji="0" lang="en-US" altLang="zh-CN" sz="2100">
                <a:latin typeface="+mn-ea"/>
                <a:ea typeface="+mn-ea"/>
              </a:rPr>
              <a:t>92.50</a:t>
            </a:r>
            <a:r>
              <a:rPr kumimoji="0" lang="zh-CN" altLang="en-US" sz="2100">
                <a:latin typeface="+mn-ea"/>
                <a:ea typeface="+mn-ea"/>
              </a:rPr>
              <a:t>元的排球和</a:t>
            </a:r>
            <a:r>
              <a:rPr kumimoji="0" lang="en-US" altLang="zh-CN" sz="2100">
                <a:latin typeface="+mn-ea"/>
                <a:ea typeface="+mn-ea"/>
              </a:rPr>
              <a:t>45.50</a:t>
            </a:r>
            <a:r>
              <a:rPr kumimoji="0" lang="zh-CN" altLang="en-US" sz="2100">
                <a:latin typeface="+mn-ea"/>
                <a:ea typeface="+mn-ea"/>
              </a:rPr>
              <a:t>元的足球，需要付</a:t>
            </a:r>
            <a:r>
              <a:rPr kumimoji="0" lang="en-US" altLang="zh-CN" sz="2100">
                <a:latin typeface="+mn-ea"/>
                <a:ea typeface="+mn-ea"/>
              </a:rPr>
              <a:t>138</a:t>
            </a:r>
            <a:r>
              <a:rPr kumimoji="0" lang="zh-CN" altLang="en-US" sz="2100">
                <a:latin typeface="+mn-ea"/>
                <a:ea typeface="+mn-ea"/>
              </a:rPr>
              <a:t>元。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8762" y="443165"/>
            <a:ext cx="4027784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+mn-ea"/>
              </a:rPr>
              <a:t>可以怎样买，需要付多少钱？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32" grpId="0" animBg="1"/>
      <p:bldP spid="33" grpId="0" animBg="1"/>
      <p:bldP spid="37" grpId="0"/>
      <p:bldP spid="38" grpId="0"/>
      <p:bldP spid="39" grpId="0"/>
      <p:bldP spid="40" grpId="0" build="p"/>
      <p:bldP spid="44" grpId="0"/>
      <p:bldP spid="45" grpId="0"/>
      <p:bldP spid="46" grpId="0"/>
      <p:bldP spid="47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06699" y="1247141"/>
            <a:ext cx="4705350" cy="113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5</a:t>
            </a:r>
            <a:endParaRPr lang="zh-CN" altLang="en-US" sz="2100" b="1" dirty="0"/>
          </a:p>
        </p:txBody>
      </p:sp>
      <p:sp>
        <p:nvSpPr>
          <p:cNvPr id="25" name="流程图: 可选过程 24"/>
          <p:cNvSpPr/>
          <p:nvPr/>
        </p:nvSpPr>
        <p:spPr>
          <a:xfrm>
            <a:off x="283801" y="2134362"/>
            <a:ext cx="2497913" cy="1485139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401996" y="1628263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082AB8"/>
                </a:solidFill>
                <a:latin typeface="+mn-ea"/>
                <a:ea typeface="+mn-ea"/>
              </a:rPr>
              <a:t>92.5 +58=</a:t>
            </a:r>
            <a:endParaRPr lang="zh-CN" altLang="en-US" sz="2400">
              <a:solidFill>
                <a:srgbClr val="082AB8"/>
              </a:solidFill>
              <a:latin typeface="+mn-ea"/>
              <a:ea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602202" y="2021096"/>
            <a:ext cx="849483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8047961" y="2010977"/>
            <a:ext cx="964088" cy="333375"/>
          </a:xfrm>
          <a:prstGeom prst="roundRect">
            <a:avLst>
              <a:gd name="adj" fmla="val 42381"/>
            </a:avLst>
          </a:prstGeom>
          <a:solidFill>
            <a:srgbClr val="FFC000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816882" y="2645791"/>
            <a:ext cx="58836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5 8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498320" y="2655556"/>
            <a:ext cx="440889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 flipH="1">
            <a:off x="1081879" y="3064791"/>
            <a:ext cx="292490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518450" y="3064791"/>
            <a:ext cx="603815" cy="4386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1 5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1" name="Line 32"/>
          <p:cNvSpPr>
            <a:spLocks noChangeShapeType="1"/>
          </p:cNvSpPr>
          <p:nvPr/>
        </p:nvSpPr>
        <p:spPr bwMode="auto">
          <a:xfrm flipV="1">
            <a:off x="569509" y="3086009"/>
            <a:ext cx="146070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1345811" y="3026786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805701" y="2229723"/>
            <a:ext cx="102598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9 2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5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1506307" y="3064791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1929853" y="1617987"/>
            <a:ext cx="1561142" cy="438626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150.5(</a:t>
            </a:r>
            <a:r>
              <a:rPr kumimoji="0" lang="zh-CN" altLang="en-US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1159" y="541274"/>
            <a:ext cx="4177556" cy="577081"/>
            <a:chOff x="-421842" y="2633045"/>
            <a:chExt cx="2534968" cy="655904"/>
          </a:xfrm>
        </p:grpSpPr>
        <p:sp>
          <p:nvSpPr>
            <p:cNvPr id="34" name="对话气泡: 圆角矩形 24"/>
            <p:cNvSpPr/>
            <p:nvPr/>
          </p:nvSpPr>
          <p:spPr>
            <a:xfrm>
              <a:off x="-421842" y="2713094"/>
              <a:ext cx="2419471" cy="539784"/>
            </a:xfrm>
            <a:prstGeom prst="wedgeRoundRectCallout">
              <a:avLst>
                <a:gd name="adj1" fmla="val -35719"/>
                <a:gd name="adj2" fmla="val 92474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406344" y="2633045"/>
              <a:ext cx="2519470" cy="655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我们班要买一个足球和一个排球。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493396" y="3935254"/>
            <a:ext cx="7477601" cy="553879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zh-CN" altLang="en-US" sz="2100">
                <a:latin typeface="+mn-ea"/>
                <a:ea typeface="+mn-ea"/>
              </a:rPr>
              <a:t>答：可以买</a:t>
            </a:r>
            <a:r>
              <a:rPr kumimoji="0" lang="en-US" altLang="zh-CN" sz="2100">
                <a:latin typeface="+mn-ea"/>
                <a:ea typeface="+mn-ea"/>
              </a:rPr>
              <a:t>92.50</a:t>
            </a:r>
            <a:r>
              <a:rPr kumimoji="0" lang="zh-CN" altLang="en-US" sz="2100">
                <a:latin typeface="+mn-ea"/>
                <a:ea typeface="+mn-ea"/>
              </a:rPr>
              <a:t>元的排球和</a:t>
            </a:r>
            <a:r>
              <a:rPr kumimoji="0" lang="en-US" altLang="zh-CN" sz="2100">
                <a:latin typeface="+mn-ea"/>
                <a:ea typeface="+mn-ea"/>
              </a:rPr>
              <a:t>58.00</a:t>
            </a:r>
            <a:r>
              <a:rPr kumimoji="0" lang="zh-CN" altLang="en-US" sz="2100">
                <a:latin typeface="+mn-ea"/>
                <a:ea typeface="+mn-ea"/>
              </a:rPr>
              <a:t>元的足球，需要付</a:t>
            </a:r>
            <a:r>
              <a:rPr kumimoji="0" lang="en-US" altLang="zh-CN" sz="2100">
                <a:latin typeface="+mn-ea"/>
                <a:ea typeface="+mn-ea"/>
              </a:rPr>
              <a:t>150.5</a:t>
            </a:r>
            <a:r>
              <a:rPr kumimoji="0" lang="zh-CN" altLang="en-US" sz="2100">
                <a:latin typeface="+mn-ea"/>
                <a:ea typeface="+mn-ea"/>
              </a:rPr>
              <a:t>元。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8762" y="443165"/>
            <a:ext cx="4027784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+mn-ea"/>
              </a:rPr>
              <a:t>可以怎样买，需要付多少钱？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32" grpId="0" animBg="1"/>
      <p:bldP spid="33" grpId="0" animBg="1"/>
      <p:bldP spid="37" grpId="0"/>
      <p:bldP spid="38" grpId="0"/>
      <p:bldP spid="39" grpId="0"/>
      <p:bldP spid="40" grpId="0" uiExpand="1" build="p"/>
      <p:bldP spid="44" grpId="0"/>
      <p:bldP spid="45" grpId="0"/>
      <p:bldP spid="46" grpId="0"/>
      <p:bldP spid="47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流程图: 可选过程 28"/>
          <p:cNvSpPr/>
          <p:nvPr/>
        </p:nvSpPr>
        <p:spPr>
          <a:xfrm>
            <a:off x="4171976" y="1569372"/>
            <a:ext cx="2392986" cy="2199460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3520" y="378396"/>
            <a:ext cx="6145448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下面计算对吗？把不对的改正过来。</a:t>
            </a:r>
            <a:endParaRPr lang="zh-CN" altLang="en-US" sz="2400" b="1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6</a:t>
            </a:r>
            <a:endParaRPr lang="zh-CN" altLang="en-US" sz="2100" b="1" dirty="0"/>
          </a:p>
        </p:txBody>
      </p:sp>
      <p:grpSp>
        <p:nvGrpSpPr>
          <p:cNvPr id="24" name="组合 23"/>
          <p:cNvGrpSpPr/>
          <p:nvPr/>
        </p:nvGrpSpPr>
        <p:grpSpPr>
          <a:xfrm>
            <a:off x="2274012" y="3958855"/>
            <a:ext cx="2308465" cy="644355"/>
            <a:chOff x="-521842" y="2632337"/>
            <a:chExt cx="2037877" cy="732366"/>
          </a:xfrm>
        </p:grpSpPr>
        <p:sp>
          <p:nvSpPr>
            <p:cNvPr id="25" name="对话气泡: 圆角矩形 24"/>
            <p:cNvSpPr/>
            <p:nvPr/>
          </p:nvSpPr>
          <p:spPr>
            <a:xfrm>
              <a:off x="-521842" y="2701457"/>
              <a:ext cx="2037877" cy="663246"/>
            </a:xfrm>
            <a:prstGeom prst="wedgeRoundRectCallout">
              <a:avLst>
                <a:gd name="adj1" fmla="val -66459"/>
                <a:gd name="adj2" fmla="val -31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521840" y="2632337"/>
              <a:ext cx="188460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小数点没有对齐。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443405" y="2922825"/>
            <a:ext cx="119122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82AB8"/>
                </a:solidFill>
                <a:latin typeface="+mn-ea"/>
              </a:rPr>
              <a:t>（     ）</a:t>
            </a:r>
            <a:endParaRPr lang="zh-CN" altLang="en-US" sz="2400" b="1" dirty="0">
              <a:solidFill>
                <a:srgbClr val="082AB8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43834" y="2888200"/>
            <a:ext cx="594937" cy="6924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1551" y="1108472"/>
            <a:ext cx="2335691" cy="2181225"/>
            <a:chOff x="1612900" y="1943100"/>
            <a:chExt cx="3114255" cy="29083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1" r="-1631"/>
            <a:stretch>
              <a:fillRect/>
            </a:stretch>
          </p:blipFill>
          <p:spPr>
            <a:xfrm>
              <a:off x="1612900" y="1943100"/>
              <a:ext cx="3114255" cy="2908300"/>
            </a:xfrm>
            <a:prstGeom prst="rect">
              <a:avLst/>
            </a:prstGeom>
          </p:spPr>
        </p:pic>
        <p:sp>
          <p:nvSpPr>
            <p:cNvPr id="15" name="Text Box 31"/>
            <p:cNvSpPr txBox="1">
              <a:spLocks noChangeArrowheads="1"/>
            </p:cNvSpPr>
            <p:nvPr/>
          </p:nvSpPr>
          <p:spPr bwMode="auto">
            <a:xfrm>
              <a:off x="2517607" y="3190356"/>
              <a:ext cx="1178497" cy="5569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   3. 4</a:t>
              </a:r>
              <a:endParaRPr lang="en-US" altLang="zh-CN" sz="21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2349824" y="3160327"/>
              <a:ext cx="509512" cy="55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sz="2100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sz="210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17" name="Text Box 27"/>
            <p:cNvSpPr txBox="1">
              <a:spLocks noChangeArrowheads="1"/>
            </p:cNvSpPr>
            <p:nvPr/>
          </p:nvSpPr>
          <p:spPr bwMode="auto">
            <a:xfrm>
              <a:off x="3126596" y="3601563"/>
              <a:ext cx="453941" cy="55690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sz="2100">
                  <a:latin typeface="+mn-ea"/>
                  <a:ea typeface="+mn-ea"/>
                </a:rPr>
                <a:t>2</a:t>
              </a:r>
              <a:endParaRPr kumimoji="0" lang="en-US" altLang="zh-CN" sz="2100" dirty="0">
                <a:latin typeface="+mn-ea"/>
                <a:ea typeface="+mn-ea"/>
              </a:endParaRPr>
            </a:p>
          </p:txBody>
        </p:sp>
        <p:sp>
          <p:nvSpPr>
            <p:cNvPr id="18" name="Text Box 27"/>
            <p:cNvSpPr txBox="1">
              <a:spLocks noChangeArrowheads="1"/>
            </p:cNvSpPr>
            <p:nvPr/>
          </p:nvSpPr>
          <p:spPr bwMode="auto">
            <a:xfrm>
              <a:off x="2434217" y="3607931"/>
              <a:ext cx="854835" cy="5569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2. 7</a:t>
              </a:r>
              <a:endParaRPr lang="en-US" altLang="zh-CN" sz="21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9" name="Line 32"/>
            <p:cNvSpPr>
              <a:spLocks noChangeShapeType="1"/>
            </p:cNvSpPr>
            <p:nvPr/>
          </p:nvSpPr>
          <p:spPr bwMode="auto">
            <a:xfrm flipV="1">
              <a:off x="2017340" y="3617257"/>
              <a:ext cx="20297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100">
                <a:latin typeface="+mn-ea"/>
              </a:endParaRPr>
            </a:p>
          </p:txBody>
        </p: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2505972" y="2485783"/>
              <a:ext cx="1176361" cy="5569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2. 3 8</a:t>
              </a:r>
              <a:endParaRPr lang="en-US" altLang="zh-CN" sz="2100" dirty="0"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4805083" y="2280942"/>
            <a:ext cx="845648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  3. 4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4658684" y="2266991"/>
            <a:ext cx="440889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5320012" y="2752398"/>
            <a:ext cx="325779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Line 32"/>
          <p:cNvSpPr>
            <a:spLocks noChangeShapeType="1"/>
          </p:cNvSpPr>
          <p:nvPr/>
        </p:nvSpPr>
        <p:spPr bwMode="auto">
          <a:xfrm flipV="1">
            <a:off x="4682848" y="2724492"/>
            <a:ext cx="124832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5157611" y="2698642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4982128" y="1750430"/>
            <a:ext cx="934614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2. 3 8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2" name="Text Box 27"/>
          <p:cNvSpPr txBox="1">
            <a:spLocks noChangeArrowheads="1"/>
          </p:cNvSpPr>
          <p:nvPr/>
        </p:nvSpPr>
        <p:spPr bwMode="auto">
          <a:xfrm>
            <a:off x="5614588" y="2756181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4975984" y="2738418"/>
            <a:ext cx="375518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5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7" grpId="0"/>
      <p:bldP spid="28" grpId="0"/>
      <p:bldP spid="34" grpId="0"/>
      <p:bldP spid="35" grpId="0"/>
      <p:bldP spid="37" grpId="0"/>
      <p:bldP spid="38" grpId="0" animBg="1"/>
      <p:bldP spid="40" grpId="0"/>
      <p:bldP spid="41" grpId="0"/>
      <p:bldP spid="42" grpId="0"/>
      <p:bldP spid="3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10"/>
          <p:cNvSpPr>
            <a:spLocks noChangeArrowheads="1"/>
          </p:cNvSpPr>
          <p:nvPr/>
        </p:nvSpPr>
        <p:spPr bwMode="auto">
          <a:xfrm>
            <a:off x="895351" y="955464"/>
            <a:ext cx="6762750" cy="3006936"/>
          </a:xfrm>
          <a:prstGeom prst="roundRect">
            <a:avLst>
              <a:gd name="adj" fmla="val 5528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00B0F0"/>
            </a:solidFill>
            <a:round/>
          </a:ln>
        </p:spPr>
        <p:txBody>
          <a:bodyPr wrap="none" lIns="256500" tIns="27000" rIns="68580" bIns="270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40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5" name="Group 10"/>
          <p:cNvGrpSpPr/>
          <p:nvPr/>
        </p:nvGrpSpPr>
        <p:grpSpPr bwMode="auto">
          <a:xfrm>
            <a:off x="2283089" y="893121"/>
            <a:ext cx="4739747" cy="876708"/>
            <a:chOff x="0" y="0"/>
            <a:chExt cx="1636" cy="641"/>
          </a:xfrm>
        </p:grpSpPr>
        <p:pic>
          <p:nvPicPr>
            <p:cNvPr id="6" name="AutoShape 114"/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636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73" y="67"/>
              <a:ext cx="138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0" hangingPunct="1">
                <a:spcBef>
                  <a:spcPct val="0"/>
                </a:spcBef>
                <a:buFontTx/>
                <a:buNone/>
              </a:pPr>
              <a:endParaRPr lang="ko-KR" altLang="en-US" sz="1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464069" y="1054249"/>
            <a:ext cx="455876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计算位数不同的小数加法要注意：</a:t>
            </a:r>
            <a:endParaRPr lang="en-US" altLang="zh-CN" sz="2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8849" y="1545449"/>
            <a:ext cx="6455753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列竖式计算时，相同数位对齐就是要把小数点对齐，从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末位</a:t>
            </a:r>
            <a:r>
              <a:rPr lang="zh-CN" altLang="en-US" sz="2100" dirty="0">
                <a:latin typeface="+mn-ea"/>
              </a:rPr>
              <a:t>算起，哪一位相加满十要向前一位进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。小数部分哪一位没有计数单位，就看成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是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r>
              <a:rPr lang="zh-CN" altLang="en-US" sz="2100" dirty="0">
                <a:latin typeface="+mn-ea"/>
              </a:rPr>
              <a:t>与另一个数相加。得数的小数部分末尾有</a:t>
            </a:r>
            <a:r>
              <a:rPr lang="en-US" altLang="zh-CN" sz="2100" dirty="0">
                <a:latin typeface="+mn-ea"/>
              </a:rPr>
              <a:t>0</a:t>
            </a:r>
            <a:r>
              <a:rPr lang="zh-CN" altLang="en-US" sz="2100" dirty="0">
                <a:latin typeface="+mn-ea"/>
              </a:rPr>
              <a:t>的，一般要把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末尾的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</a:t>
            </a:r>
            <a:r>
              <a:rPr lang="zh-CN" altLang="en-US" sz="2100" dirty="0">
                <a:latin typeface="+mn-ea"/>
              </a:rPr>
              <a:t>去掉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6869" y="30331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6" name="矩形 5"/>
          <p:cNvSpPr/>
          <p:nvPr/>
        </p:nvSpPr>
        <p:spPr>
          <a:xfrm>
            <a:off x="593057" y="397494"/>
            <a:ext cx="1563879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填一填。</a:t>
            </a:r>
            <a:endParaRPr lang="zh-CN" altLang="en-US" sz="2400" b="1" dirty="0">
              <a:latin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09674" y="418622"/>
            <a:ext cx="3264218" cy="577081"/>
            <a:chOff x="-659035" y="2614787"/>
            <a:chExt cx="3192520" cy="655803"/>
          </a:xfrm>
        </p:grpSpPr>
        <p:sp>
          <p:nvSpPr>
            <p:cNvPr id="14" name="对话气泡: 圆角矩形 24"/>
            <p:cNvSpPr/>
            <p:nvPr/>
          </p:nvSpPr>
          <p:spPr>
            <a:xfrm>
              <a:off x="-659035" y="2701457"/>
              <a:ext cx="3192520" cy="566579"/>
            </a:xfrm>
            <a:prstGeom prst="wedgeRoundRectCallout">
              <a:avLst>
                <a:gd name="adj1" fmla="val 34516"/>
                <a:gd name="adj2" fmla="val 9302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-614784" y="2614787"/>
              <a:ext cx="3055327" cy="655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注意</a:t>
              </a:r>
              <a:r>
                <a:rPr lang="zh-CN" altLang="en-US" sz="2100" dirty="0">
                  <a:solidFill>
                    <a:srgbClr val="FF0000"/>
                  </a:solidFill>
                  <a:latin typeface="+mn-ea"/>
                </a:rPr>
                <a:t>相同</a:t>
              </a:r>
              <a:r>
                <a:rPr lang="zh-CN" altLang="en-US" sz="2100" dirty="0">
                  <a:latin typeface="+mn-ea"/>
                </a:rPr>
                <a:t>数位对齐并相加。</a:t>
              </a:r>
              <a:endParaRPr lang="zh-CN" altLang="en-US" sz="2100" dirty="0"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5215" y="1372760"/>
            <a:ext cx="6445031" cy="2921985"/>
            <a:chOff x="296368" y="1561470"/>
            <a:chExt cx="8593375" cy="3895980"/>
          </a:xfrm>
        </p:grpSpPr>
        <p:sp>
          <p:nvSpPr>
            <p:cNvPr id="23" name="圆角矩形 22"/>
            <p:cNvSpPr/>
            <p:nvPr/>
          </p:nvSpPr>
          <p:spPr>
            <a:xfrm>
              <a:off x="314673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96368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63068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1.37</a:t>
              </a:r>
              <a:endParaRPr lang="zh-CN" altLang="en-US" sz="21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563068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9.8</a:t>
              </a:r>
              <a:endParaRPr lang="zh-CN" altLang="en-US" sz="21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3068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14.5</a:t>
              </a:r>
              <a:endParaRPr lang="zh-CN" altLang="en-US" sz="210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574024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555719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822419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8.95</a:t>
              </a:r>
              <a:endParaRPr lang="zh-CN" altLang="en-US" sz="21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3822419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6.28</a:t>
              </a:r>
              <a:endParaRPr lang="zh-CN" altLang="en-US" sz="21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822419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5.74</a:t>
              </a:r>
              <a:endParaRPr lang="zh-CN" altLang="en-US" sz="2100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6679943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661638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928338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928338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6928338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5" name="矩形 34"/>
            <p:cNvSpPr/>
            <p:nvPr/>
          </p:nvSpPr>
          <p:spPr>
            <a:xfrm>
              <a:off x="2214080" y="3198310"/>
              <a:ext cx="1498600" cy="62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+</a:t>
              </a:r>
              <a:endParaRPr lang="zh-CN" altLang="en-US" sz="21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5409715" y="3198310"/>
              <a:ext cx="1498600" cy="62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=</a:t>
              </a:r>
              <a:endParaRPr lang="zh-CN" altLang="en-US" sz="2100"/>
            </a:p>
          </p:txBody>
        </p:sp>
      </p:grp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5976740" y="1837722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10.32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5965620" y="2636727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16.08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5979741" y="3560027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20.24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9034" y="78287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课堂作业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85643" y="398499"/>
            <a:ext cx="8171915" cy="1107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计算并验算。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12+0.5=                                             12.56+5.8=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407795" y="1751885"/>
            <a:ext cx="3409224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23" name="Text Box 31"/>
          <p:cNvSpPr txBox="1">
            <a:spLocks noChangeArrowheads="1"/>
          </p:cNvSpPr>
          <p:nvPr/>
        </p:nvSpPr>
        <p:spPr bwMode="auto">
          <a:xfrm>
            <a:off x="758461" y="2350867"/>
            <a:ext cx="67492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0 . 5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367184" y="2350867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770950" y="269299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1134538" y="2692995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7" name="Line 32"/>
          <p:cNvSpPr>
            <a:spLocks noChangeShapeType="1"/>
          </p:cNvSpPr>
          <p:nvPr/>
        </p:nvSpPr>
        <p:spPr bwMode="auto">
          <a:xfrm flipV="1">
            <a:off x="437825" y="2729254"/>
            <a:ext cx="119877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1003342" y="2655499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 Box 31"/>
          <p:cNvSpPr txBox="1">
            <a:spLocks noChangeArrowheads="1"/>
          </p:cNvSpPr>
          <p:nvPr/>
        </p:nvSpPr>
        <p:spPr bwMode="auto">
          <a:xfrm>
            <a:off x="535131" y="1966449"/>
            <a:ext cx="53065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1 2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1683745" y="1076570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12.5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 Box 27"/>
          <p:cNvSpPr txBox="1">
            <a:spLocks noChangeArrowheads="1"/>
          </p:cNvSpPr>
          <p:nvPr/>
        </p:nvSpPr>
        <p:spPr bwMode="auto">
          <a:xfrm>
            <a:off x="536558" y="269299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Box 12"/>
          <p:cNvSpPr txBox="1"/>
          <p:nvPr/>
        </p:nvSpPr>
        <p:spPr>
          <a:xfrm>
            <a:off x="1608077" y="2271857"/>
            <a:ext cx="8972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55" name="Text Box 31"/>
          <p:cNvSpPr txBox="1">
            <a:spLocks noChangeArrowheads="1"/>
          </p:cNvSpPr>
          <p:nvPr/>
        </p:nvSpPr>
        <p:spPr bwMode="auto">
          <a:xfrm>
            <a:off x="2752633" y="2350405"/>
            <a:ext cx="67492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0 . 5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6" name="Rectangle 25"/>
          <p:cNvSpPr>
            <a:spLocks noChangeArrowheads="1"/>
          </p:cNvSpPr>
          <p:nvPr/>
        </p:nvSpPr>
        <p:spPr bwMode="auto">
          <a:xfrm>
            <a:off x="2387331" y="2216870"/>
            <a:ext cx="256544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_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72" name="Text Box 27"/>
          <p:cNvSpPr txBox="1">
            <a:spLocks noChangeArrowheads="1"/>
          </p:cNvSpPr>
          <p:nvPr/>
        </p:nvSpPr>
        <p:spPr bwMode="auto">
          <a:xfrm>
            <a:off x="2746909" y="269299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3" name="Text Box 27"/>
          <p:cNvSpPr txBox="1">
            <a:spLocks noChangeArrowheads="1"/>
          </p:cNvSpPr>
          <p:nvPr/>
        </p:nvSpPr>
        <p:spPr bwMode="auto">
          <a:xfrm>
            <a:off x="3108155" y="2692995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74" name="Line 32"/>
          <p:cNvSpPr>
            <a:spLocks noChangeShapeType="1"/>
          </p:cNvSpPr>
          <p:nvPr/>
        </p:nvSpPr>
        <p:spPr bwMode="auto">
          <a:xfrm flipV="1">
            <a:off x="2413784" y="2729254"/>
            <a:ext cx="119877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76" name="Rectangle 37"/>
          <p:cNvSpPr>
            <a:spLocks noChangeArrowheads="1"/>
          </p:cNvSpPr>
          <p:nvPr/>
        </p:nvSpPr>
        <p:spPr bwMode="auto">
          <a:xfrm>
            <a:off x="2987375" y="2675858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7" name="Text Box 31"/>
          <p:cNvSpPr txBox="1">
            <a:spLocks noChangeArrowheads="1"/>
          </p:cNvSpPr>
          <p:nvPr/>
        </p:nvSpPr>
        <p:spPr bwMode="auto">
          <a:xfrm>
            <a:off x="2511090" y="1966449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1 2 . 5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0" name="Text Box 27"/>
          <p:cNvSpPr txBox="1">
            <a:spLocks noChangeArrowheads="1"/>
          </p:cNvSpPr>
          <p:nvPr/>
        </p:nvSpPr>
        <p:spPr bwMode="auto">
          <a:xfrm>
            <a:off x="2512517" y="269299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724073" y="3658333"/>
            <a:ext cx="3870703" cy="577081"/>
            <a:chOff x="-703955" y="2632337"/>
            <a:chExt cx="2762164" cy="655903"/>
          </a:xfrm>
        </p:grpSpPr>
        <p:sp>
          <p:nvSpPr>
            <p:cNvPr id="82" name="对话气泡: 圆角矩形 24"/>
            <p:cNvSpPr/>
            <p:nvPr/>
          </p:nvSpPr>
          <p:spPr>
            <a:xfrm>
              <a:off x="-703955" y="2701458"/>
              <a:ext cx="1973389" cy="539876"/>
            </a:xfrm>
            <a:prstGeom prst="wedgeRoundRectCallout">
              <a:avLst>
                <a:gd name="adj1" fmla="val -53261"/>
                <a:gd name="adj2" fmla="val -9123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-643376" y="2632337"/>
              <a:ext cx="2701585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和</a:t>
              </a:r>
              <a:r>
                <a:rPr lang="en-US" altLang="zh-CN" sz="2100">
                  <a:latin typeface="+mn-ea"/>
                </a:rPr>
                <a:t>-</a:t>
              </a:r>
              <a:r>
                <a:rPr lang="zh-CN" altLang="en-US" sz="2100">
                  <a:latin typeface="+mn-ea"/>
                </a:rPr>
                <a:t>加数</a:t>
              </a:r>
              <a:r>
                <a:rPr lang="en-US" altLang="zh-CN" sz="2100">
                  <a:latin typeface="+mn-ea"/>
                </a:rPr>
                <a:t>=</a:t>
              </a:r>
              <a:r>
                <a:rPr lang="zh-CN" altLang="en-US" sz="2100">
                  <a:latin typeface="+mn-ea"/>
                </a:rPr>
                <a:t>另一个加数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84" name="流程图: 可选过程 83"/>
          <p:cNvSpPr/>
          <p:nvPr/>
        </p:nvSpPr>
        <p:spPr>
          <a:xfrm>
            <a:off x="5044602" y="1751885"/>
            <a:ext cx="3409224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85" name="Text Box 31"/>
          <p:cNvSpPr txBox="1">
            <a:spLocks noChangeArrowheads="1"/>
          </p:cNvSpPr>
          <p:nvPr/>
        </p:nvSpPr>
        <p:spPr bwMode="auto">
          <a:xfrm>
            <a:off x="5393916" y="2334285"/>
            <a:ext cx="67492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5 . 8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6" name="Rectangle 25"/>
          <p:cNvSpPr>
            <a:spLocks noChangeArrowheads="1"/>
          </p:cNvSpPr>
          <p:nvPr/>
        </p:nvSpPr>
        <p:spPr bwMode="auto">
          <a:xfrm>
            <a:off x="5022358" y="2360499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5389709" y="269299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8" name="Text Box 27"/>
          <p:cNvSpPr txBox="1">
            <a:spLocks noChangeArrowheads="1"/>
          </p:cNvSpPr>
          <p:nvPr/>
        </p:nvSpPr>
        <p:spPr bwMode="auto">
          <a:xfrm>
            <a:off x="5769004" y="2692995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9" name="Line 32"/>
          <p:cNvSpPr>
            <a:spLocks noChangeShapeType="1"/>
          </p:cNvSpPr>
          <p:nvPr/>
        </p:nvSpPr>
        <p:spPr bwMode="auto">
          <a:xfrm flipV="1">
            <a:off x="5074633" y="2729254"/>
            <a:ext cx="119877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91" name="Rectangle 37"/>
          <p:cNvSpPr>
            <a:spLocks noChangeArrowheads="1"/>
          </p:cNvSpPr>
          <p:nvPr/>
        </p:nvSpPr>
        <p:spPr bwMode="auto">
          <a:xfrm>
            <a:off x="5648224" y="2675858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2" name="Text Box 31"/>
          <p:cNvSpPr txBox="1">
            <a:spLocks noChangeArrowheads="1"/>
          </p:cNvSpPr>
          <p:nvPr/>
        </p:nvSpPr>
        <p:spPr bwMode="auto">
          <a:xfrm>
            <a:off x="5145312" y="2009849"/>
            <a:ext cx="1148615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1 2 . 5 6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3" name="Text Box 27"/>
          <p:cNvSpPr txBox="1">
            <a:spLocks noChangeArrowheads="1"/>
          </p:cNvSpPr>
          <p:nvPr/>
        </p:nvSpPr>
        <p:spPr bwMode="auto">
          <a:xfrm>
            <a:off x="6020508" y="2692995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6" name="TextBox 12"/>
          <p:cNvSpPr txBox="1"/>
          <p:nvPr/>
        </p:nvSpPr>
        <p:spPr>
          <a:xfrm>
            <a:off x="6244885" y="2271857"/>
            <a:ext cx="8972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sp>
        <p:nvSpPr>
          <p:cNvPr id="97" name="Text Box 31"/>
          <p:cNvSpPr txBox="1">
            <a:spLocks noChangeArrowheads="1"/>
          </p:cNvSpPr>
          <p:nvPr/>
        </p:nvSpPr>
        <p:spPr bwMode="auto">
          <a:xfrm>
            <a:off x="7127835" y="2350405"/>
            <a:ext cx="1148615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1 2 . 5 6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8" name="Rectangle 25"/>
          <p:cNvSpPr>
            <a:spLocks noChangeArrowheads="1"/>
          </p:cNvSpPr>
          <p:nvPr/>
        </p:nvSpPr>
        <p:spPr bwMode="auto">
          <a:xfrm>
            <a:off x="6992475" y="2350405"/>
            <a:ext cx="25293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2100">
                <a:solidFill>
                  <a:srgbClr val="000000"/>
                </a:solidFill>
                <a:latin typeface="+mn-ea"/>
                <a:ea typeface="+mn-ea"/>
              </a:rPr>
              <a:t>-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99" name="Text Box 27"/>
          <p:cNvSpPr txBox="1">
            <a:spLocks noChangeArrowheads="1"/>
          </p:cNvSpPr>
          <p:nvPr/>
        </p:nvSpPr>
        <p:spPr bwMode="auto">
          <a:xfrm>
            <a:off x="7383716" y="269299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0" name="Text Box 27"/>
          <p:cNvSpPr txBox="1">
            <a:spLocks noChangeArrowheads="1"/>
          </p:cNvSpPr>
          <p:nvPr/>
        </p:nvSpPr>
        <p:spPr bwMode="auto">
          <a:xfrm>
            <a:off x="7744963" y="2692995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8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01" name="Line 32"/>
          <p:cNvSpPr>
            <a:spLocks noChangeShapeType="1"/>
          </p:cNvSpPr>
          <p:nvPr/>
        </p:nvSpPr>
        <p:spPr bwMode="auto">
          <a:xfrm>
            <a:off x="7026118" y="2728336"/>
            <a:ext cx="1223253" cy="91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02" name="Text Box 34"/>
          <p:cNvSpPr txBox="1">
            <a:spLocks noChangeArrowheads="1"/>
          </p:cNvSpPr>
          <p:nvPr/>
        </p:nvSpPr>
        <p:spPr bwMode="auto">
          <a:xfrm>
            <a:off x="7403434" y="1683986"/>
            <a:ext cx="14231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3" name="Rectangle 37"/>
          <p:cNvSpPr>
            <a:spLocks noChangeArrowheads="1"/>
          </p:cNvSpPr>
          <p:nvPr/>
        </p:nvSpPr>
        <p:spPr bwMode="auto">
          <a:xfrm>
            <a:off x="7624183" y="2675858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4" name="Text Box 31"/>
          <p:cNvSpPr txBox="1">
            <a:spLocks noChangeArrowheads="1"/>
          </p:cNvSpPr>
          <p:nvPr/>
        </p:nvSpPr>
        <p:spPr bwMode="auto">
          <a:xfrm>
            <a:off x="7128009" y="1974470"/>
            <a:ext cx="1148615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1 8 . 3 6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05" name="Text Box 27"/>
          <p:cNvSpPr txBox="1">
            <a:spLocks noChangeArrowheads="1"/>
          </p:cNvSpPr>
          <p:nvPr/>
        </p:nvSpPr>
        <p:spPr bwMode="auto">
          <a:xfrm>
            <a:off x="7996467" y="2692995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8" name="Text Box 27"/>
          <p:cNvSpPr txBox="1">
            <a:spLocks noChangeArrowheads="1"/>
          </p:cNvSpPr>
          <p:nvPr/>
        </p:nvSpPr>
        <p:spPr bwMode="auto">
          <a:xfrm>
            <a:off x="6717506" y="1065848"/>
            <a:ext cx="906780" cy="392430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18.36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6170891" y="368746"/>
            <a:ext cx="2386012" cy="577081"/>
            <a:chOff x="-703955" y="2611767"/>
            <a:chExt cx="1702677" cy="655903"/>
          </a:xfrm>
        </p:grpSpPr>
        <p:sp>
          <p:nvSpPr>
            <p:cNvPr id="110" name="对话气泡: 圆角矩形 24"/>
            <p:cNvSpPr/>
            <p:nvPr/>
          </p:nvSpPr>
          <p:spPr>
            <a:xfrm>
              <a:off x="-703955" y="2701458"/>
              <a:ext cx="1683840" cy="539876"/>
            </a:xfrm>
            <a:prstGeom prst="wedgeRoundRectCallout">
              <a:avLst>
                <a:gd name="adj1" fmla="val 23"/>
                <a:gd name="adj2" fmla="val 83220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-617632" y="2611767"/>
              <a:ext cx="1616354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得数不要写错哦！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57" name="Text Box 27"/>
          <p:cNvSpPr txBox="1">
            <a:spLocks noChangeArrowheads="1"/>
          </p:cNvSpPr>
          <p:nvPr/>
        </p:nvSpPr>
        <p:spPr bwMode="auto">
          <a:xfrm>
            <a:off x="5155349" y="269299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25" grpId="0"/>
      <p:bldP spid="26" grpId="0" build="p"/>
      <p:bldP spid="29" grpId="0"/>
      <p:bldP spid="30" grpId="0"/>
      <p:bldP spid="32" grpId="0"/>
      <p:bldP spid="41" grpId="0"/>
      <p:bldP spid="54" grpId="0"/>
      <p:bldP spid="55" grpId="0"/>
      <p:bldP spid="56" grpId="0"/>
      <p:bldP spid="72" grpId="0"/>
      <p:bldP spid="73" grpId="0" build="p"/>
      <p:bldP spid="76" grpId="0"/>
      <p:bldP spid="77" grpId="0"/>
      <p:bldP spid="80" grpId="0"/>
      <p:bldP spid="84" grpId="0" animBg="1"/>
      <p:bldP spid="85" grpId="0"/>
      <p:bldP spid="86" grpId="0"/>
      <p:bldP spid="87" grpId="0"/>
      <p:bldP spid="88" grpId="0" build="p"/>
      <p:bldP spid="91" grpId="0"/>
      <p:bldP spid="92" grpId="0"/>
      <p:bldP spid="93" grpId="0"/>
      <p:bldP spid="96" grpId="0"/>
      <p:bldP spid="97" grpId="0"/>
      <p:bldP spid="98" grpId="0"/>
      <p:bldP spid="99" grpId="0"/>
      <p:bldP spid="100" grpId="0" build="p"/>
      <p:bldP spid="102" grpId="0"/>
      <p:bldP spid="103" grpId="0"/>
      <p:bldP spid="104" grpId="0"/>
      <p:bldP spid="105" grpId="0"/>
      <p:bldP spid="108" grpId="0"/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流程图: 可选过程 79"/>
          <p:cNvSpPr/>
          <p:nvPr/>
        </p:nvSpPr>
        <p:spPr>
          <a:xfrm>
            <a:off x="229169" y="1807127"/>
            <a:ext cx="8629015" cy="1611627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499677" y="397543"/>
            <a:ext cx="8662421" cy="1107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用小数计算下面各题。</a:t>
            </a:r>
            <a:endParaRPr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元</a:t>
            </a:r>
            <a:r>
              <a:rPr lang="en-US" altLang="zh-CN" sz="2100" dirty="0">
                <a:latin typeface="+mn-ea"/>
              </a:rPr>
              <a:t>6</a:t>
            </a:r>
            <a:r>
              <a:rPr lang="zh-CN" altLang="en-US" sz="2100" dirty="0">
                <a:latin typeface="+mn-ea"/>
              </a:rPr>
              <a:t>角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分</a:t>
            </a:r>
            <a:r>
              <a:rPr lang="en-US" altLang="zh-CN" sz="2100" dirty="0">
                <a:latin typeface="+mn-ea"/>
              </a:rPr>
              <a:t>+3</a:t>
            </a:r>
            <a:r>
              <a:rPr lang="zh-CN" altLang="en-US" sz="2100" dirty="0">
                <a:latin typeface="+mn-ea"/>
              </a:rPr>
              <a:t>元零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分       </a:t>
            </a:r>
            <a:r>
              <a:rPr lang="en-US" altLang="zh-CN" sz="2100" dirty="0">
                <a:latin typeface="+mn-ea"/>
              </a:rPr>
              <a:t>1t30kg+980kg       4m35cm+5m70cm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239240" y="1823268"/>
            <a:ext cx="3125980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82AB8"/>
                </a:solidFill>
                <a:latin typeface="+mn-ea"/>
              </a:rPr>
              <a:t>  5</a:t>
            </a:r>
            <a:r>
              <a:rPr lang="zh-CN" altLang="en-US" sz="2100" dirty="0">
                <a:solidFill>
                  <a:srgbClr val="082AB8"/>
                </a:solidFill>
                <a:latin typeface="+mn-ea"/>
              </a:rPr>
              <a:t>元</a:t>
            </a:r>
            <a:r>
              <a:rPr lang="en-US" altLang="zh-CN" sz="2100" dirty="0">
                <a:solidFill>
                  <a:srgbClr val="082AB8"/>
                </a:solidFill>
                <a:latin typeface="+mn-ea"/>
              </a:rPr>
              <a:t>6</a:t>
            </a:r>
            <a:r>
              <a:rPr lang="zh-CN" altLang="en-US" sz="2100" dirty="0">
                <a:solidFill>
                  <a:srgbClr val="082AB8"/>
                </a:solidFill>
                <a:latin typeface="+mn-ea"/>
              </a:rPr>
              <a:t>角</a:t>
            </a:r>
            <a:r>
              <a:rPr lang="en-US" altLang="zh-CN" sz="2100" dirty="0">
                <a:solidFill>
                  <a:srgbClr val="082AB8"/>
                </a:solidFill>
                <a:latin typeface="+mn-ea"/>
              </a:rPr>
              <a:t>2</a:t>
            </a:r>
            <a:r>
              <a:rPr lang="zh-CN" altLang="en-US" sz="2100" dirty="0">
                <a:solidFill>
                  <a:srgbClr val="082AB8"/>
                </a:solidFill>
                <a:latin typeface="+mn-ea"/>
              </a:rPr>
              <a:t>分</a:t>
            </a:r>
            <a:r>
              <a:rPr lang="en-US" altLang="zh-CN" sz="2100" dirty="0">
                <a:solidFill>
                  <a:srgbClr val="082AB8"/>
                </a:solidFill>
                <a:latin typeface="+mn-ea"/>
              </a:rPr>
              <a:t>+3</a:t>
            </a:r>
            <a:r>
              <a:rPr lang="zh-CN" altLang="en-US" sz="2100" dirty="0">
                <a:solidFill>
                  <a:srgbClr val="082AB8"/>
                </a:solidFill>
                <a:latin typeface="+mn-ea"/>
              </a:rPr>
              <a:t>元零</a:t>
            </a:r>
            <a:r>
              <a:rPr lang="en-US" altLang="zh-CN" sz="2100" dirty="0">
                <a:solidFill>
                  <a:srgbClr val="082AB8"/>
                </a:solidFill>
                <a:latin typeface="+mn-ea"/>
              </a:rPr>
              <a:t>9</a:t>
            </a:r>
            <a:r>
              <a:rPr lang="zh-CN" altLang="en-US" sz="2100" dirty="0">
                <a:solidFill>
                  <a:srgbClr val="082AB8"/>
                </a:solidFill>
                <a:latin typeface="+mn-ea"/>
              </a:rPr>
              <a:t>分</a:t>
            </a:r>
            <a:endParaRPr lang="en-US" altLang="zh-CN" sz="2100" dirty="0">
              <a:solidFill>
                <a:srgbClr val="082AB8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82AB8"/>
                </a:solidFill>
                <a:latin typeface="+mn-ea"/>
              </a:rPr>
              <a:t>=5.62</a:t>
            </a:r>
            <a:r>
              <a:rPr lang="zh-CN" altLang="en-US" sz="2100" dirty="0">
                <a:solidFill>
                  <a:srgbClr val="082AB8"/>
                </a:solidFill>
                <a:latin typeface="+mn-ea"/>
              </a:rPr>
              <a:t>元</a:t>
            </a:r>
            <a:r>
              <a:rPr lang="en-US" altLang="zh-CN" sz="2100" dirty="0">
                <a:solidFill>
                  <a:srgbClr val="082AB8"/>
                </a:solidFill>
                <a:latin typeface="+mn-ea"/>
              </a:rPr>
              <a:t>+3.09</a:t>
            </a:r>
            <a:r>
              <a:rPr lang="zh-CN" altLang="en-US" sz="2100" dirty="0">
                <a:solidFill>
                  <a:srgbClr val="082AB8"/>
                </a:solidFill>
                <a:latin typeface="+mn-ea"/>
              </a:rPr>
              <a:t>元</a:t>
            </a:r>
            <a:endParaRPr lang="en-US" altLang="zh-CN" sz="2100" dirty="0">
              <a:solidFill>
                <a:srgbClr val="082AB8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=8.71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元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938557" y="3930054"/>
            <a:ext cx="2865379" cy="577081"/>
            <a:chOff x="-659035" y="2617364"/>
            <a:chExt cx="2139577" cy="655903"/>
          </a:xfrm>
        </p:grpSpPr>
        <p:sp>
          <p:nvSpPr>
            <p:cNvPr id="88" name="对话气泡: 圆角矩形 24"/>
            <p:cNvSpPr/>
            <p:nvPr/>
          </p:nvSpPr>
          <p:spPr>
            <a:xfrm>
              <a:off x="-659035" y="2701457"/>
              <a:ext cx="1791939" cy="566579"/>
            </a:xfrm>
            <a:prstGeom prst="wedgeRoundRectCallout">
              <a:avLst>
                <a:gd name="adj1" fmla="val -64793"/>
                <a:gd name="adj2" fmla="val 28586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-650457" y="2617364"/>
              <a:ext cx="2130999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先化成小数再相加。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523982" y="1840320"/>
            <a:ext cx="3125980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082AB8"/>
                </a:solidFill>
                <a:latin typeface="+mn-ea"/>
              </a:rPr>
              <a:t>  1t30kg+980kg</a:t>
            </a:r>
            <a:endParaRPr lang="en-US" altLang="zh-CN" sz="2100">
              <a:solidFill>
                <a:srgbClr val="082AB8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082AB8"/>
                </a:solidFill>
                <a:latin typeface="+mn-ea"/>
              </a:rPr>
              <a:t>=1.03t+0.98t</a:t>
            </a:r>
            <a:endParaRPr lang="en-US" altLang="zh-CN" sz="2100">
              <a:solidFill>
                <a:srgbClr val="082AB8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=2.01t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18021" y="1805302"/>
            <a:ext cx="3125980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082AB8"/>
                </a:solidFill>
                <a:latin typeface="+mn-ea"/>
              </a:rPr>
              <a:t>  4m35cm+5m70cm</a:t>
            </a:r>
            <a:endParaRPr lang="en-US" altLang="zh-CN" sz="2100">
              <a:solidFill>
                <a:srgbClr val="082AB8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082AB8"/>
                </a:solidFill>
                <a:latin typeface="+mn-ea"/>
              </a:rPr>
              <a:t>=4.35m+5.7m</a:t>
            </a:r>
            <a:endParaRPr lang="en-US" altLang="zh-CN" sz="2100">
              <a:solidFill>
                <a:srgbClr val="082AB8"/>
              </a:solidFill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=10.05m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3" grpId="0"/>
      <p:bldP spid="86" grpId="0" build="p"/>
      <p:bldP spid="17" grpId="0" build="p"/>
      <p:bldP spid="1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4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498634" y="400527"/>
            <a:ext cx="2381726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填出方框里的数。</a:t>
            </a:r>
            <a:endParaRPr lang="zh-CN" altLang="en-US" sz="2400" b="1">
              <a:latin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239959" y="3044055"/>
            <a:ext cx="2413951" cy="577081"/>
            <a:chOff x="-659034" y="2635353"/>
            <a:chExt cx="2130999" cy="655902"/>
          </a:xfrm>
        </p:grpSpPr>
        <p:sp>
          <p:nvSpPr>
            <p:cNvPr id="83" name="对话气泡: 圆角矩形 24"/>
            <p:cNvSpPr/>
            <p:nvPr/>
          </p:nvSpPr>
          <p:spPr>
            <a:xfrm>
              <a:off x="-659034" y="2701457"/>
              <a:ext cx="1419052" cy="566579"/>
            </a:xfrm>
            <a:prstGeom prst="wedgeRoundRectCallout">
              <a:avLst>
                <a:gd name="adj1" fmla="val -37901"/>
                <a:gd name="adj2" fmla="val -10569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-659034" y="2635353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8+</a:t>
              </a:r>
              <a:r>
                <a:rPr lang="en-US" altLang="zh-CN" sz="2100">
                  <a:latin typeface="+mn-ea"/>
                </a:rPr>
                <a:t>3=11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0461" y="1482687"/>
            <a:ext cx="1865873" cy="1562806"/>
            <a:chOff x="4830707" y="2624616"/>
            <a:chExt cx="2487830" cy="2083743"/>
          </a:xfrm>
        </p:grpSpPr>
        <p:sp>
          <p:nvSpPr>
            <p:cNvPr id="18" name="圆角矩形 17"/>
            <p:cNvSpPr/>
            <p:nvPr/>
          </p:nvSpPr>
          <p:spPr>
            <a:xfrm>
              <a:off x="5348355" y="329455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>
              <a:off x="5465895" y="3237737"/>
              <a:ext cx="1586729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    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4830707" y="3234820"/>
              <a:ext cx="659125" cy="782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Text Box 27"/>
            <p:cNvSpPr txBox="1">
              <a:spLocks noChangeArrowheads="1"/>
            </p:cNvSpPr>
            <p:nvPr/>
          </p:nvSpPr>
          <p:spPr bwMode="auto">
            <a:xfrm>
              <a:off x="6066675" y="3951432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1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30" name="Text Box 27"/>
            <p:cNvSpPr txBox="1">
              <a:spLocks noChangeArrowheads="1"/>
            </p:cNvSpPr>
            <p:nvPr/>
          </p:nvSpPr>
          <p:spPr bwMode="auto">
            <a:xfrm>
              <a:off x="5441766" y="3965346"/>
              <a:ext cx="818196" cy="61846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6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V="1">
              <a:off x="4947421" y="3957265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32" name="Rectangle 37"/>
            <p:cNvSpPr>
              <a:spLocks noChangeArrowheads="1"/>
            </p:cNvSpPr>
            <p:nvPr/>
          </p:nvSpPr>
          <p:spPr bwMode="auto">
            <a:xfrm>
              <a:off x="5811265" y="3925749"/>
              <a:ext cx="398371" cy="782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33" name="Text Box 31"/>
            <p:cNvSpPr txBox="1">
              <a:spLocks noChangeArrowheads="1"/>
            </p:cNvSpPr>
            <p:nvPr/>
          </p:nvSpPr>
          <p:spPr bwMode="auto">
            <a:xfrm>
              <a:off x="5426842" y="2624616"/>
              <a:ext cx="1717106" cy="61846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  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4" name="Text Box 27"/>
            <p:cNvSpPr txBox="1">
              <a:spLocks noChangeArrowheads="1"/>
            </p:cNvSpPr>
            <p:nvPr/>
          </p:nvSpPr>
          <p:spPr bwMode="auto">
            <a:xfrm>
              <a:off x="6595748" y="3951432"/>
              <a:ext cx="422887" cy="6184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3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6547181" y="3329726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6077595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09272" y="1451992"/>
            <a:ext cx="1905556" cy="1601027"/>
            <a:chOff x="4947421" y="2609088"/>
            <a:chExt cx="2540740" cy="2134702"/>
          </a:xfrm>
        </p:grpSpPr>
        <p:sp>
          <p:nvSpPr>
            <p:cNvPr id="38" name="圆角矩形 37"/>
            <p:cNvSpPr/>
            <p:nvPr/>
          </p:nvSpPr>
          <p:spPr>
            <a:xfrm>
              <a:off x="5412773" y="4061974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 Box 31"/>
            <p:cNvSpPr txBox="1">
              <a:spLocks noChangeArrowheads="1"/>
            </p:cNvSpPr>
            <p:nvPr/>
          </p:nvSpPr>
          <p:spPr bwMode="auto">
            <a:xfrm>
              <a:off x="5405570" y="3237737"/>
              <a:ext cx="2082591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  4   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0" name="Rectangle 25"/>
            <p:cNvSpPr>
              <a:spLocks noChangeArrowheads="1"/>
            </p:cNvSpPr>
            <p:nvPr/>
          </p:nvSpPr>
          <p:spPr bwMode="auto">
            <a:xfrm>
              <a:off x="4947421" y="3245181"/>
              <a:ext cx="6591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1" name="Text Box 27"/>
            <p:cNvSpPr txBox="1">
              <a:spLocks noChangeArrowheads="1"/>
            </p:cNvSpPr>
            <p:nvPr/>
          </p:nvSpPr>
          <p:spPr bwMode="auto">
            <a:xfrm>
              <a:off x="6117760" y="3998103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9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42" name="Text Box 27"/>
            <p:cNvSpPr txBox="1">
              <a:spLocks noChangeArrowheads="1"/>
            </p:cNvSpPr>
            <p:nvPr/>
          </p:nvSpPr>
          <p:spPr bwMode="auto">
            <a:xfrm>
              <a:off x="5441765" y="3965347"/>
              <a:ext cx="818196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3" name="Line 32"/>
            <p:cNvSpPr>
              <a:spLocks noChangeShapeType="1"/>
            </p:cNvSpPr>
            <p:nvPr/>
          </p:nvSpPr>
          <p:spPr bwMode="auto">
            <a:xfrm flipV="1">
              <a:off x="4947421" y="3957265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44" name="Rectangle 37"/>
            <p:cNvSpPr>
              <a:spLocks noChangeArrowheads="1"/>
            </p:cNvSpPr>
            <p:nvPr/>
          </p:nvSpPr>
          <p:spPr bwMode="auto">
            <a:xfrm>
              <a:off x="5812089" y="3961181"/>
              <a:ext cx="398370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5" name="Text Box 31"/>
            <p:cNvSpPr txBox="1">
              <a:spLocks noChangeArrowheads="1"/>
            </p:cNvSpPr>
            <p:nvPr/>
          </p:nvSpPr>
          <p:spPr bwMode="auto">
            <a:xfrm>
              <a:off x="5397575" y="2609088"/>
              <a:ext cx="1717106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5  6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6" name="Text Box 27"/>
            <p:cNvSpPr txBox="1">
              <a:spLocks noChangeArrowheads="1"/>
            </p:cNvSpPr>
            <p:nvPr/>
          </p:nvSpPr>
          <p:spPr bwMode="auto">
            <a:xfrm>
              <a:off x="5427977" y="2619359"/>
              <a:ext cx="422886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2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6679049" y="4036574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6064288" y="331995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01349" y="1471042"/>
            <a:ext cx="1834918" cy="1574101"/>
            <a:chOff x="4947421" y="2609088"/>
            <a:chExt cx="2446557" cy="2098801"/>
          </a:xfrm>
        </p:grpSpPr>
        <p:sp>
          <p:nvSpPr>
            <p:cNvPr id="50" name="圆角矩形 49"/>
            <p:cNvSpPr/>
            <p:nvPr/>
          </p:nvSpPr>
          <p:spPr>
            <a:xfrm>
              <a:off x="5400708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 Box 31"/>
            <p:cNvSpPr txBox="1">
              <a:spLocks noChangeArrowheads="1"/>
            </p:cNvSpPr>
            <p:nvPr/>
          </p:nvSpPr>
          <p:spPr bwMode="auto">
            <a:xfrm>
              <a:off x="5441765" y="3237737"/>
              <a:ext cx="1952213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  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 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4947421" y="3245181"/>
              <a:ext cx="6591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53" name="Text Box 27"/>
            <p:cNvSpPr txBox="1">
              <a:spLocks noChangeArrowheads="1"/>
            </p:cNvSpPr>
            <p:nvPr/>
          </p:nvSpPr>
          <p:spPr bwMode="auto">
            <a:xfrm>
              <a:off x="6164480" y="3940530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8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54" name="Text Box 27"/>
            <p:cNvSpPr txBox="1">
              <a:spLocks noChangeArrowheads="1"/>
            </p:cNvSpPr>
            <p:nvPr/>
          </p:nvSpPr>
          <p:spPr bwMode="auto">
            <a:xfrm>
              <a:off x="5445982" y="3925281"/>
              <a:ext cx="383955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9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5" name="Line 32"/>
            <p:cNvSpPr>
              <a:spLocks noChangeShapeType="1"/>
            </p:cNvSpPr>
            <p:nvPr/>
          </p:nvSpPr>
          <p:spPr bwMode="auto">
            <a:xfrm flipV="1">
              <a:off x="4947421" y="3957265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56" name="Rectangle 37"/>
            <p:cNvSpPr>
              <a:spLocks noChangeArrowheads="1"/>
            </p:cNvSpPr>
            <p:nvPr/>
          </p:nvSpPr>
          <p:spPr bwMode="auto">
            <a:xfrm>
              <a:off x="5782888" y="3925280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57" name="Text Box 31"/>
            <p:cNvSpPr txBox="1">
              <a:spLocks noChangeArrowheads="1"/>
            </p:cNvSpPr>
            <p:nvPr/>
          </p:nvSpPr>
          <p:spPr bwMode="auto">
            <a:xfrm>
              <a:off x="5433772" y="2609088"/>
              <a:ext cx="1221244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2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8" name="Text Box 27"/>
            <p:cNvSpPr txBox="1">
              <a:spLocks noChangeArrowheads="1"/>
            </p:cNvSpPr>
            <p:nvPr/>
          </p:nvSpPr>
          <p:spPr bwMode="auto">
            <a:xfrm>
              <a:off x="6658962" y="3951433"/>
              <a:ext cx="422887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3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099417" y="3329726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6665185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 Box 27"/>
          <p:cNvSpPr txBox="1">
            <a:spLocks noChangeArrowheads="1"/>
          </p:cNvSpPr>
          <p:nvPr/>
        </p:nvSpPr>
        <p:spPr bwMode="auto">
          <a:xfrm>
            <a:off x="2060305" y="1958589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 Box 27"/>
          <p:cNvSpPr txBox="1">
            <a:spLocks noChangeArrowheads="1"/>
          </p:cNvSpPr>
          <p:nvPr/>
        </p:nvSpPr>
        <p:spPr bwMode="auto">
          <a:xfrm>
            <a:off x="1698208" y="1482688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323114" y="977329"/>
            <a:ext cx="1838883" cy="577081"/>
            <a:chOff x="-686631" y="2645255"/>
            <a:chExt cx="2130999" cy="655902"/>
          </a:xfrm>
        </p:grpSpPr>
        <p:sp>
          <p:nvSpPr>
            <p:cNvPr id="64" name="对话气泡: 圆角矩形 24"/>
            <p:cNvSpPr/>
            <p:nvPr/>
          </p:nvSpPr>
          <p:spPr>
            <a:xfrm>
              <a:off x="-659034" y="2701457"/>
              <a:ext cx="1419052" cy="566579"/>
            </a:xfrm>
            <a:prstGeom prst="wedgeRoundRectCallout">
              <a:avLst>
                <a:gd name="adj1" fmla="val -46789"/>
                <a:gd name="adj2" fmla="val 81558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-686631" y="2645255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latin typeface="+mn-ea"/>
                </a:rPr>
                <a:t>3+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0</a:t>
              </a:r>
              <a:r>
                <a:rPr lang="en-US" altLang="zh-CN" sz="2100">
                  <a:latin typeface="+mn-ea"/>
                </a:rPr>
                <a:t>=3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96256" y="3051616"/>
            <a:ext cx="1664078" cy="1061829"/>
            <a:chOff x="-686630" y="2645255"/>
            <a:chExt cx="1164409" cy="1206862"/>
          </a:xfrm>
        </p:grpSpPr>
        <p:sp>
          <p:nvSpPr>
            <p:cNvPr id="67" name="对话气泡: 圆角矩形 24"/>
            <p:cNvSpPr/>
            <p:nvPr/>
          </p:nvSpPr>
          <p:spPr>
            <a:xfrm>
              <a:off x="-659034" y="2701457"/>
              <a:ext cx="1107396" cy="566579"/>
            </a:xfrm>
            <a:prstGeom prst="wedgeRoundRectCallout">
              <a:avLst>
                <a:gd name="adj1" fmla="val 9644"/>
                <a:gd name="adj2" fmla="val -8276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-686630" y="2645255"/>
              <a:ext cx="1164409" cy="12068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1</a:t>
              </a:r>
              <a:r>
                <a:rPr lang="en-US" altLang="zh-CN" sz="2100">
                  <a:latin typeface="+mn-ea"/>
                </a:rPr>
                <a:t>+4+1=</a:t>
              </a:r>
              <a:r>
                <a:rPr lang="en-US" sz="2100">
                  <a:latin typeface="+mn-ea"/>
                </a:rPr>
                <a:t>6</a:t>
              </a:r>
              <a:endParaRPr lang="en-US" sz="2100">
                <a:latin typeface="+mn-ea"/>
              </a:endParaRPr>
            </a:p>
          </p:txBody>
        </p:sp>
      </p:grpSp>
      <p:sp>
        <p:nvSpPr>
          <p:cNvPr id="69" name="Text Box 27"/>
          <p:cNvSpPr txBox="1">
            <a:spLocks noChangeArrowheads="1"/>
          </p:cNvSpPr>
          <p:nvPr/>
        </p:nvSpPr>
        <p:spPr bwMode="auto">
          <a:xfrm>
            <a:off x="1198708" y="1958817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0" name="Text Box 27"/>
          <p:cNvSpPr txBox="1">
            <a:spLocks noChangeArrowheads="1"/>
          </p:cNvSpPr>
          <p:nvPr/>
        </p:nvSpPr>
        <p:spPr bwMode="auto">
          <a:xfrm>
            <a:off x="4736437" y="2491224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4296913" y="1941834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3775931" y="2501471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8" name="Text Box 27"/>
          <p:cNvSpPr txBox="1">
            <a:spLocks noChangeArrowheads="1"/>
          </p:cNvSpPr>
          <p:nvPr/>
        </p:nvSpPr>
        <p:spPr bwMode="auto">
          <a:xfrm>
            <a:off x="7409429" y="1500123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9" name="Text Box 27"/>
          <p:cNvSpPr txBox="1">
            <a:spLocks noChangeArrowheads="1"/>
          </p:cNvSpPr>
          <p:nvPr/>
        </p:nvSpPr>
        <p:spPr bwMode="auto">
          <a:xfrm>
            <a:off x="7015718" y="1974313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2" name="Text Box 27"/>
          <p:cNvSpPr txBox="1">
            <a:spLocks noChangeArrowheads="1"/>
          </p:cNvSpPr>
          <p:nvPr/>
        </p:nvSpPr>
        <p:spPr bwMode="auto">
          <a:xfrm>
            <a:off x="6458287" y="1477152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551242" y="3051616"/>
            <a:ext cx="1872484" cy="577081"/>
            <a:chOff x="-659034" y="2635353"/>
            <a:chExt cx="2130999" cy="655902"/>
          </a:xfrm>
        </p:grpSpPr>
        <p:sp>
          <p:nvSpPr>
            <p:cNvPr id="94" name="对话气泡: 圆角矩形 24"/>
            <p:cNvSpPr/>
            <p:nvPr/>
          </p:nvSpPr>
          <p:spPr>
            <a:xfrm>
              <a:off x="-659034" y="2701457"/>
              <a:ext cx="1419052" cy="566579"/>
            </a:xfrm>
            <a:prstGeom prst="wedgeRoundRectCallout">
              <a:avLst>
                <a:gd name="adj1" fmla="val 15428"/>
                <a:gd name="adj2" fmla="val -99965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-659034" y="2635353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5+</a:t>
              </a:r>
              <a:r>
                <a:rPr lang="en-US" altLang="zh-CN" sz="2100">
                  <a:latin typeface="+mn-ea"/>
                </a:rPr>
                <a:t>4=9</a:t>
              </a:r>
              <a:endParaRPr lang="zh-CN" altLang="en-US" sz="21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1" grpId="0"/>
      <p:bldP spid="62" grpId="0"/>
      <p:bldP spid="69" grpId="0"/>
      <p:bldP spid="70" grpId="0"/>
      <p:bldP spid="71" grpId="0"/>
      <p:bldP spid="87" grpId="0"/>
      <p:bldP spid="88" grpId="0"/>
      <p:bldP spid="89" grpId="0"/>
      <p:bldP spid="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0086" y="732485"/>
            <a:ext cx="8409059" cy="23054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、引导学生自主探究小数位数不同的小数加、减法的计算过程，理解计算的算理，并能正确地进行计算。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、理解小数点对齐的道理，掌握小数加、减法的计算方法。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、进一步增强运用已有知识和经验探索并解决新问题的意识，不断体验成功的乐趣。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5" y="305084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93520" y="3188232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掌握位数不同的小数加、减法的计算方法。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458659" y="3803317"/>
            <a:ext cx="817191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理解计算的算理，即小数点对齐，计数单位相同的两个数才 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en-US" altLang="zh-CN" sz="2100" dirty="0"/>
              <a:t>              </a:t>
            </a:r>
            <a:r>
              <a:rPr lang="zh-CN" altLang="en-US" sz="2100" dirty="0"/>
              <a:t>能相加减。</a:t>
            </a:r>
            <a:endParaRPr lang="zh-CN" altLang="en-US" sz="2100" dirty="0"/>
          </a:p>
        </p:txBody>
      </p:sp>
      <p:sp>
        <p:nvSpPr>
          <p:cNvPr id="7" name="矩形 6"/>
          <p:cNvSpPr/>
          <p:nvPr/>
        </p:nvSpPr>
        <p:spPr>
          <a:xfrm>
            <a:off x="458659" y="21758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课堂导入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65872" y="510064"/>
            <a:ext cx="4018598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请比较下面</a:t>
            </a:r>
            <a:r>
              <a:rPr lang="en-US" altLang="zh-CN" sz="2400" b="1" dirty="0">
                <a:latin typeface="+mn-ea"/>
              </a:rPr>
              <a:t>3</a:t>
            </a:r>
            <a:r>
              <a:rPr lang="zh-CN" altLang="en-US" sz="2400" b="1" dirty="0">
                <a:latin typeface="+mn-ea"/>
              </a:rPr>
              <a:t>组小数的大小。</a:t>
            </a:r>
            <a:endParaRPr lang="en-US" altLang="zh-CN" sz="2400" b="1" dirty="0"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05044" y="3687178"/>
            <a:ext cx="5543507" cy="656664"/>
            <a:chOff x="1084275" y="2540619"/>
            <a:chExt cx="5772694" cy="746356"/>
          </a:xfrm>
        </p:grpSpPr>
        <p:sp>
          <p:nvSpPr>
            <p:cNvPr id="15" name="对话气泡: 圆角矩形 24"/>
            <p:cNvSpPr/>
            <p:nvPr/>
          </p:nvSpPr>
          <p:spPr>
            <a:xfrm>
              <a:off x="1109143" y="2540619"/>
              <a:ext cx="5747826" cy="746356"/>
            </a:xfrm>
            <a:prstGeom prst="wedgeRoundRectCallout">
              <a:avLst>
                <a:gd name="adj1" fmla="val -55570"/>
                <a:gd name="adj2" fmla="val 19215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084275" y="2598580"/>
              <a:ext cx="5683425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根据小数的性质可以确定大小不会发生变化。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37" name="圆角矩形标注 36"/>
          <p:cNvSpPr/>
          <p:nvPr/>
        </p:nvSpPr>
        <p:spPr>
          <a:xfrm>
            <a:off x="3307227" y="2548822"/>
            <a:ext cx="4322403" cy="976961"/>
          </a:xfrm>
          <a:prstGeom prst="wedgeRoundRectCallout">
            <a:avLst>
              <a:gd name="adj1" fmla="val 52864"/>
              <a:gd name="adj2" fmla="val 4137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那么如果在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组小数的末尾都添上一个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0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，它们的大小会发生变化吗？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94796" y="1651389"/>
            <a:ext cx="3437139" cy="415498"/>
            <a:chOff x="1932791" y="2224353"/>
            <a:chExt cx="4582852" cy="553997"/>
          </a:xfrm>
        </p:grpSpPr>
        <p:sp>
          <p:nvSpPr>
            <p:cNvPr id="32" name="TextBox 19"/>
            <p:cNvSpPr txBox="1"/>
            <p:nvPr/>
          </p:nvSpPr>
          <p:spPr>
            <a:xfrm>
              <a:off x="1932791" y="2224353"/>
              <a:ext cx="2009525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0.9     0.09</a:t>
              </a:r>
              <a:endParaRPr lang="zh-CN" altLang="en-US" sz="2100" dirty="0">
                <a:latin typeface="+mn-ea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586899" y="2270187"/>
              <a:ext cx="396000" cy="396000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19"/>
            <p:cNvSpPr txBox="1"/>
            <p:nvPr/>
          </p:nvSpPr>
          <p:spPr>
            <a:xfrm>
              <a:off x="4506118" y="2224353"/>
              <a:ext cx="2009525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0.3     0.30</a:t>
              </a:r>
              <a:endParaRPr lang="zh-CN" altLang="en-US" sz="2100" dirty="0">
                <a:latin typeface="+mn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172793" y="2270187"/>
              <a:ext cx="396000" cy="396000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68428" y="1665129"/>
            <a:ext cx="1824538" cy="415498"/>
            <a:chOff x="7352269" y="2179063"/>
            <a:chExt cx="2432718" cy="553997"/>
          </a:xfrm>
        </p:grpSpPr>
        <p:sp>
          <p:nvSpPr>
            <p:cNvPr id="36" name="TextBox 19"/>
            <p:cNvSpPr txBox="1"/>
            <p:nvPr/>
          </p:nvSpPr>
          <p:spPr>
            <a:xfrm>
              <a:off x="7352269" y="2179063"/>
              <a:ext cx="2432718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latin typeface="+mn-ea"/>
                </a:rPr>
                <a:t>0.006     0.06</a:t>
              </a:r>
              <a:endParaRPr lang="zh-CN" altLang="en-US" sz="2100" dirty="0">
                <a:latin typeface="+mn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8440406" y="2224353"/>
              <a:ext cx="396000" cy="396000"/>
            </a:xfrm>
            <a:prstGeom prst="ellipse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12"/>
          <p:cNvSpPr txBox="1"/>
          <p:nvPr/>
        </p:nvSpPr>
        <p:spPr>
          <a:xfrm>
            <a:off x="1827221" y="1640021"/>
            <a:ext cx="47072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+mn-ea"/>
              </a:rPr>
              <a:t>＞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1" name="TextBox 12"/>
          <p:cNvSpPr txBox="1"/>
          <p:nvPr/>
        </p:nvSpPr>
        <p:spPr>
          <a:xfrm>
            <a:off x="3803150" y="1654636"/>
            <a:ext cx="47072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+mn-ea"/>
              </a:rPr>
              <a:t>=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2" name="TextBox 12"/>
          <p:cNvSpPr txBox="1"/>
          <p:nvPr/>
        </p:nvSpPr>
        <p:spPr>
          <a:xfrm>
            <a:off x="6218059" y="1651388"/>
            <a:ext cx="47072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+mn-ea"/>
              </a:rPr>
              <a:t>＜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0877" y="131862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新知探究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2009299" y="3453765"/>
            <a:ext cx="5798344" cy="90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ea typeface="+mn-ea"/>
              </a:rPr>
              <a:t>就是求</a:t>
            </a:r>
            <a:r>
              <a:rPr lang="en-US" altLang="zh-CN" sz="2100" dirty="0">
                <a:latin typeface="+mn-ea"/>
                <a:ea typeface="+mn-ea"/>
              </a:rPr>
              <a:t>6.45</a:t>
            </a:r>
            <a:r>
              <a:rPr lang="zh-CN" altLang="en-US" sz="2100" dirty="0">
                <a:latin typeface="+mn-ea"/>
                <a:ea typeface="+mn-ea"/>
              </a:rPr>
              <a:t>与</a:t>
            </a:r>
            <a:r>
              <a:rPr lang="en-US" altLang="zh-CN" sz="2100" dirty="0">
                <a:latin typeface="+mn-ea"/>
                <a:ea typeface="+mn-ea"/>
              </a:rPr>
              <a:t>8.3</a:t>
            </a:r>
            <a:r>
              <a:rPr lang="zh-CN" altLang="en-US" sz="2100" dirty="0">
                <a:latin typeface="+mn-ea"/>
                <a:ea typeface="+mn-ea"/>
              </a:rPr>
              <a:t>的和是多少，用加法计算。</a:t>
            </a:r>
            <a:endParaRPr lang="en-US" altLang="zh-CN" sz="2100" dirty="0">
              <a:latin typeface="+mn-ea"/>
              <a:ea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ea typeface="+mn-ea"/>
              </a:rPr>
              <a:t>列式为： 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208507" y="560754"/>
            <a:ext cx="7809956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1</a:t>
            </a:r>
            <a:r>
              <a:rPr lang="zh-CN" altLang="en-US" sz="2100" dirty="0">
                <a:latin typeface="+mn-ea"/>
                <a:ea typeface="+mn-ea"/>
              </a:rPr>
              <a:t>）小林买了下面两本书，一共花了多少钱？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593139" y="2618259"/>
            <a:ext cx="1457243" cy="577081"/>
            <a:chOff x="-659033" y="2611666"/>
            <a:chExt cx="4463004" cy="655903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659033" y="2701458"/>
              <a:ext cx="3912072" cy="539876"/>
            </a:xfrm>
            <a:prstGeom prst="wedgeRoundRectCallout">
              <a:avLst>
                <a:gd name="adj1" fmla="val -43764"/>
                <a:gd name="adj2" fmla="val 111295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569188" y="2611666"/>
              <a:ext cx="4373159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分析题意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45" name="TextBox 12"/>
          <p:cNvSpPr txBox="1"/>
          <p:nvPr/>
        </p:nvSpPr>
        <p:spPr>
          <a:xfrm>
            <a:off x="3103540" y="3970757"/>
            <a:ext cx="216193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082AB8"/>
                </a:solidFill>
                <a:latin typeface="+mn-ea"/>
              </a:rPr>
              <a:t>6.45</a:t>
            </a:r>
            <a:r>
              <a:rPr lang="zh-CN" altLang="en-US" sz="2100" b="1" dirty="0">
                <a:solidFill>
                  <a:srgbClr val="082AB8"/>
                </a:solidFill>
                <a:latin typeface="+mn-ea"/>
              </a:rPr>
              <a:t>＋</a:t>
            </a:r>
            <a:r>
              <a:rPr lang="en-US" altLang="zh-CN" sz="2100" b="1" dirty="0">
                <a:solidFill>
                  <a:srgbClr val="082AB8"/>
                </a:solidFill>
                <a:latin typeface="+mn-ea"/>
              </a:rPr>
              <a:t>8.3</a:t>
            </a:r>
            <a:r>
              <a:rPr lang="en-US" altLang="zh-CN" sz="2100" b="1" dirty="0">
                <a:latin typeface="+mn-ea"/>
              </a:rPr>
              <a:t>=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572756" y="624310"/>
            <a:ext cx="1961395" cy="359428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2"/>
          <p:cNvSpPr txBox="1"/>
          <p:nvPr/>
        </p:nvSpPr>
        <p:spPr>
          <a:xfrm>
            <a:off x="4591102" y="3970757"/>
            <a:ext cx="230641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+mn-ea"/>
              </a:rPr>
              <a:t>_________</a:t>
            </a:r>
            <a:r>
              <a:rPr lang="zh-CN" altLang="en-US" sz="2100">
                <a:latin typeface="+mn-ea"/>
              </a:rPr>
              <a:t>（元）</a:t>
            </a:r>
            <a:endParaRPr lang="zh-CN" altLang="en-US" sz="2100" dirty="0"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03909" y="1262599"/>
            <a:ext cx="2338656" cy="1849332"/>
            <a:chOff x="8812152" y="1150975"/>
            <a:chExt cx="3118208" cy="2465776"/>
          </a:xfrm>
        </p:grpSpPr>
        <p:grpSp>
          <p:nvGrpSpPr>
            <p:cNvPr id="65" name="组合 64"/>
            <p:cNvGrpSpPr/>
            <p:nvPr/>
          </p:nvGrpSpPr>
          <p:grpSpPr bwMode="auto">
            <a:xfrm>
              <a:off x="8812152" y="1150975"/>
              <a:ext cx="3118208" cy="1968630"/>
              <a:chOff x="2660467" y="2220881"/>
              <a:chExt cx="2228033" cy="1433514"/>
            </a:xfrm>
          </p:grpSpPr>
          <p:pic>
            <p:nvPicPr>
              <p:cNvPr id="70" name="Picture 82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718580" y="2220882"/>
                <a:ext cx="1169920" cy="1433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9" name="Picture 81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660467" y="2220881"/>
                <a:ext cx="1061594" cy="1433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" name="圆角矩形 40"/>
            <p:cNvSpPr/>
            <p:nvPr/>
          </p:nvSpPr>
          <p:spPr>
            <a:xfrm>
              <a:off x="8909099" y="2700166"/>
              <a:ext cx="1066800" cy="395710"/>
            </a:xfrm>
            <a:prstGeom prst="roundRect">
              <a:avLst>
                <a:gd name="adj" fmla="val 42381"/>
              </a:avLst>
            </a:prstGeom>
            <a:solidFill>
              <a:srgbClr val="ECF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12"/>
            <p:cNvSpPr txBox="1"/>
            <p:nvPr/>
          </p:nvSpPr>
          <p:spPr>
            <a:xfrm>
              <a:off x="8838683" y="2631866"/>
              <a:ext cx="1263699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rgbClr val="082AB8"/>
                  </a:solidFill>
                  <a:latin typeface="+mn-ea"/>
                </a:rPr>
                <a:t>6.45</a:t>
              </a:r>
              <a:r>
                <a:rPr lang="zh-CN" altLang="en-US" sz="2100">
                  <a:solidFill>
                    <a:srgbClr val="082AB8"/>
                  </a:solidFill>
                  <a:latin typeface="+mn-ea"/>
                </a:rPr>
                <a:t>元</a:t>
              </a:r>
              <a:endParaRPr lang="zh-CN" altLang="en-US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696321" y="2752807"/>
              <a:ext cx="1066800" cy="248479"/>
            </a:xfrm>
            <a:prstGeom prst="roundRect">
              <a:avLst>
                <a:gd name="adj" fmla="val 42381"/>
              </a:avLst>
            </a:prstGeom>
            <a:solidFill>
              <a:srgbClr val="ECF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12"/>
            <p:cNvSpPr txBox="1"/>
            <p:nvPr/>
          </p:nvSpPr>
          <p:spPr>
            <a:xfrm>
              <a:off x="10637280" y="2631866"/>
              <a:ext cx="126369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rgbClr val="082AB8"/>
                  </a:solidFill>
                  <a:latin typeface="+mn-ea"/>
                </a:rPr>
                <a:t>8.3</a:t>
              </a:r>
              <a:r>
                <a:rPr lang="zh-CN" altLang="en-US" sz="2100">
                  <a:solidFill>
                    <a:srgbClr val="082AB8"/>
                  </a:solidFill>
                  <a:latin typeface="+mn-ea"/>
                </a:rPr>
                <a:t>元</a:t>
              </a:r>
              <a:endParaRPr lang="zh-CN" altLang="en-US" sz="21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4572755" y="2406195"/>
            <a:ext cx="800100" cy="333375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3281839" y="2406492"/>
            <a:ext cx="889635" cy="340519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5943739" y="2037778"/>
            <a:ext cx="2819006" cy="1061829"/>
            <a:chOff x="-659033" y="2689759"/>
            <a:chExt cx="5065439" cy="1206863"/>
          </a:xfrm>
        </p:grpSpPr>
        <p:sp>
          <p:nvSpPr>
            <p:cNvPr id="73" name="对话气泡: 圆角矩形 24"/>
            <p:cNvSpPr/>
            <p:nvPr/>
          </p:nvSpPr>
          <p:spPr>
            <a:xfrm>
              <a:off x="-659033" y="2701458"/>
              <a:ext cx="5065439" cy="1157230"/>
            </a:xfrm>
            <a:prstGeom prst="wedgeRoundRectCallout">
              <a:avLst>
                <a:gd name="adj1" fmla="val 34964"/>
                <a:gd name="adj2" fmla="val 67326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-488447" y="2689759"/>
              <a:ext cx="4846190" cy="1206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 dirty="0">
                  <a:latin typeface="+mn-ea"/>
                </a:rPr>
                <a:t>两个加数的小数位数不同，怎样列竖式计算呢？</a:t>
              </a:r>
              <a:endParaRPr lang="en-US" altLang="zh-CN" sz="21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uiExpand="1" build="p"/>
      <p:bldP spid="30" grpId="0"/>
      <p:bldP spid="45" grpId="0"/>
      <p:bldP spid="35" grpId="0" animBg="1"/>
      <p:bldP spid="35" grpId="1" animBg="1"/>
      <p:bldP spid="47" grpId="0"/>
      <p:bldP spid="26" grpId="0" animBg="1"/>
      <p:bldP spid="42" grpId="0" bldLvl="0" animBg="1"/>
      <p:bldP spid="42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流程图: 文档 66"/>
          <p:cNvSpPr/>
          <p:nvPr/>
        </p:nvSpPr>
        <p:spPr>
          <a:xfrm>
            <a:off x="2144475" y="1128884"/>
            <a:ext cx="2316749" cy="2531725"/>
          </a:xfrm>
          <a:prstGeom prst="flowChartDocumen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808562" y="1699657"/>
            <a:ext cx="3451322" cy="799556"/>
            <a:chOff x="-659033" y="2611665"/>
            <a:chExt cx="4262998" cy="908766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659033" y="2611665"/>
              <a:ext cx="4262998" cy="908766"/>
            </a:xfrm>
            <a:prstGeom prst="wedgeRoundRectCallout">
              <a:avLst>
                <a:gd name="adj1" fmla="val -55117"/>
                <a:gd name="adj2" fmla="val 2874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569187" y="2611665"/>
              <a:ext cx="4090796" cy="839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根据小数的性质，可以先在百分位上添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“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0”</a:t>
              </a:r>
              <a:r>
                <a:rPr lang="zh-CN" altLang="en-US" sz="2100">
                  <a:latin typeface="+mn-ea"/>
                </a:rPr>
                <a:t>后再加。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45" name="TextBox 12"/>
          <p:cNvSpPr txBox="1"/>
          <p:nvPr/>
        </p:nvSpPr>
        <p:spPr>
          <a:xfrm>
            <a:off x="2419593" y="614045"/>
            <a:ext cx="216193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082AB8"/>
                </a:solidFill>
                <a:latin typeface="+mn-ea"/>
              </a:rPr>
              <a:t>6.45 + 8.3 </a:t>
            </a:r>
            <a:r>
              <a:rPr lang="en-US" altLang="zh-CN" sz="2100" b="1">
                <a:latin typeface="+mn-ea"/>
              </a:rPr>
              <a:t>=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7" name="TextBox 12"/>
          <p:cNvSpPr txBox="1"/>
          <p:nvPr/>
        </p:nvSpPr>
        <p:spPr>
          <a:xfrm>
            <a:off x="4067702" y="592157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14.75</a:t>
            </a:r>
            <a:r>
              <a:rPr lang="zh-CN" altLang="en-US" sz="2100" b="1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8" name="Rectangle 26"/>
          <p:cNvSpPr>
            <a:spLocks noChangeArrowheads="1"/>
          </p:cNvSpPr>
          <p:nvPr/>
        </p:nvSpPr>
        <p:spPr bwMode="auto">
          <a:xfrm>
            <a:off x="3437904" y="2051543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2983629" y="2045940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0" name="Rectangle 26"/>
          <p:cNvSpPr>
            <a:spLocks noChangeArrowheads="1"/>
          </p:cNvSpPr>
          <p:nvPr/>
        </p:nvSpPr>
        <p:spPr bwMode="auto">
          <a:xfrm>
            <a:off x="3809189" y="2037895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2900451" y="2404350"/>
            <a:ext cx="786737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>
                <a:latin typeface="+mn-ea"/>
                <a:cs typeface="宋体" panose="02010600030101010101" pitchFamily="2" charset="-122"/>
              </a:rPr>
              <a:t>8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3</a:t>
            </a:r>
            <a:endParaRPr lang="en-US" altLang="zh-CN" sz="24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2544976" y="2424426"/>
            <a:ext cx="448904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b="1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b="1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3" name="Text Box 27"/>
          <p:cNvSpPr txBox="1">
            <a:spLocks noChangeArrowheads="1"/>
          </p:cNvSpPr>
          <p:nvPr/>
        </p:nvSpPr>
        <p:spPr bwMode="auto">
          <a:xfrm>
            <a:off x="3373698" y="2889053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2887246" y="2877370"/>
            <a:ext cx="30347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5" name="Line 32"/>
          <p:cNvSpPr>
            <a:spLocks noChangeShapeType="1"/>
          </p:cNvSpPr>
          <p:nvPr/>
        </p:nvSpPr>
        <p:spPr bwMode="auto">
          <a:xfrm flipV="1">
            <a:off x="2327465" y="2871006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56" name="Text Box 34"/>
          <p:cNvSpPr txBox="1">
            <a:spLocks noChangeArrowheads="1"/>
          </p:cNvSpPr>
          <p:nvPr/>
        </p:nvSpPr>
        <p:spPr bwMode="auto">
          <a:xfrm>
            <a:off x="2560968" y="2882028"/>
            <a:ext cx="38959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3200203" y="2048557"/>
            <a:ext cx="189380" cy="1251287"/>
          </a:xfrm>
          <a:prstGeom prst="rect">
            <a:avLst/>
          </a:prstGeom>
          <a:noFill/>
          <a:ln w="38100">
            <a:solidFill>
              <a:srgbClr val="082AB8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0" lang="zh-CN" altLang="en-US" sz="2100" b="1">
              <a:latin typeface="+mn-ea"/>
              <a:ea typeface="+mn-ea"/>
            </a:endParaRPr>
          </a:p>
        </p:txBody>
      </p:sp>
      <p:sp>
        <p:nvSpPr>
          <p:cNvPr id="58" name="Rectangle 37"/>
          <p:cNvSpPr>
            <a:spLocks noChangeArrowheads="1"/>
          </p:cNvSpPr>
          <p:nvPr/>
        </p:nvSpPr>
        <p:spPr bwMode="auto">
          <a:xfrm>
            <a:off x="3183729" y="2859627"/>
            <a:ext cx="253338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b="1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9" name="Text Box 31"/>
          <p:cNvSpPr txBox="1">
            <a:spLocks noChangeArrowheads="1"/>
          </p:cNvSpPr>
          <p:nvPr/>
        </p:nvSpPr>
        <p:spPr bwMode="auto">
          <a:xfrm>
            <a:off x="2908267" y="2013578"/>
            <a:ext cx="1159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5</a:t>
            </a:r>
            <a:endParaRPr lang="en-US" altLang="zh-CN" sz="24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339134" y="1200796"/>
            <a:ext cx="323850" cy="81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十分位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3726535" y="1237098"/>
            <a:ext cx="325040" cy="81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百分位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2902442" y="1267513"/>
            <a:ext cx="323850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个位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3722712" y="2882028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495055" y="1789649"/>
            <a:ext cx="1413515" cy="720552"/>
          </a:xfrm>
          <a:prstGeom prst="wedgeRoundRectCallout">
            <a:avLst>
              <a:gd name="adj1" fmla="val 60705"/>
              <a:gd name="adj2" fmla="val 1351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100">
                <a:solidFill>
                  <a:srgbClr val="FF0000"/>
                </a:solidFill>
                <a:latin typeface="+mj-ea"/>
                <a:ea typeface="+mj-ea"/>
              </a:rPr>
              <a:t>小数点</a:t>
            </a:r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一定要对齐。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6549168" y="3541600"/>
            <a:ext cx="1710716" cy="709108"/>
          </a:xfrm>
          <a:prstGeom prst="wedgeRoundRectCallout">
            <a:avLst>
              <a:gd name="adj1" fmla="val 60534"/>
              <a:gd name="adj2" fmla="val 48161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在和的十位写</a:t>
            </a:r>
            <a:r>
              <a:rPr lang="en-US" altLang="zh-CN" sz="210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210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个位写</a:t>
            </a:r>
            <a:r>
              <a:rPr lang="en-US" altLang="zh-CN" sz="210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10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8792" y="1007643"/>
            <a:ext cx="1457243" cy="577081"/>
            <a:chOff x="-659033" y="2611666"/>
            <a:chExt cx="4463004" cy="655903"/>
          </a:xfrm>
        </p:grpSpPr>
        <p:sp>
          <p:nvSpPr>
            <p:cNvPr id="71" name="对话气泡: 圆角矩形 24"/>
            <p:cNvSpPr/>
            <p:nvPr/>
          </p:nvSpPr>
          <p:spPr>
            <a:xfrm>
              <a:off x="-659033" y="2701458"/>
              <a:ext cx="3912072" cy="539876"/>
            </a:xfrm>
            <a:prstGeom prst="wedgeRoundRectCallout">
              <a:avLst>
                <a:gd name="adj1" fmla="val 69580"/>
                <a:gd name="adj2" fmla="val 47127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-569188" y="2611666"/>
              <a:ext cx="4373159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探究算法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73" name="圆角矩形标注 72"/>
          <p:cNvSpPr/>
          <p:nvPr/>
        </p:nvSpPr>
        <p:spPr>
          <a:xfrm>
            <a:off x="495055" y="2837798"/>
            <a:ext cx="1413515" cy="720552"/>
          </a:xfrm>
          <a:prstGeom prst="wedgeRoundRectCallout">
            <a:avLst>
              <a:gd name="adj1" fmla="val 60705"/>
              <a:gd name="adj2" fmla="val 1351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百分位上怎样加？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4" name="TextBox 12"/>
          <p:cNvSpPr txBox="1"/>
          <p:nvPr/>
        </p:nvSpPr>
        <p:spPr>
          <a:xfrm>
            <a:off x="3732713" y="2417380"/>
            <a:ext cx="39952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0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897016" y="3263835"/>
            <a:ext cx="951608" cy="236342"/>
            <a:chOff x="4227275" y="4576472"/>
            <a:chExt cx="1161022" cy="336454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4227275" y="4576472"/>
              <a:ext cx="0" cy="336454"/>
            </a:xfrm>
            <a:prstGeom prst="line">
              <a:avLst/>
            </a:prstGeom>
            <a:ln w="19050">
              <a:solidFill>
                <a:srgbClr val="082A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/>
            <p:nvPr/>
          </p:nvCxnSpPr>
          <p:spPr>
            <a:xfrm>
              <a:off x="4227275" y="4912926"/>
              <a:ext cx="1161022" cy="0"/>
            </a:xfrm>
            <a:prstGeom prst="straightConnector1">
              <a:avLst/>
            </a:prstGeom>
            <a:ln w="19050">
              <a:solidFill>
                <a:srgbClr val="082AB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4856621" y="3229591"/>
            <a:ext cx="1055729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100">
                <a:solidFill>
                  <a:srgbClr val="082AB8"/>
                </a:solidFill>
                <a:latin typeface="+mn-ea"/>
                <a:ea typeface="+mn-ea"/>
              </a:rPr>
              <a:t>5+0</a:t>
            </a:r>
            <a:r>
              <a:rPr lang="en-US" altLang="zh-CN" sz="2100">
                <a:latin typeface="+mn-ea"/>
                <a:ea typeface="+mn-ea"/>
              </a:rPr>
              <a:t>=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500559" y="3284720"/>
            <a:ext cx="1346006" cy="669979"/>
            <a:chOff x="4219411" y="4329122"/>
            <a:chExt cx="1168886" cy="583804"/>
          </a:xfrm>
        </p:grpSpPr>
        <p:cxnSp>
          <p:nvCxnSpPr>
            <p:cNvPr id="80" name="直接连接符 79"/>
            <p:cNvCxnSpPr/>
            <p:nvPr/>
          </p:nvCxnSpPr>
          <p:spPr>
            <a:xfrm flipH="1">
              <a:off x="4219411" y="4329122"/>
              <a:ext cx="0" cy="583804"/>
            </a:xfrm>
            <a:prstGeom prst="line">
              <a:avLst/>
            </a:prstGeom>
            <a:ln w="19050">
              <a:solidFill>
                <a:srgbClr val="082A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80"/>
            <p:cNvCxnSpPr/>
            <p:nvPr/>
          </p:nvCxnSpPr>
          <p:spPr>
            <a:xfrm>
              <a:off x="4227275" y="4912926"/>
              <a:ext cx="1161022" cy="0"/>
            </a:xfrm>
            <a:prstGeom prst="straightConnector1">
              <a:avLst/>
            </a:prstGeom>
            <a:ln w="19050">
              <a:solidFill>
                <a:srgbClr val="082AB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 Box 4"/>
          <p:cNvSpPr txBox="1">
            <a:spLocks noChangeArrowheads="1"/>
          </p:cNvSpPr>
          <p:nvPr/>
        </p:nvSpPr>
        <p:spPr bwMode="auto">
          <a:xfrm>
            <a:off x="4846565" y="3671934"/>
            <a:ext cx="1055729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100">
                <a:solidFill>
                  <a:srgbClr val="082AB8"/>
                </a:solidFill>
                <a:latin typeface="+mn-ea"/>
                <a:ea typeface="+mn-ea"/>
              </a:rPr>
              <a:t>4+3</a:t>
            </a:r>
            <a:r>
              <a:rPr lang="en-US" altLang="zh-CN" sz="2100">
                <a:latin typeface="+mn-ea"/>
                <a:ea typeface="+mn-ea"/>
              </a:rPr>
              <a:t>=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039004" y="3266577"/>
            <a:ext cx="1815532" cy="1093313"/>
            <a:chOff x="4227275" y="4329122"/>
            <a:chExt cx="1161022" cy="583804"/>
          </a:xfrm>
        </p:grpSpPr>
        <p:cxnSp>
          <p:nvCxnSpPr>
            <p:cNvPr id="84" name="直接连接符 83"/>
            <p:cNvCxnSpPr/>
            <p:nvPr/>
          </p:nvCxnSpPr>
          <p:spPr>
            <a:xfrm flipH="1">
              <a:off x="4227275" y="4329122"/>
              <a:ext cx="0" cy="583804"/>
            </a:xfrm>
            <a:prstGeom prst="line">
              <a:avLst/>
            </a:prstGeom>
            <a:ln w="19050">
              <a:solidFill>
                <a:srgbClr val="082A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箭头连接符 84"/>
            <p:cNvCxnSpPr/>
            <p:nvPr/>
          </p:nvCxnSpPr>
          <p:spPr>
            <a:xfrm>
              <a:off x="4227275" y="4912926"/>
              <a:ext cx="1161022" cy="0"/>
            </a:xfrm>
            <a:prstGeom prst="straightConnector1">
              <a:avLst/>
            </a:prstGeom>
            <a:ln w="19050">
              <a:solidFill>
                <a:srgbClr val="082AB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 Box 4"/>
          <p:cNvSpPr txBox="1">
            <a:spLocks noChangeArrowheads="1"/>
          </p:cNvSpPr>
          <p:nvPr/>
        </p:nvSpPr>
        <p:spPr bwMode="auto">
          <a:xfrm>
            <a:off x="4854536" y="4066724"/>
            <a:ext cx="140939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100">
                <a:solidFill>
                  <a:srgbClr val="082AB8"/>
                </a:solidFill>
                <a:latin typeface="+mn-ea"/>
                <a:ea typeface="+mn-ea"/>
              </a:rPr>
              <a:t>6+8</a:t>
            </a:r>
            <a:r>
              <a:rPr lang="en-US" altLang="zh-CN" sz="2100">
                <a:latin typeface="+mn-ea"/>
                <a:ea typeface="+mn-ea"/>
              </a:rPr>
              <a:t>=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14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2716041" y="3292168"/>
            <a:ext cx="2092521" cy="1456928"/>
            <a:chOff x="4227275" y="4329122"/>
            <a:chExt cx="1161022" cy="583804"/>
          </a:xfrm>
        </p:grpSpPr>
        <p:cxnSp>
          <p:nvCxnSpPr>
            <p:cNvPr id="88" name="直接连接符 87"/>
            <p:cNvCxnSpPr/>
            <p:nvPr/>
          </p:nvCxnSpPr>
          <p:spPr>
            <a:xfrm flipH="1">
              <a:off x="4227275" y="4329122"/>
              <a:ext cx="0" cy="583804"/>
            </a:xfrm>
            <a:prstGeom prst="line">
              <a:avLst/>
            </a:prstGeom>
            <a:ln w="19050">
              <a:solidFill>
                <a:srgbClr val="082A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箭头连接符 88"/>
            <p:cNvCxnSpPr/>
            <p:nvPr/>
          </p:nvCxnSpPr>
          <p:spPr>
            <a:xfrm>
              <a:off x="4227275" y="4912926"/>
              <a:ext cx="1161022" cy="0"/>
            </a:xfrm>
            <a:prstGeom prst="straightConnector1">
              <a:avLst/>
            </a:prstGeom>
            <a:ln w="19050">
              <a:solidFill>
                <a:srgbClr val="082AB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 Box 4"/>
          <p:cNvSpPr txBox="1">
            <a:spLocks noChangeArrowheads="1"/>
          </p:cNvSpPr>
          <p:nvPr/>
        </p:nvSpPr>
        <p:spPr bwMode="auto">
          <a:xfrm>
            <a:off x="4830179" y="4501141"/>
            <a:ext cx="3198160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>
                <a:latin typeface="+mn-ea"/>
                <a:ea typeface="+mn-ea"/>
              </a:rPr>
              <a:t>只有个位进的</a:t>
            </a:r>
            <a:r>
              <a:rPr lang="en-US" altLang="zh-CN" sz="2100">
                <a:latin typeface="+mn-ea"/>
                <a:ea typeface="+mn-ea"/>
              </a:rPr>
              <a:t>1,</a:t>
            </a:r>
            <a:r>
              <a:rPr lang="zh-CN" altLang="en-US" sz="2100">
                <a:latin typeface="+mn-ea"/>
                <a:ea typeface="+mn-ea"/>
              </a:rPr>
              <a:t>所以写</a:t>
            </a:r>
            <a:r>
              <a:rPr lang="en-US" altLang="zh-CN" sz="2100">
                <a:latin typeface="+mn-ea"/>
                <a:ea typeface="+mn-ea"/>
              </a:rPr>
              <a:t>1</a:t>
            </a:r>
            <a:r>
              <a:rPr lang="zh-CN" altLang="en-US" sz="2100">
                <a:latin typeface="+mn-ea"/>
                <a:ea typeface="+mn-ea"/>
              </a:rPr>
              <a:t>。</a:t>
            </a: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91" name="圆角矩形标注 90"/>
          <p:cNvSpPr/>
          <p:nvPr/>
        </p:nvSpPr>
        <p:spPr>
          <a:xfrm>
            <a:off x="497676" y="3814810"/>
            <a:ext cx="1387457" cy="991872"/>
          </a:xfrm>
          <a:prstGeom prst="wedgeRoundRectCallout">
            <a:avLst>
              <a:gd name="adj1" fmla="val 64630"/>
              <a:gd name="adj2" fmla="val -4425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>
                <a:solidFill>
                  <a:srgbClr val="FF0000"/>
                </a:solidFill>
                <a:latin typeface="+mj-ea"/>
                <a:ea typeface="+mj-ea"/>
              </a:rPr>
              <a:t>百分位</a:t>
            </a:r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的</a:t>
            </a:r>
            <a:r>
              <a:rPr lang="en-US" altLang="zh-CN" sz="2100">
                <a:solidFill>
                  <a:srgbClr val="FF0000"/>
                </a:solidFill>
                <a:latin typeface="+mj-ea"/>
                <a:ea typeface="+mj-ea"/>
              </a:rPr>
              <a:t>0</a:t>
            </a:r>
            <a:r>
              <a:rPr lang="zh-CN" altLang="en-US" sz="2100">
                <a:solidFill>
                  <a:schemeClr val="tx1"/>
                </a:solidFill>
                <a:latin typeface="+mj-ea"/>
                <a:ea typeface="+mj-ea"/>
              </a:rPr>
              <a:t>可以省略不写。</a:t>
            </a:r>
            <a:endParaRPr lang="zh-CN" altLang="en-US" sz="210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45" grpId="0"/>
      <p:bldP spid="47" grpId="0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bldLvl="0" animBg="1"/>
      <p:bldP spid="52" grpId="0"/>
      <p:bldP spid="53" grpId="0"/>
      <p:bldP spid="54" grpId="0" bldLvl="0" animBg="1"/>
      <p:bldP spid="56" grpId="0"/>
      <p:bldP spid="57" grpId="0" animBg="1"/>
      <p:bldP spid="57" grpId="1" animBg="1"/>
      <p:bldP spid="57" grpId="2" animBg="1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6" grpId="0" bldLvl="0" animBg="1"/>
      <p:bldP spid="73" grpId="0" animBg="1"/>
      <p:bldP spid="74" grpId="0"/>
      <p:bldP spid="74" grpId="1"/>
      <p:bldP spid="74" grpId="2"/>
      <p:bldP spid="78" grpId="0"/>
      <p:bldP spid="82" grpId="0"/>
      <p:bldP spid="86" grpId="0"/>
      <p:bldP spid="90" grpId="0"/>
      <p:bldP spid="9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458422" y="1602087"/>
            <a:ext cx="2691411" cy="577081"/>
            <a:chOff x="-89022" y="2588935"/>
            <a:chExt cx="3173368" cy="655903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89022" y="2657326"/>
              <a:ext cx="3028651" cy="539876"/>
            </a:xfrm>
            <a:prstGeom prst="wedgeRoundRectCallout">
              <a:avLst>
                <a:gd name="adj1" fmla="val 3375"/>
                <a:gd name="adj2" fmla="val 63168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89022" y="2588935"/>
              <a:ext cx="317336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加数</a:t>
              </a:r>
              <a:r>
                <a:rPr lang="en-US" altLang="zh-CN" sz="2100">
                  <a:latin typeface="+mn-ea"/>
                </a:rPr>
                <a:t>=</a:t>
              </a:r>
              <a:r>
                <a:rPr lang="zh-CN" altLang="en-US" sz="2100">
                  <a:latin typeface="+mn-ea"/>
                </a:rPr>
                <a:t>和</a:t>
              </a:r>
              <a:r>
                <a:rPr lang="en-US" altLang="zh-CN" sz="2100">
                  <a:latin typeface="+mn-ea"/>
                </a:rPr>
                <a:t>-</a:t>
              </a:r>
              <a:r>
                <a:rPr lang="zh-CN" altLang="en-US" sz="2100">
                  <a:latin typeface="+mn-ea"/>
                </a:rPr>
                <a:t>另一个加数</a:t>
              </a:r>
              <a:endParaRPr lang="en-US" altLang="zh-CN" sz="2100" dirty="0"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6256" y="2258990"/>
            <a:ext cx="2316749" cy="1919837"/>
            <a:chOff x="827299" y="3383817"/>
            <a:chExt cx="3088999" cy="2559783"/>
          </a:xfrm>
        </p:grpSpPr>
        <p:sp>
          <p:nvSpPr>
            <p:cNvPr id="67" name="流程图: 文档 66"/>
            <p:cNvSpPr/>
            <p:nvPr/>
          </p:nvSpPr>
          <p:spPr>
            <a:xfrm>
              <a:off x="827299" y="3383817"/>
              <a:ext cx="3088999" cy="2559783"/>
            </a:xfrm>
            <a:prstGeom prst="flowChartDocumen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 Box 31"/>
            <p:cNvSpPr txBox="1">
              <a:spLocks noChangeArrowheads="1"/>
            </p:cNvSpPr>
            <p:nvPr/>
          </p:nvSpPr>
          <p:spPr bwMode="auto">
            <a:xfrm>
              <a:off x="1845688" y="4216681"/>
              <a:ext cx="1107967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8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1447412" y="4207786"/>
              <a:ext cx="6591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53" name="Text Box 27"/>
            <p:cNvSpPr txBox="1">
              <a:spLocks noChangeArrowheads="1"/>
            </p:cNvSpPr>
            <p:nvPr/>
          </p:nvSpPr>
          <p:spPr bwMode="auto">
            <a:xfrm>
              <a:off x="2471361" y="4775096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7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54" name="Text Box 27"/>
            <p:cNvSpPr txBox="1">
              <a:spLocks noChangeArrowheads="1"/>
            </p:cNvSpPr>
            <p:nvPr/>
          </p:nvSpPr>
          <p:spPr bwMode="auto">
            <a:xfrm>
              <a:off x="1824028" y="4759519"/>
              <a:ext cx="404635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0000"/>
                  </a:solidFill>
                  <a:latin typeface="+mn-ea"/>
                  <a:cs typeface="宋体" panose="02010600030101010101" pitchFamily="2" charset="-122"/>
                </a:rPr>
                <a:t>4</a:t>
              </a:r>
              <a:endParaRPr lang="en-US" altLang="zh-CN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5" name="Line 32"/>
            <p:cNvSpPr>
              <a:spLocks noChangeShapeType="1"/>
            </p:cNvSpPr>
            <p:nvPr/>
          </p:nvSpPr>
          <p:spPr bwMode="auto">
            <a:xfrm flipV="1">
              <a:off x="1433651" y="4751097"/>
              <a:ext cx="195795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58" name="Rectangle 37"/>
            <p:cNvSpPr>
              <a:spLocks noChangeArrowheads="1"/>
            </p:cNvSpPr>
            <p:nvPr/>
          </p:nvSpPr>
          <p:spPr bwMode="auto">
            <a:xfrm>
              <a:off x="2218068" y="4735861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59" name="Text Box 31"/>
            <p:cNvSpPr txBox="1">
              <a:spLocks noChangeArrowheads="1"/>
            </p:cNvSpPr>
            <p:nvPr/>
          </p:nvSpPr>
          <p:spPr bwMode="auto">
            <a:xfrm>
              <a:off x="1845688" y="3671358"/>
              <a:ext cx="160382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6</a:t>
              </a:r>
              <a:r>
                <a:rPr lang="zh-CN" altLang="en-US" sz="2400" b="1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 dirty="0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 dirty="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63" name="Text Box 27"/>
            <p:cNvSpPr txBox="1">
              <a:spLocks noChangeArrowheads="1"/>
            </p:cNvSpPr>
            <p:nvPr/>
          </p:nvSpPr>
          <p:spPr bwMode="auto">
            <a:xfrm>
              <a:off x="2936713" y="4765729"/>
              <a:ext cx="409415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5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4" name="Text Box 27"/>
            <p:cNvSpPr txBox="1">
              <a:spLocks noChangeArrowheads="1"/>
            </p:cNvSpPr>
            <p:nvPr/>
          </p:nvSpPr>
          <p:spPr bwMode="auto">
            <a:xfrm>
              <a:off x="1433651" y="4772445"/>
              <a:ext cx="404635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0000"/>
                  </a:solidFill>
                  <a:latin typeface="+mn-ea"/>
                  <a:cs typeface="宋体" panose="02010600030101010101" pitchFamily="2" charset="-122"/>
                </a:rPr>
                <a:t>1</a:t>
              </a:r>
              <a:endParaRPr lang="en-US" altLang="zh-CN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65" name="TextBox 12"/>
          <p:cNvSpPr txBox="1"/>
          <p:nvPr/>
        </p:nvSpPr>
        <p:spPr>
          <a:xfrm>
            <a:off x="3444591" y="2550229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+mn-ea"/>
              </a:rPr>
              <a:t>验算：</a:t>
            </a:r>
            <a:endParaRPr lang="zh-CN" altLang="en-US" sz="2100" dirty="0">
              <a:latin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460617" y="2188756"/>
            <a:ext cx="2316749" cy="1990071"/>
            <a:chOff x="827299" y="3290172"/>
            <a:chExt cx="3088999" cy="2653428"/>
          </a:xfrm>
        </p:grpSpPr>
        <p:sp>
          <p:nvSpPr>
            <p:cNvPr id="70" name="流程图: 文档 69"/>
            <p:cNvSpPr/>
            <p:nvPr/>
          </p:nvSpPr>
          <p:spPr>
            <a:xfrm>
              <a:off x="827299" y="3383817"/>
              <a:ext cx="3088999" cy="2559783"/>
            </a:xfrm>
            <a:prstGeom prst="flowChartDocumen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 Box 31"/>
            <p:cNvSpPr txBox="1">
              <a:spLocks noChangeArrowheads="1"/>
            </p:cNvSpPr>
            <p:nvPr/>
          </p:nvSpPr>
          <p:spPr bwMode="auto">
            <a:xfrm>
              <a:off x="1845688" y="4216681"/>
              <a:ext cx="1603828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6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 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2" name="Rectangle 25"/>
            <p:cNvSpPr>
              <a:spLocks noChangeArrowheads="1"/>
            </p:cNvSpPr>
            <p:nvPr/>
          </p:nvSpPr>
          <p:spPr bwMode="auto">
            <a:xfrm>
              <a:off x="1179424" y="4178524"/>
              <a:ext cx="4817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000000"/>
                  </a:solidFill>
                  <a:latin typeface="+mn-ea"/>
                  <a:ea typeface="+mn-ea"/>
                </a:rPr>
                <a:t>-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73" name="Text Box 27"/>
            <p:cNvSpPr txBox="1">
              <a:spLocks noChangeArrowheads="1"/>
            </p:cNvSpPr>
            <p:nvPr/>
          </p:nvSpPr>
          <p:spPr bwMode="auto">
            <a:xfrm>
              <a:off x="2473746" y="4726743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3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4" name="Text Box 27"/>
            <p:cNvSpPr txBox="1">
              <a:spLocks noChangeArrowheads="1"/>
            </p:cNvSpPr>
            <p:nvPr/>
          </p:nvSpPr>
          <p:spPr bwMode="auto">
            <a:xfrm>
              <a:off x="1849248" y="4726743"/>
              <a:ext cx="404635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0000"/>
                  </a:solidFill>
                  <a:latin typeface="+mn-ea"/>
                  <a:cs typeface="宋体" panose="02010600030101010101" pitchFamily="2" charset="-122"/>
                </a:rPr>
                <a:t>8</a:t>
              </a:r>
              <a:endParaRPr lang="en-US" altLang="zh-CN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5" name="Line 32"/>
            <p:cNvSpPr>
              <a:spLocks noChangeShapeType="1"/>
            </p:cNvSpPr>
            <p:nvPr/>
          </p:nvSpPr>
          <p:spPr bwMode="auto">
            <a:xfrm flipV="1">
              <a:off x="1084165" y="4751097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76" name="Text Box 34"/>
            <p:cNvSpPr txBox="1">
              <a:spLocks noChangeArrowheads="1"/>
            </p:cNvSpPr>
            <p:nvPr/>
          </p:nvSpPr>
          <p:spPr bwMode="auto">
            <a:xfrm>
              <a:off x="1534700" y="3290172"/>
              <a:ext cx="308396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7" name="Rectangle 37"/>
            <p:cNvSpPr>
              <a:spLocks noChangeArrowheads="1"/>
            </p:cNvSpPr>
            <p:nvPr/>
          </p:nvSpPr>
          <p:spPr bwMode="auto">
            <a:xfrm>
              <a:off x="2218068" y="4659661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8" name="Text Box 31"/>
            <p:cNvSpPr txBox="1">
              <a:spLocks noChangeArrowheads="1"/>
            </p:cNvSpPr>
            <p:nvPr/>
          </p:nvSpPr>
          <p:spPr bwMode="auto">
            <a:xfrm>
              <a:off x="1475688" y="3658152"/>
              <a:ext cx="1977862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1 4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7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79" name="Text Box 27"/>
            <p:cNvSpPr txBox="1">
              <a:spLocks noChangeArrowheads="1"/>
            </p:cNvSpPr>
            <p:nvPr/>
          </p:nvSpPr>
          <p:spPr bwMode="auto">
            <a:xfrm>
              <a:off x="2923933" y="4726743"/>
              <a:ext cx="409415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solidFill>
                    <a:srgbClr val="FF0000"/>
                  </a:solidFill>
                  <a:latin typeface="+mn-ea"/>
                  <a:ea typeface="+mn-ea"/>
                </a:rPr>
                <a:t>0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50971" y="4366498"/>
            <a:ext cx="3774755" cy="577081"/>
            <a:chOff x="-413825" y="2611667"/>
            <a:chExt cx="4450710" cy="655903"/>
          </a:xfrm>
        </p:grpSpPr>
        <p:sp>
          <p:nvSpPr>
            <p:cNvPr id="81" name="对话气泡: 圆角矩形 24"/>
            <p:cNvSpPr/>
            <p:nvPr/>
          </p:nvSpPr>
          <p:spPr>
            <a:xfrm>
              <a:off x="-413825" y="2656561"/>
              <a:ext cx="3896268" cy="539876"/>
            </a:xfrm>
            <a:prstGeom prst="wedgeRoundRectCallout">
              <a:avLst>
                <a:gd name="adj1" fmla="val -29984"/>
                <a:gd name="adj2" fmla="val -89233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-336273" y="2611667"/>
              <a:ext cx="437315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怎样验证得数是否正确呢？</a:t>
              </a:r>
              <a:endParaRPr lang="en-US" altLang="zh-CN" sz="2100" dirty="0">
                <a:latin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95247" y="4338873"/>
            <a:ext cx="3708982" cy="577081"/>
            <a:chOff x="-476376" y="2611665"/>
            <a:chExt cx="4373158" cy="655903"/>
          </a:xfrm>
        </p:grpSpPr>
        <p:sp>
          <p:nvSpPr>
            <p:cNvPr id="84" name="对话气泡: 圆角矩形 24"/>
            <p:cNvSpPr/>
            <p:nvPr/>
          </p:nvSpPr>
          <p:spPr>
            <a:xfrm>
              <a:off x="-413825" y="2656561"/>
              <a:ext cx="3896268" cy="539876"/>
            </a:xfrm>
            <a:prstGeom prst="wedgeRoundRectCallout">
              <a:avLst>
                <a:gd name="adj1" fmla="val -29984"/>
                <a:gd name="adj2" fmla="val -89233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-476376" y="2611665"/>
              <a:ext cx="437315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得数等于被减数，计算正确。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1208507" y="560754"/>
            <a:ext cx="7809956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1</a:t>
            </a:r>
            <a:r>
              <a:rPr lang="zh-CN" altLang="en-US" sz="2100" dirty="0">
                <a:latin typeface="+mn-ea"/>
                <a:ea typeface="+mn-ea"/>
              </a:rPr>
              <a:t>）小林买了下面两本书，一共花了多少钱？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42" name="TextBox 12"/>
          <p:cNvSpPr txBox="1"/>
          <p:nvPr/>
        </p:nvSpPr>
        <p:spPr>
          <a:xfrm>
            <a:off x="2525576" y="1185385"/>
            <a:ext cx="216193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082AB8"/>
                </a:solidFill>
                <a:latin typeface="+mn-ea"/>
              </a:rPr>
              <a:t>6.45 + 8.3 </a:t>
            </a:r>
            <a:r>
              <a:rPr lang="en-US" altLang="zh-CN" sz="2100" b="1">
                <a:latin typeface="+mn-ea"/>
              </a:rPr>
              <a:t>=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3" name="TextBox 12"/>
          <p:cNvSpPr txBox="1"/>
          <p:nvPr/>
        </p:nvSpPr>
        <p:spPr>
          <a:xfrm>
            <a:off x="4173685" y="1163497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14.75</a:t>
            </a:r>
            <a:r>
              <a:rPr lang="zh-CN" altLang="en-US" sz="2100" b="1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2840302" y="4083921"/>
            <a:ext cx="7809956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>
                <a:latin typeface="+mn-ea"/>
                <a:ea typeface="+mn-ea"/>
              </a:rPr>
              <a:t>答：一共花了</a:t>
            </a:r>
            <a:r>
              <a:rPr lang="en-US" altLang="zh-CN" sz="2100">
                <a:latin typeface="+mn-ea"/>
                <a:ea typeface="+mn-ea"/>
              </a:rPr>
              <a:t>14.75</a:t>
            </a:r>
            <a:r>
              <a:rPr lang="zh-CN" altLang="en-US" sz="2100">
                <a:latin typeface="+mn-ea"/>
                <a:ea typeface="+mn-ea"/>
              </a:rPr>
              <a:t>元钱。</a:t>
            </a:r>
            <a:endParaRPr lang="zh-CN" altLang="en-US" sz="210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41" grpId="0"/>
      <p:bldP spid="42" grpId="0"/>
      <p:bldP spid="43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409825" y="878554"/>
            <a:ext cx="3646270" cy="1145693"/>
            <a:chOff x="-825504" y="2656562"/>
            <a:chExt cx="4299215" cy="1302178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825504" y="2656562"/>
              <a:ext cx="4299215" cy="1302178"/>
            </a:xfrm>
            <a:prstGeom prst="wedgeRoundRectCallout">
              <a:avLst>
                <a:gd name="adj1" fmla="val 62437"/>
                <a:gd name="adj2" fmla="val -5011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678029" y="2669455"/>
              <a:ext cx="3991706" cy="12068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计算小数位数不同的小数加法时要注意什么呢？</a:t>
              </a:r>
              <a:endParaRPr lang="en-US" altLang="zh-CN" sz="2100" dirty="0"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82179" y="3757656"/>
            <a:ext cx="2348863" cy="769314"/>
            <a:chOff x="-659033" y="2701458"/>
            <a:chExt cx="4214354" cy="874392"/>
          </a:xfrm>
        </p:grpSpPr>
        <p:sp>
          <p:nvSpPr>
            <p:cNvPr id="25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62611"/>
                <a:gd name="adj2" fmla="val 953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563943" y="2736294"/>
              <a:ext cx="3991705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哪一位相加，满十，向前一位进</a:t>
              </a:r>
              <a:r>
                <a:rPr lang="en-US" altLang="zh-CN" sz="2100">
                  <a:latin typeface="+mn-ea"/>
                </a:rPr>
                <a:t>1</a:t>
              </a:r>
              <a:r>
                <a:rPr lang="zh-CN" altLang="en-US" sz="2100">
                  <a:latin typeface="+mn-ea"/>
                </a:rPr>
                <a:t>。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61689" y="2254371"/>
            <a:ext cx="2683906" cy="760265"/>
            <a:chOff x="-659033" y="2701458"/>
            <a:chExt cx="4214354" cy="864107"/>
          </a:xfrm>
        </p:grpSpPr>
        <p:sp>
          <p:nvSpPr>
            <p:cNvPr id="39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-51339"/>
                <a:gd name="adj2" fmla="val 68810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547708" y="2726009"/>
              <a:ext cx="3991705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小数点对齐，也就是把相同数位对齐。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48157" y="3737808"/>
            <a:ext cx="1898982" cy="769314"/>
            <a:chOff x="-659033" y="2701458"/>
            <a:chExt cx="4214354" cy="874392"/>
          </a:xfrm>
        </p:grpSpPr>
        <p:sp>
          <p:nvSpPr>
            <p:cNvPr id="42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-61872"/>
                <a:gd name="adj2" fmla="val -15685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-567790" y="2736294"/>
              <a:ext cx="3991706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从最低位开始相加。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82179" y="2313243"/>
            <a:ext cx="2803655" cy="1469938"/>
            <a:chOff x="-659032" y="2701458"/>
            <a:chExt cx="4402387" cy="1670710"/>
          </a:xfrm>
        </p:grpSpPr>
        <p:sp>
          <p:nvSpPr>
            <p:cNvPr id="45" name="对话气泡: 圆角矩形 24"/>
            <p:cNvSpPr/>
            <p:nvPr/>
          </p:nvSpPr>
          <p:spPr>
            <a:xfrm>
              <a:off x="-659032" y="2701458"/>
              <a:ext cx="4402387" cy="1366793"/>
            </a:xfrm>
            <a:prstGeom prst="wedgeRoundRectCallout">
              <a:avLst>
                <a:gd name="adj1" fmla="val 64197"/>
                <a:gd name="adj2" fmla="val -984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462455" y="2798003"/>
              <a:ext cx="3991706" cy="1574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>
                  <a:latin typeface="+mn-ea"/>
                </a:rPr>
                <a:t>当小数部分位数不同时，可以根据需要在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末尾添“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0”</a:t>
              </a:r>
              <a:r>
                <a:rPr lang="zh-CN" altLang="en-US" sz="2100">
                  <a:latin typeface="+mn-ea"/>
                </a:rPr>
                <a:t>后再加。</a:t>
              </a:r>
              <a:endParaRPr lang="en-US" altLang="zh-CN" sz="21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590799" y="862752"/>
            <a:ext cx="3465296" cy="577081"/>
            <a:chOff x="-612121" y="2638600"/>
            <a:chExt cx="4085833" cy="655901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612121" y="2656562"/>
              <a:ext cx="3425353" cy="597593"/>
            </a:xfrm>
            <a:prstGeom prst="wedgeRoundRectCallout">
              <a:avLst>
                <a:gd name="adj1" fmla="val 62437"/>
                <a:gd name="adj2" fmla="val -5011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517995" y="2638600"/>
              <a:ext cx="3991707" cy="655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怎样用小数计算下题？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1991" y="1714577"/>
            <a:ext cx="1371601" cy="577081"/>
            <a:chOff x="-612121" y="2624489"/>
            <a:chExt cx="1617216" cy="655902"/>
          </a:xfrm>
        </p:grpSpPr>
        <p:sp>
          <p:nvSpPr>
            <p:cNvPr id="27" name="对话气泡: 圆角矩形 24"/>
            <p:cNvSpPr/>
            <p:nvPr/>
          </p:nvSpPr>
          <p:spPr>
            <a:xfrm>
              <a:off x="-612121" y="2656562"/>
              <a:ext cx="1617216" cy="597593"/>
            </a:xfrm>
            <a:prstGeom prst="wedgeRoundRectCallout">
              <a:avLst>
                <a:gd name="adj1" fmla="val 27715"/>
                <a:gd name="adj2" fmla="val 4028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-565058" y="2624489"/>
              <a:ext cx="1523090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知识迁移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2590799" y="1742797"/>
            <a:ext cx="2974745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  <a:buFontTx/>
              <a:buNone/>
              <a:defRPr/>
            </a:pPr>
            <a:r>
              <a:rPr lang="en-US" altLang="zh-CN" sz="2100">
                <a:latin typeface="+mn-ea"/>
                <a:cs typeface="黑体" panose="02010609060101010101" pitchFamily="2" charset="-122"/>
              </a:rPr>
              <a:t>4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元</a:t>
            </a:r>
            <a:r>
              <a:rPr lang="en-US" altLang="zh-CN" sz="2100" dirty="0">
                <a:latin typeface="+mn-ea"/>
                <a:cs typeface="黑体" panose="02010609060101010101" pitchFamily="2" charset="-122"/>
              </a:rPr>
              <a:t>5</a:t>
            </a:r>
            <a:r>
              <a:rPr lang="zh-CN" altLang="en-US" sz="2100" dirty="0">
                <a:latin typeface="+mn-ea"/>
                <a:cs typeface="黑体" panose="02010609060101010101" pitchFamily="2" charset="-122"/>
              </a:rPr>
              <a:t>角</a:t>
            </a:r>
            <a:r>
              <a:rPr lang="en-US" altLang="zh-CN" sz="2100" dirty="0">
                <a:latin typeface="+mn-ea"/>
                <a:cs typeface="黑体" panose="02010609060101010101" pitchFamily="2" charset="-122"/>
              </a:rPr>
              <a:t>+7</a:t>
            </a:r>
            <a:r>
              <a:rPr lang="zh-CN" altLang="en-US" sz="2100" dirty="0">
                <a:latin typeface="+mn-ea"/>
                <a:cs typeface="黑体" panose="02010609060101010101" pitchFamily="2" charset="-122"/>
              </a:rPr>
              <a:t>元</a:t>
            </a:r>
            <a:r>
              <a:rPr lang="en-US" altLang="zh-CN" sz="2100" dirty="0">
                <a:latin typeface="+mn-ea"/>
                <a:cs typeface="黑体" panose="02010609060101010101" pitchFamily="2" charset="-122"/>
              </a:rPr>
              <a:t>8</a:t>
            </a:r>
            <a:r>
              <a:rPr lang="zh-CN" altLang="en-US" sz="2100" dirty="0">
                <a:latin typeface="+mn-ea"/>
                <a:cs typeface="黑体" panose="02010609060101010101" pitchFamily="2" charset="-122"/>
              </a:rPr>
              <a:t>角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7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分</a:t>
            </a:r>
            <a:endParaRPr lang="en-US" altLang="zh-CN" sz="2100" dirty="0">
              <a:latin typeface="+mn-ea"/>
              <a:cs typeface="黑体" panose="0201060906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652431" y="2598418"/>
            <a:ext cx="2045893" cy="1061829"/>
            <a:chOff x="-612121" y="2562779"/>
            <a:chExt cx="1617216" cy="1206860"/>
          </a:xfrm>
        </p:grpSpPr>
        <p:sp>
          <p:nvSpPr>
            <p:cNvPr id="35" name="对话气泡: 圆角矩形 24"/>
            <p:cNvSpPr/>
            <p:nvPr/>
          </p:nvSpPr>
          <p:spPr>
            <a:xfrm>
              <a:off x="-612121" y="2656562"/>
              <a:ext cx="1617216" cy="1085673"/>
            </a:xfrm>
            <a:prstGeom prst="wedgeRoundRectCallout">
              <a:avLst>
                <a:gd name="adj1" fmla="val 60722"/>
                <a:gd name="adj2" fmla="val 54141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-565058" y="2562779"/>
              <a:ext cx="1523089" cy="1206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把它们化成以</a:t>
              </a:r>
              <a:r>
                <a:rPr lang="zh-CN" altLang="en-US" sz="2100">
                  <a:solidFill>
                    <a:srgbClr val="FF0000"/>
                  </a:solidFill>
                  <a:latin typeface="+mn-ea"/>
                </a:rPr>
                <a:t>元</a:t>
              </a:r>
              <a:r>
                <a:rPr lang="zh-CN" altLang="en-US" sz="2100">
                  <a:latin typeface="+mn-ea"/>
                </a:rPr>
                <a:t>为单位的数。</a:t>
              </a:r>
              <a:endParaRPr lang="en-US" altLang="zh-CN" sz="2100">
                <a:latin typeface="+mn-ea"/>
              </a:endParaRPr>
            </a:p>
          </p:txBody>
        </p:sp>
      </p:grpSp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2590799" y="3737808"/>
            <a:ext cx="2974745" cy="11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  <a:buFontTx/>
              <a:buNone/>
              <a:defRPr/>
            </a:pPr>
            <a:r>
              <a:rPr lang="en-US" altLang="zh-CN" sz="2100">
                <a:latin typeface="+mn-ea"/>
                <a:cs typeface="黑体" panose="02010609060101010101" pitchFamily="2" charset="-122"/>
              </a:rPr>
              <a:t>4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元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5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角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=</a:t>
            </a:r>
            <a:r>
              <a:rPr lang="en-US" altLang="zh-CN" sz="2100">
                <a:solidFill>
                  <a:srgbClr val="FF0000"/>
                </a:solidFill>
                <a:latin typeface="+mn-ea"/>
                <a:cs typeface="黑体" panose="02010609060101010101" pitchFamily="2" charset="-122"/>
              </a:rPr>
              <a:t>4.50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黑体" panose="02010609060101010101" pitchFamily="2" charset="-122"/>
              </a:rPr>
              <a:t>元</a:t>
            </a:r>
            <a:endParaRPr lang="zh-CN" altLang="en-US" sz="2100">
              <a:solidFill>
                <a:srgbClr val="FF0000"/>
              </a:solidFill>
              <a:latin typeface="+mn-ea"/>
              <a:cs typeface="黑体" panose="02010609060101010101" pitchFamily="2" charset="-122"/>
            </a:endParaRPr>
          </a:p>
          <a:p>
            <a:pPr>
              <a:lnSpc>
                <a:spcPct val="160000"/>
              </a:lnSpc>
              <a:buFontTx/>
              <a:buNone/>
              <a:defRPr/>
            </a:pPr>
            <a:r>
              <a:rPr lang="en-US" altLang="zh-CN" sz="2100">
                <a:latin typeface="+mn-ea"/>
                <a:cs typeface="黑体" panose="02010609060101010101" pitchFamily="2" charset="-122"/>
              </a:rPr>
              <a:t>7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元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8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角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7</a:t>
            </a:r>
            <a:r>
              <a:rPr lang="zh-CN" altLang="en-US" sz="2100">
                <a:latin typeface="+mn-ea"/>
                <a:cs typeface="黑体" panose="02010609060101010101" pitchFamily="2" charset="-122"/>
              </a:rPr>
              <a:t>分</a:t>
            </a:r>
            <a:r>
              <a:rPr lang="en-US" altLang="zh-CN" sz="2100">
                <a:latin typeface="+mn-ea"/>
                <a:cs typeface="黑体" panose="02010609060101010101" pitchFamily="2" charset="-122"/>
              </a:rPr>
              <a:t>=</a:t>
            </a:r>
            <a:r>
              <a:rPr lang="en-US" altLang="zh-CN" sz="2100">
                <a:solidFill>
                  <a:srgbClr val="FF0000"/>
                </a:solidFill>
                <a:latin typeface="+mn-ea"/>
                <a:cs typeface="黑体" panose="02010609060101010101" pitchFamily="2" charset="-122"/>
              </a:rPr>
              <a:t>7.87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黑体" panose="02010609060101010101" pitchFamily="2" charset="-122"/>
              </a:rPr>
              <a:t>元</a:t>
            </a:r>
            <a:endParaRPr lang="zh-CN" altLang="en-US" sz="2100">
              <a:solidFill>
                <a:srgbClr val="FF0000"/>
              </a:solidFill>
              <a:latin typeface="+mn-ea"/>
              <a:cs typeface="黑体" panose="02010609060101010101" pitchFamily="2" charset="-122"/>
            </a:endParaRPr>
          </a:p>
        </p:txBody>
      </p:sp>
      <p:sp>
        <p:nvSpPr>
          <p:cNvPr id="49" name="Rectangle 2"/>
          <p:cNvSpPr>
            <a:spLocks noChangeArrowheads="1"/>
          </p:cNvSpPr>
          <p:nvPr/>
        </p:nvSpPr>
        <p:spPr bwMode="auto">
          <a:xfrm>
            <a:off x="2364083" y="2249254"/>
            <a:ext cx="2974745" cy="11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  <a:buFontTx/>
              <a:buNone/>
              <a:defRPr/>
            </a:pPr>
            <a:r>
              <a:rPr lang="en-US" altLang="zh-CN" sz="2100">
                <a:solidFill>
                  <a:srgbClr val="082AB8"/>
                </a:solidFill>
                <a:latin typeface="+mn-ea"/>
                <a:cs typeface="黑体" panose="02010609060101010101" pitchFamily="2" charset="-122"/>
              </a:rPr>
              <a:t>=4.50</a:t>
            </a:r>
            <a:r>
              <a:rPr lang="zh-CN" altLang="en-US" sz="2100">
                <a:solidFill>
                  <a:srgbClr val="082AB8"/>
                </a:solidFill>
                <a:latin typeface="+mn-ea"/>
                <a:cs typeface="黑体" panose="02010609060101010101" pitchFamily="2" charset="-122"/>
              </a:rPr>
              <a:t>元</a:t>
            </a:r>
            <a:r>
              <a:rPr lang="en-US" altLang="zh-CN" sz="2100">
                <a:solidFill>
                  <a:srgbClr val="082AB8"/>
                </a:solidFill>
                <a:latin typeface="+mn-ea"/>
                <a:cs typeface="黑体" panose="02010609060101010101" pitchFamily="2" charset="-122"/>
              </a:rPr>
              <a:t>+7.87</a:t>
            </a:r>
            <a:r>
              <a:rPr lang="zh-CN" altLang="en-US" sz="2100">
                <a:solidFill>
                  <a:srgbClr val="082AB8"/>
                </a:solidFill>
                <a:latin typeface="+mn-ea"/>
                <a:cs typeface="黑体" panose="02010609060101010101" pitchFamily="2" charset="-122"/>
              </a:rPr>
              <a:t>元</a:t>
            </a:r>
            <a:endParaRPr lang="en-US" altLang="zh-CN" sz="2100">
              <a:solidFill>
                <a:srgbClr val="082AB8"/>
              </a:solidFill>
              <a:latin typeface="+mn-ea"/>
              <a:cs typeface="黑体" panose="02010609060101010101" pitchFamily="2" charset="-122"/>
            </a:endParaRPr>
          </a:p>
          <a:p>
            <a:pPr>
              <a:lnSpc>
                <a:spcPct val="160000"/>
              </a:lnSpc>
              <a:buFontTx/>
              <a:buNone/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黑体" panose="02010609060101010101" pitchFamily="2" charset="-122"/>
              </a:rPr>
              <a:t>=12.37</a:t>
            </a:r>
            <a:r>
              <a:rPr lang="zh-CN" altLang="en-US" sz="2100">
                <a:solidFill>
                  <a:srgbClr val="FF0000"/>
                </a:solidFill>
                <a:latin typeface="+mn-ea"/>
                <a:cs typeface="黑体" panose="02010609060101010101" pitchFamily="2" charset="-122"/>
              </a:rPr>
              <a:t>元</a:t>
            </a:r>
            <a:endParaRPr lang="zh-CN" altLang="en-US" sz="2100">
              <a:solidFill>
                <a:srgbClr val="FF0000"/>
              </a:solidFill>
              <a:latin typeface="+mn-ea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8" grpId="0" build="p"/>
      <p:bldP spid="4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123950" y="1288592"/>
            <a:ext cx="6705600" cy="2616659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566262" y="387192"/>
            <a:ext cx="109966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24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  <a:ea typeface="+mn-ea"/>
              </a:rPr>
              <a:t>口算。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88496" y="1688697"/>
            <a:ext cx="1646124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0.15+0.2=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8496" y="2191075"/>
            <a:ext cx="1370808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6.8-0.8=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88496" y="2656699"/>
            <a:ext cx="1646124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0.21+0.8=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88496" y="3155338"/>
            <a:ext cx="182646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0.32+0.08=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4956" y="1675689"/>
            <a:ext cx="1646124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7.8+0.02=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4956" y="2188615"/>
            <a:ext cx="1646124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1.12+0.6=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4957" y="2654709"/>
            <a:ext cx="155114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13.9-0.5=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4956" y="3167635"/>
            <a:ext cx="1370808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6.3-0.3=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27914" y="1694487"/>
            <a:ext cx="75565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0.35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58564" y="2187073"/>
            <a:ext cx="31883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6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06476" y="2652713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1.01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63255" y="3153916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0.4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78481" y="1671125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7.82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75320" y="2177760"/>
            <a:ext cx="75565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1.72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88313" y="2625329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13.4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66849" y="3163783"/>
            <a:ext cx="318837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6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4694" y="8397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f2b04ae4-3575-4596-a8d9-0bfe38f8741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2130</Words>
  <Application>WPS 演示</Application>
  <PresentationFormat>全屏显示(16:9)</PresentationFormat>
  <Paragraphs>564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楷体</vt:lpstr>
      <vt:lpstr>Calibri</vt:lpstr>
      <vt:lpstr>黑体</vt:lpstr>
      <vt:lpstr>Arial Unicode MS</vt:lpstr>
      <vt:lpstr>Gulim</vt:lpstr>
      <vt:lpstr>Malgun Gothic</vt:lpstr>
      <vt:lpstr>HY헤드라인M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312</cp:revision>
  <dcterms:created xsi:type="dcterms:W3CDTF">2019-05-20T10:58:00Z</dcterms:created>
  <dcterms:modified xsi:type="dcterms:W3CDTF">2023-02-05T10:06:50Z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EC2DA51E27414674AF2ED1DFAC7CBEDE</vt:lpwstr>
  </property>
</Properties>
</file>