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sldIdLst>
    <p:sldId id="256" r:id="rId3"/>
    <p:sldId id="257" r:id="rId4"/>
    <p:sldId id="258" r:id="rId6"/>
    <p:sldId id="260" r:id="rId7"/>
    <p:sldId id="298" r:id="rId8"/>
    <p:sldId id="297" r:id="rId9"/>
    <p:sldId id="293" r:id="rId10"/>
    <p:sldId id="299" r:id="rId11"/>
    <p:sldId id="268" r:id="rId12"/>
    <p:sldId id="270" r:id="rId13"/>
    <p:sldId id="271" r:id="rId14"/>
    <p:sldId id="294" r:id="rId15"/>
    <p:sldId id="290" r:id="rId16"/>
    <p:sldId id="274" r:id="rId17"/>
    <p:sldId id="275" r:id="rId18"/>
    <p:sldId id="276" r:id="rId19"/>
    <p:sldId id="295" r:id="rId20"/>
  </p:sldIdLst>
  <p:sldSz cx="9144000" cy="5143500" type="screen16x9"/>
  <p:notesSz cx="6858000" cy="9144000"/>
  <p:custDataLst>
    <p:tags r:id="rId24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85" userDrawn="1">
          <p15:clr>
            <a:srgbClr val="A4A3A4"/>
          </p15:clr>
        </p15:guide>
        <p15:guide id="2" pos="507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82AB8"/>
    <a:srgbClr val="B7ECFF"/>
    <a:srgbClr val="ECF2C5"/>
    <a:srgbClr val="FFFF33"/>
    <a:srgbClr val="92D050"/>
    <a:srgbClr val="A1C450"/>
    <a:srgbClr val="F44236"/>
    <a:srgbClr val="82A33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6D9F66E-5EB9-4882-86FB-DCBF35E3C3E4}" styleName="中度样式 4 - 强调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662" autoAdjust="0"/>
    <p:restoredTop sz="94660"/>
  </p:normalViewPr>
  <p:slideViewPr>
    <p:cSldViewPr snapToGrid="0" showGuides="1">
      <p:cViewPr varScale="1">
        <p:scale>
          <a:sx n="108" d="100"/>
          <a:sy n="108" d="100"/>
        </p:scale>
        <p:origin x="-90" y="-672"/>
      </p:cViewPr>
      <p:guideLst>
        <p:guide orient="horz" pos="1685"/>
        <p:guide pos="5078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68" d="100"/>
        <a:sy n="168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gs" Target="tags/tag7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9" Type="http://schemas.openxmlformats.org/officeDocument/2006/relationships/hyperlink" Target="http://www.1ppt.com/word/" TargetMode="External"/><Relationship Id="rId8" Type="http://schemas.openxmlformats.org/officeDocument/2006/relationships/hyperlink" Target="http://www.1ppt.com/powerpoint/" TargetMode="External"/><Relationship Id="rId7" Type="http://schemas.openxmlformats.org/officeDocument/2006/relationships/hyperlink" Target="http://www.1ppt.com/xiazai/" TargetMode="External"/><Relationship Id="rId6" Type="http://schemas.openxmlformats.org/officeDocument/2006/relationships/hyperlink" Target="http://www.1ppt.com/tubiao/" TargetMode="External"/><Relationship Id="rId5" Type="http://schemas.openxmlformats.org/officeDocument/2006/relationships/hyperlink" Target="http://www.1ppt.com/beijing/" TargetMode="External"/><Relationship Id="rId4" Type="http://schemas.openxmlformats.org/officeDocument/2006/relationships/hyperlink" Target="http://www.1ppt.com/sucai/" TargetMode="External"/><Relationship Id="rId3" Type="http://schemas.openxmlformats.org/officeDocument/2006/relationships/hyperlink" Target="http://www.1ppt.com/moban/" TargetMode="External"/><Relationship Id="rId24" Type="http://schemas.openxmlformats.org/officeDocument/2006/relationships/hyperlink" Target="http://www.1ppt.com/kejian/lishi/" TargetMode="External"/><Relationship Id="rId23" Type="http://schemas.openxmlformats.org/officeDocument/2006/relationships/hyperlink" Target="http://www.1ppt.com/kejian/dili/" TargetMode="External"/><Relationship Id="rId22" Type="http://schemas.openxmlformats.org/officeDocument/2006/relationships/hyperlink" Target="http://www.1ppt.com/kejian/shengwu/" TargetMode="External"/><Relationship Id="rId21" Type="http://schemas.openxmlformats.org/officeDocument/2006/relationships/hyperlink" Target="http://www.1ppt.com/kejian/huaxue/" TargetMode="External"/><Relationship Id="rId20" Type="http://schemas.openxmlformats.org/officeDocument/2006/relationships/hyperlink" Target="http://www.1ppt.com/kejian/wuli/" TargetMode="External"/><Relationship Id="rId2" Type="http://schemas.openxmlformats.org/officeDocument/2006/relationships/notesMaster" Target="../notesMasters/notesMaster1.xml"/><Relationship Id="rId19" Type="http://schemas.openxmlformats.org/officeDocument/2006/relationships/hyperlink" Target="http://www.1ppt.com/kejian/kexue/" TargetMode="External"/><Relationship Id="rId18" Type="http://schemas.openxmlformats.org/officeDocument/2006/relationships/hyperlink" Target="http://www.1ppt.com/kejian/meishu/" TargetMode="External"/><Relationship Id="rId17" Type="http://schemas.openxmlformats.org/officeDocument/2006/relationships/hyperlink" Target="http://www.1ppt.com/kejian/yingyu/" TargetMode="External"/><Relationship Id="rId16" Type="http://schemas.openxmlformats.org/officeDocument/2006/relationships/hyperlink" Target="http://www.1ppt.com/kejian/shuxue/" TargetMode="External"/><Relationship Id="rId15" Type="http://schemas.openxmlformats.org/officeDocument/2006/relationships/hyperlink" Target="http://www.1ppt.com/kejian/yuwen/" TargetMode="External"/><Relationship Id="rId14" Type="http://schemas.openxmlformats.org/officeDocument/2006/relationships/hyperlink" Target="http://www.1ppt.com/kejian/" TargetMode="External"/><Relationship Id="rId13" Type="http://schemas.openxmlformats.org/officeDocument/2006/relationships/hyperlink" Target="http://www.1ppt.com/jianli/" TargetMode="External"/><Relationship Id="rId12" Type="http://schemas.openxmlformats.org/officeDocument/2006/relationships/hyperlink" Target="http://www.1ppt.com/jiaoan/" TargetMode="External"/><Relationship Id="rId11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excel/" TargetMode="External"/><Relationship Id="rId1" Type="http://schemas.openxmlformats.org/officeDocument/2006/relationships/slide" Target="../slides/slide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www.1ppt.com/word/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 Excel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www.1ppt.com/excel/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个人简历：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www.1ppt.com/jianli/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 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6" name="矩形 5"/>
          <p:cNvSpPr/>
          <p:nvPr userDrawn="1"/>
        </p:nvSpPr>
        <p:spPr>
          <a:xfrm>
            <a:off x="350174" y="1916832"/>
            <a:ext cx="735006" cy="2412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模板：</a:t>
            </a:r>
            <a:r>
              <a:rPr lang="en-US" altLang="zh-CN" sz="100" dirty="0">
                <a:solidFill>
                  <a:schemeClr val="bg1"/>
                </a:solidFill>
              </a:rPr>
              <a:t>www.1ppt.com/moban/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素材：</a:t>
            </a:r>
            <a:r>
              <a:rPr lang="en-US" altLang="zh-CN" sz="100" dirty="0">
                <a:solidFill>
                  <a:schemeClr val="bg1"/>
                </a:solidFill>
              </a:rPr>
              <a:t>www.1ppt.com/sucai/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背景：</a:t>
            </a:r>
            <a:r>
              <a:rPr lang="en-US" altLang="zh-CN" sz="100" dirty="0">
                <a:solidFill>
                  <a:schemeClr val="bg1"/>
                </a:solidFill>
              </a:rPr>
              <a:t>www.1ppt.com/beijing/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图表：</a:t>
            </a:r>
            <a:r>
              <a:rPr lang="en-US" altLang="zh-CN" sz="100" dirty="0">
                <a:solidFill>
                  <a:schemeClr val="bg1"/>
                </a:solidFill>
              </a:rPr>
              <a:t>www.1ppt.com/tubiao/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www.1ppt.com/xiazai/  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教程： </a:t>
            </a:r>
            <a:r>
              <a:rPr lang="en-US" altLang="zh-CN" sz="100" dirty="0">
                <a:solidFill>
                  <a:schemeClr val="bg1"/>
                </a:solidFill>
              </a:rPr>
              <a:t>www.1ppt.com/powerpoint/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资料下载：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www.1ppt.com/ziliao/                   </a:t>
            </a:r>
            <a:r>
              <a:rPr lang="zh-CN" altLang="en-US" sz="100" dirty="0">
                <a:solidFill>
                  <a:schemeClr val="bg1"/>
                </a:solidFill>
              </a:rPr>
              <a:t>个人简历：</a:t>
            </a:r>
            <a:r>
              <a:rPr lang="en-US" altLang="zh-CN" sz="100" dirty="0">
                <a:solidFill>
                  <a:schemeClr val="bg1"/>
                </a:solidFill>
              </a:rPr>
              <a:t>www.1ppt.com/jianli/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试卷下载：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www.1ppt.com/shiti/                     </a:t>
            </a:r>
            <a:r>
              <a:rPr lang="zh-CN" altLang="en-US" sz="100" dirty="0">
                <a:solidFill>
                  <a:schemeClr val="bg1"/>
                </a:solidFill>
              </a:rPr>
              <a:t>教案下载：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www.1ppt.com/jiaoan/  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手抄报：</a:t>
            </a:r>
            <a:r>
              <a:rPr lang="en-US" altLang="zh-CN" sz="100" dirty="0">
                <a:solidFill>
                  <a:schemeClr val="bg1"/>
                </a:solidFill>
              </a:rPr>
              <a:t>www.1ppt.com/shouchaobao/          PPT</a:t>
            </a:r>
            <a:r>
              <a:rPr lang="zh-CN" altLang="en-US" sz="100" dirty="0">
                <a:solidFill>
                  <a:schemeClr val="bg1"/>
                </a:solidFill>
              </a:rPr>
              <a:t>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语文课件：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www.1ppt.com/kejian/yuwen/    </a:t>
            </a:r>
            <a:r>
              <a:rPr lang="zh-CN" altLang="en-US" sz="100" dirty="0">
                <a:solidFill>
                  <a:schemeClr val="bg1"/>
                </a:solidFill>
              </a:rPr>
              <a:t>数学课件：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www.1ppt.com/kejian/shuxue/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英语课件：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www.1ppt.com/kejian/yingyu/    </a:t>
            </a:r>
            <a:r>
              <a:rPr lang="zh-CN" altLang="en-US" sz="100" dirty="0">
                <a:solidFill>
                  <a:schemeClr val="bg1"/>
                </a:solidFill>
              </a:rPr>
              <a:t>美术课件：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www.1ppt.com/kejian/meishu/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科学课件：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www.1ppt.com/kejian/kexue/     </a:t>
            </a:r>
            <a:r>
              <a:rPr lang="zh-CN" altLang="en-US" sz="100" dirty="0">
                <a:solidFill>
                  <a:schemeClr val="bg1"/>
                </a:solidFill>
              </a:rPr>
              <a:t>物理课件：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www.1ppt.com/kejian/wuli/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化学课件：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www.1ppt.com/kejian/huaxue/  </a:t>
            </a:r>
            <a:r>
              <a:rPr lang="zh-CN" altLang="en-US" sz="100" dirty="0">
                <a:solidFill>
                  <a:schemeClr val="bg1"/>
                </a:solidFill>
              </a:rPr>
              <a:t>生物课件：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www.1ppt.com/kejian/shengwu/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地理课件：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www.1ppt.com/kejian/dili/          </a:t>
            </a:r>
            <a:r>
              <a:rPr lang="zh-CN" altLang="en-US" sz="100" dirty="0">
                <a:solidFill>
                  <a:schemeClr val="bg1"/>
                </a:solidFill>
              </a:rPr>
              <a:t>历史课件：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www.1ppt.com/kejian/lishi/ </a:t>
            </a:r>
            <a:endParaRPr lang="en-US" altLang="zh-CN" sz="100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5" Type="http://schemas.openxmlformats.org/officeDocument/2006/relationships/theme" Target="../theme/theme1.xml"/><Relationship Id="rId24" Type="http://schemas.openxmlformats.org/officeDocument/2006/relationships/tags" Target="../tags/tag6.xml"/><Relationship Id="rId23" Type="http://schemas.openxmlformats.org/officeDocument/2006/relationships/tags" Target="../tags/tag5.xml"/><Relationship Id="rId22" Type="http://schemas.openxmlformats.org/officeDocument/2006/relationships/tags" Target="../tags/tag4.xml"/><Relationship Id="rId21" Type="http://schemas.openxmlformats.org/officeDocument/2006/relationships/tags" Target="../tags/tag3.xml"/><Relationship Id="rId20" Type="http://schemas.openxmlformats.org/officeDocument/2006/relationships/tags" Target="../tags/tag2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1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rotWithShape="0">
          <a:gsLst>
            <a:gs pos="0">
              <a:srgbClr val="FFFFFF"/>
            </a:gs>
            <a:gs pos="100000">
              <a:srgbClr val="DCDCDC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9"/>
            </p:custDataLst>
          </p:nvPr>
        </p:nvSpPr>
        <p:spPr>
          <a:xfrm>
            <a:off x="502412" y="324000"/>
            <a:ext cx="8139178" cy="486000"/>
          </a:xfrm>
          <a:prstGeom prst="rect">
            <a:avLst/>
          </a:prstGeom>
        </p:spPr>
        <p:txBody>
          <a:bodyPr vert="horz" lIns="76200" tIns="28575" rIns="57150" bIns="28575" rtlCol="0" anchor="ctr" anchorCtr="0">
            <a:no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0"/>
            </p:custDataLst>
          </p:nvPr>
        </p:nvSpPr>
        <p:spPr>
          <a:xfrm>
            <a:off x="502412" y="972000"/>
            <a:ext cx="8139178" cy="3780000"/>
          </a:xfrm>
          <a:prstGeom prst="rect">
            <a:avLst/>
          </a:prstGeom>
        </p:spPr>
        <p:txBody>
          <a:bodyPr vert="horz" lIns="76200" tIns="0" rIns="61913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1"/>
            </p:custDataLst>
          </p:nvPr>
        </p:nvSpPr>
        <p:spPr>
          <a:xfrm>
            <a:off x="659807" y="4762375"/>
            <a:ext cx="2025000" cy="237600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2"/>
            </p:custDataLst>
          </p:nvPr>
        </p:nvSpPr>
        <p:spPr>
          <a:xfrm>
            <a:off x="3087000" y="4762375"/>
            <a:ext cx="2970000" cy="237600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3"/>
            </p:custDataLst>
          </p:nvPr>
        </p:nvSpPr>
        <p:spPr>
          <a:xfrm>
            <a:off x="6457950" y="4762375"/>
            <a:ext cx="2025000" cy="237600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KSO_TEMPLATE" hidden="1"/>
          <p:cNvSpPr/>
          <p:nvPr>
            <p:custDataLst>
              <p:tags r:id="rId24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</p:sldLayoutIdLst>
  <p:txStyles>
    <p:titleStyle>
      <a:lvl1pPr algn="l" defTabSz="685800" rtl="0" eaLnBrk="1" fontAlgn="auto" latinLnBrk="0" hangingPunct="1">
        <a:lnSpc>
          <a:spcPct val="100000"/>
        </a:lnSpc>
        <a:spcBef>
          <a:spcPct val="0"/>
        </a:spcBef>
        <a:buNone/>
        <a:defRPr sz="2100" b="1" u="none" strike="noStrike" kern="1200" cap="none" spc="150" normalizeH="0">
          <a:solidFill>
            <a:schemeClr val="tx1"/>
          </a:solidFill>
          <a:uFillTx/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750"/>
        </a:spcAft>
        <a:buFont typeface="Arial" panose="020B0604020202020204" pitchFamily="34" charset="0"/>
        <a:buChar char="•"/>
        <a:defRPr sz="1200" u="none" strike="noStrike" kern="1200" cap="none" spc="113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1pPr>
      <a:lvl2pPr marL="5143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750"/>
        </a:spcAft>
        <a:buFont typeface="Arial" panose="020B0604020202020204" pitchFamily="34" charset="0"/>
        <a:buChar char="•"/>
        <a:tabLst>
          <a:tab pos="1207135" algn="l"/>
        </a:tabLst>
        <a:defRPr sz="1200" u="none" strike="noStrike" kern="1200" cap="none" spc="113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2pPr>
      <a:lvl3pPr marL="8572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750"/>
        </a:spcAft>
        <a:buFont typeface="Arial" panose="020B0604020202020204" pitchFamily="34" charset="0"/>
        <a:buChar char="•"/>
        <a:defRPr sz="1200" u="none" strike="noStrike" kern="1200" cap="none" spc="113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3pPr>
      <a:lvl4pPr marL="12001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750"/>
        </a:spcAft>
        <a:buFont typeface="Arial" panose="020B0604020202020204" pitchFamily="34" charset="0"/>
        <a:buChar char="•"/>
        <a:defRPr sz="1200" u="none" strike="noStrike" kern="1200" cap="none" spc="113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4pPr>
      <a:lvl5pPr marL="15430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750"/>
        </a:spcAft>
        <a:buFont typeface="Arial" panose="020B0604020202020204" pitchFamily="34" charset="0"/>
        <a:buChar char="•"/>
        <a:defRPr sz="1200" u="none" strike="noStrike" kern="1200" cap="none" spc="113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0.xml"/><Relationship Id="rId1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4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5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-1" y="1164981"/>
            <a:ext cx="9144000" cy="76174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4500" b="1" dirty="0">
                <a:solidFill>
                  <a:srgbClr val="FF0000"/>
                </a:solidFill>
              </a:rPr>
              <a:t>小数加减</a:t>
            </a:r>
            <a:r>
              <a:rPr lang="zh-CN" altLang="en-US" sz="4500" b="1" dirty="0">
                <a:solidFill>
                  <a:srgbClr val="FF0000"/>
                </a:solidFill>
              </a:rPr>
              <a:t>法</a:t>
            </a:r>
            <a:endParaRPr lang="zh-CN" altLang="en-US" sz="4500" b="1" dirty="0">
              <a:solidFill>
                <a:srgbClr val="FF0000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-1" y="2464801"/>
            <a:ext cx="9144000" cy="346249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zh-CN" altLang="en-US" sz="1800" dirty="0">
                <a:solidFill>
                  <a:srgbClr val="FF0000"/>
                </a:solidFill>
              </a:rPr>
              <a:t>第 </a:t>
            </a:r>
            <a:r>
              <a:rPr lang="en-US" altLang="zh-CN" sz="1800" dirty="0">
                <a:solidFill>
                  <a:srgbClr val="FF0000"/>
                </a:solidFill>
              </a:rPr>
              <a:t>2 </a:t>
            </a:r>
            <a:r>
              <a:rPr lang="zh-CN" altLang="en-US" sz="1800" dirty="0">
                <a:solidFill>
                  <a:srgbClr val="FF0000"/>
                </a:solidFill>
              </a:rPr>
              <a:t>课时 小数位数不同的小数减法</a:t>
            </a:r>
            <a:endParaRPr lang="zh-CN" altLang="en-US" sz="1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65911" y="432688"/>
            <a:ext cx="4027784" cy="55399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latin typeface="+mn-ea"/>
              </a:rPr>
              <a:t>杯里的水有多少千克？</a:t>
            </a:r>
            <a:endParaRPr lang="zh-CN" altLang="en-US" sz="2100" dirty="0">
              <a:latin typeface="+mn-ea"/>
            </a:endParaRPr>
          </a:p>
        </p:txBody>
      </p:sp>
      <p:sp>
        <p:nvSpPr>
          <p:cNvPr id="3" name="任意多边形 2"/>
          <p:cNvSpPr/>
          <p:nvPr/>
        </p:nvSpPr>
        <p:spPr>
          <a:xfrm>
            <a:off x="89731" y="534229"/>
            <a:ext cx="403790" cy="445049"/>
          </a:xfrm>
          <a:custGeom>
            <a:avLst/>
            <a:gdLst>
              <a:gd name="connsiteX0" fmla="*/ 0 w 538386"/>
              <a:gd name="connsiteY0" fmla="*/ 0 h 593398"/>
              <a:gd name="connsiteX1" fmla="*/ 241687 w 538386"/>
              <a:gd name="connsiteY1" fmla="*/ 0 h 593398"/>
              <a:gd name="connsiteX2" fmla="*/ 538386 w 538386"/>
              <a:gd name="connsiteY2" fmla="*/ 296699 h 593398"/>
              <a:gd name="connsiteX3" fmla="*/ 241687 w 538386"/>
              <a:gd name="connsiteY3" fmla="*/ 593398 h 593398"/>
              <a:gd name="connsiteX4" fmla="*/ 0 w 538386"/>
              <a:gd name="connsiteY4" fmla="*/ 593398 h 593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8386" h="593398">
                <a:moveTo>
                  <a:pt x="0" y="0"/>
                </a:moveTo>
                <a:lnTo>
                  <a:pt x="241687" y="0"/>
                </a:lnTo>
                <a:cubicBezTo>
                  <a:pt x="405549" y="0"/>
                  <a:pt x="538386" y="132837"/>
                  <a:pt x="538386" y="296699"/>
                </a:cubicBezTo>
                <a:cubicBezTo>
                  <a:pt x="538386" y="460561"/>
                  <a:pt x="405549" y="593398"/>
                  <a:pt x="241687" y="593398"/>
                </a:cubicBezTo>
                <a:lnTo>
                  <a:pt x="0" y="593398"/>
                </a:lnTo>
                <a:close/>
              </a:path>
            </a:pathLst>
          </a:cu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altLang="zh-CN" sz="2100" b="1" dirty="0"/>
              <a:t>2</a:t>
            </a:r>
            <a:endParaRPr lang="zh-CN" altLang="en-US" sz="2100" b="1" dirty="0"/>
          </a:p>
        </p:txBody>
      </p:sp>
      <p:sp>
        <p:nvSpPr>
          <p:cNvPr id="25" name="流程图: 可选过程 24"/>
          <p:cNvSpPr/>
          <p:nvPr/>
        </p:nvSpPr>
        <p:spPr>
          <a:xfrm>
            <a:off x="1640634" y="2833813"/>
            <a:ext cx="4875434" cy="1785813"/>
          </a:xfrm>
          <a:prstGeom prst="flowChartAlternateProcess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7" name="Rectangle 10"/>
          <p:cNvSpPr>
            <a:spLocks noChangeArrowheads="1"/>
          </p:cNvSpPr>
          <p:nvPr/>
        </p:nvSpPr>
        <p:spPr bwMode="auto">
          <a:xfrm>
            <a:off x="2477234" y="3614247"/>
            <a:ext cx="2673909" cy="4376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dirty="0">
                <a:solidFill>
                  <a:srgbClr val="082AB8"/>
                </a:solidFill>
                <a:latin typeface="+mn-ea"/>
                <a:ea typeface="+mn-ea"/>
              </a:rPr>
              <a:t>0.95 – 0.35 =</a:t>
            </a:r>
            <a:endParaRPr lang="zh-CN" altLang="en-US" sz="2400" dirty="0">
              <a:solidFill>
                <a:srgbClr val="082AB8"/>
              </a:solidFill>
              <a:latin typeface="+mn-ea"/>
              <a:ea typeface="+mn-ea"/>
            </a:endParaRPr>
          </a:p>
        </p:txBody>
      </p:sp>
      <p:sp>
        <p:nvSpPr>
          <p:cNvPr id="47" name="Text Box 27"/>
          <p:cNvSpPr txBox="1">
            <a:spLocks noChangeArrowheads="1"/>
          </p:cNvSpPr>
          <p:nvPr/>
        </p:nvSpPr>
        <p:spPr bwMode="auto">
          <a:xfrm>
            <a:off x="4353200" y="3614248"/>
            <a:ext cx="1561142" cy="438626"/>
          </a:xfrm>
          <a:prstGeom prst="rect">
            <a:avLst/>
          </a:prstGeom>
          <a:noFill/>
          <a:ln>
            <a:noFill/>
          </a:ln>
        </p:spPr>
        <p:txBody>
          <a:bodyPr wrap="square" lIns="67500" tIns="35100" rIns="67500" bIns="35100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kumimoji="0" lang="en-US" altLang="zh-CN">
                <a:solidFill>
                  <a:srgbClr val="FF0000"/>
                </a:solidFill>
                <a:latin typeface="+mn-ea"/>
                <a:ea typeface="+mn-ea"/>
              </a:rPr>
              <a:t>0.6(kg)</a:t>
            </a:r>
            <a:endParaRPr kumimoji="0" lang="en-US" altLang="zh-CN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2046019" y="1237076"/>
            <a:ext cx="2488986" cy="577081"/>
            <a:chOff x="-421841" y="2623210"/>
            <a:chExt cx="2075527" cy="655904"/>
          </a:xfrm>
        </p:grpSpPr>
        <p:sp>
          <p:nvSpPr>
            <p:cNvPr id="34" name="对话气泡: 圆角矩形 24"/>
            <p:cNvSpPr/>
            <p:nvPr/>
          </p:nvSpPr>
          <p:spPr>
            <a:xfrm>
              <a:off x="-421841" y="2713094"/>
              <a:ext cx="1914133" cy="539784"/>
            </a:xfrm>
            <a:prstGeom prst="wedgeRoundRectCallout">
              <a:avLst>
                <a:gd name="adj1" fmla="val 60766"/>
                <a:gd name="adj2" fmla="val -25857"/>
                <a:gd name="adj3" fmla="val 16667"/>
              </a:avLst>
            </a:prstGeom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 defTabSz="342900">
                <a:defRPr/>
              </a:pPr>
              <a:endParaRPr lang="zh-CN" altLang="en-US" dirty="0">
                <a:solidFill>
                  <a:schemeClr val="tx1"/>
                </a:solidFill>
                <a:latin typeface="+mn-ea"/>
              </a:endParaRPr>
            </a:p>
          </p:txBody>
        </p:sp>
        <p:sp>
          <p:nvSpPr>
            <p:cNvPr id="35" name="矩形 34"/>
            <p:cNvSpPr/>
            <p:nvPr/>
          </p:nvSpPr>
          <p:spPr>
            <a:xfrm>
              <a:off x="-421841" y="2623210"/>
              <a:ext cx="2075527" cy="65590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just">
                <a:lnSpc>
                  <a:spcPct val="150000"/>
                </a:lnSpc>
                <a:defRPr/>
              </a:pPr>
              <a:r>
                <a:rPr lang="en-US" altLang="zh-CN" sz="2100" dirty="0">
                  <a:latin typeface="+mn-ea"/>
                </a:rPr>
                <a:t>1</a:t>
              </a:r>
              <a:r>
                <a:rPr lang="zh-CN" altLang="en-US" sz="2100" dirty="0">
                  <a:latin typeface="+mn-ea"/>
                </a:rPr>
                <a:t>个小格是</a:t>
              </a:r>
              <a:r>
                <a:rPr lang="en-US" altLang="zh-CN" sz="2100" dirty="0">
                  <a:latin typeface="+mn-ea"/>
                </a:rPr>
                <a:t>0.05kg</a:t>
              </a:r>
              <a:r>
                <a:rPr lang="zh-CN" altLang="en-US" sz="2100" dirty="0">
                  <a:latin typeface="+mn-ea"/>
                </a:rPr>
                <a:t>。</a:t>
              </a:r>
              <a:endParaRPr lang="zh-CN" altLang="en-US" sz="2100" dirty="0">
                <a:latin typeface="+mn-ea"/>
              </a:endParaRPr>
            </a:p>
          </p:txBody>
        </p:sp>
      </p:grpSp>
      <p:sp>
        <p:nvSpPr>
          <p:cNvPr id="36" name="Text Box 27"/>
          <p:cNvSpPr txBox="1">
            <a:spLocks noChangeArrowheads="1"/>
          </p:cNvSpPr>
          <p:nvPr/>
        </p:nvSpPr>
        <p:spPr bwMode="auto">
          <a:xfrm>
            <a:off x="2602613" y="4094006"/>
            <a:ext cx="3626842" cy="392430"/>
          </a:xfrm>
          <a:prstGeom prst="rect">
            <a:avLst/>
          </a:prstGeom>
          <a:noFill/>
          <a:ln>
            <a:noFill/>
          </a:ln>
        </p:spPr>
        <p:txBody>
          <a:bodyPr wrap="square" lIns="67500" tIns="35100" rIns="67500" bIns="35100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kumimoji="0" lang="zh-CN" altLang="en-US" sz="2100" dirty="0">
                <a:latin typeface="+mn-ea"/>
                <a:ea typeface="+mn-ea"/>
              </a:rPr>
              <a:t>答：杯里的水有</a:t>
            </a:r>
            <a:r>
              <a:rPr kumimoji="0" lang="en-US" altLang="zh-CN" sz="2100" dirty="0">
                <a:latin typeface="+mn-ea"/>
                <a:ea typeface="+mn-ea"/>
              </a:rPr>
              <a:t>0.6</a:t>
            </a:r>
            <a:r>
              <a:rPr kumimoji="0" lang="zh-CN" altLang="en-US" sz="2100" dirty="0">
                <a:latin typeface="+mn-ea"/>
                <a:ea typeface="+mn-ea"/>
              </a:rPr>
              <a:t>千克。</a:t>
            </a:r>
            <a:endParaRPr kumimoji="0" lang="en-US" altLang="zh-CN" sz="2100" dirty="0">
              <a:latin typeface="+mn-ea"/>
              <a:ea typeface="+mn-ea"/>
            </a:endParaRPr>
          </a:p>
        </p:txBody>
      </p:sp>
      <p:pic>
        <p:nvPicPr>
          <p:cNvPr id="28" name="Picture 2"/>
          <p:cNvPicPr>
            <a:picLocks noChangeAspect="1" noChangeArrowheads="1"/>
          </p:cNvPicPr>
          <p:nvPr/>
        </p:nvPicPr>
        <p:blipFill rotWithShape="1"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654308" y="121720"/>
            <a:ext cx="3936940" cy="27000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7" name="直接箭头连接符 6"/>
          <p:cNvCxnSpPr/>
          <p:nvPr/>
        </p:nvCxnSpPr>
        <p:spPr>
          <a:xfrm flipV="1">
            <a:off x="6037447" y="1471755"/>
            <a:ext cx="392903" cy="282121"/>
          </a:xfrm>
          <a:prstGeom prst="straightConnector1">
            <a:avLst/>
          </a:prstGeom>
          <a:ln w="19050">
            <a:solidFill>
              <a:srgbClr val="082AB8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文本框 69"/>
          <p:cNvSpPr txBox="1">
            <a:spLocks noChangeArrowheads="1"/>
          </p:cNvSpPr>
          <p:nvPr/>
        </p:nvSpPr>
        <p:spPr bwMode="auto">
          <a:xfrm>
            <a:off x="6037447" y="1061538"/>
            <a:ext cx="1356122" cy="4570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sz="2100">
                <a:solidFill>
                  <a:srgbClr val="FF0000"/>
                </a:solidFill>
                <a:latin typeface="+mn-ea"/>
                <a:ea typeface="+mn-ea"/>
              </a:rPr>
              <a:t>0.35kg</a:t>
            </a:r>
            <a:endParaRPr lang="en-US" altLang="zh-CN" sz="2100">
              <a:solidFill>
                <a:srgbClr val="FF0000"/>
              </a:solidFill>
              <a:latin typeface="+mn-ea"/>
              <a:ea typeface="+mn-ea"/>
            </a:endParaRPr>
          </a:p>
        </p:txBody>
      </p:sp>
      <p:cxnSp>
        <p:nvCxnSpPr>
          <p:cNvPr id="48" name="直接箭头连接符 47"/>
          <p:cNvCxnSpPr/>
          <p:nvPr/>
        </p:nvCxnSpPr>
        <p:spPr>
          <a:xfrm>
            <a:off x="7716071" y="2604852"/>
            <a:ext cx="143615" cy="414826"/>
          </a:xfrm>
          <a:prstGeom prst="straightConnector1">
            <a:avLst/>
          </a:prstGeom>
          <a:ln w="19050">
            <a:solidFill>
              <a:srgbClr val="082AB8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文本框 69"/>
          <p:cNvSpPr txBox="1">
            <a:spLocks noChangeArrowheads="1"/>
          </p:cNvSpPr>
          <p:nvPr/>
        </p:nvSpPr>
        <p:spPr bwMode="auto">
          <a:xfrm>
            <a:off x="7787878" y="3019678"/>
            <a:ext cx="1356122" cy="4570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sz="2100">
                <a:solidFill>
                  <a:srgbClr val="FF0000"/>
                </a:solidFill>
                <a:latin typeface="+mn-ea"/>
                <a:ea typeface="+mn-ea"/>
              </a:rPr>
              <a:t>0.95kg</a:t>
            </a:r>
            <a:endParaRPr lang="en-US" altLang="zh-CN" sz="2100">
              <a:solidFill>
                <a:srgbClr val="FF0000"/>
              </a:solidFill>
              <a:latin typeface="+mn-ea"/>
              <a:ea typeface="+mn-ea"/>
            </a:endParaRPr>
          </a:p>
        </p:txBody>
      </p:sp>
      <p:grpSp>
        <p:nvGrpSpPr>
          <p:cNvPr id="50" name="组合 49"/>
          <p:cNvGrpSpPr/>
          <p:nvPr/>
        </p:nvGrpSpPr>
        <p:grpSpPr>
          <a:xfrm>
            <a:off x="1432834" y="1953987"/>
            <a:ext cx="3277433" cy="577081"/>
            <a:chOff x="-421841" y="2623210"/>
            <a:chExt cx="2638198" cy="655904"/>
          </a:xfrm>
        </p:grpSpPr>
        <p:sp>
          <p:nvSpPr>
            <p:cNvPr id="51" name="对话气泡: 圆角矩形 24"/>
            <p:cNvSpPr/>
            <p:nvPr/>
          </p:nvSpPr>
          <p:spPr>
            <a:xfrm>
              <a:off x="-421841" y="2713094"/>
              <a:ext cx="2359215" cy="539784"/>
            </a:xfrm>
            <a:prstGeom prst="wedgeRoundRectCallout">
              <a:avLst>
                <a:gd name="adj1" fmla="val 60766"/>
                <a:gd name="adj2" fmla="val -25857"/>
                <a:gd name="adj3" fmla="val 16667"/>
              </a:avLst>
            </a:prstGeom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 defTabSz="342900">
                <a:defRPr/>
              </a:pPr>
              <a:endParaRPr lang="zh-CN" altLang="en-US" dirty="0">
                <a:solidFill>
                  <a:schemeClr val="tx1"/>
                </a:solidFill>
                <a:latin typeface="+mn-ea"/>
              </a:endParaRPr>
            </a:p>
          </p:txBody>
        </p:sp>
        <p:sp>
          <p:nvSpPr>
            <p:cNvPr id="52" name="矩形 51"/>
            <p:cNvSpPr/>
            <p:nvPr/>
          </p:nvSpPr>
          <p:spPr>
            <a:xfrm>
              <a:off x="-421840" y="2623210"/>
              <a:ext cx="2638197" cy="65590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just">
                <a:lnSpc>
                  <a:spcPct val="150000"/>
                </a:lnSpc>
                <a:defRPr/>
              </a:pPr>
              <a:r>
                <a:rPr lang="zh-CN" altLang="en-US" sz="2100">
                  <a:latin typeface="+mn-ea"/>
                </a:rPr>
                <a:t>杯和水的质量是</a:t>
              </a:r>
              <a:r>
                <a:rPr lang="en-US" altLang="zh-CN" sz="2100">
                  <a:solidFill>
                    <a:srgbClr val="FF0000"/>
                  </a:solidFill>
                  <a:latin typeface="+mn-ea"/>
                </a:rPr>
                <a:t>0.95kg</a:t>
              </a:r>
              <a:r>
                <a:rPr lang="zh-CN" altLang="en-US" sz="2100">
                  <a:latin typeface="+mn-ea"/>
                </a:rPr>
                <a:t>。</a:t>
              </a:r>
              <a:endParaRPr lang="zh-CN" altLang="en-US" sz="2100">
                <a:latin typeface="+mn-ea"/>
              </a:endParaRPr>
            </a:p>
          </p:txBody>
        </p:sp>
      </p:grpSp>
      <p:sp>
        <p:nvSpPr>
          <p:cNvPr id="53" name="Text Box 27"/>
          <p:cNvSpPr txBox="1">
            <a:spLocks noChangeArrowheads="1"/>
          </p:cNvSpPr>
          <p:nvPr/>
        </p:nvSpPr>
        <p:spPr bwMode="auto">
          <a:xfrm>
            <a:off x="2046019" y="2952618"/>
            <a:ext cx="4064663" cy="394051"/>
          </a:xfrm>
          <a:prstGeom prst="rect">
            <a:avLst/>
          </a:prstGeom>
          <a:noFill/>
          <a:ln>
            <a:noFill/>
          </a:ln>
        </p:spPr>
        <p:txBody>
          <a:bodyPr wrap="square" lIns="67500" tIns="35100" rIns="67500" bIns="35100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kumimoji="0" lang="zh-CN" altLang="en-US" sz="2100" dirty="0">
                <a:latin typeface="+mn-ea"/>
                <a:ea typeface="+mn-ea"/>
              </a:rPr>
              <a:t>从杯和水的质量里</a:t>
            </a:r>
            <a:r>
              <a:rPr kumimoji="0" lang="zh-CN" altLang="en-US" sz="2100" dirty="0">
                <a:solidFill>
                  <a:srgbClr val="FF0000"/>
                </a:solidFill>
                <a:latin typeface="+mn-ea"/>
                <a:ea typeface="+mn-ea"/>
              </a:rPr>
              <a:t>减去</a:t>
            </a:r>
            <a:r>
              <a:rPr kumimoji="0" lang="zh-CN" altLang="en-US" sz="2100" dirty="0">
                <a:latin typeface="+mn-ea"/>
                <a:ea typeface="+mn-ea"/>
              </a:rPr>
              <a:t>杯的质量。</a:t>
            </a:r>
            <a:endParaRPr kumimoji="0" lang="en-US" altLang="zh-CN" sz="2100" dirty="0">
              <a:latin typeface="+mn-ea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5" grpId="0" animBg="1"/>
      <p:bldP spid="27" grpId="0"/>
      <p:bldP spid="47" grpId="0"/>
      <p:bldP spid="36" grpId="0"/>
      <p:bldP spid="43" grpId="0"/>
      <p:bldP spid="49" grpId="0"/>
      <p:bldP spid="5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流程图: 可选过程 28"/>
          <p:cNvSpPr/>
          <p:nvPr/>
        </p:nvSpPr>
        <p:spPr>
          <a:xfrm>
            <a:off x="737836" y="1670886"/>
            <a:ext cx="1525780" cy="1932898"/>
          </a:xfrm>
          <a:prstGeom prst="flowChartAlternateProcess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520666" y="387444"/>
            <a:ext cx="6145448" cy="622459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latin typeface="+mn-ea"/>
              </a:rPr>
              <a:t>下面计算对吗，把不对的改正过来。</a:t>
            </a:r>
            <a:endParaRPr lang="zh-CN" altLang="en-US" sz="2400" b="1" dirty="0">
              <a:latin typeface="+mn-ea"/>
            </a:endParaRPr>
          </a:p>
        </p:txBody>
      </p:sp>
      <p:sp>
        <p:nvSpPr>
          <p:cNvPr id="3" name="任意多边形 2"/>
          <p:cNvSpPr/>
          <p:nvPr/>
        </p:nvSpPr>
        <p:spPr>
          <a:xfrm>
            <a:off x="89731" y="534229"/>
            <a:ext cx="403790" cy="445049"/>
          </a:xfrm>
          <a:custGeom>
            <a:avLst/>
            <a:gdLst>
              <a:gd name="connsiteX0" fmla="*/ 0 w 538386"/>
              <a:gd name="connsiteY0" fmla="*/ 0 h 593398"/>
              <a:gd name="connsiteX1" fmla="*/ 241687 w 538386"/>
              <a:gd name="connsiteY1" fmla="*/ 0 h 593398"/>
              <a:gd name="connsiteX2" fmla="*/ 538386 w 538386"/>
              <a:gd name="connsiteY2" fmla="*/ 296699 h 593398"/>
              <a:gd name="connsiteX3" fmla="*/ 241687 w 538386"/>
              <a:gd name="connsiteY3" fmla="*/ 593398 h 593398"/>
              <a:gd name="connsiteX4" fmla="*/ 0 w 538386"/>
              <a:gd name="connsiteY4" fmla="*/ 593398 h 593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8386" h="593398">
                <a:moveTo>
                  <a:pt x="0" y="0"/>
                </a:moveTo>
                <a:lnTo>
                  <a:pt x="241687" y="0"/>
                </a:lnTo>
                <a:cubicBezTo>
                  <a:pt x="405549" y="0"/>
                  <a:pt x="538386" y="132837"/>
                  <a:pt x="538386" y="296699"/>
                </a:cubicBezTo>
                <a:cubicBezTo>
                  <a:pt x="538386" y="460561"/>
                  <a:pt x="405549" y="593398"/>
                  <a:pt x="241687" y="593398"/>
                </a:cubicBezTo>
                <a:lnTo>
                  <a:pt x="0" y="593398"/>
                </a:lnTo>
                <a:close/>
              </a:path>
            </a:pathLst>
          </a:cu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altLang="zh-CN" sz="2100" b="1" dirty="0"/>
              <a:t>3</a:t>
            </a:r>
            <a:endParaRPr lang="zh-CN" altLang="en-US" sz="2100" b="1" dirty="0"/>
          </a:p>
        </p:txBody>
      </p:sp>
      <p:sp>
        <p:nvSpPr>
          <p:cNvPr id="27" name="矩形 26"/>
          <p:cNvSpPr/>
          <p:nvPr/>
        </p:nvSpPr>
        <p:spPr>
          <a:xfrm>
            <a:off x="2709341" y="3742490"/>
            <a:ext cx="1191226" cy="62324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rgbClr val="082AB8"/>
                </a:solidFill>
                <a:latin typeface="+mn-ea"/>
              </a:rPr>
              <a:t>（     ）</a:t>
            </a:r>
            <a:endParaRPr lang="zh-CN" altLang="en-US" sz="2400" b="1" dirty="0">
              <a:solidFill>
                <a:srgbClr val="082AB8"/>
              </a:solidFill>
              <a:latin typeface="+mn-ea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3109770" y="3707864"/>
            <a:ext cx="594937" cy="69249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700" b="1">
                <a:solidFill>
                  <a:srgbClr val="FF0000"/>
                </a:solidFill>
                <a:latin typeface="+mn-ea"/>
              </a:rPr>
              <a:t>×</a:t>
            </a:r>
            <a:endParaRPr lang="zh-CN" altLang="en-US" sz="2700" b="1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34" name="Text Box 31"/>
          <p:cNvSpPr txBox="1">
            <a:spLocks noChangeArrowheads="1"/>
          </p:cNvSpPr>
          <p:nvPr/>
        </p:nvSpPr>
        <p:spPr bwMode="auto">
          <a:xfrm>
            <a:off x="961494" y="2472813"/>
            <a:ext cx="1208727" cy="440218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67500" tIns="35100" rIns="67500" bIns="35100">
            <a:spAutoFit/>
          </a:bodyPr>
          <a:lstStyle/>
          <a:p>
            <a:pPr>
              <a:defRPr/>
            </a:pPr>
            <a:r>
              <a:rPr lang="en-US" altLang="zh-CN" sz="2400">
                <a:latin typeface="+mn-ea"/>
                <a:cs typeface="宋体" panose="02010600030101010101" pitchFamily="2" charset="-122"/>
              </a:rPr>
              <a:t>  1 . 2 6</a:t>
            </a:r>
            <a:endParaRPr lang="en-US" altLang="zh-CN" sz="2400" dirty="0">
              <a:latin typeface="+mn-ea"/>
              <a:cs typeface="宋体" panose="02010600030101010101" pitchFamily="2" charset="-122"/>
            </a:endParaRPr>
          </a:p>
        </p:txBody>
      </p:sp>
      <p:sp>
        <p:nvSpPr>
          <p:cNvPr id="35" name="Rectangle 25"/>
          <p:cNvSpPr>
            <a:spLocks noChangeArrowheads="1"/>
          </p:cNvSpPr>
          <p:nvPr/>
        </p:nvSpPr>
        <p:spPr bwMode="auto">
          <a:xfrm>
            <a:off x="804011" y="2450295"/>
            <a:ext cx="314252" cy="563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7500" tIns="35100" rIns="67500" bIns="3510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kumimoji="0" lang="en-US" altLang="zh-CN">
                <a:solidFill>
                  <a:srgbClr val="000000"/>
                </a:solidFill>
                <a:latin typeface="+mn-ea"/>
                <a:ea typeface="+mn-ea"/>
              </a:rPr>
              <a:t>-</a:t>
            </a:r>
            <a:endParaRPr kumimoji="0" lang="zh-CN" altLang="en-US">
              <a:solidFill>
                <a:srgbClr val="000000"/>
              </a:solidFill>
              <a:latin typeface="+mn-ea"/>
              <a:ea typeface="+mn-ea"/>
            </a:endParaRPr>
          </a:p>
        </p:txBody>
      </p:sp>
      <p:sp>
        <p:nvSpPr>
          <p:cNvPr id="37" name="Text Box 27"/>
          <p:cNvSpPr txBox="1">
            <a:spLocks noChangeArrowheads="1"/>
          </p:cNvSpPr>
          <p:nvPr/>
        </p:nvSpPr>
        <p:spPr bwMode="auto">
          <a:xfrm>
            <a:off x="1134797" y="2944088"/>
            <a:ext cx="838064" cy="440218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67500" tIns="35100" rIns="67500" bIns="35100">
            <a:spAutoFit/>
          </a:bodyPr>
          <a:lstStyle/>
          <a:p>
            <a:pPr>
              <a:defRPr/>
            </a:pPr>
            <a:r>
              <a:rPr lang="en-US" altLang="zh-CN" sz="2400">
                <a:solidFill>
                  <a:srgbClr val="FF0000"/>
                </a:solidFill>
                <a:latin typeface="+mn-ea"/>
                <a:cs typeface="宋体" panose="02010600030101010101" pitchFamily="2" charset="-122"/>
              </a:rPr>
              <a:t>3</a:t>
            </a:r>
            <a:r>
              <a:rPr lang="zh-CN" altLang="en-US" sz="2400">
                <a:solidFill>
                  <a:srgbClr val="FF0000"/>
                </a:solidFill>
                <a:latin typeface="+mn-ea"/>
                <a:cs typeface="宋体" panose="02010600030101010101" pitchFamily="2" charset="-122"/>
              </a:rPr>
              <a:t>   </a:t>
            </a:r>
            <a:r>
              <a:rPr lang="en-US" altLang="zh-CN" sz="2400">
                <a:solidFill>
                  <a:srgbClr val="FF0000"/>
                </a:solidFill>
                <a:latin typeface="+mn-ea"/>
                <a:cs typeface="宋体" panose="02010600030101010101" pitchFamily="2" charset="-122"/>
              </a:rPr>
              <a:t>7</a:t>
            </a:r>
            <a:endParaRPr lang="en-US" altLang="zh-CN" sz="2400" dirty="0">
              <a:solidFill>
                <a:srgbClr val="FF0000"/>
              </a:solidFill>
              <a:latin typeface="+mn-ea"/>
              <a:cs typeface="宋体" panose="02010600030101010101" pitchFamily="2" charset="-122"/>
            </a:endParaRPr>
          </a:p>
        </p:txBody>
      </p:sp>
      <p:sp>
        <p:nvSpPr>
          <p:cNvPr id="38" name="Line 32"/>
          <p:cNvSpPr>
            <a:spLocks noChangeShapeType="1"/>
          </p:cNvSpPr>
          <p:nvPr/>
        </p:nvSpPr>
        <p:spPr bwMode="auto">
          <a:xfrm flipV="1">
            <a:off x="839260" y="2916363"/>
            <a:ext cx="1248326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67500" tIns="35100" rIns="67500" bIns="35100" anchor="ctr"/>
          <a:lstStyle/>
          <a:p>
            <a:endParaRPr lang="zh-CN" altLang="en-US" sz="2400">
              <a:latin typeface="+mn-ea"/>
            </a:endParaRPr>
          </a:p>
        </p:txBody>
      </p:sp>
      <p:sp>
        <p:nvSpPr>
          <p:cNvPr id="40" name="Rectangle 37"/>
          <p:cNvSpPr>
            <a:spLocks noChangeArrowheads="1"/>
          </p:cNvSpPr>
          <p:nvPr/>
        </p:nvSpPr>
        <p:spPr bwMode="auto">
          <a:xfrm>
            <a:off x="1391634" y="2903576"/>
            <a:ext cx="307245" cy="563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7500" tIns="35100" rIns="67500" bIns="3510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30000"/>
              </a:spcBef>
              <a:buFontTx/>
              <a:buNone/>
              <a:defRPr/>
            </a:pPr>
            <a:r>
              <a:rPr kumimoji="0" lang="en-US" altLang="zh-CN" dirty="0">
                <a:solidFill>
                  <a:srgbClr val="FF0000"/>
                </a:solidFill>
                <a:latin typeface="+mn-ea"/>
                <a:ea typeface="+mn-ea"/>
              </a:rPr>
              <a:t>.</a:t>
            </a:r>
            <a:endParaRPr kumimoji="0" lang="en-US" altLang="zh-CN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41" name="Text Box 31"/>
          <p:cNvSpPr txBox="1">
            <a:spLocks noChangeArrowheads="1"/>
          </p:cNvSpPr>
          <p:nvPr/>
        </p:nvSpPr>
        <p:spPr bwMode="auto">
          <a:xfrm>
            <a:off x="1138539" y="1942301"/>
            <a:ext cx="1025985" cy="440218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67500" tIns="35100" rIns="67500" bIns="35100">
            <a:spAutoFit/>
          </a:bodyPr>
          <a:lstStyle/>
          <a:p>
            <a:pPr>
              <a:defRPr/>
            </a:pPr>
            <a:r>
              <a:rPr lang="en-US" altLang="zh-CN" sz="2400">
                <a:latin typeface="+mn-ea"/>
                <a:cs typeface="宋体" panose="02010600030101010101" pitchFamily="2" charset="-122"/>
              </a:rPr>
              <a:t>5 . 0 0</a:t>
            </a:r>
            <a:endParaRPr lang="en-US" altLang="zh-CN" sz="2400" dirty="0">
              <a:latin typeface="+mn-ea"/>
              <a:cs typeface="宋体" panose="02010600030101010101" pitchFamily="2" charset="-122"/>
            </a:endParaRPr>
          </a:p>
        </p:txBody>
      </p:sp>
      <p:sp>
        <p:nvSpPr>
          <p:cNvPr id="42" name="Text Box 27"/>
          <p:cNvSpPr txBox="1">
            <a:spLocks noChangeArrowheads="1"/>
          </p:cNvSpPr>
          <p:nvPr/>
        </p:nvSpPr>
        <p:spPr bwMode="auto">
          <a:xfrm>
            <a:off x="1842478" y="2953137"/>
            <a:ext cx="307061" cy="440218"/>
          </a:xfrm>
          <a:prstGeom prst="rect">
            <a:avLst/>
          </a:prstGeom>
          <a:noFill/>
          <a:ln>
            <a:noFill/>
          </a:ln>
        </p:spPr>
        <p:txBody>
          <a:bodyPr wrap="square" lIns="67500" tIns="35100" rIns="67500" bIns="35100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kumimoji="0" lang="en-US" altLang="zh-CN">
                <a:solidFill>
                  <a:srgbClr val="FF0000"/>
                </a:solidFill>
                <a:latin typeface="+mn-ea"/>
                <a:ea typeface="+mn-ea"/>
              </a:rPr>
              <a:t>4</a:t>
            </a:r>
            <a:endParaRPr kumimoji="0" lang="en-US" altLang="zh-CN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pic>
        <p:nvPicPr>
          <p:cNvPr id="30" name="Picture 2"/>
          <p:cNvPicPr>
            <a:picLocks noChangeAspect="1" noChangeArrowheads="1"/>
          </p:cNvPicPr>
          <p:nvPr/>
        </p:nvPicPr>
        <p:blipFill rotWithShape="1"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-1" r="-5361"/>
          <a:stretch>
            <a:fillRect/>
          </a:stretch>
        </p:blipFill>
        <p:spPr bwMode="auto">
          <a:xfrm>
            <a:off x="2385850" y="1277887"/>
            <a:ext cx="4199200" cy="2467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" name="矩形 30"/>
          <p:cNvSpPr/>
          <p:nvPr/>
        </p:nvSpPr>
        <p:spPr>
          <a:xfrm>
            <a:off x="4826082" y="3742490"/>
            <a:ext cx="1191226" cy="62324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rgbClr val="082AB8"/>
                </a:solidFill>
                <a:latin typeface="+mn-ea"/>
              </a:rPr>
              <a:t>（     ）</a:t>
            </a:r>
            <a:endParaRPr lang="zh-CN" altLang="en-US" sz="2400" b="1" dirty="0">
              <a:solidFill>
                <a:srgbClr val="082AB8"/>
              </a:solidFill>
              <a:latin typeface="+mn-ea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5226510" y="3707864"/>
            <a:ext cx="594937" cy="69249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700" b="1">
                <a:solidFill>
                  <a:srgbClr val="FF0000"/>
                </a:solidFill>
                <a:latin typeface="+mn-ea"/>
              </a:rPr>
              <a:t>×</a:t>
            </a:r>
            <a:endParaRPr lang="zh-CN" altLang="en-US" sz="2700" b="1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36" name="流程图: 可选过程 35"/>
          <p:cNvSpPr/>
          <p:nvPr/>
        </p:nvSpPr>
        <p:spPr>
          <a:xfrm>
            <a:off x="6707284" y="1670886"/>
            <a:ext cx="1525780" cy="1932898"/>
          </a:xfrm>
          <a:prstGeom prst="flowChartAlternateProcess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39" name="Text Box 31"/>
          <p:cNvSpPr txBox="1">
            <a:spLocks noChangeArrowheads="1"/>
          </p:cNvSpPr>
          <p:nvPr/>
        </p:nvSpPr>
        <p:spPr bwMode="auto">
          <a:xfrm>
            <a:off x="6927258" y="2454594"/>
            <a:ext cx="1208727" cy="440218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67500" tIns="35100" rIns="67500" bIns="35100">
            <a:spAutoFit/>
          </a:bodyPr>
          <a:lstStyle/>
          <a:p>
            <a:pPr>
              <a:defRPr/>
            </a:pPr>
            <a:r>
              <a:rPr lang="en-US" altLang="zh-CN" sz="2400">
                <a:latin typeface="+mn-ea"/>
                <a:cs typeface="宋体" panose="02010600030101010101" pitchFamily="2" charset="-122"/>
              </a:rPr>
              <a:t>  3 . 0 0</a:t>
            </a:r>
            <a:endParaRPr lang="en-US" altLang="zh-CN" sz="2400" dirty="0">
              <a:latin typeface="+mn-ea"/>
              <a:cs typeface="宋体" panose="02010600030101010101" pitchFamily="2" charset="-122"/>
            </a:endParaRPr>
          </a:p>
        </p:txBody>
      </p:sp>
      <p:sp>
        <p:nvSpPr>
          <p:cNvPr id="43" name="Rectangle 25"/>
          <p:cNvSpPr>
            <a:spLocks noChangeArrowheads="1"/>
          </p:cNvSpPr>
          <p:nvPr/>
        </p:nvSpPr>
        <p:spPr bwMode="auto">
          <a:xfrm>
            <a:off x="6773459" y="2450295"/>
            <a:ext cx="314252" cy="563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7500" tIns="35100" rIns="67500" bIns="3510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kumimoji="0" lang="en-US" altLang="zh-CN">
                <a:solidFill>
                  <a:srgbClr val="000000"/>
                </a:solidFill>
                <a:latin typeface="+mn-ea"/>
                <a:ea typeface="+mn-ea"/>
              </a:rPr>
              <a:t>-</a:t>
            </a:r>
            <a:endParaRPr kumimoji="0" lang="zh-CN" altLang="en-US">
              <a:solidFill>
                <a:srgbClr val="000000"/>
              </a:solidFill>
              <a:latin typeface="+mn-ea"/>
              <a:ea typeface="+mn-ea"/>
            </a:endParaRPr>
          </a:p>
        </p:txBody>
      </p:sp>
      <p:sp>
        <p:nvSpPr>
          <p:cNvPr id="44" name="Text Box 27"/>
          <p:cNvSpPr txBox="1">
            <a:spLocks noChangeArrowheads="1"/>
          </p:cNvSpPr>
          <p:nvPr/>
        </p:nvSpPr>
        <p:spPr bwMode="auto">
          <a:xfrm>
            <a:off x="7073167" y="2949756"/>
            <a:ext cx="887486" cy="440218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67500" tIns="35100" rIns="67500" bIns="35100">
            <a:spAutoFit/>
          </a:bodyPr>
          <a:lstStyle/>
          <a:p>
            <a:pPr>
              <a:defRPr/>
            </a:pPr>
            <a:r>
              <a:rPr lang="en-US" altLang="zh-CN" sz="2400">
                <a:solidFill>
                  <a:srgbClr val="FF0000"/>
                </a:solidFill>
                <a:latin typeface="+mn-ea"/>
                <a:cs typeface="宋体" panose="02010600030101010101" pitchFamily="2" charset="-122"/>
              </a:rPr>
              <a:t>4 </a:t>
            </a:r>
            <a:r>
              <a:rPr lang="zh-CN" altLang="en-US" sz="2400">
                <a:solidFill>
                  <a:srgbClr val="FF0000"/>
                </a:solidFill>
                <a:latin typeface="+mn-ea"/>
                <a:cs typeface="宋体" panose="02010600030101010101" pitchFamily="2" charset="-122"/>
              </a:rPr>
              <a:t>  </a:t>
            </a:r>
            <a:r>
              <a:rPr lang="en-US" altLang="zh-CN" sz="2400">
                <a:solidFill>
                  <a:srgbClr val="FF0000"/>
                </a:solidFill>
                <a:latin typeface="+mn-ea"/>
                <a:cs typeface="宋体" panose="02010600030101010101" pitchFamily="2" charset="-122"/>
              </a:rPr>
              <a:t>1</a:t>
            </a:r>
            <a:endParaRPr lang="en-US" altLang="zh-CN" sz="2400" dirty="0">
              <a:solidFill>
                <a:srgbClr val="FF0000"/>
              </a:solidFill>
              <a:latin typeface="+mn-ea"/>
              <a:cs typeface="宋体" panose="02010600030101010101" pitchFamily="2" charset="-122"/>
            </a:endParaRPr>
          </a:p>
        </p:txBody>
      </p:sp>
      <p:sp>
        <p:nvSpPr>
          <p:cNvPr id="45" name="Line 32"/>
          <p:cNvSpPr>
            <a:spLocks noChangeShapeType="1"/>
          </p:cNvSpPr>
          <p:nvPr/>
        </p:nvSpPr>
        <p:spPr bwMode="auto">
          <a:xfrm flipV="1">
            <a:off x="6865858" y="2916363"/>
            <a:ext cx="1248326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67500" tIns="35100" rIns="67500" bIns="35100" anchor="ctr"/>
          <a:lstStyle/>
          <a:p>
            <a:endParaRPr lang="zh-CN" altLang="en-US" sz="2400">
              <a:latin typeface="+mn-ea"/>
            </a:endParaRPr>
          </a:p>
        </p:txBody>
      </p:sp>
      <p:sp>
        <p:nvSpPr>
          <p:cNvPr id="46" name="Rectangle 37"/>
          <p:cNvSpPr>
            <a:spLocks noChangeArrowheads="1"/>
          </p:cNvSpPr>
          <p:nvPr/>
        </p:nvSpPr>
        <p:spPr bwMode="auto">
          <a:xfrm>
            <a:off x="7384592" y="2932007"/>
            <a:ext cx="235705" cy="563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7500" tIns="35100" rIns="67500" bIns="3510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30000"/>
              </a:spcBef>
              <a:buFontTx/>
              <a:buNone/>
              <a:defRPr/>
            </a:pPr>
            <a:r>
              <a:rPr kumimoji="0" lang="en-US" altLang="zh-CN" dirty="0">
                <a:solidFill>
                  <a:srgbClr val="FF0000"/>
                </a:solidFill>
                <a:latin typeface="+mn-ea"/>
                <a:ea typeface="+mn-ea"/>
              </a:rPr>
              <a:t>.</a:t>
            </a:r>
            <a:endParaRPr kumimoji="0" lang="en-US" altLang="zh-CN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47" name="Text Box 31"/>
          <p:cNvSpPr txBox="1">
            <a:spLocks noChangeArrowheads="1"/>
          </p:cNvSpPr>
          <p:nvPr/>
        </p:nvSpPr>
        <p:spPr bwMode="auto">
          <a:xfrm>
            <a:off x="7107987" y="1942301"/>
            <a:ext cx="1025985" cy="440218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67500" tIns="35100" rIns="67500" bIns="35100">
            <a:spAutoFit/>
          </a:bodyPr>
          <a:lstStyle/>
          <a:p>
            <a:pPr>
              <a:defRPr/>
            </a:pPr>
            <a:r>
              <a:rPr lang="en-US" altLang="zh-CN" sz="2400">
                <a:latin typeface="+mn-ea"/>
                <a:cs typeface="宋体" panose="02010600030101010101" pitchFamily="2" charset="-122"/>
              </a:rPr>
              <a:t>7 . 1 6</a:t>
            </a:r>
            <a:endParaRPr lang="en-US" altLang="zh-CN" sz="2400" dirty="0">
              <a:latin typeface="+mn-ea"/>
              <a:cs typeface="宋体" panose="02010600030101010101" pitchFamily="2" charset="-122"/>
            </a:endParaRPr>
          </a:p>
        </p:txBody>
      </p:sp>
      <p:sp>
        <p:nvSpPr>
          <p:cNvPr id="48" name="Text Box 27"/>
          <p:cNvSpPr txBox="1">
            <a:spLocks noChangeArrowheads="1"/>
          </p:cNvSpPr>
          <p:nvPr/>
        </p:nvSpPr>
        <p:spPr bwMode="auto">
          <a:xfrm>
            <a:off x="7807123" y="2949756"/>
            <a:ext cx="307061" cy="440218"/>
          </a:xfrm>
          <a:prstGeom prst="rect">
            <a:avLst/>
          </a:prstGeom>
          <a:noFill/>
          <a:ln>
            <a:noFill/>
          </a:ln>
        </p:spPr>
        <p:txBody>
          <a:bodyPr wrap="square" lIns="67500" tIns="35100" rIns="67500" bIns="35100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kumimoji="0" lang="en-US" altLang="zh-CN">
                <a:solidFill>
                  <a:srgbClr val="FF0000"/>
                </a:solidFill>
                <a:latin typeface="+mn-ea"/>
                <a:ea typeface="+mn-ea"/>
              </a:rPr>
              <a:t>6</a:t>
            </a:r>
            <a:endParaRPr kumimoji="0" lang="en-US" altLang="zh-CN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49" name="圆角矩形 48"/>
          <p:cNvSpPr/>
          <p:nvPr/>
        </p:nvSpPr>
        <p:spPr>
          <a:xfrm>
            <a:off x="3087449" y="2890513"/>
            <a:ext cx="919242" cy="359428"/>
          </a:xfrm>
          <a:prstGeom prst="roundRect">
            <a:avLst>
              <a:gd name="adj" fmla="val 42381"/>
            </a:avLst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50" name="Text Box 27"/>
          <p:cNvSpPr txBox="1">
            <a:spLocks noChangeArrowheads="1"/>
          </p:cNvSpPr>
          <p:nvPr/>
        </p:nvSpPr>
        <p:spPr bwMode="auto">
          <a:xfrm>
            <a:off x="3422447" y="1919171"/>
            <a:ext cx="307061" cy="440218"/>
          </a:xfrm>
          <a:prstGeom prst="rect">
            <a:avLst/>
          </a:prstGeom>
          <a:noFill/>
          <a:ln>
            <a:noFill/>
          </a:ln>
        </p:spPr>
        <p:txBody>
          <a:bodyPr wrap="square" lIns="67500" tIns="35100" rIns="67500" bIns="35100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kumimoji="0" lang="en-US" altLang="zh-CN">
                <a:solidFill>
                  <a:srgbClr val="FF0000"/>
                </a:solidFill>
                <a:latin typeface="+mn-ea"/>
                <a:ea typeface="+mn-ea"/>
              </a:rPr>
              <a:t>0</a:t>
            </a:r>
            <a:endParaRPr kumimoji="0" lang="en-US" altLang="zh-CN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51" name="Text Box 27"/>
          <p:cNvSpPr txBox="1">
            <a:spLocks noChangeArrowheads="1"/>
          </p:cNvSpPr>
          <p:nvPr/>
        </p:nvSpPr>
        <p:spPr bwMode="auto">
          <a:xfrm>
            <a:off x="3653266" y="1919171"/>
            <a:ext cx="307061" cy="440218"/>
          </a:xfrm>
          <a:prstGeom prst="rect">
            <a:avLst/>
          </a:prstGeom>
          <a:noFill/>
          <a:ln>
            <a:noFill/>
          </a:ln>
        </p:spPr>
        <p:txBody>
          <a:bodyPr wrap="square" lIns="67500" tIns="35100" rIns="67500" bIns="35100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kumimoji="0" lang="en-US" altLang="zh-CN">
                <a:solidFill>
                  <a:srgbClr val="FF0000"/>
                </a:solidFill>
                <a:latin typeface="+mn-ea"/>
                <a:ea typeface="+mn-ea"/>
              </a:rPr>
              <a:t>0</a:t>
            </a:r>
            <a:endParaRPr kumimoji="0" lang="en-US" altLang="zh-CN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52" name="Text Box 27"/>
          <p:cNvSpPr txBox="1">
            <a:spLocks noChangeArrowheads="1"/>
          </p:cNvSpPr>
          <p:nvPr/>
        </p:nvSpPr>
        <p:spPr bwMode="auto">
          <a:xfrm>
            <a:off x="3285088" y="1897333"/>
            <a:ext cx="307061" cy="440218"/>
          </a:xfrm>
          <a:prstGeom prst="rect">
            <a:avLst/>
          </a:prstGeom>
          <a:noFill/>
          <a:ln>
            <a:noFill/>
          </a:ln>
        </p:spPr>
        <p:txBody>
          <a:bodyPr wrap="square" lIns="67500" tIns="35100" rIns="67500" bIns="35100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kumimoji="0" lang="en-US" altLang="zh-CN">
                <a:solidFill>
                  <a:srgbClr val="FF0000"/>
                </a:solidFill>
                <a:latin typeface="+mn-ea"/>
                <a:ea typeface="+mn-ea"/>
              </a:rPr>
              <a:t>.</a:t>
            </a:r>
            <a:endParaRPr kumimoji="0" lang="en-US" altLang="zh-CN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53" name="圆角矩形 52"/>
          <p:cNvSpPr/>
          <p:nvPr/>
        </p:nvSpPr>
        <p:spPr>
          <a:xfrm>
            <a:off x="5128070" y="2382519"/>
            <a:ext cx="919242" cy="359428"/>
          </a:xfrm>
          <a:prstGeom prst="roundRect">
            <a:avLst>
              <a:gd name="adj" fmla="val 42381"/>
            </a:avLst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6" presetClass="emph" presetSubtype="0" repeatCount="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 tmFilter="0, 0; .2, .5; .8, .5; 1, 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1" dur="250" autoRev="1" fill="hold"/>
                                        <p:tgtEl>
                                          <p:spTgt spid="4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6" presetClass="emph" presetSubtype="0" repeatCount="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500" tmFilter="0, 0; .2, .5; .8, .5; 1, 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1" dur="250" autoRev="1" fill="hold"/>
                                        <p:tgtEl>
                                          <p:spTgt spid="5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bldLvl="0" animBg="1"/>
      <p:bldP spid="27" grpId="0"/>
      <p:bldP spid="28" grpId="0"/>
      <p:bldP spid="34" grpId="0" bldLvl="0" animBg="1"/>
      <p:bldP spid="35" grpId="0"/>
      <p:bldP spid="37" grpId="0" bldLvl="0" animBg="1"/>
      <p:bldP spid="38" grpId="0" bldLvl="0" animBg="1"/>
      <p:bldP spid="40" grpId="0"/>
      <p:bldP spid="41" grpId="0" bldLvl="0" animBg="1"/>
      <p:bldP spid="42" grpId="0"/>
      <p:bldP spid="31" grpId="0"/>
      <p:bldP spid="33" grpId="0"/>
      <p:bldP spid="36" grpId="0" bldLvl="0" animBg="1"/>
      <p:bldP spid="39" grpId="0" bldLvl="0" animBg="1"/>
      <p:bldP spid="43" grpId="0"/>
      <p:bldP spid="44" grpId="0" bldLvl="0" animBg="1"/>
      <p:bldP spid="45" grpId="0" bldLvl="0" animBg="1"/>
      <p:bldP spid="46" grpId="0"/>
      <p:bldP spid="47" grpId="0" bldLvl="0" animBg="1"/>
      <p:bldP spid="48" grpId="0"/>
      <p:bldP spid="49" grpId="0" bldLvl="0" animBg="1"/>
      <p:bldP spid="49" grpId="1" bldLvl="0" animBg="1"/>
      <p:bldP spid="50" grpId="0"/>
      <p:bldP spid="51" grpId="0"/>
      <p:bldP spid="52" grpId="0"/>
      <p:bldP spid="53" grpId="0" bldLvl="0" animBg="1"/>
      <p:bldP spid="53" grpId="1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11617" y="396564"/>
            <a:ext cx="8117080" cy="1592104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>
                <a:latin typeface="+mn-ea"/>
              </a:rPr>
              <a:t>计算下面各题并验算。</a:t>
            </a:r>
            <a:endParaRPr lang="zh-CN" altLang="en-US" sz="2400" b="1">
              <a:latin typeface="+mn-ea"/>
            </a:endParaRPr>
          </a:p>
          <a:p>
            <a:pPr>
              <a:lnSpc>
                <a:spcPct val="150000"/>
              </a:lnSpc>
            </a:pPr>
            <a:endParaRPr lang="en-US" altLang="zh-CN" sz="210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100">
                <a:latin typeface="+mn-ea"/>
              </a:rPr>
              <a:t>        27-0.8=                                              0.3-0.18=</a:t>
            </a:r>
            <a:endParaRPr lang="zh-CN" altLang="en-US" sz="2100" dirty="0">
              <a:latin typeface="+mn-ea"/>
            </a:endParaRPr>
          </a:p>
        </p:txBody>
      </p:sp>
      <p:sp>
        <p:nvSpPr>
          <p:cNvPr id="3" name="任意多边形 2"/>
          <p:cNvSpPr/>
          <p:nvPr/>
        </p:nvSpPr>
        <p:spPr>
          <a:xfrm>
            <a:off x="89731" y="534229"/>
            <a:ext cx="403790" cy="445049"/>
          </a:xfrm>
          <a:custGeom>
            <a:avLst/>
            <a:gdLst>
              <a:gd name="connsiteX0" fmla="*/ 0 w 538386"/>
              <a:gd name="connsiteY0" fmla="*/ 0 h 593398"/>
              <a:gd name="connsiteX1" fmla="*/ 241687 w 538386"/>
              <a:gd name="connsiteY1" fmla="*/ 0 h 593398"/>
              <a:gd name="connsiteX2" fmla="*/ 538386 w 538386"/>
              <a:gd name="connsiteY2" fmla="*/ 296699 h 593398"/>
              <a:gd name="connsiteX3" fmla="*/ 241687 w 538386"/>
              <a:gd name="connsiteY3" fmla="*/ 593398 h 593398"/>
              <a:gd name="connsiteX4" fmla="*/ 0 w 538386"/>
              <a:gd name="connsiteY4" fmla="*/ 593398 h 593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8386" h="593398">
                <a:moveTo>
                  <a:pt x="0" y="0"/>
                </a:moveTo>
                <a:lnTo>
                  <a:pt x="241687" y="0"/>
                </a:lnTo>
                <a:cubicBezTo>
                  <a:pt x="405549" y="0"/>
                  <a:pt x="538386" y="132837"/>
                  <a:pt x="538386" y="296699"/>
                </a:cubicBezTo>
                <a:cubicBezTo>
                  <a:pt x="538386" y="460561"/>
                  <a:pt x="405549" y="593398"/>
                  <a:pt x="241687" y="593398"/>
                </a:cubicBezTo>
                <a:lnTo>
                  <a:pt x="0" y="593398"/>
                </a:lnTo>
                <a:close/>
              </a:path>
            </a:pathLst>
          </a:cu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sz="2100" b="1"/>
              <a:t>4</a:t>
            </a:r>
            <a:endParaRPr lang="en-US" sz="2100" b="1" dirty="0"/>
          </a:p>
        </p:txBody>
      </p:sp>
      <p:sp>
        <p:nvSpPr>
          <p:cNvPr id="41" name="流程图: 可选过程 40"/>
          <p:cNvSpPr/>
          <p:nvPr/>
        </p:nvSpPr>
        <p:spPr>
          <a:xfrm>
            <a:off x="599389" y="2152102"/>
            <a:ext cx="3841570" cy="1591091"/>
          </a:xfrm>
          <a:prstGeom prst="flowChartAlternateProcess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2100"/>
          </a:p>
        </p:txBody>
      </p:sp>
      <p:sp>
        <p:nvSpPr>
          <p:cNvPr id="43" name="Text Box 31"/>
          <p:cNvSpPr txBox="1">
            <a:spLocks noChangeArrowheads="1"/>
          </p:cNvSpPr>
          <p:nvPr/>
        </p:nvSpPr>
        <p:spPr bwMode="auto">
          <a:xfrm>
            <a:off x="1054414" y="2783118"/>
            <a:ext cx="674927" cy="394051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67500" tIns="35100" rIns="67500" bIns="35100">
            <a:spAutoFit/>
          </a:bodyPr>
          <a:lstStyle/>
          <a:p>
            <a:pPr>
              <a:defRPr/>
            </a:pPr>
            <a:r>
              <a:rPr lang="en-US" altLang="zh-CN" sz="2100">
                <a:latin typeface="+mn-ea"/>
                <a:cs typeface="宋体" panose="02010600030101010101" pitchFamily="2" charset="-122"/>
              </a:rPr>
              <a:t>0 . 8</a:t>
            </a:r>
            <a:endParaRPr lang="en-US" altLang="zh-CN" sz="2100" dirty="0">
              <a:latin typeface="+mn-ea"/>
              <a:cs typeface="宋体" panose="02010600030101010101" pitchFamily="2" charset="-122"/>
            </a:endParaRPr>
          </a:p>
        </p:txBody>
      </p:sp>
      <p:sp>
        <p:nvSpPr>
          <p:cNvPr id="44" name="Rectangle 25"/>
          <p:cNvSpPr>
            <a:spLocks noChangeArrowheads="1"/>
          </p:cNvSpPr>
          <p:nvPr/>
        </p:nvSpPr>
        <p:spPr bwMode="auto">
          <a:xfrm>
            <a:off x="715453" y="2772907"/>
            <a:ext cx="252938" cy="3940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7500" tIns="35100" rIns="67500" bIns="3510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kumimoji="0" lang="en-US" altLang="zh-CN" sz="2100">
                <a:solidFill>
                  <a:srgbClr val="000000"/>
                </a:solidFill>
                <a:latin typeface="+mn-ea"/>
                <a:ea typeface="+mn-ea"/>
              </a:rPr>
              <a:t>-</a:t>
            </a:r>
            <a:endParaRPr kumimoji="0" lang="zh-CN" altLang="en-US" sz="2100">
              <a:solidFill>
                <a:srgbClr val="000000"/>
              </a:solidFill>
              <a:latin typeface="+mn-ea"/>
              <a:ea typeface="+mn-ea"/>
            </a:endParaRPr>
          </a:p>
        </p:txBody>
      </p:sp>
      <p:sp>
        <p:nvSpPr>
          <p:cNvPr id="45" name="Text Box 27"/>
          <p:cNvSpPr txBox="1">
            <a:spLocks noChangeArrowheads="1"/>
          </p:cNvSpPr>
          <p:nvPr/>
        </p:nvSpPr>
        <p:spPr bwMode="auto">
          <a:xfrm>
            <a:off x="1036385" y="3153964"/>
            <a:ext cx="293814" cy="394051"/>
          </a:xfrm>
          <a:prstGeom prst="rect">
            <a:avLst/>
          </a:prstGeom>
          <a:noFill/>
          <a:ln>
            <a:noFill/>
          </a:ln>
        </p:spPr>
        <p:txBody>
          <a:bodyPr wrap="none" lIns="67500" tIns="35100" rIns="67500" bIns="35100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kumimoji="0" lang="en-US" altLang="zh-CN" sz="2100">
                <a:solidFill>
                  <a:srgbClr val="FF0000"/>
                </a:solidFill>
                <a:latin typeface="+mn-ea"/>
                <a:ea typeface="+mn-ea"/>
              </a:rPr>
              <a:t>6</a:t>
            </a:r>
            <a:endParaRPr kumimoji="0" lang="en-US" altLang="zh-CN" sz="21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46" name="Text Box 27"/>
          <p:cNvSpPr txBox="1">
            <a:spLocks noChangeArrowheads="1"/>
          </p:cNvSpPr>
          <p:nvPr/>
        </p:nvSpPr>
        <p:spPr bwMode="auto">
          <a:xfrm>
            <a:off x="803650" y="3153964"/>
            <a:ext cx="407630" cy="394051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67500" tIns="35100" rIns="67500" bIns="35100">
            <a:spAutoFit/>
          </a:bodyPr>
          <a:lstStyle/>
          <a:p>
            <a:pPr>
              <a:defRPr/>
            </a:pPr>
            <a:r>
              <a:rPr lang="en-US" altLang="zh-CN" sz="2100">
                <a:solidFill>
                  <a:srgbClr val="FF0000"/>
                </a:solidFill>
                <a:latin typeface="+mn-ea"/>
                <a:cs typeface="宋体" panose="02010600030101010101" pitchFamily="2" charset="-122"/>
              </a:rPr>
              <a:t>2</a:t>
            </a:r>
            <a:endParaRPr lang="en-US" altLang="zh-CN" sz="2100" dirty="0">
              <a:solidFill>
                <a:srgbClr val="FF0000"/>
              </a:solidFill>
              <a:latin typeface="+mn-ea"/>
              <a:cs typeface="宋体" panose="02010600030101010101" pitchFamily="2" charset="-122"/>
            </a:endParaRPr>
          </a:p>
        </p:txBody>
      </p:sp>
      <p:sp>
        <p:nvSpPr>
          <p:cNvPr id="47" name="Line 32"/>
          <p:cNvSpPr>
            <a:spLocks noChangeShapeType="1"/>
          </p:cNvSpPr>
          <p:nvPr/>
        </p:nvSpPr>
        <p:spPr bwMode="auto">
          <a:xfrm flipV="1">
            <a:off x="619651" y="3186968"/>
            <a:ext cx="126497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67500" tIns="35100" rIns="67500" bIns="35100" anchor="ctr"/>
          <a:lstStyle/>
          <a:p>
            <a:endParaRPr lang="zh-CN" altLang="en-US" sz="2100">
              <a:latin typeface="+mn-ea"/>
            </a:endParaRPr>
          </a:p>
        </p:txBody>
      </p:sp>
      <p:sp>
        <p:nvSpPr>
          <p:cNvPr id="48" name="Text Box 34"/>
          <p:cNvSpPr txBox="1">
            <a:spLocks noChangeArrowheads="1"/>
          </p:cNvSpPr>
          <p:nvPr/>
        </p:nvSpPr>
        <p:spPr bwMode="auto">
          <a:xfrm>
            <a:off x="1115213" y="2121816"/>
            <a:ext cx="201240" cy="3940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7500" tIns="35100" rIns="67500" bIns="3510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kumimoji="0" lang="en-US" altLang="zh-CN" sz="2100">
                <a:solidFill>
                  <a:srgbClr val="FF0000"/>
                </a:solidFill>
                <a:latin typeface="+mn-ea"/>
                <a:ea typeface="+mn-ea"/>
              </a:rPr>
              <a:t>.</a:t>
            </a:r>
            <a:endParaRPr kumimoji="0" lang="en-US" altLang="zh-CN" sz="21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49" name="Rectangle 37"/>
          <p:cNvSpPr>
            <a:spLocks noChangeArrowheads="1"/>
          </p:cNvSpPr>
          <p:nvPr/>
        </p:nvSpPr>
        <p:spPr bwMode="auto">
          <a:xfrm>
            <a:off x="1282139" y="3103994"/>
            <a:ext cx="201240" cy="3940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7500" tIns="35100" rIns="67500" bIns="3510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30000"/>
              </a:spcBef>
              <a:buFontTx/>
              <a:buNone/>
              <a:defRPr/>
            </a:pPr>
            <a:r>
              <a:rPr kumimoji="0" lang="en-US" altLang="zh-CN" sz="2100" dirty="0">
                <a:solidFill>
                  <a:srgbClr val="FF0000"/>
                </a:solidFill>
                <a:latin typeface="+mn-ea"/>
                <a:ea typeface="+mn-ea"/>
              </a:rPr>
              <a:t>.</a:t>
            </a:r>
            <a:endParaRPr kumimoji="0" lang="en-US" altLang="zh-CN" sz="21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50" name="Text Box 31"/>
          <p:cNvSpPr txBox="1">
            <a:spLocks noChangeArrowheads="1"/>
          </p:cNvSpPr>
          <p:nvPr/>
        </p:nvSpPr>
        <p:spPr bwMode="auto">
          <a:xfrm>
            <a:off x="816981" y="2360200"/>
            <a:ext cx="530657" cy="394051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67500" tIns="35100" rIns="67500" bIns="35100">
            <a:spAutoFit/>
          </a:bodyPr>
          <a:lstStyle/>
          <a:p>
            <a:pPr>
              <a:defRPr/>
            </a:pPr>
            <a:r>
              <a:rPr lang="en-US" altLang="zh-CN" sz="2100">
                <a:latin typeface="+mn-ea"/>
                <a:cs typeface="宋体" panose="02010600030101010101" pitchFamily="2" charset="-122"/>
              </a:rPr>
              <a:t>2 7</a:t>
            </a:r>
            <a:endParaRPr lang="en-US" altLang="zh-CN" sz="2100" dirty="0">
              <a:latin typeface="+mn-ea"/>
              <a:cs typeface="宋体" panose="02010600030101010101" pitchFamily="2" charset="-122"/>
            </a:endParaRPr>
          </a:p>
        </p:txBody>
      </p:sp>
      <p:sp>
        <p:nvSpPr>
          <p:cNvPr id="51" name="Text Box 27"/>
          <p:cNvSpPr txBox="1">
            <a:spLocks noChangeArrowheads="1"/>
          </p:cNvSpPr>
          <p:nvPr/>
        </p:nvSpPr>
        <p:spPr bwMode="auto">
          <a:xfrm>
            <a:off x="1424109" y="3153964"/>
            <a:ext cx="307061" cy="394051"/>
          </a:xfrm>
          <a:prstGeom prst="rect">
            <a:avLst/>
          </a:prstGeom>
          <a:noFill/>
          <a:ln>
            <a:noFill/>
          </a:ln>
        </p:spPr>
        <p:txBody>
          <a:bodyPr wrap="square" lIns="67500" tIns="35100" rIns="67500" bIns="35100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kumimoji="0" lang="en-US" altLang="zh-CN" sz="2100">
                <a:solidFill>
                  <a:srgbClr val="FF0000"/>
                </a:solidFill>
                <a:latin typeface="+mn-ea"/>
                <a:ea typeface="+mn-ea"/>
              </a:rPr>
              <a:t>2</a:t>
            </a:r>
            <a:endParaRPr kumimoji="0" lang="en-US" altLang="zh-CN" sz="21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52" name="Text Box 27"/>
          <p:cNvSpPr txBox="1">
            <a:spLocks noChangeArrowheads="1"/>
          </p:cNvSpPr>
          <p:nvPr/>
        </p:nvSpPr>
        <p:spPr bwMode="auto">
          <a:xfrm>
            <a:off x="2230898" y="1558931"/>
            <a:ext cx="891095" cy="394051"/>
          </a:xfrm>
          <a:prstGeom prst="rect">
            <a:avLst/>
          </a:prstGeom>
          <a:noFill/>
          <a:ln>
            <a:noFill/>
          </a:ln>
        </p:spPr>
        <p:txBody>
          <a:bodyPr wrap="square" lIns="67500" tIns="35100" rIns="67500" bIns="35100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kumimoji="0" lang="en-US" altLang="zh-CN" sz="2100">
                <a:solidFill>
                  <a:srgbClr val="FF0000"/>
                </a:solidFill>
                <a:latin typeface="+mn-ea"/>
                <a:ea typeface="+mn-ea"/>
              </a:rPr>
              <a:t>26.2</a:t>
            </a:r>
            <a:endParaRPr kumimoji="0" lang="en-US" altLang="zh-CN" sz="21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60" name="Text Box 31"/>
          <p:cNvSpPr txBox="1">
            <a:spLocks noChangeArrowheads="1"/>
          </p:cNvSpPr>
          <p:nvPr/>
        </p:nvSpPr>
        <p:spPr bwMode="auto">
          <a:xfrm>
            <a:off x="3235567" y="2739348"/>
            <a:ext cx="674927" cy="394051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67500" tIns="35100" rIns="67500" bIns="35100">
            <a:spAutoFit/>
          </a:bodyPr>
          <a:lstStyle/>
          <a:p>
            <a:pPr>
              <a:defRPr/>
            </a:pPr>
            <a:r>
              <a:rPr lang="en-US" altLang="zh-CN" sz="2100">
                <a:latin typeface="+mn-ea"/>
                <a:cs typeface="宋体" panose="02010600030101010101" pitchFamily="2" charset="-122"/>
              </a:rPr>
              <a:t>0 . 8</a:t>
            </a:r>
            <a:endParaRPr lang="en-US" altLang="zh-CN" sz="2100" dirty="0">
              <a:latin typeface="+mn-ea"/>
              <a:cs typeface="宋体" panose="02010600030101010101" pitchFamily="2" charset="-122"/>
            </a:endParaRPr>
          </a:p>
        </p:txBody>
      </p:sp>
      <p:sp>
        <p:nvSpPr>
          <p:cNvPr id="61" name="Rectangle 25"/>
          <p:cNvSpPr>
            <a:spLocks noChangeArrowheads="1"/>
          </p:cNvSpPr>
          <p:nvPr/>
        </p:nvSpPr>
        <p:spPr bwMode="auto">
          <a:xfrm>
            <a:off x="2786300" y="2764256"/>
            <a:ext cx="335892" cy="3940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7500" tIns="35100" rIns="67500" bIns="3510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kumimoji="0" lang="zh-CN" altLang="en-US" sz="2100">
                <a:solidFill>
                  <a:srgbClr val="000000"/>
                </a:solidFill>
                <a:latin typeface="+mn-ea"/>
                <a:ea typeface="+mn-ea"/>
              </a:rPr>
              <a:t>+</a:t>
            </a:r>
            <a:endParaRPr kumimoji="0" lang="zh-CN" altLang="en-US" sz="2100">
              <a:solidFill>
                <a:srgbClr val="000000"/>
              </a:solidFill>
              <a:latin typeface="+mn-ea"/>
              <a:ea typeface="+mn-ea"/>
            </a:endParaRPr>
          </a:p>
        </p:txBody>
      </p:sp>
      <p:sp>
        <p:nvSpPr>
          <p:cNvPr id="62" name="Text Box 27"/>
          <p:cNvSpPr txBox="1">
            <a:spLocks noChangeArrowheads="1"/>
          </p:cNvSpPr>
          <p:nvPr/>
        </p:nvSpPr>
        <p:spPr bwMode="auto">
          <a:xfrm>
            <a:off x="3246902" y="3141165"/>
            <a:ext cx="293814" cy="394051"/>
          </a:xfrm>
          <a:prstGeom prst="rect">
            <a:avLst/>
          </a:prstGeom>
          <a:noFill/>
          <a:ln>
            <a:noFill/>
          </a:ln>
        </p:spPr>
        <p:txBody>
          <a:bodyPr wrap="none" lIns="67500" tIns="35100" rIns="67500" bIns="35100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kumimoji="0" lang="en-US" altLang="zh-CN" sz="2100">
                <a:solidFill>
                  <a:srgbClr val="FF0000"/>
                </a:solidFill>
                <a:latin typeface="+mn-ea"/>
                <a:ea typeface="+mn-ea"/>
              </a:rPr>
              <a:t>7</a:t>
            </a:r>
            <a:endParaRPr kumimoji="0" lang="en-US" altLang="zh-CN" sz="21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63" name="Text Box 27"/>
          <p:cNvSpPr txBox="1">
            <a:spLocks noChangeArrowheads="1"/>
          </p:cNvSpPr>
          <p:nvPr/>
        </p:nvSpPr>
        <p:spPr bwMode="auto">
          <a:xfrm>
            <a:off x="3004206" y="3141165"/>
            <a:ext cx="302159" cy="394051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67500" tIns="35100" rIns="67500" bIns="35100">
            <a:spAutoFit/>
          </a:bodyPr>
          <a:lstStyle/>
          <a:p>
            <a:pPr>
              <a:defRPr/>
            </a:pPr>
            <a:r>
              <a:rPr lang="en-US" altLang="zh-CN" sz="2100">
                <a:solidFill>
                  <a:srgbClr val="FF0000"/>
                </a:solidFill>
                <a:latin typeface="+mn-ea"/>
                <a:cs typeface="宋体" panose="02010600030101010101" pitchFamily="2" charset="-122"/>
              </a:rPr>
              <a:t>2</a:t>
            </a:r>
            <a:endParaRPr lang="en-US" altLang="zh-CN" sz="2100" dirty="0">
              <a:solidFill>
                <a:srgbClr val="FF0000"/>
              </a:solidFill>
              <a:latin typeface="+mn-ea"/>
              <a:cs typeface="宋体" panose="02010600030101010101" pitchFamily="2" charset="-122"/>
            </a:endParaRPr>
          </a:p>
        </p:txBody>
      </p:sp>
      <p:sp>
        <p:nvSpPr>
          <p:cNvPr id="64" name="Line 32"/>
          <p:cNvSpPr>
            <a:spLocks noChangeShapeType="1"/>
          </p:cNvSpPr>
          <p:nvPr/>
        </p:nvSpPr>
        <p:spPr bwMode="auto">
          <a:xfrm flipV="1">
            <a:off x="2834985" y="3184178"/>
            <a:ext cx="107551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67500" tIns="35100" rIns="67500" bIns="35100" anchor="ctr"/>
          <a:lstStyle/>
          <a:p>
            <a:endParaRPr lang="zh-CN" altLang="en-US" sz="2100">
              <a:latin typeface="+mn-ea"/>
            </a:endParaRPr>
          </a:p>
        </p:txBody>
      </p:sp>
      <p:sp>
        <p:nvSpPr>
          <p:cNvPr id="65" name="Text Box 34"/>
          <p:cNvSpPr txBox="1">
            <a:spLocks noChangeArrowheads="1"/>
          </p:cNvSpPr>
          <p:nvPr/>
        </p:nvSpPr>
        <p:spPr bwMode="auto">
          <a:xfrm>
            <a:off x="3370697" y="2962621"/>
            <a:ext cx="226488" cy="2555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7500" tIns="35100" rIns="67500" bIns="3510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kumimoji="0" lang="en-US" altLang="zh-CN" sz="1200" dirty="0">
                <a:solidFill>
                  <a:srgbClr val="FF0000"/>
                </a:solidFill>
                <a:latin typeface="+mn-ea"/>
                <a:ea typeface="+mn-ea"/>
              </a:rPr>
              <a:t>1</a:t>
            </a:r>
            <a:endParaRPr kumimoji="0" lang="en-US" altLang="zh-CN" sz="12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66" name="Rectangle 37"/>
          <p:cNvSpPr>
            <a:spLocks noChangeArrowheads="1"/>
          </p:cNvSpPr>
          <p:nvPr/>
        </p:nvSpPr>
        <p:spPr bwMode="auto">
          <a:xfrm>
            <a:off x="3472411" y="3095460"/>
            <a:ext cx="201240" cy="3940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7500" tIns="35100" rIns="67500" bIns="3510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30000"/>
              </a:spcBef>
              <a:buFontTx/>
              <a:buNone/>
              <a:defRPr/>
            </a:pPr>
            <a:r>
              <a:rPr kumimoji="0" lang="en-US" altLang="zh-CN" sz="2100" dirty="0">
                <a:solidFill>
                  <a:srgbClr val="FF0000"/>
                </a:solidFill>
                <a:latin typeface="+mn-ea"/>
                <a:ea typeface="+mn-ea"/>
              </a:rPr>
              <a:t>.</a:t>
            </a:r>
            <a:endParaRPr kumimoji="0" lang="en-US" altLang="zh-CN" sz="21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67" name="Text Box 31"/>
          <p:cNvSpPr txBox="1">
            <a:spLocks noChangeArrowheads="1"/>
          </p:cNvSpPr>
          <p:nvPr/>
        </p:nvSpPr>
        <p:spPr bwMode="auto">
          <a:xfrm>
            <a:off x="3000824" y="2380210"/>
            <a:ext cx="911771" cy="394051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67500" tIns="35100" rIns="67500" bIns="35100">
            <a:spAutoFit/>
          </a:bodyPr>
          <a:lstStyle/>
          <a:p>
            <a:pPr>
              <a:defRPr/>
            </a:pPr>
            <a:r>
              <a:rPr lang="en-US" altLang="zh-CN" sz="2100">
                <a:latin typeface="+mn-ea"/>
                <a:cs typeface="宋体" panose="02010600030101010101" pitchFamily="2" charset="-122"/>
              </a:rPr>
              <a:t>2 6 . 2</a:t>
            </a:r>
            <a:endParaRPr lang="en-US" altLang="zh-CN" sz="2100" dirty="0">
              <a:latin typeface="+mn-ea"/>
              <a:cs typeface="宋体" panose="02010600030101010101" pitchFamily="2" charset="-122"/>
            </a:endParaRPr>
          </a:p>
        </p:txBody>
      </p:sp>
      <p:sp>
        <p:nvSpPr>
          <p:cNvPr id="68" name="Text Box 27"/>
          <p:cNvSpPr txBox="1">
            <a:spLocks noChangeArrowheads="1"/>
          </p:cNvSpPr>
          <p:nvPr/>
        </p:nvSpPr>
        <p:spPr bwMode="auto">
          <a:xfrm>
            <a:off x="3619634" y="3141165"/>
            <a:ext cx="307061" cy="394051"/>
          </a:xfrm>
          <a:prstGeom prst="rect">
            <a:avLst/>
          </a:prstGeom>
          <a:noFill/>
          <a:ln>
            <a:noFill/>
          </a:ln>
        </p:spPr>
        <p:txBody>
          <a:bodyPr wrap="square" lIns="67500" tIns="35100" rIns="67500" bIns="35100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kumimoji="0" lang="en-US" altLang="zh-CN" sz="2100">
                <a:solidFill>
                  <a:srgbClr val="FF0000"/>
                </a:solidFill>
                <a:latin typeface="+mn-ea"/>
                <a:ea typeface="+mn-ea"/>
              </a:rPr>
              <a:t>0</a:t>
            </a:r>
            <a:endParaRPr kumimoji="0" lang="en-US" altLang="zh-CN" sz="21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40" name="TextBox 12"/>
          <p:cNvSpPr txBox="1"/>
          <p:nvPr/>
        </p:nvSpPr>
        <p:spPr>
          <a:xfrm>
            <a:off x="1914875" y="2751440"/>
            <a:ext cx="897261" cy="3924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100">
                <a:latin typeface="+mn-ea"/>
              </a:rPr>
              <a:t>验算：</a:t>
            </a:r>
            <a:endParaRPr lang="zh-CN" altLang="en-US" sz="2100" dirty="0">
              <a:latin typeface="+mn-ea"/>
            </a:endParaRPr>
          </a:p>
        </p:txBody>
      </p:sp>
      <p:sp>
        <p:nvSpPr>
          <p:cNvPr id="42" name="流程图: 可选过程 41"/>
          <p:cNvSpPr/>
          <p:nvPr/>
        </p:nvSpPr>
        <p:spPr>
          <a:xfrm>
            <a:off x="4893768" y="2188107"/>
            <a:ext cx="3841570" cy="1591091"/>
          </a:xfrm>
          <a:prstGeom prst="flowChartAlternateProcess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2100"/>
          </a:p>
        </p:txBody>
      </p:sp>
      <p:sp>
        <p:nvSpPr>
          <p:cNvPr id="53" name="Text Box 31"/>
          <p:cNvSpPr txBox="1">
            <a:spLocks noChangeArrowheads="1"/>
          </p:cNvSpPr>
          <p:nvPr/>
        </p:nvSpPr>
        <p:spPr bwMode="auto">
          <a:xfrm>
            <a:off x="5346536" y="2810265"/>
            <a:ext cx="911771" cy="394051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67500" tIns="35100" rIns="67500" bIns="35100">
            <a:spAutoFit/>
          </a:bodyPr>
          <a:lstStyle/>
          <a:p>
            <a:pPr>
              <a:defRPr/>
            </a:pPr>
            <a:r>
              <a:rPr lang="en-US" altLang="zh-CN" sz="2100">
                <a:latin typeface="+mn-ea"/>
                <a:cs typeface="宋体" panose="02010600030101010101" pitchFamily="2" charset="-122"/>
              </a:rPr>
              <a:t>0 . 1 8</a:t>
            </a:r>
            <a:endParaRPr lang="en-US" altLang="zh-CN" sz="2100" dirty="0">
              <a:latin typeface="+mn-ea"/>
              <a:cs typeface="宋体" panose="02010600030101010101" pitchFamily="2" charset="-122"/>
            </a:endParaRPr>
          </a:p>
        </p:txBody>
      </p:sp>
      <p:sp>
        <p:nvSpPr>
          <p:cNvPr id="54" name="Rectangle 25"/>
          <p:cNvSpPr>
            <a:spLocks noChangeArrowheads="1"/>
          </p:cNvSpPr>
          <p:nvPr/>
        </p:nvSpPr>
        <p:spPr bwMode="auto">
          <a:xfrm>
            <a:off x="5161402" y="2826010"/>
            <a:ext cx="252938" cy="3940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7500" tIns="35100" rIns="67500" bIns="3510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kumimoji="0" lang="en-US" altLang="zh-CN" sz="2100">
                <a:solidFill>
                  <a:srgbClr val="000000"/>
                </a:solidFill>
                <a:latin typeface="+mn-ea"/>
                <a:ea typeface="+mn-ea"/>
              </a:rPr>
              <a:t>-</a:t>
            </a:r>
            <a:endParaRPr kumimoji="0" lang="zh-CN" altLang="en-US" sz="2100">
              <a:solidFill>
                <a:srgbClr val="000000"/>
              </a:solidFill>
              <a:latin typeface="+mn-ea"/>
              <a:ea typeface="+mn-ea"/>
            </a:endParaRPr>
          </a:p>
        </p:txBody>
      </p:sp>
      <p:sp>
        <p:nvSpPr>
          <p:cNvPr id="70" name="Text Box 27"/>
          <p:cNvSpPr txBox="1">
            <a:spLocks noChangeArrowheads="1"/>
          </p:cNvSpPr>
          <p:nvPr/>
        </p:nvSpPr>
        <p:spPr bwMode="auto">
          <a:xfrm>
            <a:off x="5729125" y="3180585"/>
            <a:ext cx="293814" cy="394051"/>
          </a:xfrm>
          <a:prstGeom prst="rect">
            <a:avLst/>
          </a:prstGeom>
          <a:noFill/>
          <a:ln>
            <a:noFill/>
          </a:ln>
        </p:spPr>
        <p:txBody>
          <a:bodyPr wrap="none" lIns="67500" tIns="35100" rIns="67500" bIns="35100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kumimoji="0" lang="en-US" altLang="zh-CN" sz="2100">
                <a:solidFill>
                  <a:srgbClr val="FF0000"/>
                </a:solidFill>
                <a:latin typeface="+mn-ea"/>
                <a:ea typeface="+mn-ea"/>
              </a:rPr>
              <a:t>1</a:t>
            </a:r>
            <a:endParaRPr kumimoji="0" lang="en-US" altLang="zh-CN" sz="21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71" name="Text Box 27"/>
          <p:cNvSpPr txBox="1">
            <a:spLocks noChangeArrowheads="1"/>
          </p:cNvSpPr>
          <p:nvPr/>
        </p:nvSpPr>
        <p:spPr bwMode="auto">
          <a:xfrm>
            <a:off x="5344148" y="3180585"/>
            <a:ext cx="407630" cy="394051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67500" tIns="35100" rIns="67500" bIns="35100">
            <a:spAutoFit/>
          </a:bodyPr>
          <a:lstStyle/>
          <a:p>
            <a:pPr>
              <a:defRPr/>
            </a:pPr>
            <a:r>
              <a:rPr lang="en-US" altLang="zh-CN" sz="2100">
                <a:solidFill>
                  <a:srgbClr val="FF0000"/>
                </a:solidFill>
                <a:latin typeface="+mn-ea"/>
                <a:cs typeface="宋体" panose="02010600030101010101" pitchFamily="2" charset="-122"/>
              </a:rPr>
              <a:t>0</a:t>
            </a:r>
            <a:endParaRPr lang="en-US" altLang="zh-CN" sz="2100" dirty="0">
              <a:solidFill>
                <a:srgbClr val="FF0000"/>
              </a:solidFill>
              <a:latin typeface="+mn-ea"/>
              <a:cs typeface="宋体" panose="02010600030101010101" pitchFamily="2" charset="-122"/>
            </a:endParaRPr>
          </a:p>
        </p:txBody>
      </p:sp>
      <p:sp>
        <p:nvSpPr>
          <p:cNvPr id="72" name="Line 32"/>
          <p:cNvSpPr>
            <a:spLocks noChangeShapeType="1"/>
          </p:cNvSpPr>
          <p:nvPr/>
        </p:nvSpPr>
        <p:spPr bwMode="auto">
          <a:xfrm flipV="1">
            <a:off x="5095876" y="3222972"/>
            <a:ext cx="1178375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67500" tIns="35100" rIns="67500" bIns="35100" anchor="ctr"/>
          <a:lstStyle/>
          <a:p>
            <a:endParaRPr lang="zh-CN" altLang="en-US" sz="2100">
              <a:latin typeface="+mn-ea"/>
            </a:endParaRPr>
          </a:p>
        </p:txBody>
      </p:sp>
      <p:sp>
        <p:nvSpPr>
          <p:cNvPr id="73" name="Text Box 34"/>
          <p:cNvSpPr txBox="1">
            <a:spLocks noChangeArrowheads="1"/>
          </p:cNvSpPr>
          <p:nvPr/>
        </p:nvSpPr>
        <p:spPr bwMode="auto">
          <a:xfrm>
            <a:off x="5766417" y="2183184"/>
            <a:ext cx="201240" cy="3940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7500" tIns="35100" rIns="67500" bIns="3510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kumimoji="0" lang="en-US" altLang="zh-CN" sz="2100">
                <a:solidFill>
                  <a:srgbClr val="FF0000"/>
                </a:solidFill>
                <a:latin typeface="+mn-ea"/>
                <a:ea typeface="+mn-ea"/>
              </a:rPr>
              <a:t>.</a:t>
            </a:r>
            <a:endParaRPr kumimoji="0" lang="en-US" altLang="zh-CN" sz="21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74" name="Rectangle 37"/>
          <p:cNvSpPr>
            <a:spLocks noChangeArrowheads="1"/>
          </p:cNvSpPr>
          <p:nvPr/>
        </p:nvSpPr>
        <p:spPr bwMode="auto">
          <a:xfrm>
            <a:off x="5591531" y="3151734"/>
            <a:ext cx="201240" cy="3940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7500" tIns="35100" rIns="67500" bIns="3510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30000"/>
              </a:spcBef>
              <a:buFontTx/>
              <a:buNone/>
              <a:defRPr/>
            </a:pPr>
            <a:r>
              <a:rPr kumimoji="0" lang="en-US" altLang="zh-CN" sz="2100" dirty="0">
                <a:solidFill>
                  <a:srgbClr val="FF0000"/>
                </a:solidFill>
                <a:latin typeface="+mn-ea"/>
                <a:ea typeface="+mn-ea"/>
              </a:rPr>
              <a:t>.</a:t>
            </a:r>
            <a:endParaRPr kumimoji="0" lang="en-US" altLang="zh-CN" sz="21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75" name="Text Box 31"/>
          <p:cNvSpPr txBox="1">
            <a:spLocks noChangeArrowheads="1"/>
          </p:cNvSpPr>
          <p:nvPr/>
        </p:nvSpPr>
        <p:spPr bwMode="auto">
          <a:xfrm>
            <a:off x="5346578" y="2406210"/>
            <a:ext cx="674927" cy="394051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67500" tIns="35100" rIns="67500" bIns="35100">
            <a:spAutoFit/>
          </a:bodyPr>
          <a:lstStyle/>
          <a:p>
            <a:pPr>
              <a:defRPr/>
            </a:pPr>
            <a:r>
              <a:rPr lang="en-US" altLang="zh-CN" sz="2100">
                <a:latin typeface="+mn-ea"/>
                <a:cs typeface="宋体" panose="02010600030101010101" pitchFamily="2" charset="-122"/>
              </a:rPr>
              <a:t>0 . 3</a:t>
            </a:r>
            <a:endParaRPr lang="en-US" altLang="zh-CN" sz="2100" dirty="0">
              <a:latin typeface="+mn-ea"/>
              <a:cs typeface="宋体" panose="02010600030101010101" pitchFamily="2" charset="-122"/>
            </a:endParaRPr>
          </a:p>
        </p:txBody>
      </p:sp>
      <p:sp>
        <p:nvSpPr>
          <p:cNvPr id="76" name="Text Box 27"/>
          <p:cNvSpPr txBox="1">
            <a:spLocks noChangeArrowheads="1"/>
          </p:cNvSpPr>
          <p:nvPr/>
        </p:nvSpPr>
        <p:spPr bwMode="auto">
          <a:xfrm>
            <a:off x="5965109" y="3180585"/>
            <a:ext cx="338746" cy="394051"/>
          </a:xfrm>
          <a:prstGeom prst="rect">
            <a:avLst/>
          </a:prstGeom>
          <a:noFill/>
          <a:ln>
            <a:noFill/>
          </a:ln>
        </p:spPr>
        <p:txBody>
          <a:bodyPr wrap="square" lIns="67500" tIns="35100" rIns="67500" bIns="35100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kumimoji="0" lang="en-US" altLang="zh-CN" sz="2100">
                <a:solidFill>
                  <a:srgbClr val="FF0000"/>
                </a:solidFill>
                <a:latin typeface="+mn-ea"/>
                <a:ea typeface="+mn-ea"/>
              </a:rPr>
              <a:t>2</a:t>
            </a:r>
            <a:endParaRPr kumimoji="0" lang="en-US" altLang="zh-CN" sz="21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77" name="Text Box 31"/>
          <p:cNvSpPr txBox="1">
            <a:spLocks noChangeArrowheads="1"/>
          </p:cNvSpPr>
          <p:nvPr/>
        </p:nvSpPr>
        <p:spPr bwMode="auto">
          <a:xfrm>
            <a:off x="7302859" y="2783118"/>
            <a:ext cx="911771" cy="394051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67500" tIns="35100" rIns="67500" bIns="35100">
            <a:spAutoFit/>
          </a:bodyPr>
          <a:lstStyle/>
          <a:p>
            <a:pPr>
              <a:defRPr/>
            </a:pPr>
            <a:r>
              <a:rPr lang="en-US" altLang="zh-CN" sz="2100">
                <a:latin typeface="+mn-ea"/>
                <a:cs typeface="宋体" panose="02010600030101010101" pitchFamily="2" charset="-122"/>
              </a:rPr>
              <a:t>0 . 1 8</a:t>
            </a:r>
            <a:endParaRPr lang="en-US" altLang="zh-CN" sz="2100" dirty="0">
              <a:latin typeface="+mn-ea"/>
              <a:cs typeface="宋体" panose="02010600030101010101" pitchFamily="2" charset="-122"/>
            </a:endParaRPr>
          </a:p>
        </p:txBody>
      </p:sp>
      <p:sp>
        <p:nvSpPr>
          <p:cNvPr id="78" name="Rectangle 25"/>
          <p:cNvSpPr>
            <a:spLocks noChangeArrowheads="1"/>
          </p:cNvSpPr>
          <p:nvPr/>
        </p:nvSpPr>
        <p:spPr bwMode="auto">
          <a:xfrm>
            <a:off x="7080679" y="2800260"/>
            <a:ext cx="335892" cy="3940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7500" tIns="35100" rIns="67500" bIns="3510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kumimoji="0" lang="zh-CN" altLang="en-US" sz="2100">
                <a:solidFill>
                  <a:srgbClr val="000000"/>
                </a:solidFill>
                <a:latin typeface="+mn-ea"/>
                <a:ea typeface="+mn-ea"/>
              </a:rPr>
              <a:t>+</a:t>
            </a:r>
            <a:endParaRPr kumimoji="0" lang="zh-CN" altLang="en-US" sz="2100">
              <a:solidFill>
                <a:srgbClr val="000000"/>
              </a:solidFill>
              <a:latin typeface="+mn-ea"/>
              <a:ea typeface="+mn-ea"/>
            </a:endParaRPr>
          </a:p>
        </p:txBody>
      </p:sp>
      <p:sp>
        <p:nvSpPr>
          <p:cNvPr id="79" name="Text Box 27"/>
          <p:cNvSpPr txBox="1">
            <a:spLocks noChangeArrowheads="1"/>
          </p:cNvSpPr>
          <p:nvPr/>
        </p:nvSpPr>
        <p:spPr bwMode="auto">
          <a:xfrm>
            <a:off x="7670670" y="3177169"/>
            <a:ext cx="293814" cy="394051"/>
          </a:xfrm>
          <a:prstGeom prst="rect">
            <a:avLst/>
          </a:prstGeom>
          <a:noFill/>
          <a:ln>
            <a:noFill/>
          </a:ln>
        </p:spPr>
        <p:txBody>
          <a:bodyPr wrap="none" lIns="67500" tIns="35100" rIns="67500" bIns="35100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kumimoji="0" lang="en-US" altLang="zh-CN" sz="2100">
                <a:solidFill>
                  <a:srgbClr val="FF0000"/>
                </a:solidFill>
                <a:latin typeface="+mn-ea"/>
                <a:ea typeface="+mn-ea"/>
              </a:rPr>
              <a:t>3</a:t>
            </a:r>
            <a:endParaRPr kumimoji="0" lang="en-US" altLang="zh-CN" sz="21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80" name="Text Box 27"/>
          <p:cNvSpPr txBox="1">
            <a:spLocks noChangeArrowheads="1"/>
          </p:cNvSpPr>
          <p:nvPr/>
        </p:nvSpPr>
        <p:spPr bwMode="auto">
          <a:xfrm>
            <a:off x="7298040" y="3177169"/>
            <a:ext cx="274238" cy="394051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67500" tIns="35100" rIns="67500" bIns="35100">
            <a:spAutoFit/>
          </a:bodyPr>
          <a:lstStyle/>
          <a:p>
            <a:pPr>
              <a:defRPr/>
            </a:pPr>
            <a:r>
              <a:rPr lang="en-US" altLang="zh-CN" sz="2100">
                <a:solidFill>
                  <a:srgbClr val="FF0000"/>
                </a:solidFill>
                <a:latin typeface="+mn-ea"/>
                <a:cs typeface="宋体" panose="02010600030101010101" pitchFamily="2" charset="-122"/>
              </a:rPr>
              <a:t>0</a:t>
            </a:r>
            <a:endParaRPr lang="en-US" altLang="zh-CN" sz="2100" dirty="0">
              <a:solidFill>
                <a:srgbClr val="FF0000"/>
              </a:solidFill>
              <a:latin typeface="+mn-ea"/>
              <a:cs typeface="宋体" panose="02010600030101010101" pitchFamily="2" charset="-122"/>
            </a:endParaRPr>
          </a:p>
        </p:txBody>
      </p:sp>
      <p:sp>
        <p:nvSpPr>
          <p:cNvPr id="81" name="Line 32"/>
          <p:cNvSpPr>
            <a:spLocks noChangeShapeType="1"/>
          </p:cNvSpPr>
          <p:nvPr/>
        </p:nvSpPr>
        <p:spPr bwMode="auto">
          <a:xfrm flipV="1">
            <a:off x="7135902" y="3218172"/>
            <a:ext cx="107551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67500" tIns="35100" rIns="67500" bIns="35100" anchor="ctr"/>
          <a:lstStyle/>
          <a:p>
            <a:endParaRPr lang="zh-CN" altLang="en-US" sz="2100">
              <a:latin typeface="+mn-ea"/>
            </a:endParaRPr>
          </a:p>
        </p:txBody>
      </p:sp>
      <p:sp>
        <p:nvSpPr>
          <p:cNvPr id="82" name="Text Box 34"/>
          <p:cNvSpPr txBox="1">
            <a:spLocks noChangeArrowheads="1"/>
          </p:cNvSpPr>
          <p:nvPr/>
        </p:nvSpPr>
        <p:spPr bwMode="auto">
          <a:xfrm>
            <a:off x="7834293" y="2977261"/>
            <a:ext cx="226488" cy="2555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7500" tIns="35100" rIns="67500" bIns="3510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kumimoji="0" lang="en-US" altLang="zh-CN" sz="1200" dirty="0">
                <a:solidFill>
                  <a:srgbClr val="FF0000"/>
                </a:solidFill>
                <a:latin typeface="+mn-ea"/>
                <a:ea typeface="+mn-ea"/>
              </a:rPr>
              <a:t>1</a:t>
            </a:r>
            <a:endParaRPr kumimoji="0" lang="en-US" altLang="zh-CN" sz="12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83" name="Rectangle 37"/>
          <p:cNvSpPr>
            <a:spLocks noChangeArrowheads="1"/>
          </p:cNvSpPr>
          <p:nvPr/>
        </p:nvSpPr>
        <p:spPr bwMode="auto">
          <a:xfrm>
            <a:off x="7533194" y="3166958"/>
            <a:ext cx="201240" cy="3940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7500" tIns="35100" rIns="67500" bIns="3510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30000"/>
              </a:spcBef>
              <a:buFontTx/>
              <a:buNone/>
              <a:defRPr/>
            </a:pPr>
            <a:r>
              <a:rPr kumimoji="0" lang="en-US" altLang="zh-CN" sz="2100" dirty="0">
                <a:solidFill>
                  <a:srgbClr val="FF0000"/>
                </a:solidFill>
                <a:latin typeface="+mn-ea"/>
                <a:ea typeface="+mn-ea"/>
              </a:rPr>
              <a:t>.</a:t>
            </a:r>
            <a:endParaRPr kumimoji="0" lang="en-US" altLang="zh-CN" sz="21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84" name="Text Box 31"/>
          <p:cNvSpPr txBox="1">
            <a:spLocks noChangeArrowheads="1"/>
          </p:cNvSpPr>
          <p:nvPr/>
        </p:nvSpPr>
        <p:spPr bwMode="auto">
          <a:xfrm>
            <a:off x="7295203" y="2416215"/>
            <a:ext cx="911771" cy="394051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67500" tIns="35100" rIns="67500" bIns="35100">
            <a:spAutoFit/>
          </a:bodyPr>
          <a:lstStyle/>
          <a:p>
            <a:pPr>
              <a:defRPr/>
            </a:pPr>
            <a:r>
              <a:rPr lang="en-US" altLang="zh-CN" sz="2100">
                <a:latin typeface="+mn-ea"/>
                <a:cs typeface="宋体" panose="02010600030101010101" pitchFamily="2" charset="-122"/>
              </a:rPr>
              <a:t>0 . 1 2</a:t>
            </a:r>
            <a:endParaRPr lang="en-US" altLang="zh-CN" sz="2100" dirty="0">
              <a:latin typeface="+mn-ea"/>
              <a:cs typeface="宋体" panose="02010600030101010101" pitchFamily="2" charset="-122"/>
            </a:endParaRPr>
          </a:p>
        </p:txBody>
      </p:sp>
      <p:sp>
        <p:nvSpPr>
          <p:cNvPr id="85" name="Text Box 27"/>
          <p:cNvSpPr txBox="1">
            <a:spLocks noChangeArrowheads="1"/>
          </p:cNvSpPr>
          <p:nvPr/>
        </p:nvSpPr>
        <p:spPr bwMode="auto">
          <a:xfrm>
            <a:off x="7912723" y="3186968"/>
            <a:ext cx="307061" cy="394051"/>
          </a:xfrm>
          <a:prstGeom prst="rect">
            <a:avLst/>
          </a:prstGeom>
          <a:noFill/>
          <a:ln>
            <a:noFill/>
          </a:ln>
        </p:spPr>
        <p:txBody>
          <a:bodyPr wrap="square" lIns="67500" tIns="35100" rIns="67500" bIns="35100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kumimoji="0" lang="en-US" altLang="zh-CN" sz="2100">
                <a:solidFill>
                  <a:srgbClr val="FF0000"/>
                </a:solidFill>
                <a:latin typeface="+mn-ea"/>
                <a:ea typeface="+mn-ea"/>
              </a:rPr>
              <a:t>0</a:t>
            </a:r>
            <a:endParaRPr kumimoji="0" lang="en-US" altLang="zh-CN" sz="21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86" name="TextBox 12"/>
          <p:cNvSpPr txBox="1"/>
          <p:nvPr/>
        </p:nvSpPr>
        <p:spPr>
          <a:xfrm>
            <a:off x="6285455" y="2787445"/>
            <a:ext cx="897261" cy="3924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100">
                <a:latin typeface="+mn-ea"/>
              </a:rPr>
              <a:t>验算：</a:t>
            </a:r>
            <a:endParaRPr lang="zh-CN" altLang="en-US" sz="2100" dirty="0">
              <a:latin typeface="+mn-ea"/>
            </a:endParaRPr>
          </a:p>
        </p:txBody>
      </p:sp>
      <p:sp>
        <p:nvSpPr>
          <p:cNvPr id="87" name="Text Box 27"/>
          <p:cNvSpPr txBox="1">
            <a:spLocks noChangeArrowheads="1"/>
          </p:cNvSpPr>
          <p:nvPr/>
        </p:nvSpPr>
        <p:spPr bwMode="auto">
          <a:xfrm>
            <a:off x="7182569" y="1558879"/>
            <a:ext cx="862367" cy="394051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67500" tIns="35100" rIns="67500" bIns="35100">
            <a:spAutoFit/>
          </a:bodyPr>
          <a:lstStyle/>
          <a:p>
            <a:pPr>
              <a:defRPr/>
            </a:pPr>
            <a:r>
              <a:rPr lang="en-US" altLang="zh-CN" sz="2100">
                <a:solidFill>
                  <a:srgbClr val="FF0000"/>
                </a:solidFill>
                <a:latin typeface="+mn-ea"/>
                <a:cs typeface="宋体" panose="02010600030101010101" pitchFamily="2" charset="-122"/>
              </a:rPr>
              <a:t>0.12</a:t>
            </a:r>
            <a:endParaRPr lang="en-US" altLang="zh-CN" sz="2100" dirty="0">
              <a:solidFill>
                <a:srgbClr val="FF0000"/>
              </a:solidFill>
              <a:latin typeface="+mn-ea"/>
              <a:cs typeface="宋体" panose="02010600030101010101" pitchFamily="2" charset="-122"/>
            </a:endParaRPr>
          </a:p>
        </p:txBody>
      </p:sp>
      <p:sp>
        <p:nvSpPr>
          <p:cNvPr id="55" name="Rectangle 37"/>
          <p:cNvSpPr>
            <a:spLocks noChangeArrowheads="1"/>
          </p:cNvSpPr>
          <p:nvPr/>
        </p:nvSpPr>
        <p:spPr bwMode="auto">
          <a:xfrm>
            <a:off x="1285268" y="2332456"/>
            <a:ext cx="201240" cy="3940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7500" tIns="35100" rIns="67500" bIns="3510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30000"/>
              </a:spcBef>
              <a:buFontTx/>
              <a:buNone/>
              <a:defRPr/>
            </a:pPr>
            <a:r>
              <a:rPr kumimoji="0" lang="en-US" altLang="zh-CN" sz="2100" dirty="0">
                <a:solidFill>
                  <a:srgbClr val="FF0000"/>
                </a:solidFill>
                <a:latin typeface="+mn-ea"/>
                <a:ea typeface="+mn-ea"/>
              </a:rPr>
              <a:t>.</a:t>
            </a:r>
            <a:endParaRPr kumimoji="0" lang="en-US" altLang="zh-CN" sz="21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57" name="Text Box 27"/>
          <p:cNvSpPr txBox="1">
            <a:spLocks noChangeArrowheads="1"/>
          </p:cNvSpPr>
          <p:nvPr/>
        </p:nvSpPr>
        <p:spPr bwMode="auto">
          <a:xfrm>
            <a:off x="1423847" y="2360200"/>
            <a:ext cx="307061" cy="394051"/>
          </a:xfrm>
          <a:prstGeom prst="rect">
            <a:avLst/>
          </a:prstGeom>
          <a:noFill/>
          <a:ln>
            <a:noFill/>
          </a:ln>
        </p:spPr>
        <p:txBody>
          <a:bodyPr wrap="square" lIns="67500" tIns="35100" rIns="67500" bIns="35100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kumimoji="0" lang="en-US" altLang="zh-CN" sz="2100">
                <a:solidFill>
                  <a:srgbClr val="FF0000"/>
                </a:solidFill>
                <a:latin typeface="+mn-ea"/>
                <a:ea typeface="+mn-ea"/>
              </a:rPr>
              <a:t>0</a:t>
            </a:r>
            <a:endParaRPr kumimoji="0" lang="en-US" altLang="zh-CN" sz="21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58" name="Text Box 27"/>
          <p:cNvSpPr txBox="1">
            <a:spLocks noChangeArrowheads="1"/>
          </p:cNvSpPr>
          <p:nvPr/>
        </p:nvSpPr>
        <p:spPr bwMode="auto">
          <a:xfrm>
            <a:off x="5961381" y="2406210"/>
            <a:ext cx="307061" cy="394051"/>
          </a:xfrm>
          <a:prstGeom prst="rect">
            <a:avLst/>
          </a:prstGeom>
          <a:noFill/>
          <a:ln>
            <a:noFill/>
          </a:ln>
        </p:spPr>
        <p:txBody>
          <a:bodyPr wrap="square" lIns="67500" tIns="35100" rIns="67500" bIns="35100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kumimoji="0" lang="en-US" altLang="zh-CN" sz="2100">
                <a:solidFill>
                  <a:srgbClr val="FF0000"/>
                </a:solidFill>
                <a:latin typeface="+mn-ea"/>
                <a:ea typeface="+mn-ea"/>
              </a:rPr>
              <a:t>0</a:t>
            </a:r>
            <a:endParaRPr kumimoji="0" lang="en-US" altLang="zh-CN" sz="21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000"/>
                            </p:stCondLst>
                            <p:childTnLst>
                              <p:par>
                                <p:cTn id="41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43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3" dur="500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6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9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6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500"/>
                            </p:stCondLst>
                            <p:childTnLst>
                              <p:par>
                                <p:cTn id="7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0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85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0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5" dur="500"/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5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6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500"/>
                            </p:stCondLst>
                            <p:childTnLst>
                              <p:par>
                                <p:cTn id="12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0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5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500"/>
                            </p:stCondLst>
                            <p:childTnLst>
                              <p:par>
                                <p:cTn id="137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39" dur="1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4" dur="500"/>
                                        <p:tgtEl>
                                          <p:spTgt spid="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9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4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7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0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7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8" fill="hold">
                            <p:stCondLst>
                              <p:cond delay="500"/>
                            </p:stCondLst>
                            <p:childTnLst>
                              <p:par>
                                <p:cTn id="16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1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2" fill="hold">
                      <p:stCondLst>
                        <p:cond delay="indefinite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6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7" fill="hold">
                      <p:stCondLst>
                        <p:cond delay="indefinite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81" dur="1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2" fill="hold">
                      <p:stCondLst>
                        <p:cond delay="indefinite"/>
                      </p:stCondLst>
                      <p:childTnLst>
                        <p:par>
                          <p:cTn id="183" fill="hold">
                            <p:stCondLst>
                              <p:cond delay="0"/>
                            </p:stCondLst>
                            <p:childTnLst>
                              <p:par>
                                <p:cTn id="184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6" dur="500"/>
                                        <p:tgtEl>
                                          <p:spTgt spid="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7" fill="hold">
                      <p:stCondLst>
                        <p:cond delay="indefinite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1" dur="500"/>
                                        <p:tgtEl>
                                          <p:spTgt spid="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 bldLvl="0" animBg="1"/>
      <p:bldP spid="43" grpId="0" bldLvl="0" animBg="1"/>
      <p:bldP spid="44" grpId="0"/>
      <p:bldP spid="45" grpId="0"/>
      <p:bldP spid="46" grpId="0" build="p"/>
      <p:bldP spid="48" grpId="0"/>
      <p:bldP spid="49" grpId="0"/>
      <p:bldP spid="50" grpId="0" bldLvl="0" animBg="1"/>
      <p:bldP spid="51" grpId="0"/>
      <p:bldP spid="52" grpId="0"/>
      <p:bldP spid="60" grpId="0" bldLvl="0" animBg="1"/>
      <p:bldP spid="61" grpId="0"/>
      <p:bldP spid="62" grpId="0"/>
      <p:bldP spid="63" grpId="0" build="p"/>
      <p:bldP spid="65" grpId="0"/>
      <p:bldP spid="66" grpId="0"/>
      <p:bldP spid="67" grpId="0" bldLvl="0" animBg="1"/>
      <p:bldP spid="68" grpId="0"/>
      <p:bldP spid="40" grpId="0"/>
      <p:bldP spid="42" grpId="0" bldLvl="0" animBg="1"/>
      <p:bldP spid="53" grpId="0" bldLvl="0" animBg="1"/>
      <p:bldP spid="54" grpId="0"/>
      <p:bldP spid="70" grpId="0"/>
      <p:bldP spid="71" grpId="0" build="p"/>
      <p:bldP spid="73" grpId="0"/>
      <p:bldP spid="74" grpId="0"/>
      <p:bldP spid="75" grpId="0" bldLvl="0" animBg="1"/>
      <p:bldP spid="76" grpId="0"/>
      <p:bldP spid="77" grpId="0" bldLvl="0" animBg="1"/>
      <p:bldP spid="78" grpId="0"/>
      <p:bldP spid="79" grpId="0"/>
      <p:bldP spid="80" grpId="0" build="p"/>
      <p:bldP spid="82" grpId="0"/>
      <p:bldP spid="83" grpId="0"/>
      <p:bldP spid="84" grpId="0" bldLvl="0" animBg="1"/>
      <p:bldP spid="85" grpId="0"/>
      <p:bldP spid="86" grpId="0"/>
      <p:bldP spid="87" grpId="0" build="p"/>
      <p:bldP spid="55" grpId="0"/>
      <p:bldP spid="57" grpId="0"/>
      <p:bldP spid="5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110"/>
          <p:cNvSpPr>
            <a:spLocks noChangeArrowheads="1"/>
          </p:cNvSpPr>
          <p:nvPr/>
        </p:nvSpPr>
        <p:spPr bwMode="auto">
          <a:xfrm>
            <a:off x="895351" y="955464"/>
            <a:ext cx="6762750" cy="2644986"/>
          </a:xfrm>
          <a:prstGeom prst="roundRect">
            <a:avLst>
              <a:gd name="adj" fmla="val 5528"/>
            </a:avLst>
          </a:prstGeom>
          <a:gradFill rotWithShape="1">
            <a:gsLst>
              <a:gs pos="0">
                <a:srgbClr val="DDDDDD"/>
              </a:gs>
              <a:gs pos="100000">
                <a:srgbClr val="FFFFFF"/>
              </a:gs>
            </a:gsLst>
            <a:lin ang="5400000" scaled="1"/>
          </a:gradFill>
          <a:ln w="19050">
            <a:solidFill>
              <a:srgbClr val="00B0F0"/>
            </a:solidFill>
            <a:round/>
          </a:ln>
        </p:spPr>
        <p:txBody>
          <a:bodyPr wrap="none" lIns="256500" tIns="27000" rIns="68580" bIns="27000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400">
              <a:solidFill>
                <a:srgbClr val="333333"/>
              </a:solidFill>
              <a:latin typeface="HY헤드라인M" pitchFamily="2" charset="-127"/>
              <a:ea typeface="HY헤드라인M" pitchFamily="2" charset="-127"/>
            </a:endParaRPr>
          </a:p>
        </p:txBody>
      </p:sp>
      <p:grpSp>
        <p:nvGrpSpPr>
          <p:cNvPr id="5" name="Group 10"/>
          <p:cNvGrpSpPr/>
          <p:nvPr/>
        </p:nvGrpSpPr>
        <p:grpSpPr bwMode="auto">
          <a:xfrm>
            <a:off x="2283089" y="893121"/>
            <a:ext cx="4739747" cy="876708"/>
            <a:chOff x="0" y="0"/>
            <a:chExt cx="1636" cy="641"/>
          </a:xfrm>
        </p:grpSpPr>
        <p:pic>
          <p:nvPicPr>
            <p:cNvPr id="6" name="AutoShape 114"/>
            <p:cNvPicPr>
              <a:picLocks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0" y="0"/>
              <a:ext cx="1636" cy="6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" name="Text Box 12"/>
            <p:cNvSpPr txBox="1">
              <a:spLocks noChangeArrowheads="1"/>
            </p:cNvSpPr>
            <p:nvPr/>
          </p:nvSpPr>
          <p:spPr bwMode="auto">
            <a:xfrm>
              <a:off x="73" y="67"/>
              <a:ext cx="1386" cy="3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72000" tIns="0" rIns="72000" bIns="0" anchor="ctr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algn="ctr" eaLnBrk="1" latinLnBrk="0" hangingPunct="1">
                <a:spcBef>
                  <a:spcPct val="0"/>
                </a:spcBef>
                <a:buFontTx/>
                <a:buNone/>
              </a:pPr>
              <a:endParaRPr lang="ko-KR" altLang="en-US" sz="15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2464069" y="1054249"/>
            <a:ext cx="4558767" cy="3924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defTabSz="342900">
              <a:defRPr/>
            </a:pPr>
            <a:r>
              <a:rPr lang="zh-CN" altLang="en-US" sz="2100" dirty="0">
                <a:solidFill>
                  <a:schemeClr val="bg1"/>
                </a:solidFill>
                <a:latin typeface="+mn-ea"/>
              </a:rPr>
              <a:t>计算位数不同的小数减法要注意：</a:t>
            </a:r>
            <a:endParaRPr lang="en-US" altLang="zh-CN" sz="21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048849" y="1545449"/>
            <a:ext cx="6455753" cy="195111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100" dirty="0">
                <a:latin typeface="+mn-ea"/>
              </a:rPr>
              <a:t>列竖式计算时，相同数位对齐就是要把小数点对齐，从</a:t>
            </a:r>
            <a:r>
              <a:rPr lang="zh-CN" altLang="en-US" sz="2100" dirty="0">
                <a:solidFill>
                  <a:srgbClr val="FF0000"/>
                </a:solidFill>
                <a:latin typeface="+mn-ea"/>
              </a:rPr>
              <a:t>末位</a:t>
            </a:r>
            <a:r>
              <a:rPr lang="zh-CN" altLang="en-US" sz="2100" dirty="0">
                <a:latin typeface="+mn-ea"/>
              </a:rPr>
              <a:t>算起，哪一位</a:t>
            </a:r>
            <a:r>
              <a:rPr lang="zh-CN" altLang="en-US" sz="2100" dirty="0">
                <a:solidFill>
                  <a:srgbClr val="FF0000"/>
                </a:solidFill>
                <a:latin typeface="+mn-ea"/>
              </a:rPr>
              <a:t>不够减</a:t>
            </a:r>
            <a:r>
              <a:rPr lang="zh-CN" altLang="en-US" sz="2100" dirty="0">
                <a:latin typeface="+mn-ea"/>
              </a:rPr>
              <a:t>要从前一位借</a:t>
            </a:r>
            <a:r>
              <a:rPr lang="en-US" altLang="zh-CN" sz="2100" dirty="0">
                <a:latin typeface="+mn-ea"/>
              </a:rPr>
              <a:t>1</a:t>
            </a:r>
            <a:r>
              <a:rPr lang="zh-CN" altLang="en-US" sz="2100" dirty="0">
                <a:latin typeface="+mn-ea"/>
              </a:rPr>
              <a:t>。被减数位数不够时，</a:t>
            </a:r>
            <a:r>
              <a:rPr lang="zh-CN" altLang="en-US" sz="2100" dirty="0">
                <a:solidFill>
                  <a:srgbClr val="FF0000"/>
                </a:solidFill>
                <a:latin typeface="+mn-ea"/>
              </a:rPr>
              <a:t>末尾添“</a:t>
            </a:r>
            <a:r>
              <a:rPr lang="en-US" altLang="zh-CN" sz="2100" dirty="0">
                <a:solidFill>
                  <a:srgbClr val="FF0000"/>
                </a:solidFill>
                <a:latin typeface="+mn-ea"/>
              </a:rPr>
              <a:t>0”</a:t>
            </a:r>
            <a:r>
              <a:rPr lang="zh-CN" altLang="en-US" sz="2100" dirty="0">
                <a:latin typeface="+mn-ea"/>
              </a:rPr>
              <a:t>，更容易计算；得数的小数部分末尾有</a:t>
            </a:r>
            <a:r>
              <a:rPr lang="en-US" altLang="zh-CN" sz="2100" dirty="0">
                <a:latin typeface="+mn-ea"/>
              </a:rPr>
              <a:t>0</a:t>
            </a:r>
            <a:r>
              <a:rPr lang="zh-CN" altLang="en-US" sz="2100" dirty="0">
                <a:latin typeface="+mn-ea"/>
              </a:rPr>
              <a:t>的，一般要把末尾的</a:t>
            </a:r>
            <a:r>
              <a:rPr lang="en-US" altLang="zh-CN" sz="2100" dirty="0">
                <a:latin typeface="+mn-ea"/>
              </a:rPr>
              <a:t>0</a:t>
            </a:r>
            <a:r>
              <a:rPr lang="zh-CN" altLang="en-US" sz="2100" dirty="0">
                <a:latin typeface="+mn-ea"/>
              </a:rPr>
              <a:t>去掉</a:t>
            </a:r>
            <a:r>
              <a:rPr lang="zh-CN" altLang="en-US" sz="2100" dirty="0" smtClean="0">
                <a:latin typeface="+mn-ea"/>
              </a:rPr>
              <a:t>。</a:t>
            </a:r>
            <a:endParaRPr lang="zh-CN" altLang="en-US" sz="2100" dirty="0">
              <a:latin typeface="+mn-ea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986869" y="303312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课堂小结</a:t>
            </a:r>
            <a:endParaRPr lang="zh-CN" altLang="en-US" sz="1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任意多边形 4"/>
          <p:cNvSpPr/>
          <p:nvPr/>
        </p:nvSpPr>
        <p:spPr>
          <a:xfrm>
            <a:off x="89731" y="534229"/>
            <a:ext cx="403790" cy="445049"/>
          </a:xfrm>
          <a:custGeom>
            <a:avLst/>
            <a:gdLst>
              <a:gd name="connsiteX0" fmla="*/ 0 w 538386"/>
              <a:gd name="connsiteY0" fmla="*/ 0 h 593398"/>
              <a:gd name="connsiteX1" fmla="*/ 241687 w 538386"/>
              <a:gd name="connsiteY1" fmla="*/ 0 h 593398"/>
              <a:gd name="connsiteX2" fmla="*/ 538386 w 538386"/>
              <a:gd name="connsiteY2" fmla="*/ 296699 h 593398"/>
              <a:gd name="connsiteX3" fmla="*/ 241687 w 538386"/>
              <a:gd name="connsiteY3" fmla="*/ 593398 h 593398"/>
              <a:gd name="connsiteX4" fmla="*/ 0 w 538386"/>
              <a:gd name="connsiteY4" fmla="*/ 593398 h 593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8386" h="593398">
                <a:moveTo>
                  <a:pt x="0" y="0"/>
                </a:moveTo>
                <a:lnTo>
                  <a:pt x="241687" y="0"/>
                </a:lnTo>
                <a:cubicBezTo>
                  <a:pt x="405549" y="0"/>
                  <a:pt x="538386" y="132837"/>
                  <a:pt x="538386" y="296699"/>
                </a:cubicBezTo>
                <a:cubicBezTo>
                  <a:pt x="538386" y="460561"/>
                  <a:pt x="405549" y="593398"/>
                  <a:pt x="241687" y="593398"/>
                </a:cubicBezTo>
                <a:lnTo>
                  <a:pt x="0" y="593398"/>
                </a:lnTo>
                <a:close/>
              </a:path>
            </a:pathLst>
          </a:cu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altLang="zh-CN" sz="2100" b="1" dirty="0"/>
              <a:t>1</a:t>
            </a:r>
            <a:endParaRPr lang="zh-CN" altLang="en-US" sz="2100" b="1" dirty="0"/>
          </a:p>
        </p:txBody>
      </p:sp>
      <p:sp>
        <p:nvSpPr>
          <p:cNvPr id="6" name="矩形 5"/>
          <p:cNvSpPr/>
          <p:nvPr/>
        </p:nvSpPr>
        <p:spPr>
          <a:xfrm>
            <a:off x="493521" y="397494"/>
            <a:ext cx="1563879" cy="622459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latin typeface="+mn-ea"/>
              </a:rPr>
              <a:t>填一填。</a:t>
            </a:r>
            <a:endParaRPr lang="zh-CN" altLang="en-US" sz="2400" b="1" dirty="0">
              <a:latin typeface="+mn-ea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5009674" y="409575"/>
            <a:ext cx="3254693" cy="1061829"/>
            <a:chOff x="-659035" y="2604504"/>
            <a:chExt cx="3192520" cy="1206676"/>
          </a:xfrm>
        </p:grpSpPr>
        <p:sp>
          <p:nvSpPr>
            <p:cNvPr id="14" name="对话气泡: 圆角矩形 24"/>
            <p:cNvSpPr/>
            <p:nvPr/>
          </p:nvSpPr>
          <p:spPr>
            <a:xfrm>
              <a:off x="-659035" y="2701457"/>
              <a:ext cx="3192520" cy="566579"/>
            </a:xfrm>
            <a:prstGeom prst="wedgeRoundRectCallout">
              <a:avLst>
                <a:gd name="adj1" fmla="val 34516"/>
                <a:gd name="adj2" fmla="val 93022"/>
                <a:gd name="adj3" fmla="val 16667"/>
              </a:avLst>
            </a:prstGeom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 defTabSz="342900">
                <a:defRPr/>
              </a:pPr>
              <a:endParaRPr lang="zh-CN" altLang="en-US" dirty="0">
                <a:solidFill>
                  <a:schemeClr val="tx1"/>
                </a:solidFill>
                <a:latin typeface="+mn-ea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-623530" y="2604504"/>
              <a:ext cx="3055327" cy="120667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just">
                <a:lnSpc>
                  <a:spcPct val="150000"/>
                </a:lnSpc>
                <a:defRPr/>
              </a:pPr>
              <a:r>
                <a:rPr lang="zh-CN" altLang="en-US" sz="2100" dirty="0">
                  <a:latin typeface="+mn-ea"/>
                </a:rPr>
                <a:t>注意</a:t>
              </a:r>
              <a:r>
                <a:rPr lang="zh-CN" altLang="en-US" sz="2100" dirty="0">
                  <a:solidFill>
                    <a:srgbClr val="FF0000"/>
                  </a:solidFill>
                  <a:latin typeface="+mn-ea"/>
                </a:rPr>
                <a:t>相同</a:t>
              </a:r>
              <a:r>
                <a:rPr lang="zh-CN" altLang="en-US" sz="2100" dirty="0">
                  <a:latin typeface="+mn-ea"/>
                </a:rPr>
                <a:t>数位对齐并相减。</a:t>
              </a:r>
              <a:endParaRPr lang="zh-CN" altLang="en-US" sz="2100" dirty="0">
                <a:latin typeface="+mn-ea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1001898" y="1390857"/>
            <a:ext cx="6445031" cy="2921985"/>
            <a:chOff x="296368" y="1561470"/>
            <a:chExt cx="8593375" cy="3895980"/>
          </a:xfrm>
        </p:grpSpPr>
        <p:sp>
          <p:nvSpPr>
            <p:cNvPr id="23" name="圆角矩形 22"/>
            <p:cNvSpPr/>
            <p:nvPr/>
          </p:nvSpPr>
          <p:spPr>
            <a:xfrm>
              <a:off x="314673" y="1561470"/>
              <a:ext cx="2209800" cy="3895980"/>
            </a:xfrm>
            <a:prstGeom prst="roundRect">
              <a:avLst/>
            </a:prstGeom>
            <a:solidFill>
              <a:srgbClr val="B7ECFF">
                <a:alpha val="43922"/>
              </a:srgbClr>
            </a:solidFill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" name="圆角矩形 1"/>
            <p:cNvSpPr/>
            <p:nvPr/>
          </p:nvSpPr>
          <p:spPr>
            <a:xfrm>
              <a:off x="296368" y="1561470"/>
              <a:ext cx="2209800" cy="3895980"/>
            </a:xfrm>
            <a:prstGeom prst="roundRect">
              <a:avLst/>
            </a:prstGeom>
            <a:solidFill>
              <a:srgbClr val="B7ECFF">
                <a:alpha val="43922"/>
              </a:srgbClr>
            </a:solidFill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矩形 2"/>
            <p:cNvSpPr/>
            <p:nvPr/>
          </p:nvSpPr>
          <p:spPr>
            <a:xfrm>
              <a:off x="563068" y="2132970"/>
              <a:ext cx="1498600" cy="622300"/>
            </a:xfrm>
            <a:prstGeom prst="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altLang="zh-CN" sz="2100"/>
                <a:t>6.52</a:t>
              </a:r>
              <a:endParaRPr lang="zh-CN" altLang="en-US" sz="2100"/>
            </a:p>
          </p:txBody>
        </p:sp>
        <p:sp>
          <p:nvSpPr>
            <p:cNvPr id="20" name="矩形 19"/>
            <p:cNvSpPr/>
            <p:nvPr/>
          </p:nvSpPr>
          <p:spPr>
            <a:xfrm>
              <a:off x="563068" y="3198310"/>
              <a:ext cx="1498600" cy="622300"/>
            </a:xfrm>
            <a:prstGeom prst="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altLang="zh-CN" sz="2100"/>
                <a:t>62</a:t>
              </a:r>
              <a:endParaRPr lang="zh-CN" altLang="en-US" sz="2100"/>
            </a:p>
          </p:txBody>
        </p:sp>
        <p:sp>
          <p:nvSpPr>
            <p:cNvPr id="22" name="矩形 21"/>
            <p:cNvSpPr/>
            <p:nvPr/>
          </p:nvSpPr>
          <p:spPr>
            <a:xfrm>
              <a:off x="563068" y="4429377"/>
              <a:ext cx="1498600" cy="622300"/>
            </a:xfrm>
            <a:prstGeom prst="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altLang="zh-CN" sz="2100"/>
                <a:t>0.70</a:t>
              </a:r>
              <a:endParaRPr lang="zh-CN" altLang="en-US" sz="2100"/>
            </a:p>
          </p:txBody>
        </p:sp>
        <p:sp>
          <p:nvSpPr>
            <p:cNvPr id="25" name="圆角矩形 24"/>
            <p:cNvSpPr/>
            <p:nvPr/>
          </p:nvSpPr>
          <p:spPr>
            <a:xfrm>
              <a:off x="3574024" y="1561470"/>
              <a:ext cx="2209800" cy="3895980"/>
            </a:xfrm>
            <a:prstGeom prst="roundRect">
              <a:avLst/>
            </a:prstGeom>
            <a:solidFill>
              <a:srgbClr val="B7ECFF">
                <a:alpha val="43922"/>
              </a:srgbClr>
            </a:solidFill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圆角矩形 25"/>
            <p:cNvSpPr/>
            <p:nvPr/>
          </p:nvSpPr>
          <p:spPr>
            <a:xfrm>
              <a:off x="3555719" y="1561470"/>
              <a:ext cx="2209800" cy="3895980"/>
            </a:xfrm>
            <a:prstGeom prst="roundRect">
              <a:avLst/>
            </a:prstGeom>
            <a:solidFill>
              <a:srgbClr val="B7ECFF">
                <a:alpha val="43922"/>
              </a:srgbClr>
            </a:solidFill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矩形 26"/>
            <p:cNvSpPr/>
            <p:nvPr/>
          </p:nvSpPr>
          <p:spPr>
            <a:xfrm>
              <a:off x="3822419" y="2132970"/>
              <a:ext cx="1498600" cy="622300"/>
            </a:xfrm>
            <a:prstGeom prst="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altLang="zh-CN" sz="2100"/>
                <a:t>3.44</a:t>
              </a:r>
              <a:endParaRPr lang="zh-CN" altLang="en-US" sz="2100"/>
            </a:p>
          </p:txBody>
        </p:sp>
        <p:sp>
          <p:nvSpPr>
            <p:cNvPr id="28" name="矩形 27"/>
            <p:cNvSpPr/>
            <p:nvPr/>
          </p:nvSpPr>
          <p:spPr>
            <a:xfrm>
              <a:off x="3822419" y="3198310"/>
              <a:ext cx="1498600" cy="622300"/>
            </a:xfrm>
            <a:prstGeom prst="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altLang="zh-CN" sz="2100"/>
                <a:t>17.7</a:t>
              </a:r>
              <a:endParaRPr lang="zh-CN" altLang="en-US" sz="2100"/>
            </a:p>
          </p:txBody>
        </p:sp>
        <p:sp>
          <p:nvSpPr>
            <p:cNvPr id="29" name="矩形 28"/>
            <p:cNvSpPr/>
            <p:nvPr/>
          </p:nvSpPr>
          <p:spPr>
            <a:xfrm>
              <a:off x="3822419" y="4429377"/>
              <a:ext cx="1498600" cy="622300"/>
            </a:xfrm>
            <a:prstGeom prst="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altLang="zh-CN" sz="2100"/>
                <a:t>0.25</a:t>
              </a:r>
              <a:endParaRPr lang="zh-CN" altLang="en-US" sz="2100"/>
            </a:p>
          </p:txBody>
        </p:sp>
        <p:sp>
          <p:nvSpPr>
            <p:cNvPr id="30" name="圆角矩形 29"/>
            <p:cNvSpPr/>
            <p:nvPr/>
          </p:nvSpPr>
          <p:spPr>
            <a:xfrm>
              <a:off x="6679943" y="1561470"/>
              <a:ext cx="2209800" cy="3895980"/>
            </a:xfrm>
            <a:prstGeom prst="roundRect">
              <a:avLst/>
            </a:prstGeom>
            <a:solidFill>
              <a:srgbClr val="B7ECFF">
                <a:alpha val="43922"/>
              </a:srgbClr>
            </a:solidFill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圆角矩形 30"/>
            <p:cNvSpPr/>
            <p:nvPr/>
          </p:nvSpPr>
          <p:spPr>
            <a:xfrm>
              <a:off x="6661638" y="1561470"/>
              <a:ext cx="2209800" cy="3895980"/>
            </a:xfrm>
            <a:prstGeom prst="roundRect">
              <a:avLst/>
            </a:prstGeom>
            <a:solidFill>
              <a:srgbClr val="B7ECFF">
                <a:alpha val="43922"/>
              </a:srgbClr>
            </a:solidFill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矩形 31"/>
            <p:cNvSpPr/>
            <p:nvPr/>
          </p:nvSpPr>
          <p:spPr>
            <a:xfrm>
              <a:off x="6928338" y="2132970"/>
              <a:ext cx="1498600" cy="622300"/>
            </a:xfrm>
            <a:prstGeom prst="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sz="2100"/>
            </a:p>
          </p:txBody>
        </p:sp>
        <p:sp>
          <p:nvSpPr>
            <p:cNvPr id="33" name="矩形 32"/>
            <p:cNvSpPr/>
            <p:nvPr/>
          </p:nvSpPr>
          <p:spPr>
            <a:xfrm>
              <a:off x="6928338" y="3198310"/>
              <a:ext cx="1498600" cy="622300"/>
            </a:xfrm>
            <a:prstGeom prst="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sz="2100"/>
            </a:p>
          </p:txBody>
        </p:sp>
        <p:sp>
          <p:nvSpPr>
            <p:cNvPr id="34" name="矩形 33"/>
            <p:cNvSpPr/>
            <p:nvPr/>
          </p:nvSpPr>
          <p:spPr>
            <a:xfrm>
              <a:off x="6928338" y="4429377"/>
              <a:ext cx="1498600" cy="622300"/>
            </a:xfrm>
            <a:prstGeom prst="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sz="2100"/>
            </a:p>
          </p:txBody>
        </p:sp>
        <p:sp>
          <p:nvSpPr>
            <p:cNvPr id="35" name="矩形 34"/>
            <p:cNvSpPr/>
            <p:nvPr/>
          </p:nvSpPr>
          <p:spPr>
            <a:xfrm>
              <a:off x="2214080" y="3198310"/>
              <a:ext cx="1498600" cy="6223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altLang="zh-CN" sz="2100"/>
                <a:t>-</a:t>
              </a:r>
              <a:endParaRPr lang="zh-CN" altLang="en-US" sz="2100"/>
            </a:p>
          </p:txBody>
        </p:sp>
        <p:sp>
          <p:nvSpPr>
            <p:cNvPr id="36" name="矩形 35"/>
            <p:cNvSpPr/>
            <p:nvPr/>
          </p:nvSpPr>
          <p:spPr>
            <a:xfrm>
              <a:off x="5409715" y="3198310"/>
              <a:ext cx="1498600" cy="6223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altLang="zh-CN" sz="2100"/>
                <a:t>=</a:t>
              </a:r>
              <a:endParaRPr lang="zh-CN" altLang="en-US" sz="2100"/>
            </a:p>
          </p:txBody>
        </p:sp>
      </p:grpSp>
      <p:sp>
        <p:nvSpPr>
          <p:cNvPr id="37" name="Text Box 27"/>
          <p:cNvSpPr txBox="1">
            <a:spLocks noChangeArrowheads="1"/>
          </p:cNvSpPr>
          <p:nvPr/>
        </p:nvSpPr>
        <p:spPr bwMode="auto">
          <a:xfrm>
            <a:off x="6103423" y="1855819"/>
            <a:ext cx="891095" cy="394051"/>
          </a:xfrm>
          <a:prstGeom prst="rect">
            <a:avLst/>
          </a:prstGeom>
          <a:noFill/>
          <a:ln>
            <a:noFill/>
          </a:ln>
        </p:spPr>
        <p:txBody>
          <a:bodyPr wrap="square" lIns="67500" tIns="35100" rIns="67500" bIns="35100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kumimoji="0" lang="en-US" altLang="zh-CN" sz="2100">
                <a:solidFill>
                  <a:srgbClr val="FF0000"/>
                </a:solidFill>
                <a:latin typeface="+mn-ea"/>
                <a:ea typeface="+mn-ea"/>
              </a:rPr>
              <a:t>3.08</a:t>
            </a:r>
            <a:endParaRPr kumimoji="0" lang="en-US" altLang="zh-CN" sz="21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38" name="Text Box 27"/>
          <p:cNvSpPr txBox="1">
            <a:spLocks noChangeArrowheads="1"/>
          </p:cNvSpPr>
          <p:nvPr/>
        </p:nvSpPr>
        <p:spPr bwMode="auto">
          <a:xfrm>
            <a:off x="6092302" y="2654824"/>
            <a:ext cx="891095" cy="394051"/>
          </a:xfrm>
          <a:prstGeom prst="rect">
            <a:avLst/>
          </a:prstGeom>
          <a:noFill/>
          <a:ln>
            <a:noFill/>
          </a:ln>
        </p:spPr>
        <p:txBody>
          <a:bodyPr wrap="square" lIns="67500" tIns="35100" rIns="67500" bIns="35100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kumimoji="0" lang="en-US" altLang="zh-CN" sz="2100">
                <a:solidFill>
                  <a:srgbClr val="FF0000"/>
                </a:solidFill>
                <a:latin typeface="+mn-ea"/>
                <a:ea typeface="+mn-ea"/>
              </a:rPr>
              <a:t>44.3</a:t>
            </a:r>
            <a:endParaRPr kumimoji="0" lang="en-US" altLang="zh-CN" sz="21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39" name="Text Box 27"/>
          <p:cNvSpPr txBox="1">
            <a:spLocks noChangeArrowheads="1"/>
          </p:cNvSpPr>
          <p:nvPr/>
        </p:nvSpPr>
        <p:spPr bwMode="auto">
          <a:xfrm>
            <a:off x="6106423" y="3578124"/>
            <a:ext cx="891095" cy="394051"/>
          </a:xfrm>
          <a:prstGeom prst="rect">
            <a:avLst/>
          </a:prstGeom>
          <a:noFill/>
          <a:ln>
            <a:noFill/>
          </a:ln>
        </p:spPr>
        <p:txBody>
          <a:bodyPr wrap="square" lIns="67500" tIns="35100" rIns="67500" bIns="35100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kumimoji="0" lang="en-US" altLang="zh-CN" sz="2100">
                <a:solidFill>
                  <a:srgbClr val="FF0000"/>
                </a:solidFill>
                <a:latin typeface="+mn-ea"/>
                <a:ea typeface="+mn-ea"/>
              </a:rPr>
              <a:t>0.45</a:t>
            </a:r>
            <a:endParaRPr kumimoji="0" lang="en-US" altLang="zh-CN" sz="21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189034" y="78287"/>
            <a:ext cx="110799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课堂作业</a:t>
            </a:r>
            <a:endParaRPr lang="zh-CN" altLang="en-US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  <p:bldP spid="38" grpId="0"/>
      <p:bldP spid="3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/>
        </p:nvSpPr>
        <p:spPr>
          <a:xfrm>
            <a:off x="89731" y="534229"/>
            <a:ext cx="403790" cy="445049"/>
          </a:xfrm>
          <a:custGeom>
            <a:avLst/>
            <a:gdLst>
              <a:gd name="connsiteX0" fmla="*/ 0 w 538386"/>
              <a:gd name="connsiteY0" fmla="*/ 0 h 593398"/>
              <a:gd name="connsiteX1" fmla="*/ 241687 w 538386"/>
              <a:gd name="connsiteY1" fmla="*/ 0 h 593398"/>
              <a:gd name="connsiteX2" fmla="*/ 538386 w 538386"/>
              <a:gd name="connsiteY2" fmla="*/ 296699 h 593398"/>
              <a:gd name="connsiteX3" fmla="*/ 241687 w 538386"/>
              <a:gd name="connsiteY3" fmla="*/ 593398 h 593398"/>
              <a:gd name="connsiteX4" fmla="*/ 0 w 538386"/>
              <a:gd name="connsiteY4" fmla="*/ 593398 h 593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8386" h="593398">
                <a:moveTo>
                  <a:pt x="0" y="0"/>
                </a:moveTo>
                <a:lnTo>
                  <a:pt x="241687" y="0"/>
                </a:lnTo>
                <a:cubicBezTo>
                  <a:pt x="405549" y="0"/>
                  <a:pt x="538386" y="132837"/>
                  <a:pt x="538386" y="296699"/>
                </a:cubicBezTo>
                <a:cubicBezTo>
                  <a:pt x="538386" y="460561"/>
                  <a:pt x="405549" y="593398"/>
                  <a:pt x="241687" y="593398"/>
                </a:cubicBezTo>
                <a:lnTo>
                  <a:pt x="0" y="593398"/>
                </a:lnTo>
                <a:close/>
              </a:path>
            </a:pathLst>
          </a:cu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altLang="zh-CN" sz="2100" b="1" dirty="0"/>
              <a:t>2</a:t>
            </a:r>
            <a:endParaRPr lang="zh-CN" altLang="en-US" sz="2100" b="1" dirty="0"/>
          </a:p>
        </p:txBody>
      </p:sp>
      <p:sp>
        <p:nvSpPr>
          <p:cNvPr id="3" name="矩形 2"/>
          <p:cNvSpPr/>
          <p:nvPr/>
        </p:nvSpPr>
        <p:spPr>
          <a:xfrm>
            <a:off x="585788" y="434817"/>
            <a:ext cx="8441531" cy="1037749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latin typeface="+mn-ea"/>
              </a:rPr>
              <a:t>一些女子田径项目的中国纪录和世界纪录</a:t>
            </a:r>
            <a:r>
              <a:rPr lang="en-US" altLang="zh-CN" sz="2100" dirty="0">
                <a:latin typeface="+mn-ea"/>
              </a:rPr>
              <a:t>(</a:t>
            </a:r>
            <a:r>
              <a:rPr lang="zh-CN" altLang="en-US" sz="2100" dirty="0">
                <a:latin typeface="+mn-ea"/>
              </a:rPr>
              <a:t>截至</a:t>
            </a:r>
            <a:r>
              <a:rPr lang="en-US" altLang="zh-CN" sz="2100" dirty="0">
                <a:latin typeface="+mn-ea"/>
              </a:rPr>
              <a:t>2010</a:t>
            </a:r>
            <a:r>
              <a:rPr lang="zh-CN" altLang="en-US" sz="2100" dirty="0">
                <a:latin typeface="+mn-ea"/>
              </a:rPr>
              <a:t>年</a:t>
            </a:r>
            <a:r>
              <a:rPr lang="en-US" altLang="zh-CN" sz="2100" dirty="0">
                <a:latin typeface="+mn-ea"/>
              </a:rPr>
              <a:t>2</a:t>
            </a:r>
            <a:r>
              <a:rPr lang="zh-CN" altLang="en-US" sz="2100" dirty="0">
                <a:latin typeface="+mn-ea"/>
              </a:rPr>
              <a:t>月</a:t>
            </a:r>
            <a:r>
              <a:rPr lang="en-US" altLang="zh-CN" sz="2100" dirty="0">
                <a:latin typeface="+mn-ea"/>
              </a:rPr>
              <a:t>)</a:t>
            </a:r>
            <a:r>
              <a:rPr lang="zh-CN" altLang="en-US" sz="2100" dirty="0">
                <a:latin typeface="+mn-ea"/>
              </a:rPr>
              <a:t>。如下表，它们各相差多少？</a:t>
            </a:r>
            <a:endParaRPr lang="en-US" altLang="zh-CN" sz="2100" dirty="0">
              <a:latin typeface="+mn-ea"/>
            </a:endParaRPr>
          </a:p>
        </p:txBody>
      </p:sp>
      <p:grpSp>
        <p:nvGrpSpPr>
          <p:cNvPr id="109" name="组合 108"/>
          <p:cNvGrpSpPr/>
          <p:nvPr/>
        </p:nvGrpSpPr>
        <p:grpSpPr>
          <a:xfrm>
            <a:off x="1209677" y="3987275"/>
            <a:ext cx="2324100" cy="577081"/>
            <a:chOff x="-2260214" y="2629115"/>
            <a:chExt cx="1658497" cy="655903"/>
          </a:xfrm>
        </p:grpSpPr>
        <p:sp>
          <p:nvSpPr>
            <p:cNvPr id="110" name="对话气泡: 圆角矩形 24"/>
            <p:cNvSpPr/>
            <p:nvPr/>
          </p:nvSpPr>
          <p:spPr>
            <a:xfrm>
              <a:off x="-2260214" y="2701458"/>
              <a:ext cx="1658497" cy="539876"/>
            </a:xfrm>
            <a:prstGeom prst="wedgeRoundRectCallout">
              <a:avLst>
                <a:gd name="adj1" fmla="val -1616"/>
                <a:gd name="adj2" fmla="val -101265"/>
                <a:gd name="adj3" fmla="val 16667"/>
              </a:avLst>
            </a:prstGeom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 defTabSz="342900">
                <a:defRPr/>
              </a:pPr>
              <a:endParaRPr lang="zh-CN" altLang="en-US" dirty="0">
                <a:solidFill>
                  <a:schemeClr val="tx1"/>
                </a:solidFill>
                <a:latin typeface="+mn-ea"/>
              </a:endParaRPr>
            </a:p>
          </p:txBody>
        </p:sp>
        <p:sp>
          <p:nvSpPr>
            <p:cNvPr id="111" name="矩形 110"/>
            <p:cNvSpPr/>
            <p:nvPr/>
          </p:nvSpPr>
          <p:spPr>
            <a:xfrm>
              <a:off x="-2192242" y="2629115"/>
              <a:ext cx="1536148" cy="65590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just">
                <a:lnSpc>
                  <a:spcPct val="150000"/>
                </a:lnSpc>
                <a:defRPr/>
              </a:pPr>
              <a:r>
                <a:rPr lang="en-US" altLang="zh-CN" sz="2100">
                  <a:latin typeface="+mn-ea"/>
                </a:rPr>
                <a:t>2.09-1.97=0.12</a:t>
              </a:r>
              <a:endParaRPr lang="zh-CN" altLang="en-US" sz="2100">
                <a:latin typeface="+mn-ea"/>
              </a:endParaRPr>
            </a:p>
          </p:txBody>
        </p:sp>
      </p:grpSp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724073" y="1880481"/>
          <a:ext cx="7585982" cy="1231899"/>
        </p:xfrm>
        <a:graphic>
          <a:graphicData uri="http://schemas.openxmlformats.org/drawingml/2006/table">
            <a:tbl>
              <a:tblPr firstRow="1" bandRow="1">
                <a:tableStyleId>{16D9F66E-5EB9-4882-86FB-DCBF35E3C3E4}</a:tableStyleId>
              </a:tblPr>
              <a:tblGrid>
                <a:gridCol w="1304648"/>
                <a:gridCol w="1046889"/>
                <a:gridCol w="1046889"/>
                <a:gridCol w="1046889"/>
                <a:gridCol w="1046889"/>
                <a:gridCol w="1046889"/>
                <a:gridCol w="1046889"/>
              </a:tblGrid>
              <a:tr h="410633">
                <a:tc>
                  <a:txBody>
                    <a:bodyPr/>
                    <a:lstStyle/>
                    <a:p>
                      <a:pPr algn="ctr"/>
                      <a:endParaRPr lang="zh-CN" altLang="en-US" sz="1800" b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b="0"/>
                        <a:t>跳高</a:t>
                      </a:r>
                      <a:endParaRPr lang="zh-CN" altLang="en-US" sz="1800" b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b="0"/>
                        <a:t>跳远</a:t>
                      </a:r>
                      <a:endParaRPr lang="zh-CN" altLang="en-US" sz="1800" b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b="0"/>
                        <a:t>铅球</a:t>
                      </a:r>
                      <a:endParaRPr lang="zh-CN" altLang="en-US" sz="1800" b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b="0"/>
                        <a:t>铁饼</a:t>
                      </a:r>
                      <a:endParaRPr lang="zh-CN" altLang="en-US" sz="1800" b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b="0"/>
                        <a:t>标枪</a:t>
                      </a:r>
                      <a:endParaRPr lang="zh-CN" altLang="en-US" sz="1800" b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b="0"/>
                        <a:t>100m</a:t>
                      </a:r>
                      <a:r>
                        <a:rPr lang="zh-CN" altLang="en-US" sz="1800" b="0"/>
                        <a:t>跑</a:t>
                      </a:r>
                      <a:endParaRPr lang="zh-CN" altLang="en-US" sz="1800" b="0"/>
                    </a:p>
                  </a:txBody>
                  <a:tcPr marL="68580" marR="68580" marT="34290" marB="34290"/>
                </a:tc>
              </a:tr>
              <a:tr h="410633">
                <a:tc>
                  <a:txBody>
                    <a:bodyPr/>
                    <a:lstStyle/>
                    <a:p>
                      <a:pPr algn="l"/>
                      <a:r>
                        <a:rPr lang="zh-CN" altLang="en-US" sz="1800" b="0"/>
                        <a:t>中国纪录</a:t>
                      </a:r>
                      <a:endParaRPr lang="zh-CN" altLang="en-US" sz="1800" b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b="0"/>
                        <a:t>1.97m</a:t>
                      </a:r>
                      <a:endParaRPr lang="zh-CN" altLang="en-US" sz="1800" b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b="0"/>
                        <a:t>7.01m</a:t>
                      </a:r>
                      <a:endParaRPr lang="zh-CN" altLang="en-US" sz="1800" b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b="0"/>
                        <a:t>21.76m</a:t>
                      </a:r>
                      <a:endParaRPr lang="zh-CN" altLang="en-US" sz="1800" b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b="0"/>
                        <a:t>71.68m</a:t>
                      </a:r>
                      <a:endParaRPr lang="zh-CN" altLang="en-US" sz="1800" b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b="0"/>
                        <a:t>63.92m</a:t>
                      </a:r>
                      <a:endParaRPr lang="zh-CN" altLang="en-US" sz="1800" b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b="0"/>
                        <a:t>10.79</a:t>
                      </a:r>
                      <a:r>
                        <a:rPr lang="zh-CN" altLang="en-US" sz="1800" b="0"/>
                        <a:t>秒</a:t>
                      </a:r>
                      <a:endParaRPr lang="zh-CN" altLang="en-US" sz="1800" b="0"/>
                    </a:p>
                  </a:txBody>
                  <a:tcPr marL="68580" marR="68580" marT="34290" marB="34290"/>
                </a:tc>
              </a:tr>
              <a:tr h="410633">
                <a:tc>
                  <a:txBody>
                    <a:bodyPr/>
                    <a:lstStyle/>
                    <a:p>
                      <a:pPr algn="l"/>
                      <a:r>
                        <a:rPr lang="zh-CN" altLang="en-US" sz="1800" b="0"/>
                        <a:t>世界纪录</a:t>
                      </a:r>
                      <a:endParaRPr lang="zh-CN" altLang="en-US" sz="1800" b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b="0"/>
                        <a:t>2.09m</a:t>
                      </a:r>
                      <a:endParaRPr lang="zh-CN" altLang="en-US" sz="1800" b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b="0"/>
                        <a:t>7.52m</a:t>
                      </a:r>
                      <a:endParaRPr lang="zh-CN" altLang="en-US" sz="1800" b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b="0"/>
                        <a:t>22.63m</a:t>
                      </a:r>
                      <a:endParaRPr lang="zh-CN" altLang="en-US" sz="1800" b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b="0"/>
                        <a:t>76.80m</a:t>
                      </a:r>
                      <a:endParaRPr lang="zh-CN" altLang="en-US" sz="1800" b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b="0"/>
                        <a:t>72.28m</a:t>
                      </a:r>
                      <a:endParaRPr lang="zh-CN" altLang="en-US" sz="1800" b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b="0"/>
                        <a:t>10.49</a:t>
                      </a:r>
                      <a:r>
                        <a:rPr lang="zh-CN" altLang="en-US" sz="1800" b="0"/>
                        <a:t>秒</a:t>
                      </a:r>
                      <a:endParaRPr lang="zh-CN" altLang="en-US" sz="1800" b="0"/>
                    </a:p>
                  </a:txBody>
                  <a:tcPr marL="68580" marR="68580" marT="34290" marB="34290"/>
                </a:tc>
              </a:tr>
            </a:tbl>
          </a:graphicData>
        </a:graphic>
      </p:graphicFrame>
      <p:sp>
        <p:nvSpPr>
          <p:cNvPr id="60" name="文本框 59"/>
          <p:cNvSpPr txBox="1"/>
          <p:nvPr/>
        </p:nvSpPr>
        <p:spPr>
          <a:xfrm>
            <a:off x="2039023" y="3175433"/>
            <a:ext cx="1018502" cy="3924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defRPr/>
            </a:pPr>
            <a:r>
              <a:rPr lang="en-US" altLang="zh-CN" sz="2100">
                <a:solidFill>
                  <a:srgbClr val="FF0000"/>
                </a:solidFill>
                <a:latin typeface="+mn-ea"/>
              </a:rPr>
              <a:t>0.12m</a:t>
            </a:r>
            <a:endParaRPr lang="en-US" altLang="zh-CN" sz="210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61" name="文本框 60"/>
          <p:cNvSpPr txBox="1"/>
          <p:nvPr/>
        </p:nvSpPr>
        <p:spPr>
          <a:xfrm>
            <a:off x="3057526" y="3175433"/>
            <a:ext cx="1018502" cy="3924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defRPr/>
            </a:pPr>
            <a:r>
              <a:rPr lang="en-US" altLang="zh-CN" sz="2100">
                <a:solidFill>
                  <a:srgbClr val="FF0000"/>
                </a:solidFill>
                <a:latin typeface="+mn-ea"/>
              </a:rPr>
              <a:t>0.51m</a:t>
            </a:r>
            <a:endParaRPr lang="en-US" altLang="zh-CN" sz="210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62" name="文本框 61"/>
          <p:cNvSpPr txBox="1"/>
          <p:nvPr/>
        </p:nvSpPr>
        <p:spPr>
          <a:xfrm>
            <a:off x="4162348" y="3175433"/>
            <a:ext cx="1018502" cy="3924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defRPr/>
            </a:pPr>
            <a:r>
              <a:rPr lang="en-US" altLang="zh-CN" sz="2100">
                <a:solidFill>
                  <a:srgbClr val="FF0000"/>
                </a:solidFill>
                <a:latin typeface="+mn-ea"/>
              </a:rPr>
              <a:t>0.87m</a:t>
            </a:r>
            <a:endParaRPr lang="en-US" altLang="zh-CN" sz="210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63" name="文本框 62"/>
          <p:cNvSpPr txBox="1"/>
          <p:nvPr/>
        </p:nvSpPr>
        <p:spPr>
          <a:xfrm>
            <a:off x="5160455" y="3175433"/>
            <a:ext cx="1018502" cy="3924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defRPr/>
            </a:pPr>
            <a:r>
              <a:rPr lang="en-US" altLang="zh-CN" sz="2100">
                <a:solidFill>
                  <a:srgbClr val="FF0000"/>
                </a:solidFill>
                <a:latin typeface="+mn-ea"/>
              </a:rPr>
              <a:t>5.12m</a:t>
            </a:r>
            <a:endParaRPr lang="en-US" altLang="zh-CN" sz="210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6265278" y="3175433"/>
            <a:ext cx="1018502" cy="3924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defRPr/>
            </a:pPr>
            <a:r>
              <a:rPr lang="en-US" altLang="zh-CN" sz="2100">
                <a:solidFill>
                  <a:srgbClr val="FF0000"/>
                </a:solidFill>
                <a:latin typeface="+mn-ea"/>
              </a:rPr>
              <a:t>8.36m</a:t>
            </a:r>
            <a:endParaRPr lang="en-US" altLang="zh-CN" sz="210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65" name="文本框 64"/>
          <p:cNvSpPr txBox="1"/>
          <p:nvPr/>
        </p:nvSpPr>
        <p:spPr>
          <a:xfrm>
            <a:off x="7343917" y="3175433"/>
            <a:ext cx="1018502" cy="3924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defRPr/>
            </a:pPr>
            <a:r>
              <a:rPr lang="en-US" altLang="zh-CN" sz="2100">
                <a:solidFill>
                  <a:srgbClr val="FF0000"/>
                </a:solidFill>
                <a:latin typeface="+mn-ea"/>
              </a:rPr>
              <a:t>0.3</a:t>
            </a:r>
            <a:r>
              <a:rPr lang="zh-CN" altLang="en-US" sz="2100">
                <a:solidFill>
                  <a:srgbClr val="FF0000"/>
                </a:solidFill>
                <a:latin typeface="+mn-ea"/>
              </a:rPr>
              <a:t>秒</a:t>
            </a:r>
            <a:endParaRPr lang="en-US" altLang="zh-CN" sz="2100">
              <a:solidFill>
                <a:srgbClr val="FF0000"/>
              </a:solidFill>
              <a:latin typeface="+mn-ea"/>
            </a:endParaRPr>
          </a:p>
        </p:txBody>
      </p:sp>
      <p:grpSp>
        <p:nvGrpSpPr>
          <p:cNvPr id="66" name="组合 65"/>
          <p:cNvGrpSpPr/>
          <p:nvPr/>
        </p:nvGrpSpPr>
        <p:grpSpPr>
          <a:xfrm>
            <a:off x="6413535" y="1103347"/>
            <a:ext cx="2436146" cy="577081"/>
            <a:chOff x="-2260214" y="2629115"/>
            <a:chExt cx="1738454" cy="655904"/>
          </a:xfrm>
        </p:grpSpPr>
        <p:sp>
          <p:nvSpPr>
            <p:cNvPr id="67" name="对话气泡: 圆角矩形 24"/>
            <p:cNvSpPr/>
            <p:nvPr/>
          </p:nvSpPr>
          <p:spPr>
            <a:xfrm>
              <a:off x="-2260214" y="2701458"/>
              <a:ext cx="1658497" cy="539876"/>
            </a:xfrm>
            <a:prstGeom prst="wedgeRoundRectCallout">
              <a:avLst>
                <a:gd name="adj1" fmla="val -5714"/>
                <a:gd name="adj2" fmla="val 105279"/>
                <a:gd name="adj3" fmla="val 16667"/>
              </a:avLst>
            </a:prstGeom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 defTabSz="342900">
                <a:defRPr/>
              </a:pPr>
              <a:endParaRPr lang="zh-CN" altLang="en-US" dirty="0">
                <a:solidFill>
                  <a:schemeClr val="tx1"/>
                </a:solidFill>
                <a:latin typeface="+mn-ea"/>
              </a:endParaRPr>
            </a:p>
          </p:txBody>
        </p:sp>
        <p:sp>
          <p:nvSpPr>
            <p:cNvPr id="68" name="矩形 67"/>
            <p:cNvSpPr/>
            <p:nvPr/>
          </p:nvSpPr>
          <p:spPr>
            <a:xfrm>
              <a:off x="-2192242" y="2629115"/>
              <a:ext cx="1670482" cy="65590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just">
                <a:lnSpc>
                  <a:spcPct val="150000"/>
                </a:lnSpc>
                <a:defRPr/>
              </a:pPr>
              <a:r>
                <a:rPr lang="en-US" altLang="zh-CN" sz="2100" dirty="0">
                  <a:latin typeface="+mn-ea"/>
                </a:rPr>
                <a:t>10.79-10.49=0.3</a:t>
              </a:r>
              <a:endParaRPr lang="zh-CN" altLang="en-US" sz="2100" dirty="0">
                <a:latin typeface="+mn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" grpId="0"/>
      <p:bldP spid="61" grpId="0"/>
      <p:bldP spid="62" grpId="0"/>
      <p:bldP spid="63" grpId="0"/>
      <p:bldP spid="64" grpId="0"/>
      <p:bldP spid="6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流程图: 可选过程 79"/>
          <p:cNvSpPr/>
          <p:nvPr/>
        </p:nvSpPr>
        <p:spPr>
          <a:xfrm>
            <a:off x="304110" y="1454635"/>
            <a:ext cx="8029876" cy="1694157"/>
          </a:xfrm>
          <a:prstGeom prst="flowChartAlternateProcess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srgbClr val="0070C0"/>
              </a:solidFill>
            </a:endParaRPr>
          </a:p>
        </p:txBody>
      </p:sp>
      <p:sp>
        <p:nvSpPr>
          <p:cNvPr id="2" name="任意多边形 1"/>
          <p:cNvSpPr/>
          <p:nvPr/>
        </p:nvSpPr>
        <p:spPr>
          <a:xfrm>
            <a:off x="89731" y="534229"/>
            <a:ext cx="403790" cy="445049"/>
          </a:xfrm>
          <a:custGeom>
            <a:avLst/>
            <a:gdLst>
              <a:gd name="connsiteX0" fmla="*/ 0 w 538386"/>
              <a:gd name="connsiteY0" fmla="*/ 0 h 593398"/>
              <a:gd name="connsiteX1" fmla="*/ 241687 w 538386"/>
              <a:gd name="connsiteY1" fmla="*/ 0 h 593398"/>
              <a:gd name="connsiteX2" fmla="*/ 538386 w 538386"/>
              <a:gd name="connsiteY2" fmla="*/ 296699 h 593398"/>
              <a:gd name="connsiteX3" fmla="*/ 241687 w 538386"/>
              <a:gd name="connsiteY3" fmla="*/ 593398 h 593398"/>
              <a:gd name="connsiteX4" fmla="*/ 0 w 538386"/>
              <a:gd name="connsiteY4" fmla="*/ 593398 h 593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8386" h="593398">
                <a:moveTo>
                  <a:pt x="0" y="0"/>
                </a:moveTo>
                <a:lnTo>
                  <a:pt x="241687" y="0"/>
                </a:lnTo>
                <a:cubicBezTo>
                  <a:pt x="405549" y="0"/>
                  <a:pt x="538386" y="132837"/>
                  <a:pt x="538386" y="296699"/>
                </a:cubicBezTo>
                <a:cubicBezTo>
                  <a:pt x="538386" y="460561"/>
                  <a:pt x="405549" y="593398"/>
                  <a:pt x="241687" y="593398"/>
                </a:cubicBezTo>
                <a:lnTo>
                  <a:pt x="0" y="593398"/>
                </a:lnTo>
                <a:close/>
              </a:path>
            </a:pathLst>
          </a:cu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altLang="zh-CN" sz="2100" b="1" dirty="0"/>
              <a:t>3</a:t>
            </a:r>
            <a:endParaRPr lang="zh-CN" altLang="en-US" sz="2100" b="1" dirty="0"/>
          </a:p>
        </p:txBody>
      </p:sp>
      <p:sp>
        <p:nvSpPr>
          <p:cNvPr id="3" name="矩形 2"/>
          <p:cNvSpPr/>
          <p:nvPr/>
        </p:nvSpPr>
        <p:spPr>
          <a:xfrm>
            <a:off x="481489" y="390049"/>
            <a:ext cx="2949893" cy="622459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latin typeface="+mn-ea"/>
              </a:rPr>
              <a:t>用小数计算下面各题。</a:t>
            </a:r>
            <a:endParaRPr lang="zh-CN" altLang="en-US" sz="2400" b="1" dirty="0">
              <a:latin typeface="+mn-ea"/>
            </a:endParaRPr>
          </a:p>
        </p:txBody>
      </p:sp>
      <p:sp>
        <p:nvSpPr>
          <p:cNvPr id="81" name="文本框 80"/>
          <p:cNvSpPr txBox="1"/>
          <p:nvPr/>
        </p:nvSpPr>
        <p:spPr>
          <a:xfrm>
            <a:off x="304110" y="1684348"/>
            <a:ext cx="8029876" cy="3924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defRPr/>
            </a:pPr>
            <a:r>
              <a:rPr lang="en-US" altLang="zh-CN" sz="2100" dirty="0">
                <a:latin typeface="+mn-ea"/>
              </a:rPr>
              <a:t>  10kg-4kg800g         4km800m-3km50m       6km-2km860m                    </a:t>
            </a:r>
            <a:endParaRPr lang="en-US" altLang="zh-CN" sz="2100" dirty="0">
              <a:latin typeface="+mn-ea"/>
            </a:endParaRPr>
          </a:p>
        </p:txBody>
      </p:sp>
      <p:grpSp>
        <p:nvGrpSpPr>
          <p:cNvPr id="87" name="组合 86"/>
          <p:cNvGrpSpPr/>
          <p:nvPr/>
        </p:nvGrpSpPr>
        <p:grpSpPr>
          <a:xfrm>
            <a:off x="829621" y="3453472"/>
            <a:ext cx="2149040" cy="577081"/>
            <a:chOff x="-670728" y="2648219"/>
            <a:chExt cx="1128352" cy="655903"/>
          </a:xfrm>
        </p:grpSpPr>
        <p:sp>
          <p:nvSpPr>
            <p:cNvPr id="88" name="对话气泡: 圆角矩形 24"/>
            <p:cNvSpPr/>
            <p:nvPr/>
          </p:nvSpPr>
          <p:spPr>
            <a:xfrm>
              <a:off x="-659035" y="2701457"/>
              <a:ext cx="1116659" cy="566579"/>
            </a:xfrm>
            <a:prstGeom prst="wedgeRoundRectCallout">
              <a:avLst>
                <a:gd name="adj1" fmla="val -33028"/>
                <a:gd name="adj2" fmla="val -103786"/>
                <a:gd name="adj3" fmla="val 16667"/>
              </a:avLst>
            </a:prstGeom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 defTabSz="342900">
                <a:defRPr/>
              </a:pPr>
              <a:endParaRPr lang="zh-CN" altLang="en-US" dirty="0">
                <a:solidFill>
                  <a:schemeClr val="tx1"/>
                </a:solidFill>
                <a:latin typeface="+mn-ea"/>
              </a:endParaRPr>
            </a:p>
          </p:txBody>
        </p:sp>
        <p:sp>
          <p:nvSpPr>
            <p:cNvPr id="89" name="矩形 88"/>
            <p:cNvSpPr/>
            <p:nvPr/>
          </p:nvSpPr>
          <p:spPr>
            <a:xfrm>
              <a:off x="-670728" y="2648219"/>
              <a:ext cx="1128352" cy="65590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just">
                <a:lnSpc>
                  <a:spcPct val="150000"/>
                </a:lnSpc>
                <a:defRPr/>
              </a:pPr>
              <a:r>
                <a:rPr lang="en-US" altLang="zh-CN" sz="2100">
                  <a:latin typeface="+mn-ea"/>
                </a:rPr>
                <a:t>1</a:t>
              </a:r>
              <a:r>
                <a:rPr lang="zh-CN" altLang="en-US" sz="2100">
                  <a:latin typeface="+mn-ea"/>
                </a:rPr>
                <a:t>千克</a:t>
              </a:r>
              <a:r>
                <a:rPr lang="en-US" altLang="zh-CN" sz="2100">
                  <a:latin typeface="+mn-ea"/>
                </a:rPr>
                <a:t>= 1000</a:t>
              </a:r>
              <a:r>
                <a:rPr lang="zh-CN" altLang="en-US" sz="2100">
                  <a:latin typeface="+mn-ea"/>
                </a:rPr>
                <a:t>克</a:t>
              </a:r>
              <a:endParaRPr lang="zh-CN" altLang="en-US" sz="2100">
                <a:latin typeface="+mn-ea"/>
              </a:endParaRPr>
            </a:p>
          </p:txBody>
        </p:sp>
      </p:grpSp>
      <p:sp>
        <p:nvSpPr>
          <p:cNvPr id="19" name="文本框 18"/>
          <p:cNvSpPr txBox="1"/>
          <p:nvPr/>
        </p:nvSpPr>
        <p:spPr>
          <a:xfrm>
            <a:off x="304109" y="2049537"/>
            <a:ext cx="3165548" cy="103874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2100" dirty="0">
                <a:solidFill>
                  <a:srgbClr val="082AB8"/>
                </a:solidFill>
                <a:latin typeface="+mn-ea"/>
              </a:rPr>
              <a:t>=10kg-4.8kg</a:t>
            </a:r>
            <a:endParaRPr lang="en-US" altLang="zh-CN" sz="2100" dirty="0">
              <a:solidFill>
                <a:srgbClr val="082AB8"/>
              </a:solidFill>
              <a:latin typeface="+mn-ea"/>
            </a:endParaRPr>
          </a:p>
          <a:p>
            <a:pPr>
              <a:lnSpc>
                <a:spcPct val="150000"/>
              </a:lnSpc>
              <a:defRPr/>
            </a:pPr>
            <a:r>
              <a:rPr lang="en-US" altLang="zh-CN" sz="2100" dirty="0">
                <a:solidFill>
                  <a:srgbClr val="FF0000"/>
                </a:solidFill>
                <a:latin typeface="+mn-ea"/>
              </a:rPr>
              <a:t>=5.2kg</a:t>
            </a:r>
            <a:endParaRPr lang="en-US" altLang="zh-CN" sz="21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2821717" y="2049538"/>
            <a:ext cx="3165548" cy="103874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2100">
                <a:solidFill>
                  <a:srgbClr val="082AB8"/>
                </a:solidFill>
                <a:latin typeface="+mn-ea"/>
              </a:rPr>
              <a:t>=4.8km-3.05km</a:t>
            </a:r>
            <a:endParaRPr lang="en-US" altLang="zh-CN" sz="2100">
              <a:solidFill>
                <a:srgbClr val="082AB8"/>
              </a:solidFill>
              <a:latin typeface="+mn-ea"/>
            </a:endParaRPr>
          </a:p>
          <a:p>
            <a:pPr>
              <a:lnSpc>
                <a:spcPct val="150000"/>
              </a:lnSpc>
              <a:defRPr/>
            </a:pPr>
            <a:r>
              <a:rPr lang="en-US" altLang="zh-CN" sz="2100">
                <a:solidFill>
                  <a:srgbClr val="FF0000"/>
                </a:solidFill>
                <a:latin typeface="+mn-ea"/>
              </a:rPr>
              <a:t>=1.75km</a:t>
            </a:r>
            <a:endParaRPr lang="en-US" altLang="zh-CN" sz="2100">
              <a:solidFill>
                <a:srgbClr val="FF0000"/>
              </a:solidFill>
              <a:latin typeface="+mn-ea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3838225" y="3568789"/>
            <a:ext cx="2149040" cy="577081"/>
            <a:chOff x="-670728" y="2648219"/>
            <a:chExt cx="1128352" cy="655903"/>
          </a:xfrm>
        </p:grpSpPr>
        <p:sp>
          <p:nvSpPr>
            <p:cNvPr id="21" name="对话气泡: 圆角矩形 24"/>
            <p:cNvSpPr/>
            <p:nvPr/>
          </p:nvSpPr>
          <p:spPr>
            <a:xfrm>
              <a:off x="-659035" y="2701457"/>
              <a:ext cx="1116659" cy="566579"/>
            </a:xfrm>
            <a:prstGeom prst="wedgeRoundRectCallout">
              <a:avLst>
                <a:gd name="adj1" fmla="val -33028"/>
                <a:gd name="adj2" fmla="val -103786"/>
                <a:gd name="adj3" fmla="val 16667"/>
              </a:avLst>
            </a:prstGeom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 defTabSz="342900">
                <a:defRPr/>
              </a:pPr>
              <a:endParaRPr lang="zh-CN" altLang="en-US" dirty="0">
                <a:solidFill>
                  <a:schemeClr val="tx1"/>
                </a:solidFill>
                <a:latin typeface="+mn-ea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-670728" y="2648219"/>
              <a:ext cx="1128352" cy="65590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just">
                <a:lnSpc>
                  <a:spcPct val="150000"/>
                </a:lnSpc>
                <a:defRPr/>
              </a:pPr>
              <a:r>
                <a:rPr lang="en-US" altLang="zh-CN" sz="2100">
                  <a:latin typeface="+mn-ea"/>
                </a:rPr>
                <a:t>1</a:t>
              </a:r>
              <a:r>
                <a:rPr lang="zh-CN" altLang="en-US" sz="2100">
                  <a:latin typeface="+mn-ea"/>
                </a:rPr>
                <a:t>千米</a:t>
              </a:r>
              <a:r>
                <a:rPr lang="en-US" altLang="zh-CN" sz="2100">
                  <a:latin typeface="+mn-ea"/>
                </a:rPr>
                <a:t>= 1000</a:t>
              </a:r>
              <a:r>
                <a:rPr lang="zh-CN" altLang="en-US" sz="2100">
                  <a:latin typeface="+mn-ea"/>
                </a:rPr>
                <a:t>米</a:t>
              </a:r>
              <a:endParaRPr lang="zh-CN" altLang="en-US" sz="2100">
                <a:latin typeface="+mn-ea"/>
              </a:endParaRPr>
            </a:p>
          </p:txBody>
        </p:sp>
      </p:grpSp>
      <p:sp>
        <p:nvSpPr>
          <p:cNvPr id="23" name="文本框 22"/>
          <p:cNvSpPr txBox="1"/>
          <p:nvPr/>
        </p:nvSpPr>
        <p:spPr>
          <a:xfrm>
            <a:off x="5869390" y="2049538"/>
            <a:ext cx="3165548" cy="103874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2100">
                <a:solidFill>
                  <a:srgbClr val="082AB8"/>
                </a:solidFill>
                <a:latin typeface="+mn-ea"/>
              </a:rPr>
              <a:t>=6km-2.86km</a:t>
            </a:r>
            <a:endParaRPr lang="en-US" altLang="zh-CN" sz="2100">
              <a:solidFill>
                <a:srgbClr val="082AB8"/>
              </a:solidFill>
              <a:latin typeface="+mn-ea"/>
            </a:endParaRPr>
          </a:p>
          <a:p>
            <a:pPr>
              <a:lnSpc>
                <a:spcPct val="150000"/>
              </a:lnSpc>
              <a:defRPr/>
            </a:pPr>
            <a:r>
              <a:rPr lang="en-US" altLang="zh-CN" sz="2100">
                <a:solidFill>
                  <a:srgbClr val="FF0000"/>
                </a:solidFill>
                <a:latin typeface="+mn-ea"/>
              </a:rPr>
              <a:t>=3.14km</a:t>
            </a:r>
            <a:endParaRPr lang="en-US" altLang="zh-CN" sz="2100">
              <a:solidFill>
                <a:srgbClr val="FF0000"/>
              </a:solidFill>
              <a:latin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" grpId="0" animBg="1"/>
      <p:bldP spid="3" grpId="0"/>
      <p:bldP spid="81" grpId="0"/>
      <p:bldP spid="19" grpId="0" build="p"/>
      <p:bldP spid="17" grpId="0" uiExpand="1" build="p"/>
      <p:bldP spid="23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/>
        </p:nvSpPr>
        <p:spPr>
          <a:xfrm>
            <a:off x="89731" y="534229"/>
            <a:ext cx="403790" cy="445049"/>
          </a:xfrm>
          <a:custGeom>
            <a:avLst/>
            <a:gdLst>
              <a:gd name="connsiteX0" fmla="*/ 0 w 538386"/>
              <a:gd name="connsiteY0" fmla="*/ 0 h 593398"/>
              <a:gd name="connsiteX1" fmla="*/ 241687 w 538386"/>
              <a:gd name="connsiteY1" fmla="*/ 0 h 593398"/>
              <a:gd name="connsiteX2" fmla="*/ 538386 w 538386"/>
              <a:gd name="connsiteY2" fmla="*/ 296699 h 593398"/>
              <a:gd name="connsiteX3" fmla="*/ 241687 w 538386"/>
              <a:gd name="connsiteY3" fmla="*/ 593398 h 593398"/>
              <a:gd name="connsiteX4" fmla="*/ 0 w 538386"/>
              <a:gd name="connsiteY4" fmla="*/ 593398 h 593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8386" h="593398">
                <a:moveTo>
                  <a:pt x="0" y="0"/>
                </a:moveTo>
                <a:lnTo>
                  <a:pt x="241687" y="0"/>
                </a:lnTo>
                <a:cubicBezTo>
                  <a:pt x="405549" y="0"/>
                  <a:pt x="538386" y="132837"/>
                  <a:pt x="538386" y="296699"/>
                </a:cubicBezTo>
                <a:cubicBezTo>
                  <a:pt x="538386" y="460561"/>
                  <a:pt x="405549" y="593398"/>
                  <a:pt x="241687" y="593398"/>
                </a:cubicBezTo>
                <a:lnTo>
                  <a:pt x="0" y="593398"/>
                </a:lnTo>
                <a:close/>
              </a:path>
            </a:pathLst>
          </a:cu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altLang="zh-CN" sz="2100" b="1"/>
              <a:t>4</a:t>
            </a:r>
            <a:endParaRPr lang="zh-CN" altLang="en-US" sz="2100" b="1" dirty="0"/>
          </a:p>
        </p:txBody>
      </p:sp>
      <p:sp>
        <p:nvSpPr>
          <p:cNvPr id="3" name="矩形 2"/>
          <p:cNvSpPr/>
          <p:nvPr/>
        </p:nvSpPr>
        <p:spPr>
          <a:xfrm>
            <a:off x="521589" y="389085"/>
            <a:ext cx="2091119" cy="622459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latin typeface="+mn-ea"/>
              </a:rPr>
              <a:t>找规律填数。</a:t>
            </a:r>
            <a:endParaRPr lang="zh-CN" altLang="en-US" sz="2400" b="1" dirty="0">
              <a:latin typeface="+mn-ea"/>
            </a:endParaRPr>
          </a:p>
        </p:txBody>
      </p:sp>
      <p:sp>
        <p:nvSpPr>
          <p:cNvPr id="19" name="流程图: 可选过程 18"/>
          <p:cNvSpPr/>
          <p:nvPr/>
        </p:nvSpPr>
        <p:spPr>
          <a:xfrm>
            <a:off x="557227" y="1306451"/>
            <a:ext cx="8122287" cy="2279633"/>
          </a:xfrm>
          <a:prstGeom prst="flowChartAlternateProcess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5" name="Text Box 27"/>
          <p:cNvSpPr txBox="1">
            <a:spLocks noChangeArrowheads="1"/>
          </p:cNvSpPr>
          <p:nvPr/>
        </p:nvSpPr>
        <p:spPr bwMode="auto">
          <a:xfrm>
            <a:off x="597701" y="1425991"/>
            <a:ext cx="7815248" cy="2009878"/>
          </a:xfrm>
          <a:prstGeom prst="rect">
            <a:avLst/>
          </a:prstGeom>
          <a:noFill/>
          <a:ln>
            <a:noFill/>
          </a:ln>
        </p:spPr>
        <p:txBody>
          <a:bodyPr wrap="square" lIns="67500" tIns="35100" rIns="67500" bIns="35100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kumimoji="0" lang="en-US" altLang="zh-CN" sz="2100" dirty="0">
                <a:latin typeface="+mn-ea"/>
                <a:ea typeface="+mn-ea"/>
              </a:rPr>
              <a:t>(1)  0.2</a:t>
            </a:r>
            <a:r>
              <a:rPr kumimoji="0" lang="zh-CN" altLang="en-US" sz="2100" dirty="0">
                <a:latin typeface="+mn-ea"/>
                <a:ea typeface="+mn-ea"/>
              </a:rPr>
              <a:t>，</a:t>
            </a:r>
            <a:r>
              <a:rPr kumimoji="0" lang="en-US" altLang="zh-CN" sz="2100" dirty="0">
                <a:latin typeface="+mn-ea"/>
                <a:ea typeface="+mn-ea"/>
              </a:rPr>
              <a:t>0.4</a:t>
            </a:r>
            <a:r>
              <a:rPr kumimoji="0" lang="zh-CN" altLang="en-US" sz="2100" dirty="0">
                <a:latin typeface="+mn-ea"/>
                <a:ea typeface="+mn-ea"/>
              </a:rPr>
              <a:t>，</a:t>
            </a:r>
            <a:r>
              <a:rPr kumimoji="0" lang="en-US" altLang="zh-CN" sz="2100" dirty="0">
                <a:latin typeface="+mn-ea"/>
                <a:ea typeface="+mn-ea"/>
              </a:rPr>
              <a:t>0.6</a:t>
            </a:r>
            <a:r>
              <a:rPr kumimoji="0" lang="zh-CN" altLang="en-US" sz="2100" dirty="0">
                <a:latin typeface="+mn-ea"/>
                <a:ea typeface="+mn-ea"/>
              </a:rPr>
              <a:t>，</a:t>
            </a:r>
            <a:r>
              <a:rPr kumimoji="0" lang="en-US" altLang="zh-CN" sz="2100" dirty="0">
                <a:latin typeface="+mn-ea"/>
                <a:ea typeface="+mn-ea"/>
              </a:rPr>
              <a:t>0.8</a:t>
            </a:r>
            <a:r>
              <a:rPr kumimoji="0" lang="zh-CN" altLang="en-US" sz="2100" dirty="0">
                <a:latin typeface="+mn-ea"/>
                <a:ea typeface="+mn-ea"/>
              </a:rPr>
              <a:t>，</a:t>
            </a:r>
            <a:r>
              <a:rPr kumimoji="0" lang="en-US" altLang="zh-CN" sz="2100" dirty="0">
                <a:latin typeface="+mn-ea"/>
                <a:ea typeface="+mn-ea"/>
              </a:rPr>
              <a:t>________</a:t>
            </a:r>
            <a:r>
              <a:rPr kumimoji="0" lang="zh-CN" altLang="en-US" sz="2100" dirty="0">
                <a:latin typeface="+mn-ea"/>
                <a:ea typeface="+mn-ea"/>
              </a:rPr>
              <a:t>，</a:t>
            </a:r>
            <a:r>
              <a:rPr kumimoji="0" lang="en-US" altLang="zh-CN" sz="2100" dirty="0">
                <a:latin typeface="+mn-ea"/>
                <a:ea typeface="+mn-ea"/>
              </a:rPr>
              <a:t> ________</a:t>
            </a:r>
            <a:r>
              <a:rPr kumimoji="0" lang="zh-CN" altLang="en-US" sz="2100" dirty="0">
                <a:latin typeface="+mn-ea"/>
                <a:ea typeface="+mn-ea"/>
              </a:rPr>
              <a:t>。</a:t>
            </a:r>
            <a:endParaRPr kumimoji="0" lang="en-US" altLang="zh-CN" sz="2100" dirty="0">
              <a:latin typeface="+mn-ea"/>
              <a:ea typeface="+mn-ea"/>
            </a:endParaRPr>
          </a:p>
          <a:p>
            <a:pPr>
              <a:lnSpc>
                <a:spcPct val="150000"/>
              </a:lnSpc>
              <a:defRPr/>
            </a:pPr>
            <a:r>
              <a:rPr kumimoji="0" lang="en-US" altLang="zh-CN" sz="2100" dirty="0">
                <a:latin typeface="+mn-ea"/>
                <a:ea typeface="+mn-ea"/>
              </a:rPr>
              <a:t>(2)  1.11</a:t>
            </a:r>
            <a:r>
              <a:rPr kumimoji="0" lang="zh-CN" altLang="en-US" sz="2100" dirty="0">
                <a:latin typeface="+mn-ea"/>
                <a:ea typeface="+mn-ea"/>
              </a:rPr>
              <a:t>，</a:t>
            </a:r>
            <a:r>
              <a:rPr kumimoji="0" lang="en-US" altLang="zh-CN" sz="2100" dirty="0">
                <a:latin typeface="+mn-ea"/>
                <a:ea typeface="+mn-ea"/>
              </a:rPr>
              <a:t>1.16</a:t>
            </a:r>
            <a:r>
              <a:rPr kumimoji="0" lang="zh-CN" altLang="en-US" sz="2100" dirty="0">
                <a:latin typeface="+mn-ea"/>
                <a:ea typeface="+mn-ea"/>
              </a:rPr>
              <a:t>，</a:t>
            </a:r>
            <a:r>
              <a:rPr kumimoji="0" lang="en-US" altLang="zh-CN" sz="2100" dirty="0">
                <a:latin typeface="+mn-ea"/>
                <a:ea typeface="+mn-ea"/>
              </a:rPr>
              <a:t>1.21</a:t>
            </a:r>
            <a:r>
              <a:rPr kumimoji="0" lang="zh-CN" altLang="en-US" sz="2100" dirty="0">
                <a:latin typeface="+mn-ea"/>
                <a:ea typeface="+mn-ea"/>
              </a:rPr>
              <a:t>，</a:t>
            </a:r>
            <a:r>
              <a:rPr kumimoji="0" lang="en-US" altLang="zh-CN" sz="2100" dirty="0">
                <a:latin typeface="+mn-ea"/>
                <a:ea typeface="+mn-ea"/>
              </a:rPr>
              <a:t>1.26</a:t>
            </a:r>
            <a:r>
              <a:rPr kumimoji="0" lang="zh-CN" altLang="en-US" sz="2100" dirty="0">
                <a:latin typeface="+mn-ea"/>
                <a:ea typeface="+mn-ea"/>
              </a:rPr>
              <a:t>，</a:t>
            </a:r>
            <a:r>
              <a:rPr kumimoji="0" lang="en-US" altLang="zh-CN" sz="2100" dirty="0">
                <a:latin typeface="+mn-ea"/>
                <a:ea typeface="+mn-ea"/>
              </a:rPr>
              <a:t>_______</a:t>
            </a:r>
            <a:r>
              <a:rPr kumimoji="0" lang="zh-CN" altLang="en-US" sz="2100" dirty="0">
                <a:latin typeface="+mn-ea"/>
                <a:ea typeface="+mn-ea"/>
              </a:rPr>
              <a:t>，</a:t>
            </a:r>
            <a:r>
              <a:rPr kumimoji="0" lang="en-US" altLang="zh-CN" sz="2100" dirty="0">
                <a:latin typeface="+mn-ea"/>
                <a:ea typeface="+mn-ea"/>
              </a:rPr>
              <a:t>_________</a:t>
            </a:r>
            <a:r>
              <a:rPr kumimoji="0" lang="zh-CN" altLang="en-US" sz="2100" dirty="0">
                <a:latin typeface="+mn-ea"/>
                <a:ea typeface="+mn-ea"/>
              </a:rPr>
              <a:t>。</a:t>
            </a:r>
            <a:endParaRPr kumimoji="0" lang="en-US" altLang="zh-CN" sz="2100" dirty="0">
              <a:latin typeface="+mn-ea"/>
              <a:ea typeface="+mn-ea"/>
            </a:endParaRPr>
          </a:p>
          <a:p>
            <a:pPr>
              <a:lnSpc>
                <a:spcPct val="150000"/>
              </a:lnSpc>
              <a:defRPr/>
            </a:pPr>
            <a:r>
              <a:rPr kumimoji="0" lang="en-US" altLang="zh-CN" sz="2100" dirty="0">
                <a:latin typeface="+mn-ea"/>
                <a:ea typeface="+mn-ea"/>
              </a:rPr>
              <a:t>(3)  4.363,4.366,1.369</a:t>
            </a:r>
            <a:r>
              <a:rPr kumimoji="0" lang="zh-CN" altLang="en-US" sz="2100" dirty="0">
                <a:latin typeface="+mn-ea"/>
                <a:ea typeface="+mn-ea"/>
              </a:rPr>
              <a:t>，</a:t>
            </a:r>
            <a:r>
              <a:rPr kumimoji="0" lang="en-US" altLang="zh-CN" sz="2100" dirty="0">
                <a:latin typeface="+mn-ea"/>
                <a:ea typeface="+mn-ea"/>
              </a:rPr>
              <a:t>4.372</a:t>
            </a:r>
            <a:r>
              <a:rPr kumimoji="0" lang="zh-CN" altLang="en-US" sz="2100" dirty="0">
                <a:latin typeface="+mn-ea"/>
                <a:ea typeface="+mn-ea"/>
              </a:rPr>
              <a:t>，</a:t>
            </a:r>
            <a:r>
              <a:rPr kumimoji="0" lang="en-US" altLang="zh-CN" sz="2100" dirty="0">
                <a:latin typeface="+mn-ea"/>
                <a:ea typeface="+mn-ea"/>
              </a:rPr>
              <a:t>________</a:t>
            </a:r>
            <a:r>
              <a:rPr kumimoji="0" lang="zh-CN" altLang="en-US" sz="2100" dirty="0">
                <a:latin typeface="+mn-ea"/>
                <a:ea typeface="+mn-ea"/>
              </a:rPr>
              <a:t>，</a:t>
            </a:r>
            <a:r>
              <a:rPr kumimoji="0" lang="en-US" altLang="zh-CN" sz="2100" dirty="0">
                <a:latin typeface="+mn-ea"/>
                <a:ea typeface="+mn-ea"/>
              </a:rPr>
              <a:t>________</a:t>
            </a:r>
            <a:r>
              <a:rPr kumimoji="0" lang="zh-CN" altLang="en-US" sz="2100" dirty="0">
                <a:latin typeface="+mn-ea"/>
                <a:ea typeface="+mn-ea"/>
              </a:rPr>
              <a:t>。</a:t>
            </a:r>
            <a:endParaRPr kumimoji="0" lang="en-US" altLang="zh-CN" sz="2100" dirty="0">
              <a:latin typeface="+mn-ea"/>
              <a:ea typeface="+mn-ea"/>
            </a:endParaRPr>
          </a:p>
          <a:p>
            <a:pPr>
              <a:lnSpc>
                <a:spcPct val="150000"/>
              </a:lnSpc>
              <a:defRPr/>
            </a:pPr>
            <a:r>
              <a:rPr kumimoji="0" lang="en-US" altLang="zh-CN" sz="2100" dirty="0">
                <a:latin typeface="+mn-ea"/>
                <a:ea typeface="+mn-ea"/>
              </a:rPr>
              <a:t>(4) 7.897</a:t>
            </a:r>
            <a:r>
              <a:rPr kumimoji="0" lang="zh-CN" altLang="en-US" sz="2100" dirty="0">
                <a:latin typeface="+mn-ea"/>
                <a:ea typeface="+mn-ea"/>
              </a:rPr>
              <a:t>，</a:t>
            </a:r>
            <a:r>
              <a:rPr kumimoji="0" lang="en-US" altLang="zh-CN" sz="2100" dirty="0">
                <a:latin typeface="+mn-ea"/>
                <a:ea typeface="+mn-ea"/>
              </a:rPr>
              <a:t>7.892</a:t>
            </a:r>
            <a:r>
              <a:rPr kumimoji="0" lang="zh-CN" altLang="en-US" sz="2100" dirty="0">
                <a:latin typeface="+mn-ea"/>
                <a:ea typeface="+mn-ea"/>
              </a:rPr>
              <a:t>，</a:t>
            </a:r>
            <a:r>
              <a:rPr kumimoji="0" lang="en-US" altLang="zh-CN" sz="2100" dirty="0">
                <a:latin typeface="+mn-ea"/>
                <a:ea typeface="+mn-ea"/>
              </a:rPr>
              <a:t>7.887</a:t>
            </a:r>
            <a:r>
              <a:rPr kumimoji="0" lang="zh-CN" altLang="en-US" sz="2100" dirty="0">
                <a:latin typeface="+mn-ea"/>
                <a:ea typeface="+mn-ea"/>
              </a:rPr>
              <a:t>，</a:t>
            </a:r>
            <a:r>
              <a:rPr kumimoji="0" lang="en-US" altLang="zh-CN" sz="2100" dirty="0">
                <a:latin typeface="+mn-ea"/>
                <a:ea typeface="+mn-ea"/>
              </a:rPr>
              <a:t>7.882</a:t>
            </a:r>
            <a:r>
              <a:rPr kumimoji="0" lang="zh-CN" altLang="en-US" sz="2100" dirty="0">
                <a:latin typeface="+mn-ea"/>
                <a:ea typeface="+mn-ea"/>
              </a:rPr>
              <a:t>，</a:t>
            </a:r>
            <a:r>
              <a:rPr kumimoji="0" lang="en-US" altLang="zh-CN" sz="2100" dirty="0">
                <a:latin typeface="+mn-ea"/>
                <a:ea typeface="+mn-ea"/>
              </a:rPr>
              <a:t>_________</a:t>
            </a:r>
            <a:r>
              <a:rPr kumimoji="0" lang="zh-CN" altLang="en-US" sz="2100" dirty="0">
                <a:latin typeface="+mn-ea"/>
                <a:ea typeface="+mn-ea"/>
              </a:rPr>
              <a:t>，</a:t>
            </a:r>
            <a:r>
              <a:rPr kumimoji="0" lang="en-US" altLang="zh-CN" sz="2100" dirty="0">
                <a:latin typeface="+mn-ea"/>
                <a:ea typeface="+mn-ea"/>
              </a:rPr>
              <a:t>_________</a:t>
            </a:r>
            <a:r>
              <a:rPr kumimoji="0" lang="zh-CN" altLang="en-US" sz="2100" dirty="0">
                <a:latin typeface="+mn-ea"/>
                <a:ea typeface="+mn-ea"/>
              </a:rPr>
              <a:t>。</a:t>
            </a:r>
            <a:r>
              <a:rPr kumimoji="0" lang="en-US" altLang="zh-CN" sz="2100" dirty="0">
                <a:latin typeface="+mn-ea"/>
                <a:ea typeface="+mn-ea"/>
              </a:rPr>
              <a:t>   </a:t>
            </a:r>
            <a:endParaRPr kumimoji="0" lang="en-US" altLang="zh-CN" sz="2100" dirty="0">
              <a:latin typeface="+mn-ea"/>
              <a:ea typeface="+mn-ea"/>
            </a:endParaRPr>
          </a:p>
        </p:txBody>
      </p:sp>
      <p:grpSp>
        <p:nvGrpSpPr>
          <p:cNvPr id="82" name="组合 81"/>
          <p:cNvGrpSpPr/>
          <p:nvPr/>
        </p:nvGrpSpPr>
        <p:grpSpPr>
          <a:xfrm>
            <a:off x="3135317" y="647436"/>
            <a:ext cx="3020406" cy="577081"/>
            <a:chOff x="-653325" y="2618487"/>
            <a:chExt cx="635117" cy="655904"/>
          </a:xfrm>
        </p:grpSpPr>
        <p:sp>
          <p:nvSpPr>
            <p:cNvPr id="83" name="对话气泡: 圆角矩形 24"/>
            <p:cNvSpPr/>
            <p:nvPr/>
          </p:nvSpPr>
          <p:spPr>
            <a:xfrm>
              <a:off x="-648323" y="2701457"/>
              <a:ext cx="624406" cy="566579"/>
            </a:xfrm>
            <a:prstGeom prst="wedgeRoundRectCallout">
              <a:avLst>
                <a:gd name="adj1" fmla="val 36984"/>
                <a:gd name="adj2" fmla="val 91112"/>
                <a:gd name="adj3" fmla="val 16667"/>
              </a:avLst>
            </a:prstGeom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 defTabSz="342900">
                <a:defRPr/>
              </a:pPr>
              <a:endParaRPr lang="zh-CN" altLang="en-US" dirty="0">
                <a:solidFill>
                  <a:schemeClr val="tx1"/>
                </a:solidFill>
                <a:latin typeface="+mn-ea"/>
              </a:endParaRPr>
            </a:p>
          </p:txBody>
        </p:sp>
        <p:sp>
          <p:nvSpPr>
            <p:cNvPr id="84" name="矩形 83"/>
            <p:cNvSpPr/>
            <p:nvPr/>
          </p:nvSpPr>
          <p:spPr>
            <a:xfrm>
              <a:off x="-653325" y="2618487"/>
              <a:ext cx="635117" cy="65590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just">
                <a:lnSpc>
                  <a:spcPct val="150000"/>
                </a:lnSpc>
                <a:defRPr/>
              </a:pPr>
              <a:r>
                <a:rPr lang="zh-CN" altLang="en-US" sz="2100">
                  <a:latin typeface="+mn-ea"/>
                </a:rPr>
                <a:t>相邻两个数之间相差</a:t>
              </a:r>
              <a:r>
                <a:rPr lang="en-US" altLang="zh-CN" sz="2100">
                  <a:solidFill>
                    <a:srgbClr val="FF0000"/>
                  </a:solidFill>
                  <a:latin typeface="+mn-ea"/>
                </a:rPr>
                <a:t>0.2</a:t>
              </a:r>
              <a:r>
                <a:rPr lang="zh-CN" altLang="en-US" sz="2100">
                  <a:latin typeface="+mn-ea"/>
                </a:rPr>
                <a:t>。</a:t>
              </a:r>
              <a:endParaRPr lang="zh-CN" altLang="en-US" sz="2100">
                <a:latin typeface="+mn-ea"/>
              </a:endParaRPr>
            </a:p>
          </p:txBody>
        </p:sp>
      </p:grpSp>
      <p:sp>
        <p:nvSpPr>
          <p:cNvPr id="27" name="文本框 26"/>
          <p:cNvSpPr txBox="1"/>
          <p:nvPr/>
        </p:nvSpPr>
        <p:spPr>
          <a:xfrm>
            <a:off x="3971924" y="1545557"/>
            <a:ext cx="533400" cy="3924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defRPr/>
            </a:pPr>
            <a:r>
              <a:rPr lang="en-US" altLang="zh-CN" sz="2100">
                <a:solidFill>
                  <a:srgbClr val="FF0000"/>
                </a:solidFill>
                <a:latin typeface="+mn-ea"/>
              </a:rPr>
              <a:t>1</a:t>
            </a:r>
            <a:endParaRPr lang="en-US" altLang="zh-CN" sz="2100">
              <a:solidFill>
                <a:srgbClr val="FF0000"/>
              </a:solidFill>
              <a:latin typeface="+mn-ea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1357652" y="3820920"/>
            <a:ext cx="2667140" cy="577081"/>
            <a:chOff x="-2001475" y="2656164"/>
            <a:chExt cx="2055890" cy="655904"/>
          </a:xfrm>
        </p:grpSpPr>
        <p:sp>
          <p:nvSpPr>
            <p:cNvPr id="29" name="对话气泡: 圆角矩形 24"/>
            <p:cNvSpPr/>
            <p:nvPr/>
          </p:nvSpPr>
          <p:spPr>
            <a:xfrm>
              <a:off x="-1966396" y="2701457"/>
              <a:ext cx="1945136" cy="566579"/>
            </a:xfrm>
            <a:prstGeom prst="wedgeRoundRectCallout">
              <a:avLst>
                <a:gd name="adj1" fmla="val 36552"/>
                <a:gd name="adj2" fmla="val -124805"/>
                <a:gd name="adj3" fmla="val 16667"/>
              </a:avLst>
            </a:prstGeom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 defTabSz="342900">
                <a:defRPr/>
              </a:pPr>
              <a:endParaRPr lang="zh-CN" altLang="en-US" dirty="0">
                <a:solidFill>
                  <a:schemeClr val="tx1"/>
                </a:solidFill>
                <a:latin typeface="+mn-ea"/>
              </a:endParaRPr>
            </a:p>
          </p:txBody>
        </p:sp>
        <p:sp>
          <p:nvSpPr>
            <p:cNvPr id="30" name="矩形 29"/>
            <p:cNvSpPr/>
            <p:nvPr/>
          </p:nvSpPr>
          <p:spPr>
            <a:xfrm>
              <a:off x="-2001475" y="2656164"/>
              <a:ext cx="2055890" cy="65590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just">
                <a:lnSpc>
                  <a:spcPct val="150000"/>
                </a:lnSpc>
                <a:defRPr/>
              </a:pPr>
              <a:r>
                <a:rPr lang="en-US" altLang="zh-CN" sz="2100" dirty="0">
                  <a:latin typeface="+mn-ea"/>
                </a:rPr>
                <a:t>4.372+0.003=4.375</a:t>
              </a:r>
              <a:endParaRPr lang="en-US" altLang="zh-CN" sz="2100" dirty="0">
                <a:latin typeface="+mn-ea"/>
              </a:endParaRPr>
            </a:p>
          </p:txBody>
        </p:sp>
      </p:grpSp>
      <p:sp>
        <p:nvSpPr>
          <p:cNvPr id="22" name="文本框 21"/>
          <p:cNvSpPr txBox="1"/>
          <p:nvPr/>
        </p:nvSpPr>
        <p:spPr>
          <a:xfrm>
            <a:off x="5291600" y="1554605"/>
            <a:ext cx="533400" cy="3924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defRPr/>
            </a:pPr>
            <a:r>
              <a:rPr lang="en-US" altLang="zh-CN" sz="2100">
                <a:solidFill>
                  <a:srgbClr val="FF0000"/>
                </a:solidFill>
                <a:latin typeface="+mn-ea"/>
              </a:rPr>
              <a:t>1.2</a:t>
            </a:r>
            <a:endParaRPr lang="en-US" altLang="zh-CN" sz="2100">
              <a:solidFill>
                <a:srgbClr val="FF0000"/>
              </a:solidFill>
              <a:latin typeface="+mn-ea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6648159" y="1602457"/>
            <a:ext cx="2195348" cy="577081"/>
            <a:chOff x="-648323" y="2618487"/>
            <a:chExt cx="637546" cy="655904"/>
          </a:xfrm>
        </p:grpSpPr>
        <p:sp>
          <p:nvSpPr>
            <p:cNvPr id="24" name="对话气泡: 圆角矩形 24"/>
            <p:cNvSpPr/>
            <p:nvPr/>
          </p:nvSpPr>
          <p:spPr>
            <a:xfrm>
              <a:off x="-648323" y="2701457"/>
              <a:ext cx="624406" cy="566579"/>
            </a:xfrm>
            <a:prstGeom prst="wedgeRoundRectCallout">
              <a:avLst>
                <a:gd name="adj1" fmla="val -60477"/>
                <a:gd name="adj2" fmla="val 31878"/>
                <a:gd name="adj3" fmla="val 16667"/>
              </a:avLst>
            </a:prstGeom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 defTabSz="342900">
                <a:defRPr/>
              </a:pPr>
              <a:endParaRPr lang="zh-CN" altLang="en-US" dirty="0">
                <a:solidFill>
                  <a:schemeClr val="tx1"/>
                </a:solidFill>
                <a:latin typeface="+mn-ea"/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>
              <a:off x="-645894" y="2618487"/>
              <a:ext cx="635117" cy="65590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just">
                <a:lnSpc>
                  <a:spcPct val="150000"/>
                </a:lnSpc>
                <a:defRPr/>
              </a:pPr>
              <a:r>
                <a:rPr lang="en-US" altLang="zh-CN" sz="2100">
                  <a:latin typeface="+mn-ea"/>
                </a:rPr>
                <a:t>1.26+0.05=1.31</a:t>
              </a:r>
              <a:endParaRPr lang="zh-CN" altLang="en-US" sz="2100">
                <a:latin typeface="+mn-ea"/>
              </a:endParaRPr>
            </a:p>
          </p:txBody>
        </p:sp>
      </p:grpSp>
      <p:sp>
        <p:nvSpPr>
          <p:cNvPr id="36" name="文本框 35"/>
          <p:cNvSpPr txBox="1"/>
          <p:nvPr/>
        </p:nvSpPr>
        <p:spPr>
          <a:xfrm>
            <a:off x="4589348" y="2021584"/>
            <a:ext cx="702253" cy="3924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defRPr/>
            </a:pPr>
            <a:r>
              <a:rPr lang="en-US" altLang="zh-CN" sz="2100">
                <a:solidFill>
                  <a:srgbClr val="FF0000"/>
                </a:solidFill>
                <a:latin typeface="+mn-ea"/>
              </a:rPr>
              <a:t>1.31</a:t>
            </a:r>
            <a:endParaRPr lang="en-US" altLang="zh-CN" sz="210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5679342" y="2031388"/>
            <a:ext cx="702253" cy="3924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defRPr/>
            </a:pPr>
            <a:r>
              <a:rPr lang="en-US" altLang="zh-CN" sz="2100">
                <a:solidFill>
                  <a:srgbClr val="FF0000"/>
                </a:solidFill>
                <a:latin typeface="+mn-ea"/>
              </a:rPr>
              <a:t>1.36</a:t>
            </a:r>
            <a:endParaRPr lang="en-US" altLang="zh-CN" sz="210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38" name="文本框 37"/>
          <p:cNvSpPr txBox="1">
            <a:spLocks noChangeArrowheads="1"/>
          </p:cNvSpPr>
          <p:nvPr/>
        </p:nvSpPr>
        <p:spPr bwMode="auto">
          <a:xfrm>
            <a:off x="4707987" y="2452955"/>
            <a:ext cx="1054894" cy="4560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sz="2100">
                <a:solidFill>
                  <a:srgbClr val="FF0000"/>
                </a:solidFill>
                <a:latin typeface="+mn-ea"/>
                <a:ea typeface="+mn-ea"/>
              </a:rPr>
              <a:t>4.375</a:t>
            </a:r>
            <a:endParaRPr lang="en-US" altLang="zh-CN" sz="210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39" name="文本框 38"/>
          <p:cNvSpPr txBox="1">
            <a:spLocks noChangeArrowheads="1"/>
          </p:cNvSpPr>
          <p:nvPr/>
        </p:nvSpPr>
        <p:spPr bwMode="auto">
          <a:xfrm>
            <a:off x="5854147" y="2455043"/>
            <a:ext cx="1054894" cy="4560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sz="2100">
                <a:solidFill>
                  <a:srgbClr val="FF0000"/>
                </a:solidFill>
                <a:latin typeface="+mn-ea"/>
                <a:ea typeface="+mn-ea"/>
              </a:rPr>
              <a:t>4.378</a:t>
            </a:r>
            <a:endParaRPr lang="en-US" altLang="zh-CN" sz="210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40" name="文本框 39"/>
          <p:cNvSpPr txBox="1">
            <a:spLocks noChangeArrowheads="1"/>
          </p:cNvSpPr>
          <p:nvPr/>
        </p:nvSpPr>
        <p:spPr bwMode="auto">
          <a:xfrm>
            <a:off x="4975200" y="2931498"/>
            <a:ext cx="1054894" cy="4560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sz="2100">
                <a:solidFill>
                  <a:srgbClr val="FF0000"/>
                </a:solidFill>
                <a:latin typeface="+mn-ea"/>
                <a:ea typeface="+mn-ea"/>
              </a:rPr>
              <a:t>7.877</a:t>
            </a:r>
            <a:endParaRPr lang="en-US" altLang="zh-CN" sz="210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41" name="文本框 40"/>
          <p:cNvSpPr txBox="1">
            <a:spLocks noChangeArrowheads="1"/>
          </p:cNvSpPr>
          <p:nvPr/>
        </p:nvSpPr>
        <p:spPr bwMode="auto">
          <a:xfrm>
            <a:off x="6248376" y="2935813"/>
            <a:ext cx="1054894" cy="4560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sz="2100">
                <a:solidFill>
                  <a:srgbClr val="FF0000"/>
                </a:solidFill>
                <a:latin typeface="+mn-ea"/>
                <a:ea typeface="+mn-ea"/>
              </a:rPr>
              <a:t>7.872</a:t>
            </a:r>
            <a:endParaRPr lang="en-US" altLang="zh-CN" sz="2100">
              <a:solidFill>
                <a:srgbClr val="FF0000"/>
              </a:solidFill>
              <a:latin typeface="+mn-ea"/>
              <a:ea typeface="+mn-ea"/>
            </a:endParaRPr>
          </a:p>
        </p:txBody>
      </p:sp>
      <p:grpSp>
        <p:nvGrpSpPr>
          <p:cNvPr id="42" name="组合 41"/>
          <p:cNvGrpSpPr/>
          <p:nvPr/>
        </p:nvGrpSpPr>
        <p:grpSpPr>
          <a:xfrm>
            <a:off x="4024790" y="3777616"/>
            <a:ext cx="2623367" cy="577081"/>
            <a:chOff x="-2014194" y="2660944"/>
            <a:chExt cx="2098105" cy="655904"/>
          </a:xfrm>
        </p:grpSpPr>
        <p:sp>
          <p:nvSpPr>
            <p:cNvPr id="43" name="对话气泡: 圆角矩形 24"/>
            <p:cNvSpPr/>
            <p:nvPr/>
          </p:nvSpPr>
          <p:spPr>
            <a:xfrm>
              <a:off x="-1966396" y="2701457"/>
              <a:ext cx="1945136" cy="566579"/>
            </a:xfrm>
            <a:prstGeom prst="wedgeRoundRectCallout">
              <a:avLst>
                <a:gd name="adj1" fmla="val -8832"/>
                <a:gd name="adj2" fmla="val -151556"/>
                <a:gd name="adj3" fmla="val 16667"/>
              </a:avLst>
            </a:prstGeom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 defTabSz="342900">
                <a:defRPr/>
              </a:pPr>
              <a:endParaRPr lang="zh-CN" altLang="en-US" dirty="0">
                <a:solidFill>
                  <a:schemeClr val="tx1"/>
                </a:solidFill>
                <a:latin typeface="+mn-ea"/>
              </a:endParaRPr>
            </a:p>
          </p:txBody>
        </p:sp>
        <p:sp>
          <p:nvSpPr>
            <p:cNvPr id="44" name="矩形 43"/>
            <p:cNvSpPr/>
            <p:nvPr/>
          </p:nvSpPr>
          <p:spPr>
            <a:xfrm>
              <a:off x="-2014194" y="2660944"/>
              <a:ext cx="2098105" cy="65590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just">
                <a:lnSpc>
                  <a:spcPct val="150000"/>
                </a:lnSpc>
                <a:defRPr/>
              </a:pPr>
              <a:r>
                <a:rPr lang="en-US" altLang="zh-CN" sz="2100" dirty="0">
                  <a:latin typeface="+mn-ea"/>
                </a:rPr>
                <a:t>7.882-0.005=7.877</a:t>
              </a:r>
              <a:endParaRPr lang="en-US" altLang="zh-CN" sz="2100" dirty="0">
                <a:latin typeface="+mn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9" grpId="0" animBg="1"/>
      <p:bldP spid="25" grpId="0"/>
      <p:bldP spid="27" grpId="0"/>
      <p:bldP spid="22" grpId="0"/>
      <p:bldP spid="36" grpId="0"/>
      <p:bldP spid="37" grpId="0"/>
      <p:bldP spid="38" grpId="0"/>
      <p:bldP spid="39" grpId="0"/>
      <p:bldP spid="40" grpId="0"/>
      <p:bldP spid="4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74947" y="636672"/>
            <a:ext cx="8409059" cy="2305439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、引导学生自主探究小数位数不同的小数加、减法的计算过程，理解计算的算理，并能正确地进行计算。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、理解小数点对齐的道理，掌握小数加、减法的计算方法。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、进一步增强运用已有知识和经验探索并解决新问题的意识，不断体验成功的乐趣。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256375" y="3050848"/>
            <a:ext cx="8646207" cy="1852301"/>
          </a:xfrm>
          <a:prstGeom prst="roundRect">
            <a:avLst>
              <a:gd name="adj" fmla="val 8426"/>
            </a:avLst>
          </a:pr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>
              <a:lnSpc>
                <a:spcPct val="150000"/>
              </a:lnSpc>
            </a:pPr>
            <a:endParaRPr lang="zh-CN" altLang="en-US" sz="2100" dirty="0"/>
          </a:p>
        </p:txBody>
      </p:sp>
      <p:sp>
        <p:nvSpPr>
          <p:cNvPr id="6" name="矩形 5"/>
          <p:cNvSpPr/>
          <p:nvPr/>
        </p:nvSpPr>
        <p:spPr>
          <a:xfrm>
            <a:off x="493520" y="3152037"/>
            <a:ext cx="8171915" cy="55399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100" dirty="0">
                <a:solidFill>
                  <a:schemeClr val="bg1"/>
                </a:solidFill>
              </a:rPr>
              <a:t>【</a:t>
            </a:r>
            <a:r>
              <a:rPr lang="zh-CN" altLang="en-US" sz="2100" dirty="0">
                <a:solidFill>
                  <a:schemeClr val="bg1"/>
                </a:solidFill>
              </a:rPr>
              <a:t>重点</a:t>
            </a:r>
            <a:r>
              <a:rPr lang="en-US" altLang="zh-CN" sz="2100" dirty="0">
                <a:solidFill>
                  <a:schemeClr val="bg1"/>
                </a:solidFill>
              </a:rPr>
              <a:t>】</a:t>
            </a:r>
            <a:r>
              <a:rPr lang="zh-CN" altLang="en-US" sz="2100" dirty="0"/>
              <a:t>掌握位数不同的小数加、减法的计算方法。</a:t>
            </a:r>
            <a:endParaRPr lang="zh-CN" altLang="en-US" sz="2100" dirty="0"/>
          </a:p>
        </p:txBody>
      </p:sp>
      <p:sp>
        <p:nvSpPr>
          <p:cNvPr id="8" name="矩形 7"/>
          <p:cNvSpPr/>
          <p:nvPr/>
        </p:nvSpPr>
        <p:spPr>
          <a:xfrm>
            <a:off x="494854" y="3739975"/>
            <a:ext cx="8171915" cy="1038746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100" dirty="0">
                <a:solidFill>
                  <a:schemeClr val="bg1"/>
                </a:solidFill>
              </a:rPr>
              <a:t>【</a:t>
            </a:r>
            <a:r>
              <a:rPr lang="zh-CN" altLang="en-US" sz="2100" dirty="0">
                <a:solidFill>
                  <a:schemeClr val="bg1"/>
                </a:solidFill>
              </a:rPr>
              <a:t>难点</a:t>
            </a:r>
            <a:r>
              <a:rPr lang="en-US" altLang="zh-CN" sz="2100" dirty="0">
                <a:solidFill>
                  <a:schemeClr val="bg1"/>
                </a:solidFill>
              </a:rPr>
              <a:t>】</a:t>
            </a:r>
            <a:r>
              <a:rPr lang="zh-CN" altLang="en-US" sz="2100" dirty="0"/>
              <a:t>理解计算的算理，即小数点对齐，计数单位相同的两个数才 </a:t>
            </a:r>
            <a:endParaRPr lang="en-US" altLang="zh-CN" sz="2100" dirty="0"/>
          </a:p>
          <a:p>
            <a:pPr>
              <a:lnSpc>
                <a:spcPct val="150000"/>
              </a:lnSpc>
            </a:pPr>
            <a:r>
              <a:rPr lang="en-US" altLang="zh-CN" sz="2100" dirty="0"/>
              <a:t>              </a:t>
            </a:r>
            <a:r>
              <a:rPr lang="zh-CN" altLang="en-US" sz="2100" dirty="0"/>
              <a:t>能相加减。</a:t>
            </a:r>
            <a:endParaRPr lang="zh-CN" altLang="en-US" sz="2100" dirty="0"/>
          </a:p>
        </p:txBody>
      </p:sp>
      <p:sp>
        <p:nvSpPr>
          <p:cNvPr id="7" name="矩形 6"/>
          <p:cNvSpPr/>
          <p:nvPr/>
        </p:nvSpPr>
        <p:spPr>
          <a:xfrm>
            <a:off x="458659" y="217587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课堂导入</a:t>
            </a:r>
            <a:endParaRPr lang="zh-CN" altLang="en-US" sz="20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662941" y="394811"/>
            <a:ext cx="2170271" cy="622459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lvl="0" algn="just">
              <a:lnSpc>
                <a:spcPct val="150000"/>
              </a:lnSpc>
              <a:defRPr/>
            </a:pPr>
            <a:r>
              <a:rPr lang="zh-CN" altLang="en-US" sz="2400" b="1" dirty="0">
                <a:latin typeface="+mn-ea"/>
              </a:rPr>
              <a:t>计算下面各题。</a:t>
            </a:r>
            <a:endParaRPr lang="zh-CN" altLang="en-US" sz="2400" b="1" dirty="0">
              <a:latin typeface="+mn-ea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2118456" y="2832765"/>
            <a:ext cx="5868260" cy="659963"/>
            <a:chOff x="1109143" y="2536869"/>
            <a:chExt cx="5881590" cy="750106"/>
          </a:xfrm>
        </p:grpSpPr>
        <p:sp>
          <p:nvSpPr>
            <p:cNvPr id="15" name="对话气泡: 圆角矩形 24"/>
            <p:cNvSpPr/>
            <p:nvPr/>
          </p:nvSpPr>
          <p:spPr>
            <a:xfrm>
              <a:off x="1109143" y="2540619"/>
              <a:ext cx="5747826" cy="746356"/>
            </a:xfrm>
            <a:prstGeom prst="wedgeRoundRectCallout">
              <a:avLst>
                <a:gd name="adj1" fmla="val -59228"/>
                <a:gd name="adj2" fmla="val 14766"/>
                <a:gd name="adj3" fmla="val 16667"/>
              </a:avLst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 defTabSz="342900">
                <a:defRPr/>
              </a:pPr>
              <a:r>
                <a:rPr lang="zh-CN" altLang="en-US" dirty="0">
                  <a:solidFill>
                    <a:prstClr val="white"/>
                  </a:solidFill>
                  <a:latin typeface="+mn-ea"/>
                </a:rPr>
                <a:t>这个月</a:t>
              </a:r>
              <a:endParaRPr lang="zh-CN" altLang="en-US" dirty="0">
                <a:solidFill>
                  <a:prstClr val="white"/>
                </a:solidFill>
                <a:latin typeface="+mn-ea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1138689" y="2536869"/>
              <a:ext cx="5852044" cy="65590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  <a:defRPr/>
              </a:pPr>
              <a:r>
                <a:rPr lang="zh-CN" altLang="en-US" sz="2100" dirty="0">
                  <a:latin typeface="+mn-ea"/>
                </a:rPr>
                <a:t>小数加减法与整数加减法在计算时有什么不同？</a:t>
              </a:r>
              <a:endParaRPr lang="zh-CN" altLang="en-US" sz="2100" dirty="0">
                <a:latin typeface="+mn-ea"/>
              </a:endParaRPr>
            </a:p>
          </p:txBody>
        </p:sp>
      </p:grpSp>
      <p:sp>
        <p:nvSpPr>
          <p:cNvPr id="27" name="Text Box 27"/>
          <p:cNvSpPr txBox="1">
            <a:spLocks noChangeArrowheads="1"/>
          </p:cNvSpPr>
          <p:nvPr/>
        </p:nvSpPr>
        <p:spPr bwMode="auto">
          <a:xfrm>
            <a:off x="2370143" y="2126247"/>
            <a:ext cx="326274" cy="440218"/>
          </a:xfrm>
          <a:prstGeom prst="rect">
            <a:avLst/>
          </a:prstGeom>
          <a:noFill/>
          <a:ln>
            <a:noFill/>
          </a:ln>
        </p:spPr>
        <p:txBody>
          <a:bodyPr wrap="none" lIns="67500" tIns="35100" rIns="67500" bIns="35100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kumimoji="0" lang="en-US" altLang="zh-CN" b="1">
                <a:solidFill>
                  <a:srgbClr val="FF0000"/>
                </a:solidFill>
                <a:latin typeface="+mn-ea"/>
                <a:ea typeface="+mn-ea"/>
              </a:rPr>
              <a:t>5</a:t>
            </a:r>
            <a:endParaRPr kumimoji="0" lang="en-US" altLang="zh-CN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28" name="Text Box 27"/>
          <p:cNvSpPr txBox="1">
            <a:spLocks noChangeArrowheads="1"/>
          </p:cNvSpPr>
          <p:nvPr/>
        </p:nvSpPr>
        <p:spPr bwMode="auto">
          <a:xfrm>
            <a:off x="2020224" y="2127237"/>
            <a:ext cx="303476" cy="440218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67500" tIns="35100" rIns="67500" bIns="35100">
            <a:spAutoFit/>
          </a:bodyPr>
          <a:lstStyle/>
          <a:p>
            <a:pPr>
              <a:defRPr/>
            </a:pPr>
            <a:r>
              <a:rPr lang="en-US" altLang="zh-CN" sz="2400" b="1">
                <a:solidFill>
                  <a:srgbClr val="FF0000"/>
                </a:solidFill>
                <a:latin typeface="+mn-ea"/>
                <a:cs typeface="宋体" panose="02010600030101010101" pitchFamily="2" charset="-122"/>
              </a:rPr>
              <a:t>5</a:t>
            </a:r>
            <a:endParaRPr lang="en-US" altLang="zh-CN" sz="2400" b="1" dirty="0">
              <a:solidFill>
                <a:srgbClr val="FF0000"/>
              </a:solidFill>
              <a:latin typeface="+mn-ea"/>
              <a:cs typeface="宋体" panose="02010600030101010101" pitchFamily="2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1709343" y="1302068"/>
            <a:ext cx="1468464" cy="989277"/>
            <a:chOff x="2228324" y="2128101"/>
            <a:chExt cx="1957952" cy="1319036"/>
          </a:xfrm>
        </p:grpSpPr>
        <p:sp>
          <p:nvSpPr>
            <p:cNvPr id="25" name="Text Box 31"/>
            <p:cNvSpPr txBox="1">
              <a:spLocks noChangeArrowheads="1"/>
            </p:cNvSpPr>
            <p:nvPr/>
          </p:nvSpPr>
          <p:spPr bwMode="auto">
            <a:xfrm>
              <a:off x="3110704" y="2660352"/>
              <a:ext cx="990412" cy="618461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none" lIns="90000" tIns="46800" rIns="90000" bIns="46800">
              <a:spAutoFit/>
            </a:bodyPr>
            <a:lstStyle/>
            <a:p>
              <a:pPr>
                <a:defRPr/>
              </a:pPr>
              <a:r>
                <a:rPr lang="en-US" altLang="zh-CN" sz="2400" b="1">
                  <a:latin typeface="+mn-ea"/>
                  <a:cs typeface="宋体" panose="02010600030101010101" pitchFamily="2" charset="-122"/>
                </a:rPr>
                <a:t>8</a:t>
              </a:r>
              <a:r>
                <a:rPr lang="zh-CN" altLang="en-US" sz="2400" b="1">
                  <a:latin typeface="+mn-ea"/>
                  <a:cs typeface="宋体" panose="02010600030101010101" pitchFamily="2" charset="-122"/>
                </a:rPr>
                <a:t>  </a:t>
              </a:r>
              <a:r>
                <a:rPr lang="en-US" altLang="zh-CN" sz="2400" b="1">
                  <a:latin typeface="+mn-ea"/>
                  <a:cs typeface="宋体" panose="02010600030101010101" pitchFamily="2" charset="-122"/>
                </a:rPr>
                <a:t>3</a:t>
              </a:r>
              <a:endParaRPr lang="en-US" altLang="zh-CN" sz="2400" b="1" dirty="0"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26" name="Rectangle 25"/>
            <p:cNvSpPr>
              <a:spLocks noChangeArrowheads="1"/>
            </p:cNvSpPr>
            <p:nvPr/>
          </p:nvSpPr>
          <p:spPr bwMode="auto">
            <a:xfrm>
              <a:off x="2242087" y="2664528"/>
              <a:ext cx="481725" cy="7826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kumimoji="1"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kumimoji="1"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kumimoji="1"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kumimoji="0" lang="en-US" altLang="zh-CN" b="1">
                  <a:solidFill>
                    <a:srgbClr val="000000"/>
                  </a:solidFill>
                  <a:latin typeface="+mn-ea"/>
                  <a:ea typeface="+mn-ea"/>
                </a:rPr>
                <a:t>-</a:t>
              </a:r>
              <a:endParaRPr kumimoji="0" lang="zh-CN" altLang="en-US" b="1">
                <a:solidFill>
                  <a:srgbClr val="000000"/>
                </a:solidFill>
                <a:latin typeface="+mn-ea"/>
                <a:ea typeface="+mn-ea"/>
              </a:endParaRPr>
            </a:p>
          </p:txBody>
        </p:sp>
        <p:sp>
          <p:nvSpPr>
            <p:cNvPr id="29" name="Line 32"/>
            <p:cNvSpPr>
              <a:spLocks noChangeShapeType="1"/>
            </p:cNvSpPr>
            <p:nvPr/>
          </p:nvSpPr>
          <p:spPr bwMode="auto">
            <a:xfrm flipV="1">
              <a:off x="2228324" y="3207839"/>
              <a:ext cx="1957952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lIns="90000" tIns="46800" rIns="90000" bIns="46800" anchor="ctr"/>
            <a:lstStyle/>
            <a:p>
              <a:endParaRPr lang="zh-CN" altLang="en-US" sz="2400" b="1">
                <a:latin typeface="+mn-ea"/>
              </a:endParaRPr>
            </a:p>
          </p:txBody>
        </p:sp>
        <p:sp>
          <p:nvSpPr>
            <p:cNvPr id="33" name="Text Box 31"/>
            <p:cNvSpPr txBox="1">
              <a:spLocks noChangeArrowheads="1"/>
            </p:cNvSpPr>
            <p:nvPr/>
          </p:nvSpPr>
          <p:spPr bwMode="auto">
            <a:xfrm>
              <a:off x="2616232" y="2128101"/>
              <a:ext cx="1486275" cy="618461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none" lIns="90000" tIns="46800" rIns="90000" bIns="46800">
              <a:spAutoFit/>
            </a:bodyPr>
            <a:lstStyle/>
            <a:p>
              <a:pPr>
                <a:defRPr/>
              </a:pPr>
              <a:r>
                <a:rPr lang="en-US" altLang="zh-CN" sz="2400" b="1" dirty="0">
                  <a:latin typeface="+mn-ea"/>
                  <a:cs typeface="宋体" panose="02010600030101010101" pitchFamily="2" charset="-122"/>
                </a:rPr>
                <a:t>6</a:t>
              </a:r>
              <a:r>
                <a:rPr lang="zh-CN" altLang="en-US" sz="2400" b="1" dirty="0">
                  <a:latin typeface="+mn-ea"/>
                  <a:cs typeface="宋体" panose="02010600030101010101" pitchFamily="2" charset="-122"/>
                </a:rPr>
                <a:t> </a:t>
              </a:r>
              <a:r>
                <a:rPr lang="en-US" altLang="zh-CN" sz="2400" b="1" dirty="0">
                  <a:latin typeface="+mn-ea"/>
                  <a:cs typeface="宋体" panose="02010600030101010101" pitchFamily="2" charset="-122"/>
                </a:rPr>
                <a:t> 4</a:t>
              </a:r>
              <a:r>
                <a:rPr lang="zh-CN" altLang="en-US" sz="2400" b="1" dirty="0">
                  <a:latin typeface="+mn-ea"/>
                  <a:cs typeface="宋体" panose="02010600030101010101" pitchFamily="2" charset="-122"/>
                </a:rPr>
                <a:t>  </a:t>
              </a:r>
              <a:r>
                <a:rPr lang="en-US" altLang="zh-CN" sz="2400" b="1" dirty="0">
                  <a:latin typeface="+mn-ea"/>
                  <a:cs typeface="宋体" panose="02010600030101010101" pitchFamily="2" charset="-122"/>
                </a:rPr>
                <a:t>0</a:t>
              </a:r>
              <a:endParaRPr lang="en-US" altLang="zh-CN" sz="2400" b="1" dirty="0">
                <a:latin typeface="+mn-ea"/>
                <a:cs typeface="宋体" panose="02010600030101010101" pitchFamily="2" charset="-122"/>
              </a:endParaRPr>
            </a:p>
          </p:txBody>
        </p:sp>
      </p:grpSp>
      <p:sp>
        <p:nvSpPr>
          <p:cNvPr id="35" name="Text Box 27"/>
          <p:cNvSpPr txBox="1">
            <a:spLocks noChangeArrowheads="1"/>
          </p:cNvSpPr>
          <p:nvPr/>
        </p:nvSpPr>
        <p:spPr bwMode="auto">
          <a:xfrm>
            <a:off x="2742818" y="2126247"/>
            <a:ext cx="307061" cy="440218"/>
          </a:xfrm>
          <a:prstGeom prst="rect">
            <a:avLst/>
          </a:prstGeom>
          <a:noFill/>
          <a:ln>
            <a:noFill/>
          </a:ln>
        </p:spPr>
        <p:txBody>
          <a:bodyPr wrap="square" lIns="67500" tIns="35100" rIns="67500" bIns="35100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kumimoji="0" lang="en-US" altLang="zh-CN" b="1">
                <a:solidFill>
                  <a:srgbClr val="FF0000"/>
                </a:solidFill>
                <a:latin typeface="+mn-ea"/>
                <a:ea typeface="+mn-ea"/>
              </a:rPr>
              <a:t>7</a:t>
            </a:r>
            <a:endParaRPr kumimoji="0" lang="en-US" altLang="zh-CN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47" name="Text Box 27"/>
          <p:cNvSpPr txBox="1">
            <a:spLocks noChangeArrowheads="1"/>
          </p:cNvSpPr>
          <p:nvPr/>
        </p:nvSpPr>
        <p:spPr bwMode="auto">
          <a:xfrm>
            <a:off x="5983776" y="2093606"/>
            <a:ext cx="326274" cy="440218"/>
          </a:xfrm>
          <a:prstGeom prst="rect">
            <a:avLst/>
          </a:prstGeom>
          <a:noFill/>
          <a:ln>
            <a:noFill/>
          </a:ln>
        </p:spPr>
        <p:txBody>
          <a:bodyPr wrap="none" lIns="67500" tIns="35100" rIns="67500" bIns="35100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kumimoji="0" lang="en-US" altLang="zh-CN" b="1">
                <a:solidFill>
                  <a:srgbClr val="FF0000"/>
                </a:solidFill>
                <a:latin typeface="+mn-ea"/>
                <a:ea typeface="+mn-ea"/>
              </a:rPr>
              <a:t>2</a:t>
            </a:r>
            <a:endParaRPr kumimoji="0" lang="en-US" altLang="zh-CN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48" name="Text Box 27"/>
          <p:cNvSpPr txBox="1">
            <a:spLocks noChangeArrowheads="1"/>
          </p:cNvSpPr>
          <p:nvPr/>
        </p:nvSpPr>
        <p:spPr bwMode="auto">
          <a:xfrm>
            <a:off x="5515404" y="2093606"/>
            <a:ext cx="303476" cy="440218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67500" tIns="35100" rIns="67500" bIns="35100">
            <a:spAutoFit/>
          </a:bodyPr>
          <a:lstStyle/>
          <a:p>
            <a:pPr>
              <a:defRPr/>
            </a:pPr>
            <a:r>
              <a:rPr lang="en-US" altLang="zh-CN" sz="2400" b="1">
                <a:solidFill>
                  <a:srgbClr val="FF0000"/>
                </a:solidFill>
                <a:latin typeface="+mn-ea"/>
                <a:cs typeface="宋体" panose="02010600030101010101" pitchFamily="2" charset="-122"/>
              </a:rPr>
              <a:t>9</a:t>
            </a:r>
            <a:endParaRPr lang="en-US" altLang="zh-CN" sz="2400" b="1" dirty="0">
              <a:solidFill>
                <a:srgbClr val="FF0000"/>
              </a:solidFill>
              <a:latin typeface="+mn-ea"/>
              <a:cs typeface="宋体" panose="02010600030101010101" pitchFamily="2" charset="-122"/>
            </a:endParaRPr>
          </a:p>
        </p:txBody>
      </p:sp>
      <p:sp>
        <p:nvSpPr>
          <p:cNvPr id="50" name="Text Box 34"/>
          <p:cNvSpPr txBox="1">
            <a:spLocks noChangeArrowheads="1"/>
          </p:cNvSpPr>
          <p:nvPr/>
        </p:nvSpPr>
        <p:spPr bwMode="auto">
          <a:xfrm>
            <a:off x="5279492" y="907593"/>
            <a:ext cx="231297" cy="563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7500" tIns="35100" rIns="67500" bIns="3510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kumimoji="0" lang="en-US" altLang="zh-CN" b="1">
                <a:solidFill>
                  <a:srgbClr val="FF0000"/>
                </a:solidFill>
                <a:latin typeface="+mn-ea"/>
                <a:ea typeface="+mn-ea"/>
              </a:rPr>
              <a:t>.</a:t>
            </a:r>
            <a:endParaRPr kumimoji="0" lang="en-US" altLang="zh-CN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51" name="Rectangle 37"/>
          <p:cNvSpPr>
            <a:spLocks noChangeArrowheads="1"/>
          </p:cNvSpPr>
          <p:nvPr/>
        </p:nvSpPr>
        <p:spPr bwMode="auto">
          <a:xfrm>
            <a:off x="5792018" y="2043295"/>
            <a:ext cx="253338" cy="563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7500" tIns="35100" rIns="67500" bIns="3510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30000"/>
              </a:spcBef>
              <a:buFontTx/>
              <a:buNone/>
              <a:defRPr/>
            </a:pPr>
            <a:r>
              <a:rPr kumimoji="0" lang="en-US" altLang="zh-CN" b="1" dirty="0">
                <a:solidFill>
                  <a:srgbClr val="FF0000"/>
                </a:solidFill>
                <a:latin typeface="+mn-ea"/>
                <a:ea typeface="+mn-ea"/>
              </a:rPr>
              <a:t>.</a:t>
            </a:r>
            <a:endParaRPr kumimoji="0" lang="en-US" altLang="zh-CN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4941590" y="1292163"/>
            <a:ext cx="1778337" cy="977236"/>
            <a:chOff x="6537987" y="2114894"/>
            <a:chExt cx="2371116" cy="1302981"/>
          </a:xfrm>
        </p:grpSpPr>
        <p:sp>
          <p:nvSpPr>
            <p:cNvPr id="45" name="Text Box 31"/>
            <p:cNvSpPr txBox="1">
              <a:spLocks noChangeArrowheads="1"/>
            </p:cNvSpPr>
            <p:nvPr/>
          </p:nvSpPr>
          <p:spPr bwMode="auto">
            <a:xfrm>
              <a:off x="7299511" y="2673423"/>
              <a:ext cx="1603828" cy="618461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none" lIns="90000" tIns="46800" rIns="90000" bIns="46800">
              <a:spAutoFit/>
            </a:bodyPr>
            <a:lstStyle/>
            <a:p>
              <a:pPr>
                <a:defRPr/>
              </a:pPr>
              <a:r>
                <a:rPr lang="en-US" altLang="zh-CN" sz="2400" b="1">
                  <a:latin typeface="+mn-ea"/>
                  <a:cs typeface="宋体" panose="02010600030101010101" pitchFamily="2" charset="-122"/>
                </a:rPr>
                <a:t>5</a:t>
              </a:r>
              <a:r>
                <a:rPr lang="zh-CN" altLang="en-US" sz="2400" b="1">
                  <a:latin typeface="+mn-ea"/>
                  <a:cs typeface="宋体" panose="02010600030101010101" pitchFamily="2" charset="-122"/>
                </a:rPr>
                <a:t> </a:t>
              </a:r>
              <a:r>
                <a:rPr lang="en-US" altLang="zh-CN" sz="2400" b="1">
                  <a:latin typeface="+mn-ea"/>
                  <a:cs typeface="宋体" panose="02010600030101010101" pitchFamily="2" charset="-122"/>
                </a:rPr>
                <a:t>.</a:t>
              </a:r>
              <a:r>
                <a:rPr lang="zh-CN" altLang="en-US" sz="2400" b="1">
                  <a:latin typeface="+mn-ea"/>
                  <a:cs typeface="宋体" panose="02010600030101010101" pitchFamily="2" charset="-122"/>
                </a:rPr>
                <a:t> </a:t>
              </a:r>
              <a:r>
                <a:rPr lang="en-US" altLang="zh-CN" sz="2400" b="1">
                  <a:latin typeface="+mn-ea"/>
                  <a:cs typeface="宋体" panose="02010600030101010101" pitchFamily="2" charset="-122"/>
                </a:rPr>
                <a:t>4 </a:t>
              </a:r>
              <a:r>
                <a:rPr lang="zh-CN" altLang="en-US" sz="2400" b="1">
                  <a:latin typeface="+mn-ea"/>
                  <a:cs typeface="宋体" panose="02010600030101010101" pitchFamily="2" charset="-122"/>
                </a:rPr>
                <a:t> </a:t>
              </a:r>
              <a:r>
                <a:rPr lang="en-US" altLang="zh-CN" sz="2400" b="1">
                  <a:latin typeface="+mn-ea"/>
                  <a:cs typeface="宋体" panose="02010600030101010101" pitchFamily="2" charset="-122"/>
                </a:rPr>
                <a:t>5</a:t>
              </a:r>
              <a:endParaRPr lang="en-US" altLang="zh-CN" sz="2400" b="1" dirty="0"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46" name="Rectangle 25"/>
            <p:cNvSpPr>
              <a:spLocks noChangeArrowheads="1"/>
            </p:cNvSpPr>
            <p:nvPr/>
          </p:nvSpPr>
          <p:spPr bwMode="auto">
            <a:xfrm>
              <a:off x="6633247" y="2635266"/>
              <a:ext cx="481725" cy="7826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kumimoji="1"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kumimoji="1"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kumimoji="1"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kumimoji="0" lang="en-US" altLang="zh-CN" b="1">
                  <a:solidFill>
                    <a:srgbClr val="000000"/>
                  </a:solidFill>
                  <a:latin typeface="+mn-ea"/>
                  <a:ea typeface="+mn-ea"/>
                </a:rPr>
                <a:t>-</a:t>
              </a:r>
              <a:endParaRPr kumimoji="0" lang="zh-CN" altLang="en-US" b="1">
                <a:solidFill>
                  <a:srgbClr val="000000"/>
                </a:solidFill>
                <a:latin typeface="+mn-ea"/>
                <a:ea typeface="+mn-ea"/>
              </a:endParaRPr>
            </a:p>
          </p:txBody>
        </p:sp>
        <p:sp>
          <p:nvSpPr>
            <p:cNvPr id="49" name="Line 32"/>
            <p:cNvSpPr>
              <a:spLocks noChangeShapeType="1"/>
            </p:cNvSpPr>
            <p:nvPr/>
          </p:nvSpPr>
          <p:spPr bwMode="auto">
            <a:xfrm flipV="1">
              <a:off x="6537987" y="3207839"/>
              <a:ext cx="2371116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lIns="90000" tIns="46800" rIns="90000" bIns="46800" anchor="ctr"/>
            <a:lstStyle/>
            <a:p>
              <a:endParaRPr lang="zh-CN" altLang="en-US" sz="2400" b="1">
                <a:latin typeface="+mn-ea"/>
              </a:endParaRPr>
            </a:p>
          </p:txBody>
        </p:sp>
        <p:sp>
          <p:nvSpPr>
            <p:cNvPr id="52" name="Text Box 31"/>
            <p:cNvSpPr txBox="1">
              <a:spLocks noChangeArrowheads="1"/>
            </p:cNvSpPr>
            <p:nvPr/>
          </p:nvSpPr>
          <p:spPr bwMode="auto">
            <a:xfrm>
              <a:off x="6929511" y="2114894"/>
              <a:ext cx="1977861" cy="618461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none" lIns="90000" tIns="46800" rIns="90000" bIns="46800">
              <a:spAutoFit/>
            </a:bodyPr>
            <a:lstStyle/>
            <a:p>
              <a:pPr>
                <a:defRPr/>
              </a:pPr>
              <a:r>
                <a:rPr lang="en-US" altLang="zh-CN" sz="2400" b="1">
                  <a:latin typeface="+mn-ea"/>
                  <a:cs typeface="宋体" panose="02010600030101010101" pitchFamily="2" charset="-122"/>
                </a:rPr>
                <a:t>1 4</a:t>
              </a:r>
              <a:r>
                <a:rPr lang="zh-CN" altLang="en-US" sz="2400" b="1">
                  <a:latin typeface="+mn-ea"/>
                  <a:cs typeface="宋体" panose="02010600030101010101" pitchFamily="2" charset="-122"/>
                </a:rPr>
                <a:t> </a:t>
              </a:r>
              <a:r>
                <a:rPr lang="en-US" altLang="zh-CN" sz="2400" b="1">
                  <a:latin typeface="+mn-ea"/>
                  <a:cs typeface="宋体" panose="02010600030101010101" pitchFamily="2" charset="-122"/>
                </a:rPr>
                <a:t>.</a:t>
              </a:r>
              <a:r>
                <a:rPr lang="zh-CN" altLang="en-US" sz="2400" b="1">
                  <a:latin typeface="+mn-ea"/>
                  <a:cs typeface="宋体" panose="02010600030101010101" pitchFamily="2" charset="-122"/>
                </a:rPr>
                <a:t> </a:t>
              </a:r>
              <a:r>
                <a:rPr lang="en-US" altLang="zh-CN" sz="2400" b="1">
                  <a:latin typeface="+mn-ea"/>
                  <a:cs typeface="宋体" panose="02010600030101010101" pitchFamily="2" charset="-122"/>
                </a:rPr>
                <a:t>6</a:t>
              </a:r>
              <a:r>
                <a:rPr lang="zh-CN" altLang="en-US" sz="2400" b="1">
                  <a:latin typeface="+mn-ea"/>
                  <a:cs typeface="宋体" panose="02010600030101010101" pitchFamily="2" charset="-122"/>
                </a:rPr>
                <a:t>  </a:t>
              </a:r>
              <a:r>
                <a:rPr lang="en-US" altLang="zh-CN" sz="2400" b="1">
                  <a:latin typeface="+mn-ea"/>
                  <a:cs typeface="宋体" panose="02010600030101010101" pitchFamily="2" charset="-122"/>
                </a:rPr>
                <a:t>5</a:t>
              </a:r>
              <a:endParaRPr lang="en-US" altLang="zh-CN" sz="2400" b="1" dirty="0">
                <a:latin typeface="+mn-ea"/>
                <a:cs typeface="宋体" panose="02010600030101010101" pitchFamily="2" charset="-122"/>
              </a:endParaRPr>
            </a:p>
          </p:txBody>
        </p:sp>
      </p:grpSp>
      <p:sp>
        <p:nvSpPr>
          <p:cNvPr id="53" name="Text Box 27"/>
          <p:cNvSpPr txBox="1">
            <a:spLocks noChangeArrowheads="1"/>
          </p:cNvSpPr>
          <p:nvPr/>
        </p:nvSpPr>
        <p:spPr bwMode="auto">
          <a:xfrm>
            <a:off x="6321416" y="2093606"/>
            <a:ext cx="307061" cy="440218"/>
          </a:xfrm>
          <a:prstGeom prst="rect">
            <a:avLst/>
          </a:prstGeom>
          <a:noFill/>
          <a:ln>
            <a:noFill/>
          </a:ln>
        </p:spPr>
        <p:txBody>
          <a:bodyPr wrap="square" lIns="67500" tIns="35100" rIns="67500" bIns="35100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kumimoji="0" lang="en-US" altLang="zh-CN" b="1">
                <a:solidFill>
                  <a:srgbClr val="FF0000"/>
                </a:solidFill>
                <a:latin typeface="+mn-ea"/>
                <a:ea typeface="+mn-ea"/>
              </a:rPr>
              <a:t>0</a:t>
            </a:r>
            <a:endParaRPr kumimoji="0" lang="en-US" altLang="zh-CN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54" name="Text Box 4"/>
          <p:cNvSpPr>
            <a:spLocks noChangeArrowheads="1"/>
          </p:cNvSpPr>
          <p:nvPr/>
        </p:nvSpPr>
        <p:spPr bwMode="auto">
          <a:xfrm>
            <a:off x="1149191" y="3763804"/>
            <a:ext cx="6845618" cy="15225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  <a:cs typeface="+mn-cs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100" dirty="0">
                <a:latin typeface="+mn-ea"/>
                <a:ea typeface="+mn-ea"/>
                <a:sym typeface="Arial" panose="020B0604020202020204" pitchFamily="34" charset="0"/>
              </a:rPr>
              <a:t>计算整数加减法时，</a:t>
            </a:r>
            <a:r>
              <a:rPr lang="zh-CN" altLang="en-US" sz="2100" dirty="0">
                <a:solidFill>
                  <a:srgbClr val="FF0000"/>
                </a:solidFill>
                <a:latin typeface="+mn-ea"/>
                <a:ea typeface="+mn-ea"/>
                <a:sym typeface="Arial" panose="020B0604020202020204" pitchFamily="34" charset="0"/>
              </a:rPr>
              <a:t>末位</a:t>
            </a:r>
            <a:r>
              <a:rPr lang="zh-CN" altLang="en-US" sz="2100" dirty="0">
                <a:latin typeface="+mn-ea"/>
                <a:ea typeface="+mn-ea"/>
                <a:sym typeface="Arial" panose="020B0604020202020204" pitchFamily="34" charset="0"/>
              </a:rPr>
              <a:t>对齐，其他数位也就对齐了；计算小数加减法时，只有把</a:t>
            </a:r>
            <a:r>
              <a:rPr lang="zh-CN" altLang="en-US" sz="2100" dirty="0">
                <a:solidFill>
                  <a:srgbClr val="FF0000"/>
                </a:solidFill>
                <a:latin typeface="+mn-ea"/>
                <a:ea typeface="+mn-ea"/>
                <a:sym typeface="Arial" panose="020B0604020202020204" pitchFamily="34" charset="0"/>
              </a:rPr>
              <a:t>小数点</a:t>
            </a:r>
            <a:r>
              <a:rPr lang="zh-CN" altLang="en-US" sz="2100" dirty="0">
                <a:latin typeface="+mn-ea"/>
                <a:ea typeface="+mn-ea"/>
                <a:sym typeface="Arial" panose="020B0604020202020204" pitchFamily="34" charset="0"/>
              </a:rPr>
              <a:t>对齐才能使相同数位对齐。</a:t>
            </a:r>
            <a:endParaRPr lang="zh-CN" altLang="en-US" sz="2100" dirty="0">
              <a:latin typeface="+mn-ea"/>
              <a:ea typeface="+mn-ea"/>
              <a:sym typeface="Arial" panose="020B0604020202020204" pitchFamily="34" charset="0"/>
            </a:endParaRPr>
          </a:p>
          <a:p>
            <a:pPr eaLnBrk="1" hangingPunct="1">
              <a:lnSpc>
                <a:spcPct val="150000"/>
              </a:lnSpc>
            </a:pPr>
            <a:endParaRPr lang="zh-CN" altLang="en-US" sz="2100" dirty="0">
              <a:latin typeface="+mn-ea"/>
              <a:ea typeface="+mn-ea"/>
              <a:sym typeface="Arial" panose="020B0604020202020204" pitchFamily="34" charset="0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350877" y="131862"/>
            <a:ext cx="110799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新知探究</a:t>
            </a:r>
            <a:endParaRPr lang="zh-CN" altLang="en-US" sz="1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8" grpId="0" bldLvl="0" animBg="1"/>
      <p:bldP spid="35" grpId="0"/>
      <p:bldP spid="47" grpId="0"/>
      <p:bldP spid="48" grpId="0" bldLvl="0" animBg="1"/>
      <p:bldP spid="50" grpId="0"/>
      <p:bldP spid="51" grpId="0"/>
      <p:bldP spid="53" grpId="0"/>
      <p:bldP spid="54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Text Box 4"/>
          <p:cNvSpPr txBox="1">
            <a:spLocks noChangeArrowheads="1"/>
          </p:cNvSpPr>
          <p:nvPr/>
        </p:nvSpPr>
        <p:spPr bwMode="auto">
          <a:xfrm>
            <a:off x="2061686" y="3348514"/>
            <a:ext cx="5473065" cy="9082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2100" dirty="0">
                <a:latin typeface="+mn-ea"/>
                <a:ea typeface="+mn-ea"/>
              </a:rPr>
              <a:t>就是求</a:t>
            </a:r>
            <a:r>
              <a:rPr lang="en-US" altLang="zh-CN" sz="2100" dirty="0">
                <a:latin typeface="+mn-ea"/>
              </a:rPr>
              <a:t>6.45</a:t>
            </a:r>
            <a:r>
              <a:rPr lang="zh-CN" altLang="en-US" sz="2100" dirty="0">
                <a:latin typeface="+mn-ea"/>
                <a:ea typeface="+mn-ea"/>
              </a:rPr>
              <a:t>比</a:t>
            </a:r>
            <a:r>
              <a:rPr lang="en-US" altLang="zh-CN" sz="2100" dirty="0">
                <a:latin typeface="+mn-ea"/>
              </a:rPr>
              <a:t>8.3</a:t>
            </a:r>
            <a:r>
              <a:rPr lang="zh-CN" altLang="en-US" sz="2100" dirty="0">
                <a:latin typeface="+mn-ea"/>
                <a:ea typeface="+mn-ea"/>
              </a:rPr>
              <a:t>少多少，用减法计算。</a:t>
            </a:r>
            <a:endParaRPr lang="en-US" altLang="zh-CN" sz="2100" dirty="0">
              <a:latin typeface="+mn-ea"/>
              <a:ea typeface="+mn-ea"/>
            </a:endParaRPr>
          </a:p>
          <a:p>
            <a:pPr>
              <a:lnSpc>
                <a:spcPct val="130000"/>
              </a:lnSpc>
            </a:pPr>
            <a:r>
              <a:rPr lang="zh-CN" altLang="en-US" sz="2100" dirty="0">
                <a:latin typeface="+mn-ea"/>
                <a:ea typeface="+mn-ea"/>
              </a:rPr>
              <a:t>列式为： </a:t>
            </a:r>
            <a:endParaRPr lang="zh-CN" altLang="en-US" sz="2100" dirty="0">
              <a:latin typeface="+mn-ea"/>
              <a:ea typeface="+mn-ea"/>
            </a:endParaRPr>
          </a:p>
        </p:txBody>
      </p:sp>
      <p:sp>
        <p:nvSpPr>
          <p:cNvPr id="30" name="Text Box 4"/>
          <p:cNvSpPr txBox="1">
            <a:spLocks noChangeArrowheads="1"/>
          </p:cNvSpPr>
          <p:nvPr/>
        </p:nvSpPr>
        <p:spPr bwMode="auto">
          <a:xfrm>
            <a:off x="1208506" y="560754"/>
            <a:ext cx="8487944" cy="4893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2100" dirty="0">
                <a:latin typeface="+mn-ea"/>
                <a:ea typeface="+mn-ea"/>
              </a:rPr>
              <a:t>（</a:t>
            </a:r>
            <a:r>
              <a:rPr lang="en-US" altLang="zh-CN" sz="2100" dirty="0">
                <a:latin typeface="+mn-ea"/>
                <a:ea typeface="+mn-ea"/>
              </a:rPr>
              <a:t>2</a:t>
            </a:r>
            <a:r>
              <a:rPr lang="zh-CN" altLang="en-US" sz="2100" dirty="0">
                <a:latin typeface="+mn-ea"/>
                <a:ea typeface="+mn-ea"/>
              </a:rPr>
              <a:t>）</a:t>
            </a:r>
            <a:r>
              <a:rPr lang="en-US" altLang="zh-CN" sz="2100" dirty="0">
                <a:latin typeface="+mn-ea"/>
                <a:ea typeface="+mn-ea"/>
              </a:rPr>
              <a:t>《</a:t>
            </a:r>
            <a:r>
              <a:rPr lang="zh-CN" altLang="en-US" sz="2100" dirty="0">
                <a:latin typeface="+mn-ea"/>
                <a:ea typeface="+mn-ea"/>
              </a:rPr>
              <a:t>数学家的故事</a:t>
            </a:r>
            <a:r>
              <a:rPr lang="en-US" altLang="zh-CN" sz="2100" dirty="0">
                <a:latin typeface="+mn-ea"/>
                <a:ea typeface="+mn-ea"/>
              </a:rPr>
              <a:t>》</a:t>
            </a:r>
            <a:r>
              <a:rPr lang="zh-CN" altLang="en-US" sz="2100" dirty="0">
                <a:latin typeface="+mn-ea"/>
                <a:ea typeface="+mn-ea"/>
              </a:rPr>
              <a:t>比</a:t>
            </a:r>
            <a:r>
              <a:rPr lang="en-US" altLang="zh-CN" sz="2100" dirty="0">
                <a:latin typeface="+mn-ea"/>
                <a:ea typeface="+mn-ea"/>
              </a:rPr>
              <a:t>《</a:t>
            </a:r>
            <a:r>
              <a:rPr lang="zh-CN" altLang="en-US" sz="2100" dirty="0">
                <a:latin typeface="+mn-ea"/>
                <a:ea typeface="+mn-ea"/>
              </a:rPr>
              <a:t>神奇的大自然</a:t>
            </a:r>
            <a:r>
              <a:rPr lang="en-US" altLang="zh-CN" sz="2100" dirty="0">
                <a:latin typeface="+mn-ea"/>
                <a:ea typeface="+mn-ea"/>
              </a:rPr>
              <a:t>》</a:t>
            </a:r>
            <a:r>
              <a:rPr lang="zh-CN" altLang="en-US" sz="2100" dirty="0">
                <a:latin typeface="+mn-ea"/>
                <a:ea typeface="+mn-ea"/>
              </a:rPr>
              <a:t>便宜多少钱？</a:t>
            </a:r>
            <a:endParaRPr lang="zh-CN" altLang="en-US" sz="2100" dirty="0">
              <a:latin typeface="+mn-ea"/>
              <a:ea typeface="+mn-ea"/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1375969" y="2464430"/>
            <a:ext cx="1457243" cy="577081"/>
            <a:chOff x="-659033" y="2611666"/>
            <a:chExt cx="4463004" cy="655903"/>
          </a:xfrm>
        </p:grpSpPr>
        <p:sp>
          <p:nvSpPr>
            <p:cNvPr id="37" name="对话气泡: 圆角矩形 24"/>
            <p:cNvSpPr/>
            <p:nvPr/>
          </p:nvSpPr>
          <p:spPr>
            <a:xfrm>
              <a:off x="-659033" y="2701458"/>
              <a:ext cx="3912072" cy="539876"/>
            </a:xfrm>
            <a:prstGeom prst="wedgeRoundRectCallout">
              <a:avLst>
                <a:gd name="adj1" fmla="val -43764"/>
                <a:gd name="adj2" fmla="val 111295"/>
                <a:gd name="adj3" fmla="val 16667"/>
              </a:avLst>
            </a:prstGeom>
            <a:solidFill>
              <a:schemeClr val="accent4">
                <a:lumMod val="20000"/>
                <a:lumOff val="80000"/>
              </a:schemeClr>
            </a:solidFill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 defTabSz="342900">
                <a:defRPr/>
              </a:pPr>
              <a:r>
                <a:rPr lang="zh-CN" altLang="en-US" dirty="0">
                  <a:solidFill>
                    <a:prstClr val="white"/>
                  </a:solidFill>
                  <a:latin typeface="+mn-ea"/>
                </a:rPr>
                <a:t>这个月</a:t>
              </a:r>
              <a:endParaRPr lang="zh-CN" altLang="en-US" dirty="0">
                <a:solidFill>
                  <a:prstClr val="white"/>
                </a:solidFill>
                <a:latin typeface="+mn-ea"/>
              </a:endParaRPr>
            </a:p>
          </p:txBody>
        </p:sp>
        <p:sp>
          <p:nvSpPr>
            <p:cNvPr id="38" name="矩形 37"/>
            <p:cNvSpPr/>
            <p:nvPr/>
          </p:nvSpPr>
          <p:spPr>
            <a:xfrm>
              <a:off x="-569188" y="2611666"/>
              <a:ext cx="4373159" cy="65590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just">
                <a:lnSpc>
                  <a:spcPct val="150000"/>
                </a:lnSpc>
                <a:defRPr/>
              </a:pPr>
              <a:r>
                <a:rPr lang="zh-CN" altLang="en-US" sz="2100">
                  <a:latin typeface="+mn-ea"/>
                </a:rPr>
                <a:t>分析题意</a:t>
              </a:r>
              <a:endParaRPr lang="en-US" altLang="zh-CN" sz="2100" dirty="0">
                <a:latin typeface="+mn-ea"/>
              </a:endParaRPr>
            </a:p>
          </p:txBody>
        </p:sp>
      </p:grpSp>
      <p:sp>
        <p:nvSpPr>
          <p:cNvPr id="45" name="TextBox 12"/>
          <p:cNvSpPr txBox="1"/>
          <p:nvPr/>
        </p:nvSpPr>
        <p:spPr>
          <a:xfrm>
            <a:off x="3155927" y="3865505"/>
            <a:ext cx="2161932" cy="3924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100" b="1" dirty="0">
                <a:solidFill>
                  <a:srgbClr val="082AB8"/>
                </a:solidFill>
                <a:latin typeface="+mn-ea"/>
              </a:rPr>
              <a:t>8.3 - 6.45</a:t>
            </a:r>
            <a:r>
              <a:rPr lang="en-US" altLang="zh-CN" sz="2100" b="1" dirty="0">
                <a:latin typeface="+mn-ea"/>
              </a:rPr>
              <a:t>=</a:t>
            </a:r>
            <a:endParaRPr lang="zh-CN" altLang="en-US" sz="2100" b="1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35" name="圆角矩形 34"/>
          <p:cNvSpPr/>
          <p:nvPr/>
        </p:nvSpPr>
        <p:spPr>
          <a:xfrm>
            <a:off x="6484621" y="661988"/>
            <a:ext cx="573881" cy="359569"/>
          </a:xfrm>
          <a:prstGeom prst="roundRect">
            <a:avLst>
              <a:gd name="adj" fmla="val 42381"/>
            </a:avLst>
          </a:prstGeom>
          <a:solidFill>
            <a:srgbClr val="FFFF33">
              <a:alpha val="50980"/>
            </a:srgbClr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47" name="TextBox 12"/>
          <p:cNvSpPr txBox="1"/>
          <p:nvPr/>
        </p:nvSpPr>
        <p:spPr>
          <a:xfrm>
            <a:off x="4643490" y="3865505"/>
            <a:ext cx="2306419" cy="3924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100">
                <a:solidFill>
                  <a:srgbClr val="FF0000"/>
                </a:solidFill>
                <a:latin typeface="+mn-ea"/>
              </a:rPr>
              <a:t>_________</a:t>
            </a:r>
            <a:r>
              <a:rPr lang="zh-CN" altLang="en-US" sz="2100">
                <a:latin typeface="+mn-ea"/>
              </a:rPr>
              <a:t>（元）</a:t>
            </a:r>
            <a:endParaRPr lang="zh-CN" altLang="en-US" sz="2100" dirty="0">
              <a:latin typeface="+mn-ea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3203909" y="1262599"/>
            <a:ext cx="2338656" cy="1849332"/>
            <a:chOff x="8812152" y="1150975"/>
            <a:chExt cx="3118208" cy="2465776"/>
          </a:xfrm>
        </p:grpSpPr>
        <p:grpSp>
          <p:nvGrpSpPr>
            <p:cNvPr id="65" name="组合 64"/>
            <p:cNvGrpSpPr/>
            <p:nvPr/>
          </p:nvGrpSpPr>
          <p:grpSpPr bwMode="auto">
            <a:xfrm>
              <a:off x="8812152" y="1150975"/>
              <a:ext cx="3118208" cy="1968630"/>
              <a:chOff x="2660467" y="2220881"/>
              <a:chExt cx="2228033" cy="1433514"/>
            </a:xfrm>
          </p:grpSpPr>
          <p:pic>
            <p:nvPicPr>
              <p:cNvPr id="70" name="Picture 82"/>
              <p:cNvPicPr>
                <a:picLocks noChangeAspect="1" noChangeArrowheads="1"/>
              </p:cNvPicPr>
              <p:nvPr/>
            </p:nvPicPr>
            <p:blipFill>
              <a:blip r:embed="rId1" cstate="email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3718580" y="2220882"/>
                <a:ext cx="1169920" cy="143351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69" name="Picture 81"/>
              <p:cNvPicPr>
                <a:picLocks noChangeAspect="1" noChangeArrowheads="1"/>
              </p:cNvPicPr>
              <p:nvPr/>
            </p:nvPicPr>
            <p:blipFill>
              <a:blip r:embed="rId2" cstate="email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2660467" y="2220881"/>
                <a:ext cx="1061594" cy="143351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41" name="圆角矩形 40"/>
            <p:cNvSpPr/>
            <p:nvPr/>
          </p:nvSpPr>
          <p:spPr>
            <a:xfrm>
              <a:off x="8909099" y="2700166"/>
              <a:ext cx="1066800" cy="395710"/>
            </a:xfrm>
            <a:prstGeom prst="roundRect">
              <a:avLst>
                <a:gd name="adj" fmla="val 42381"/>
              </a:avLst>
            </a:prstGeom>
            <a:solidFill>
              <a:srgbClr val="ECF2C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TextBox 12"/>
            <p:cNvSpPr txBox="1"/>
            <p:nvPr/>
          </p:nvSpPr>
          <p:spPr>
            <a:xfrm>
              <a:off x="8838683" y="2631866"/>
              <a:ext cx="1263699" cy="9848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100">
                  <a:solidFill>
                    <a:srgbClr val="082AB8"/>
                  </a:solidFill>
                  <a:latin typeface="+mn-ea"/>
                </a:rPr>
                <a:t>6.45</a:t>
              </a:r>
              <a:r>
                <a:rPr lang="zh-CN" altLang="en-US" sz="2100">
                  <a:solidFill>
                    <a:srgbClr val="082AB8"/>
                  </a:solidFill>
                  <a:latin typeface="+mn-ea"/>
                </a:rPr>
                <a:t>元</a:t>
              </a:r>
              <a:endParaRPr lang="zh-CN" altLang="en-US" sz="2100" dirty="0">
                <a:solidFill>
                  <a:srgbClr val="FF0000"/>
                </a:solidFill>
                <a:latin typeface="+mn-ea"/>
              </a:endParaRPr>
            </a:p>
          </p:txBody>
        </p:sp>
        <p:sp>
          <p:nvSpPr>
            <p:cNvPr id="27" name="圆角矩形 26"/>
            <p:cNvSpPr/>
            <p:nvPr/>
          </p:nvSpPr>
          <p:spPr>
            <a:xfrm>
              <a:off x="10696321" y="2752807"/>
              <a:ext cx="1066800" cy="248479"/>
            </a:xfrm>
            <a:prstGeom prst="roundRect">
              <a:avLst>
                <a:gd name="adj" fmla="val 42381"/>
              </a:avLst>
            </a:prstGeom>
            <a:solidFill>
              <a:srgbClr val="ECF2C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TextBox 12"/>
            <p:cNvSpPr txBox="1"/>
            <p:nvPr/>
          </p:nvSpPr>
          <p:spPr>
            <a:xfrm>
              <a:off x="10637280" y="2631866"/>
              <a:ext cx="1263699" cy="553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100">
                  <a:solidFill>
                    <a:srgbClr val="082AB8"/>
                  </a:solidFill>
                  <a:latin typeface="+mn-ea"/>
                </a:rPr>
                <a:t>8.3</a:t>
              </a:r>
              <a:r>
                <a:rPr lang="zh-CN" altLang="en-US" sz="2100">
                  <a:solidFill>
                    <a:srgbClr val="082AB8"/>
                  </a:solidFill>
                  <a:latin typeface="+mn-ea"/>
                </a:rPr>
                <a:t>元</a:t>
              </a:r>
              <a:endParaRPr lang="zh-CN" altLang="en-US" sz="2100" dirty="0">
                <a:solidFill>
                  <a:srgbClr val="FF0000"/>
                </a:solidFill>
                <a:latin typeface="+mn-ea"/>
              </a:endParaRPr>
            </a:p>
          </p:txBody>
        </p:sp>
      </p:grpSp>
      <p:sp>
        <p:nvSpPr>
          <p:cNvPr id="26" name="圆角矩形 25"/>
          <p:cNvSpPr/>
          <p:nvPr/>
        </p:nvSpPr>
        <p:spPr>
          <a:xfrm>
            <a:off x="4572755" y="2406195"/>
            <a:ext cx="800100" cy="333375"/>
          </a:xfrm>
          <a:prstGeom prst="roundRect">
            <a:avLst>
              <a:gd name="adj" fmla="val 42381"/>
            </a:avLst>
          </a:prstGeom>
          <a:solidFill>
            <a:srgbClr val="FFC000">
              <a:alpha val="50980"/>
            </a:srgbClr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42" name="圆角矩形 41"/>
          <p:cNvSpPr/>
          <p:nvPr/>
        </p:nvSpPr>
        <p:spPr>
          <a:xfrm>
            <a:off x="3290888" y="2407920"/>
            <a:ext cx="864870" cy="339090"/>
          </a:xfrm>
          <a:prstGeom prst="roundRect">
            <a:avLst>
              <a:gd name="adj" fmla="val 42381"/>
            </a:avLst>
          </a:prstGeom>
          <a:solidFill>
            <a:srgbClr val="B7ECFF">
              <a:alpha val="50980"/>
            </a:srgbClr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grpSp>
        <p:nvGrpSpPr>
          <p:cNvPr id="72" name="组合 71"/>
          <p:cNvGrpSpPr/>
          <p:nvPr/>
        </p:nvGrpSpPr>
        <p:grpSpPr>
          <a:xfrm>
            <a:off x="6735634" y="1164981"/>
            <a:ext cx="663833" cy="425220"/>
            <a:chOff x="-659032" y="2701458"/>
            <a:chExt cx="1192834" cy="483300"/>
          </a:xfrm>
        </p:grpSpPr>
        <p:sp>
          <p:nvSpPr>
            <p:cNvPr id="73" name="对话气泡: 圆角矩形 24"/>
            <p:cNvSpPr/>
            <p:nvPr/>
          </p:nvSpPr>
          <p:spPr>
            <a:xfrm>
              <a:off x="-659032" y="2701458"/>
              <a:ext cx="871827" cy="472709"/>
            </a:xfrm>
            <a:prstGeom prst="wedgeRoundRectCallout">
              <a:avLst>
                <a:gd name="adj1" fmla="val -61231"/>
                <a:gd name="adj2" fmla="val -76957"/>
                <a:gd name="adj3" fmla="val 16667"/>
              </a:avLst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 defTabSz="342900">
                <a:defRPr/>
              </a:pPr>
              <a:endParaRPr lang="zh-CN" altLang="en-US" dirty="0">
                <a:solidFill>
                  <a:prstClr val="white"/>
                </a:solidFill>
                <a:latin typeface="+mn-ea"/>
              </a:endParaRPr>
            </a:p>
          </p:txBody>
        </p:sp>
        <p:sp>
          <p:nvSpPr>
            <p:cNvPr id="74" name="矩形 73"/>
            <p:cNvSpPr/>
            <p:nvPr/>
          </p:nvSpPr>
          <p:spPr>
            <a:xfrm>
              <a:off x="-570458" y="2712508"/>
              <a:ext cx="1104260" cy="47225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just">
                <a:defRPr/>
              </a:pPr>
              <a:r>
                <a:rPr lang="zh-CN" altLang="en-US" sz="2100">
                  <a:latin typeface="+mn-ea"/>
                </a:rPr>
                <a:t>少</a:t>
              </a:r>
              <a:endParaRPr lang="en-US" altLang="zh-CN" sz="2100" dirty="0">
                <a:latin typeface="+mn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6" presetClass="emph" presetSubtype="0" repeatCount="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 tmFilter="0, 0; .2, .5; .8, .5; 1, 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3" dur="250" autoRev="1" fill="hold"/>
                                        <p:tgtEl>
                                          <p:spTgt spid="4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6" presetClass="emph" presetSubtype="0" repeatCount="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 tmFilter="0, 0; .2, .5; .8, .5; 1, 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5" dur="250" autoRev="1" fill="hold"/>
                                        <p:tgtEl>
                                          <p:spTgt spid="3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6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"/>
                            </p:stCondLst>
                            <p:childTnLst>
                              <p:par>
                                <p:cTn id="5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000"/>
                            </p:stCondLst>
                            <p:childTnLst>
                              <p:par>
                                <p:cTn id="5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" grpId="0" uiExpand="1" build="p"/>
      <p:bldP spid="30" grpId="0"/>
      <p:bldP spid="45" grpId="0"/>
      <p:bldP spid="35" grpId="0" bldLvl="0" animBg="1"/>
      <p:bldP spid="35" grpId="1" bldLvl="0" animBg="1"/>
      <p:bldP spid="47" grpId="0"/>
      <p:bldP spid="26" grpId="0" animBg="1"/>
      <p:bldP spid="42" grpId="0" bldLvl="0" animBg="1"/>
      <p:bldP spid="42" grpId="1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流程图: 文档 66"/>
          <p:cNvSpPr/>
          <p:nvPr/>
        </p:nvSpPr>
        <p:spPr>
          <a:xfrm>
            <a:off x="2144475" y="1128884"/>
            <a:ext cx="2316749" cy="2531725"/>
          </a:xfrm>
          <a:prstGeom prst="flowChartDocumen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grpSp>
        <p:nvGrpSpPr>
          <p:cNvPr id="36" name="组合 35"/>
          <p:cNvGrpSpPr/>
          <p:nvPr/>
        </p:nvGrpSpPr>
        <p:grpSpPr>
          <a:xfrm>
            <a:off x="4808562" y="1699657"/>
            <a:ext cx="3451322" cy="799556"/>
            <a:chOff x="-659033" y="2611665"/>
            <a:chExt cx="4262998" cy="908766"/>
          </a:xfrm>
        </p:grpSpPr>
        <p:sp>
          <p:nvSpPr>
            <p:cNvPr id="37" name="对话气泡: 圆角矩形 24"/>
            <p:cNvSpPr/>
            <p:nvPr/>
          </p:nvSpPr>
          <p:spPr>
            <a:xfrm>
              <a:off x="-659033" y="2611665"/>
              <a:ext cx="4262998" cy="908766"/>
            </a:xfrm>
            <a:prstGeom prst="wedgeRoundRectCallout">
              <a:avLst>
                <a:gd name="adj1" fmla="val -55117"/>
                <a:gd name="adj2" fmla="val 2874"/>
                <a:gd name="adj3" fmla="val 16667"/>
              </a:avLst>
            </a:prstGeom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 defTabSz="342900">
                <a:defRPr/>
              </a:pPr>
              <a:r>
                <a:rPr lang="zh-CN" altLang="en-US" dirty="0">
                  <a:solidFill>
                    <a:prstClr val="white"/>
                  </a:solidFill>
                  <a:latin typeface="+mn-ea"/>
                </a:rPr>
                <a:t>这个月</a:t>
              </a:r>
              <a:endParaRPr lang="zh-CN" altLang="en-US" dirty="0">
                <a:solidFill>
                  <a:prstClr val="white"/>
                </a:solidFill>
                <a:latin typeface="+mn-ea"/>
              </a:endParaRPr>
            </a:p>
          </p:txBody>
        </p:sp>
        <p:sp>
          <p:nvSpPr>
            <p:cNvPr id="38" name="矩形 37"/>
            <p:cNvSpPr/>
            <p:nvPr/>
          </p:nvSpPr>
          <p:spPr>
            <a:xfrm>
              <a:off x="-569187" y="2663090"/>
              <a:ext cx="4090796" cy="83955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just">
                <a:defRPr/>
              </a:pPr>
              <a:r>
                <a:rPr lang="zh-CN" altLang="en-US" sz="2100" dirty="0">
                  <a:latin typeface="+mn-ea"/>
                </a:rPr>
                <a:t>根据小数的性质，可以先在百分位上添</a:t>
              </a:r>
              <a:r>
                <a:rPr lang="zh-CN" altLang="en-US" sz="2100" dirty="0">
                  <a:solidFill>
                    <a:srgbClr val="FF0000"/>
                  </a:solidFill>
                  <a:latin typeface="+mn-ea"/>
                </a:rPr>
                <a:t>“</a:t>
              </a:r>
              <a:r>
                <a:rPr lang="en-US" altLang="zh-CN" sz="2100" dirty="0">
                  <a:solidFill>
                    <a:srgbClr val="FF0000"/>
                  </a:solidFill>
                  <a:latin typeface="+mn-ea"/>
                </a:rPr>
                <a:t>0”</a:t>
              </a:r>
              <a:r>
                <a:rPr lang="zh-CN" altLang="en-US" sz="2100" dirty="0">
                  <a:latin typeface="+mn-ea"/>
                </a:rPr>
                <a:t>后再</a:t>
              </a:r>
              <a:r>
                <a:rPr lang="zh-CN" altLang="en-US" sz="2100" dirty="0">
                  <a:solidFill>
                    <a:srgbClr val="FF0000"/>
                  </a:solidFill>
                  <a:latin typeface="+mn-ea"/>
                </a:rPr>
                <a:t>减</a:t>
              </a:r>
              <a:r>
                <a:rPr lang="zh-CN" altLang="en-US" sz="2100" dirty="0">
                  <a:latin typeface="+mn-ea"/>
                </a:rPr>
                <a:t>。</a:t>
              </a:r>
              <a:endParaRPr lang="zh-CN" altLang="en-US" sz="2100" dirty="0">
                <a:latin typeface="+mn-ea"/>
              </a:endParaRPr>
            </a:p>
          </p:txBody>
        </p:sp>
      </p:grpSp>
      <p:sp>
        <p:nvSpPr>
          <p:cNvPr id="45" name="TextBox 12"/>
          <p:cNvSpPr txBox="1"/>
          <p:nvPr/>
        </p:nvSpPr>
        <p:spPr>
          <a:xfrm>
            <a:off x="2419593" y="614045"/>
            <a:ext cx="2161932" cy="3924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100" b="1">
                <a:solidFill>
                  <a:srgbClr val="082AB8"/>
                </a:solidFill>
                <a:latin typeface="+mn-ea"/>
              </a:rPr>
              <a:t>8.3 – 6.45 </a:t>
            </a:r>
            <a:r>
              <a:rPr lang="en-US" altLang="zh-CN" sz="2100" b="1">
                <a:latin typeface="+mn-ea"/>
              </a:rPr>
              <a:t>=</a:t>
            </a:r>
            <a:endParaRPr lang="zh-CN" altLang="en-US" sz="2100" b="1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47" name="TextBox 12"/>
          <p:cNvSpPr txBox="1"/>
          <p:nvPr/>
        </p:nvSpPr>
        <p:spPr>
          <a:xfrm>
            <a:off x="3971188" y="610553"/>
            <a:ext cx="1481720" cy="3924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100" b="1" dirty="0">
                <a:solidFill>
                  <a:srgbClr val="FF0000"/>
                </a:solidFill>
                <a:latin typeface="+mn-ea"/>
              </a:rPr>
              <a:t>1.85</a:t>
            </a:r>
            <a:r>
              <a:rPr lang="zh-CN" altLang="en-US" sz="2100" b="1" dirty="0">
                <a:solidFill>
                  <a:srgbClr val="FF0000"/>
                </a:solidFill>
                <a:latin typeface="+mn-ea"/>
              </a:rPr>
              <a:t>（元）</a:t>
            </a:r>
            <a:endParaRPr lang="zh-CN" altLang="en-US" sz="2100" b="1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48" name="Rectangle 26"/>
          <p:cNvSpPr>
            <a:spLocks noChangeArrowheads="1"/>
          </p:cNvSpPr>
          <p:nvPr/>
        </p:nvSpPr>
        <p:spPr bwMode="auto">
          <a:xfrm>
            <a:off x="3437904" y="2051543"/>
            <a:ext cx="162000" cy="783000"/>
          </a:xfrm>
          <a:prstGeom prst="rect">
            <a:avLst/>
          </a:prstGeom>
          <a:solidFill>
            <a:srgbClr val="B7ECFF"/>
          </a:solidFill>
          <a:ln>
            <a:noFill/>
          </a:ln>
          <a:effectLst/>
        </p:spPr>
        <p:txBody>
          <a:bodyPr wrap="none" lIns="67500" tIns="35100" rIns="67500" bIns="35100" anchor="ctr"/>
          <a:lstStyle/>
          <a:p>
            <a:pPr>
              <a:defRPr/>
            </a:pPr>
            <a:endParaRPr lang="zh-CN" altLang="en-US" sz="2100" b="1">
              <a:latin typeface="+mn-ea"/>
              <a:cs typeface="宋体" panose="02010600030101010101" pitchFamily="2" charset="-122"/>
            </a:endParaRPr>
          </a:p>
        </p:txBody>
      </p:sp>
      <p:sp>
        <p:nvSpPr>
          <p:cNvPr id="49" name="Rectangle 26"/>
          <p:cNvSpPr>
            <a:spLocks noChangeArrowheads="1"/>
          </p:cNvSpPr>
          <p:nvPr/>
        </p:nvSpPr>
        <p:spPr bwMode="auto">
          <a:xfrm>
            <a:off x="2983629" y="2045940"/>
            <a:ext cx="162000" cy="783000"/>
          </a:xfrm>
          <a:prstGeom prst="rect">
            <a:avLst/>
          </a:prstGeom>
          <a:solidFill>
            <a:srgbClr val="B7ECFF"/>
          </a:solidFill>
          <a:ln>
            <a:noFill/>
          </a:ln>
          <a:effectLst/>
        </p:spPr>
        <p:txBody>
          <a:bodyPr wrap="none" lIns="67500" tIns="35100" rIns="67500" bIns="35100" anchor="ctr"/>
          <a:lstStyle/>
          <a:p>
            <a:pPr>
              <a:defRPr/>
            </a:pPr>
            <a:endParaRPr lang="zh-CN" altLang="en-US" sz="2100" b="1">
              <a:latin typeface="+mn-ea"/>
              <a:cs typeface="宋体" panose="02010600030101010101" pitchFamily="2" charset="-122"/>
            </a:endParaRPr>
          </a:p>
        </p:txBody>
      </p:sp>
      <p:sp>
        <p:nvSpPr>
          <p:cNvPr id="50" name="Rectangle 26"/>
          <p:cNvSpPr>
            <a:spLocks noChangeArrowheads="1"/>
          </p:cNvSpPr>
          <p:nvPr/>
        </p:nvSpPr>
        <p:spPr bwMode="auto">
          <a:xfrm>
            <a:off x="3809189" y="2037895"/>
            <a:ext cx="162000" cy="783000"/>
          </a:xfrm>
          <a:prstGeom prst="rect">
            <a:avLst/>
          </a:prstGeom>
          <a:solidFill>
            <a:srgbClr val="B7ECFF"/>
          </a:solidFill>
          <a:ln>
            <a:noFill/>
          </a:ln>
          <a:effectLst/>
        </p:spPr>
        <p:txBody>
          <a:bodyPr wrap="none" lIns="67500" tIns="35100" rIns="67500" bIns="35100" anchor="ctr"/>
          <a:lstStyle/>
          <a:p>
            <a:pPr>
              <a:defRPr/>
            </a:pPr>
            <a:endParaRPr lang="zh-CN" altLang="en-US" sz="2100" b="1" dirty="0">
              <a:latin typeface="+mn-ea"/>
              <a:cs typeface="宋体" panose="02010600030101010101" pitchFamily="2" charset="-122"/>
            </a:endParaRPr>
          </a:p>
        </p:txBody>
      </p:sp>
      <p:sp>
        <p:nvSpPr>
          <p:cNvPr id="51" name="Text Box 31"/>
          <p:cNvSpPr txBox="1">
            <a:spLocks noChangeArrowheads="1"/>
          </p:cNvSpPr>
          <p:nvPr/>
        </p:nvSpPr>
        <p:spPr bwMode="auto">
          <a:xfrm>
            <a:off x="2891401" y="2404350"/>
            <a:ext cx="1159436" cy="440218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67500" tIns="35100" rIns="67500" bIns="35100">
            <a:spAutoFit/>
          </a:bodyPr>
          <a:lstStyle/>
          <a:p>
            <a:pPr>
              <a:defRPr/>
            </a:pPr>
            <a:r>
              <a:rPr lang="en-US" altLang="zh-CN" sz="2400" b="1">
                <a:latin typeface="+mn-ea"/>
                <a:cs typeface="宋体" panose="02010600030101010101" pitchFamily="2" charset="-122"/>
              </a:rPr>
              <a:t>6</a:t>
            </a:r>
            <a:r>
              <a:rPr lang="zh-CN" altLang="en-US" sz="2400" b="1">
                <a:latin typeface="+mn-ea"/>
                <a:cs typeface="宋体" panose="02010600030101010101" pitchFamily="2" charset="-122"/>
              </a:rPr>
              <a:t> </a:t>
            </a:r>
            <a:r>
              <a:rPr lang="en-US" altLang="zh-CN" sz="2400" b="1">
                <a:latin typeface="+mn-ea"/>
                <a:cs typeface="宋体" panose="02010600030101010101" pitchFamily="2" charset="-122"/>
              </a:rPr>
              <a:t>.</a:t>
            </a:r>
            <a:r>
              <a:rPr lang="zh-CN" altLang="en-US" sz="2400" b="1">
                <a:latin typeface="+mn-ea"/>
                <a:cs typeface="宋体" panose="02010600030101010101" pitchFamily="2" charset="-122"/>
              </a:rPr>
              <a:t> </a:t>
            </a:r>
            <a:r>
              <a:rPr lang="en-US" altLang="zh-CN" sz="2400" b="1">
                <a:latin typeface="+mn-ea"/>
                <a:cs typeface="宋体" panose="02010600030101010101" pitchFamily="2" charset="-122"/>
              </a:rPr>
              <a:t>4  5</a:t>
            </a:r>
            <a:endParaRPr lang="en-US" altLang="zh-CN" sz="2400" b="1" dirty="0">
              <a:latin typeface="+mn-ea"/>
              <a:cs typeface="宋体" panose="02010600030101010101" pitchFamily="2" charset="-122"/>
            </a:endParaRPr>
          </a:p>
        </p:txBody>
      </p:sp>
      <p:sp>
        <p:nvSpPr>
          <p:cNvPr id="52" name="Rectangle 25"/>
          <p:cNvSpPr>
            <a:spLocks noChangeArrowheads="1"/>
          </p:cNvSpPr>
          <p:nvPr/>
        </p:nvSpPr>
        <p:spPr bwMode="auto">
          <a:xfrm>
            <a:off x="2544976" y="2424426"/>
            <a:ext cx="315855" cy="563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7500" tIns="35100" rIns="67500" bIns="3510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kumimoji="0" lang="en-US" altLang="zh-CN" b="1">
                <a:solidFill>
                  <a:srgbClr val="000000"/>
                </a:solidFill>
                <a:latin typeface="+mn-ea"/>
                <a:ea typeface="+mn-ea"/>
              </a:rPr>
              <a:t>-</a:t>
            </a:r>
            <a:endParaRPr kumimoji="0" lang="zh-CN" altLang="en-US" b="1">
              <a:solidFill>
                <a:srgbClr val="000000"/>
              </a:solidFill>
              <a:latin typeface="+mn-ea"/>
              <a:ea typeface="+mn-ea"/>
            </a:endParaRPr>
          </a:p>
        </p:txBody>
      </p:sp>
      <p:sp>
        <p:nvSpPr>
          <p:cNvPr id="53" name="Text Box 27"/>
          <p:cNvSpPr txBox="1">
            <a:spLocks noChangeArrowheads="1"/>
          </p:cNvSpPr>
          <p:nvPr/>
        </p:nvSpPr>
        <p:spPr bwMode="auto">
          <a:xfrm>
            <a:off x="3373698" y="2889053"/>
            <a:ext cx="326274" cy="440218"/>
          </a:xfrm>
          <a:prstGeom prst="rect">
            <a:avLst/>
          </a:prstGeom>
          <a:noFill/>
          <a:ln>
            <a:noFill/>
          </a:ln>
        </p:spPr>
        <p:txBody>
          <a:bodyPr wrap="none" lIns="67500" tIns="35100" rIns="67500" bIns="35100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kumimoji="0" lang="en-US" altLang="zh-CN" b="1">
                <a:solidFill>
                  <a:srgbClr val="FF0000"/>
                </a:solidFill>
                <a:latin typeface="+mn-ea"/>
                <a:ea typeface="+mn-ea"/>
              </a:rPr>
              <a:t>8</a:t>
            </a:r>
            <a:endParaRPr kumimoji="0" lang="en-US" altLang="zh-CN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54" name="Text Box 27"/>
          <p:cNvSpPr txBox="1">
            <a:spLocks noChangeArrowheads="1"/>
          </p:cNvSpPr>
          <p:nvPr/>
        </p:nvSpPr>
        <p:spPr bwMode="auto">
          <a:xfrm>
            <a:off x="2896295" y="2877370"/>
            <a:ext cx="303476" cy="440218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67500" tIns="35100" rIns="67500" bIns="35100">
            <a:spAutoFit/>
          </a:bodyPr>
          <a:lstStyle/>
          <a:p>
            <a:pPr>
              <a:defRPr/>
            </a:pPr>
            <a:r>
              <a:rPr lang="en-US" altLang="zh-CN" sz="2400" b="1">
                <a:solidFill>
                  <a:srgbClr val="FF0000"/>
                </a:solidFill>
                <a:latin typeface="+mn-ea"/>
                <a:cs typeface="宋体" panose="02010600030101010101" pitchFamily="2" charset="-122"/>
              </a:rPr>
              <a:t>1</a:t>
            </a:r>
            <a:endParaRPr lang="en-US" altLang="zh-CN" sz="2400" b="1" dirty="0">
              <a:solidFill>
                <a:srgbClr val="FF0000"/>
              </a:solidFill>
              <a:latin typeface="+mn-ea"/>
              <a:cs typeface="宋体" panose="02010600030101010101" pitchFamily="2" charset="-122"/>
            </a:endParaRPr>
          </a:p>
        </p:txBody>
      </p:sp>
      <p:sp>
        <p:nvSpPr>
          <p:cNvPr id="55" name="Line 32"/>
          <p:cNvSpPr>
            <a:spLocks noChangeShapeType="1"/>
          </p:cNvSpPr>
          <p:nvPr/>
        </p:nvSpPr>
        <p:spPr bwMode="auto">
          <a:xfrm flipV="1">
            <a:off x="2327465" y="2871006"/>
            <a:ext cx="1778337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67500" tIns="35100" rIns="67500" bIns="35100" anchor="ctr"/>
          <a:lstStyle/>
          <a:p>
            <a:endParaRPr lang="zh-CN" altLang="en-US" sz="2400" b="1">
              <a:latin typeface="+mn-ea"/>
            </a:endParaRPr>
          </a:p>
        </p:txBody>
      </p:sp>
      <p:sp>
        <p:nvSpPr>
          <p:cNvPr id="57" name="Rectangle 36"/>
          <p:cNvSpPr>
            <a:spLocks noChangeArrowheads="1"/>
          </p:cNvSpPr>
          <p:nvPr/>
        </p:nvSpPr>
        <p:spPr bwMode="auto">
          <a:xfrm>
            <a:off x="3200203" y="2048557"/>
            <a:ext cx="189380" cy="1251287"/>
          </a:xfrm>
          <a:prstGeom prst="rect">
            <a:avLst/>
          </a:prstGeom>
          <a:noFill/>
          <a:ln w="38100">
            <a:solidFill>
              <a:srgbClr val="082AB8"/>
            </a:solidFill>
            <a:prstDash val="sysDot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67500" tIns="35100" rIns="67500" bIns="35100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kumimoji="0" lang="zh-CN" altLang="en-US" sz="2100" b="1">
              <a:latin typeface="+mn-ea"/>
              <a:ea typeface="+mn-ea"/>
            </a:endParaRPr>
          </a:p>
        </p:txBody>
      </p:sp>
      <p:sp>
        <p:nvSpPr>
          <p:cNvPr id="58" name="Rectangle 37"/>
          <p:cNvSpPr>
            <a:spLocks noChangeArrowheads="1"/>
          </p:cNvSpPr>
          <p:nvPr/>
        </p:nvSpPr>
        <p:spPr bwMode="auto">
          <a:xfrm>
            <a:off x="3183729" y="2859627"/>
            <a:ext cx="253338" cy="563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7500" tIns="35100" rIns="67500" bIns="3510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30000"/>
              </a:spcBef>
              <a:buFontTx/>
              <a:buNone/>
              <a:defRPr/>
            </a:pPr>
            <a:r>
              <a:rPr kumimoji="0" lang="en-US" altLang="zh-CN" b="1" dirty="0">
                <a:solidFill>
                  <a:srgbClr val="FF0000"/>
                </a:solidFill>
                <a:latin typeface="+mn-ea"/>
                <a:ea typeface="+mn-ea"/>
              </a:rPr>
              <a:t>.</a:t>
            </a:r>
            <a:endParaRPr kumimoji="0" lang="en-US" altLang="zh-CN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59" name="Text Box 31"/>
          <p:cNvSpPr txBox="1">
            <a:spLocks noChangeArrowheads="1"/>
          </p:cNvSpPr>
          <p:nvPr/>
        </p:nvSpPr>
        <p:spPr bwMode="auto">
          <a:xfrm>
            <a:off x="2908267" y="2013578"/>
            <a:ext cx="786737" cy="440218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67500" tIns="35100" rIns="67500" bIns="35100">
            <a:spAutoFit/>
          </a:bodyPr>
          <a:lstStyle/>
          <a:p>
            <a:pPr>
              <a:defRPr/>
            </a:pPr>
            <a:r>
              <a:rPr lang="en-US" altLang="zh-CN" sz="2400" b="1">
                <a:latin typeface="+mn-ea"/>
                <a:cs typeface="宋体" panose="02010600030101010101" pitchFamily="2" charset="-122"/>
              </a:rPr>
              <a:t>8 . 3</a:t>
            </a:r>
            <a:endParaRPr lang="en-US" altLang="zh-CN" sz="2400" b="1" dirty="0">
              <a:latin typeface="+mn-ea"/>
              <a:cs typeface="宋体" panose="02010600030101010101" pitchFamily="2" charset="-122"/>
            </a:endParaRPr>
          </a:p>
        </p:txBody>
      </p:sp>
      <p:sp>
        <p:nvSpPr>
          <p:cNvPr id="60" name="文本框 59"/>
          <p:cNvSpPr txBox="1">
            <a:spLocks noChangeArrowheads="1"/>
          </p:cNvSpPr>
          <p:nvPr/>
        </p:nvSpPr>
        <p:spPr bwMode="auto">
          <a:xfrm>
            <a:off x="3339134" y="1200796"/>
            <a:ext cx="323850" cy="8171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zh-CN" altLang="en-US" sz="1800" dirty="0">
                <a:latin typeface="+mn-ea"/>
                <a:ea typeface="+mn-ea"/>
              </a:rPr>
              <a:t>十分位</a:t>
            </a:r>
            <a:endParaRPr lang="zh-CN" altLang="en-US" sz="1800" dirty="0">
              <a:latin typeface="+mn-ea"/>
              <a:ea typeface="+mn-ea"/>
            </a:endParaRPr>
          </a:p>
        </p:txBody>
      </p:sp>
      <p:sp>
        <p:nvSpPr>
          <p:cNvPr id="61" name="文本框 60"/>
          <p:cNvSpPr txBox="1">
            <a:spLocks noChangeArrowheads="1"/>
          </p:cNvSpPr>
          <p:nvPr/>
        </p:nvSpPr>
        <p:spPr bwMode="auto">
          <a:xfrm>
            <a:off x="3726535" y="1237098"/>
            <a:ext cx="325040" cy="8171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zh-CN" altLang="en-US" sz="1800" dirty="0">
                <a:latin typeface="+mn-ea"/>
                <a:ea typeface="+mn-ea"/>
              </a:rPr>
              <a:t>百分位</a:t>
            </a:r>
            <a:endParaRPr lang="zh-CN" altLang="en-US" sz="1800" dirty="0">
              <a:latin typeface="+mn-ea"/>
              <a:ea typeface="+mn-ea"/>
            </a:endParaRPr>
          </a:p>
        </p:txBody>
      </p:sp>
      <p:sp>
        <p:nvSpPr>
          <p:cNvPr id="62" name="文本框 61"/>
          <p:cNvSpPr txBox="1">
            <a:spLocks noChangeArrowheads="1"/>
          </p:cNvSpPr>
          <p:nvPr/>
        </p:nvSpPr>
        <p:spPr bwMode="auto">
          <a:xfrm>
            <a:off x="2902442" y="1267513"/>
            <a:ext cx="323850" cy="5678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zh-CN" altLang="en-US" sz="1800" dirty="0">
                <a:latin typeface="+mn-ea"/>
                <a:ea typeface="+mn-ea"/>
              </a:rPr>
              <a:t>个位</a:t>
            </a:r>
            <a:endParaRPr lang="zh-CN" altLang="en-US" sz="1800" dirty="0">
              <a:latin typeface="+mn-ea"/>
              <a:ea typeface="+mn-ea"/>
            </a:endParaRPr>
          </a:p>
        </p:txBody>
      </p:sp>
      <p:sp>
        <p:nvSpPr>
          <p:cNvPr id="63" name="Text Box 27"/>
          <p:cNvSpPr txBox="1">
            <a:spLocks noChangeArrowheads="1"/>
          </p:cNvSpPr>
          <p:nvPr/>
        </p:nvSpPr>
        <p:spPr bwMode="auto">
          <a:xfrm>
            <a:off x="3722712" y="2882028"/>
            <a:ext cx="307061" cy="440218"/>
          </a:xfrm>
          <a:prstGeom prst="rect">
            <a:avLst/>
          </a:prstGeom>
          <a:noFill/>
          <a:ln>
            <a:noFill/>
          </a:ln>
        </p:spPr>
        <p:txBody>
          <a:bodyPr wrap="square" lIns="67500" tIns="35100" rIns="67500" bIns="35100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kumimoji="0" lang="en-US" altLang="zh-CN" b="1">
                <a:solidFill>
                  <a:srgbClr val="FF0000"/>
                </a:solidFill>
                <a:latin typeface="+mn-ea"/>
                <a:ea typeface="+mn-ea"/>
              </a:rPr>
              <a:t>5</a:t>
            </a:r>
            <a:endParaRPr kumimoji="0" lang="en-US" altLang="zh-CN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64" name="圆角矩形标注 63"/>
          <p:cNvSpPr/>
          <p:nvPr/>
        </p:nvSpPr>
        <p:spPr>
          <a:xfrm>
            <a:off x="495055" y="1789649"/>
            <a:ext cx="1413515" cy="720552"/>
          </a:xfrm>
          <a:prstGeom prst="wedgeRoundRectCallout">
            <a:avLst>
              <a:gd name="adj1" fmla="val 60705"/>
              <a:gd name="adj2" fmla="val 13513"/>
              <a:gd name="adj3" fmla="val 16667"/>
            </a:avLst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lIns="68580" tIns="34290" rIns="68580" bIns="34290" rtlCol="0" anchor="ctr"/>
          <a:lstStyle/>
          <a:p>
            <a:pPr algn="l"/>
            <a:r>
              <a:rPr lang="zh-CN" altLang="en-US" sz="2100" dirty="0">
                <a:solidFill>
                  <a:srgbClr val="FF0000"/>
                </a:solidFill>
                <a:latin typeface="+mj-ea"/>
                <a:ea typeface="+mj-ea"/>
              </a:rPr>
              <a:t>小数点</a:t>
            </a:r>
            <a:r>
              <a:rPr lang="zh-CN" altLang="en-US" sz="2100" dirty="0">
                <a:solidFill>
                  <a:schemeClr val="tx1"/>
                </a:solidFill>
                <a:latin typeface="+mj-ea"/>
                <a:ea typeface="+mj-ea"/>
              </a:rPr>
              <a:t>一定要对齐。</a:t>
            </a:r>
            <a:endParaRPr lang="zh-CN" altLang="en-US" sz="21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66" name="圆角矩形标注 65"/>
          <p:cNvSpPr/>
          <p:nvPr/>
        </p:nvSpPr>
        <p:spPr>
          <a:xfrm>
            <a:off x="6307747" y="3009848"/>
            <a:ext cx="2445728" cy="709108"/>
          </a:xfrm>
          <a:prstGeom prst="wedgeRoundRectCallout">
            <a:avLst>
              <a:gd name="adj1" fmla="val -58976"/>
              <a:gd name="adj2" fmla="val 40365"/>
              <a:gd name="adj3" fmla="val 16667"/>
            </a:avLst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lIns="68580" tIns="34290" rIns="68580" bIns="34290" rtlCol="0" anchor="ctr"/>
          <a:lstStyle/>
          <a:p>
            <a:r>
              <a:rPr lang="en-US" altLang="zh-CN" sz="2100" dirty="0">
                <a:solidFill>
                  <a:schemeClr val="tx1"/>
                </a:solidFill>
                <a:latin typeface="+mj-ea"/>
                <a:ea typeface="+mj-ea"/>
              </a:rPr>
              <a:t>0</a:t>
            </a:r>
            <a:r>
              <a:rPr lang="zh-CN" altLang="en-US" sz="2100" dirty="0">
                <a:solidFill>
                  <a:schemeClr val="tx1"/>
                </a:solidFill>
                <a:latin typeface="+mj-ea"/>
                <a:ea typeface="+mj-ea"/>
              </a:rPr>
              <a:t>减</a:t>
            </a:r>
            <a:r>
              <a:rPr lang="en-US" altLang="zh-CN" sz="2100" dirty="0">
                <a:solidFill>
                  <a:schemeClr val="tx1"/>
                </a:solidFill>
                <a:latin typeface="+mj-ea"/>
                <a:ea typeface="+mj-ea"/>
              </a:rPr>
              <a:t>5</a:t>
            </a:r>
            <a:r>
              <a:rPr lang="zh-CN" altLang="en-US" sz="2100" dirty="0">
                <a:solidFill>
                  <a:schemeClr val="tx1"/>
                </a:solidFill>
                <a:latin typeface="+mj-ea"/>
                <a:ea typeface="+mj-ea"/>
              </a:rPr>
              <a:t>不够减，从</a:t>
            </a:r>
            <a:r>
              <a:rPr lang="zh-CN" altLang="en-US" sz="2100" dirty="0">
                <a:solidFill>
                  <a:srgbClr val="FF0000"/>
                </a:solidFill>
                <a:latin typeface="+mj-ea"/>
                <a:ea typeface="+mj-ea"/>
              </a:rPr>
              <a:t>十分位借</a:t>
            </a:r>
            <a:r>
              <a:rPr lang="en-US" altLang="zh-CN" sz="2100" dirty="0">
                <a:solidFill>
                  <a:srgbClr val="FF0000"/>
                </a:solidFill>
                <a:latin typeface="+mj-ea"/>
                <a:ea typeface="+mj-ea"/>
              </a:rPr>
              <a:t>1</a:t>
            </a:r>
            <a:r>
              <a:rPr lang="zh-CN" altLang="en-US" sz="2100" dirty="0">
                <a:solidFill>
                  <a:schemeClr val="tx1"/>
                </a:solidFill>
                <a:latin typeface="+mj-ea"/>
                <a:ea typeface="+mj-ea"/>
              </a:rPr>
              <a:t>当作</a:t>
            </a:r>
            <a:r>
              <a:rPr lang="en-US" altLang="zh-CN" sz="2100" dirty="0">
                <a:solidFill>
                  <a:schemeClr val="tx1"/>
                </a:solidFill>
                <a:latin typeface="+mj-ea"/>
                <a:ea typeface="+mj-ea"/>
              </a:rPr>
              <a:t>10</a:t>
            </a:r>
            <a:r>
              <a:rPr lang="zh-CN" altLang="en-US" sz="2100" dirty="0">
                <a:solidFill>
                  <a:schemeClr val="tx1"/>
                </a:solidFill>
                <a:latin typeface="+mj-ea"/>
                <a:ea typeface="+mj-ea"/>
              </a:rPr>
              <a:t>。</a:t>
            </a:r>
            <a:endParaRPr lang="zh-CN" altLang="en-US" sz="21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grpSp>
        <p:nvGrpSpPr>
          <p:cNvPr id="44" name="组合 43"/>
          <p:cNvGrpSpPr/>
          <p:nvPr/>
        </p:nvGrpSpPr>
        <p:grpSpPr>
          <a:xfrm>
            <a:off x="498792" y="1007643"/>
            <a:ext cx="1457243" cy="577081"/>
            <a:chOff x="-659033" y="2611666"/>
            <a:chExt cx="4463004" cy="655903"/>
          </a:xfrm>
        </p:grpSpPr>
        <p:sp>
          <p:nvSpPr>
            <p:cNvPr id="71" name="对话气泡: 圆角矩形 24"/>
            <p:cNvSpPr/>
            <p:nvPr/>
          </p:nvSpPr>
          <p:spPr>
            <a:xfrm>
              <a:off x="-659033" y="2701458"/>
              <a:ext cx="3912072" cy="539876"/>
            </a:xfrm>
            <a:prstGeom prst="wedgeRoundRectCallout">
              <a:avLst>
                <a:gd name="adj1" fmla="val 69580"/>
                <a:gd name="adj2" fmla="val 47127"/>
                <a:gd name="adj3" fmla="val 16667"/>
              </a:avLst>
            </a:prstGeom>
            <a:solidFill>
              <a:schemeClr val="accent4">
                <a:lumMod val="20000"/>
                <a:lumOff val="80000"/>
              </a:schemeClr>
            </a:solidFill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 defTabSz="342900">
                <a:defRPr/>
              </a:pPr>
              <a:endParaRPr lang="zh-CN" altLang="en-US" dirty="0">
                <a:solidFill>
                  <a:prstClr val="white"/>
                </a:solidFill>
                <a:latin typeface="+mn-ea"/>
              </a:endParaRPr>
            </a:p>
          </p:txBody>
        </p:sp>
        <p:sp>
          <p:nvSpPr>
            <p:cNvPr id="72" name="矩形 71"/>
            <p:cNvSpPr/>
            <p:nvPr/>
          </p:nvSpPr>
          <p:spPr>
            <a:xfrm>
              <a:off x="-569188" y="2611666"/>
              <a:ext cx="4373159" cy="65590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just">
                <a:lnSpc>
                  <a:spcPct val="150000"/>
                </a:lnSpc>
                <a:defRPr/>
              </a:pPr>
              <a:r>
                <a:rPr lang="zh-CN" altLang="en-US" sz="2100" dirty="0">
                  <a:latin typeface="+mn-ea"/>
                </a:rPr>
                <a:t>探究算法</a:t>
              </a:r>
              <a:endParaRPr lang="en-US" altLang="zh-CN" sz="2100" dirty="0">
                <a:latin typeface="+mn-ea"/>
              </a:endParaRPr>
            </a:p>
          </p:txBody>
        </p:sp>
      </p:grpSp>
      <p:sp>
        <p:nvSpPr>
          <p:cNvPr id="73" name="圆角矩形标注 72"/>
          <p:cNvSpPr/>
          <p:nvPr/>
        </p:nvSpPr>
        <p:spPr>
          <a:xfrm>
            <a:off x="472916" y="3735705"/>
            <a:ext cx="1303020" cy="720566"/>
          </a:xfrm>
          <a:prstGeom prst="wedgeRoundRectCallout">
            <a:avLst>
              <a:gd name="adj1" fmla="val 60705"/>
              <a:gd name="adj2" fmla="val 13513"/>
              <a:gd name="adj3" fmla="val 16667"/>
            </a:avLst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lIns="68580" tIns="34290" rIns="68580" bIns="34290" rtlCol="0" anchor="ctr"/>
          <a:lstStyle/>
          <a:p>
            <a:r>
              <a:rPr lang="zh-CN" altLang="en-US" sz="2100">
                <a:solidFill>
                  <a:schemeClr val="tx1"/>
                </a:solidFill>
                <a:latin typeface="+mj-ea"/>
                <a:ea typeface="+mj-ea"/>
              </a:rPr>
              <a:t>百分位上怎样减？</a:t>
            </a:r>
            <a:endParaRPr lang="zh-CN" altLang="en-US" sz="21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74" name="TextBox 12"/>
          <p:cNvSpPr txBox="1"/>
          <p:nvPr/>
        </p:nvSpPr>
        <p:spPr>
          <a:xfrm>
            <a:off x="3740156" y="2009866"/>
            <a:ext cx="399523" cy="3924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100" b="1">
                <a:solidFill>
                  <a:srgbClr val="FF0000"/>
                </a:solidFill>
                <a:latin typeface="+mn-ea"/>
              </a:rPr>
              <a:t>0</a:t>
            </a:r>
            <a:endParaRPr lang="zh-CN" altLang="en-US" sz="2100" b="1" dirty="0">
              <a:solidFill>
                <a:srgbClr val="FF0000"/>
              </a:solidFill>
              <a:latin typeface="+mn-ea"/>
            </a:endParaRPr>
          </a:p>
        </p:txBody>
      </p:sp>
      <p:grpSp>
        <p:nvGrpSpPr>
          <p:cNvPr id="75" name="组合 74"/>
          <p:cNvGrpSpPr/>
          <p:nvPr/>
        </p:nvGrpSpPr>
        <p:grpSpPr>
          <a:xfrm>
            <a:off x="3897016" y="3263835"/>
            <a:ext cx="951608" cy="236342"/>
            <a:chOff x="4227275" y="4576472"/>
            <a:chExt cx="1161022" cy="336454"/>
          </a:xfrm>
        </p:grpSpPr>
        <p:cxnSp>
          <p:nvCxnSpPr>
            <p:cNvPr id="76" name="直接连接符 75"/>
            <p:cNvCxnSpPr/>
            <p:nvPr/>
          </p:nvCxnSpPr>
          <p:spPr>
            <a:xfrm>
              <a:off x="4227275" y="4576472"/>
              <a:ext cx="0" cy="336454"/>
            </a:xfrm>
            <a:prstGeom prst="line">
              <a:avLst/>
            </a:prstGeom>
            <a:ln w="19050">
              <a:solidFill>
                <a:srgbClr val="082AB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直接箭头连接符 76"/>
            <p:cNvCxnSpPr/>
            <p:nvPr/>
          </p:nvCxnSpPr>
          <p:spPr>
            <a:xfrm>
              <a:off x="4227275" y="4912926"/>
              <a:ext cx="1161022" cy="0"/>
            </a:xfrm>
            <a:prstGeom prst="straightConnector1">
              <a:avLst/>
            </a:prstGeom>
            <a:ln w="19050">
              <a:solidFill>
                <a:srgbClr val="082AB8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8" name="Text Box 4"/>
          <p:cNvSpPr txBox="1">
            <a:spLocks noChangeArrowheads="1"/>
          </p:cNvSpPr>
          <p:nvPr/>
        </p:nvSpPr>
        <p:spPr bwMode="auto">
          <a:xfrm>
            <a:off x="4856621" y="3229591"/>
            <a:ext cx="1311645" cy="4893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</a:pPr>
            <a:r>
              <a:rPr lang="en-US" altLang="zh-CN" sz="2100">
                <a:solidFill>
                  <a:srgbClr val="082AB8"/>
                </a:solidFill>
                <a:latin typeface="+mn-ea"/>
                <a:ea typeface="+mn-ea"/>
              </a:rPr>
              <a:t>10-5</a:t>
            </a:r>
            <a:r>
              <a:rPr lang="en-US" altLang="zh-CN" sz="2100">
                <a:latin typeface="+mn-ea"/>
                <a:ea typeface="+mn-ea"/>
              </a:rPr>
              <a:t>=</a:t>
            </a:r>
            <a:r>
              <a:rPr lang="en-US" altLang="zh-CN" sz="2100">
                <a:solidFill>
                  <a:srgbClr val="FF0000"/>
                </a:solidFill>
                <a:latin typeface="+mn-ea"/>
                <a:ea typeface="+mn-ea"/>
              </a:rPr>
              <a:t>5</a:t>
            </a:r>
            <a:endParaRPr lang="zh-CN" altLang="en-US" sz="2100">
              <a:solidFill>
                <a:srgbClr val="FF0000"/>
              </a:solidFill>
              <a:latin typeface="+mn-ea"/>
              <a:ea typeface="+mn-ea"/>
            </a:endParaRPr>
          </a:p>
        </p:txBody>
      </p:sp>
      <p:grpSp>
        <p:nvGrpSpPr>
          <p:cNvPr id="79" name="组合 78"/>
          <p:cNvGrpSpPr/>
          <p:nvPr/>
        </p:nvGrpSpPr>
        <p:grpSpPr>
          <a:xfrm>
            <a:off x="3500559" y="3284720"/>
            <a:ext cx="1346006" cy="669979"/>
            <a:chOff x="4219411" y="4329122"/>
            <a:chExt cx="1168886" cy="583804"/>
          </a:xfrm>
        </p:grpSpPr>
        <p:cxnSp>
          <p:nvCxnSpPr>
            <p:cNvPr id="80" name="直接连接符 79"/>
            <p:cNvCxnSpPr/>
            <p:nvPr/>
          </p:nvCxnSpPr>
          <p:spPr>
            <a:xfrm flipH="1">
              <a:off x="4219411" y="4329122"/>
              <a:ext cx="0" cy="583804"/>
            </a:xfrm>
            <a:prstGeom prst="line">
              <a:avLst/>
            </a:prstGeom>
            <a:ln w="19050">
              <a:solidFill>
                <a:srgbClr val="082AB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直接箭头连接符 80"/>
            <p:cNvCxnSpPr/>
            <p:nvPr/>
          </p:nvCxnSpPr>
          <p:spPr>
            <a:xfrm>
              <a:off x="4227275" y="4912926"/>
              <a:ext cx="1161022" cy="0"/>
            </a:xfrm>
            <a:prstGeom prst="straightConnector1">
              <a:avLst/>
            </a:prstGeom>
            <a:ln w="19050">
              <a:solidFill>
                <a:srgbClr val="082AB8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2" name="Text Box 4"/>
          <p:cNvSpPr txBox="1">
            <a:spLocks noChangeArrowheads="1"/>
          </p:cNvSpPr>
          <p:nvPr/>
        </p:nvSpPr>
        <p:spPr bwMode="auto">
          <a:xfrm>
            <a:off x="4846565" y="3671934"/>
            <a:ext cx="1461182" cy="4893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</a:pPr>
            <a:r>
              <a:rPr lang="en-US" altLang="zh-CN" sz="2100">
                <a:solidFill>
                  <a:srgbClr val="082AB8"/>
                </a:solidFill>
                <a:latin typeface="+mn-ea"/>
                <a:ea typeface="+mn-ea"/>
              </a:rPr>
              <a:t>12-4</a:t>
            </a:r>
            <a:r>
              <a:rPr lang="en-US" altLang="zh-CN" sz="2100">
                <a:latin typeface="+mn-ea"/>
                <a:ea typeface="+mn-ea"/>
              </a:rPr>
              <a:t>=</a:t>
            </a:r>
            <a:r>
              <a:rPr lang="en-US" altLang="zh-CN" sz="2100">
                <a:solidFill>
                  <a:srgbClr val="FF0000"/>
                </a:solidFill>
                <a:latin typeface="+mn-ea"/>
                <a:ea typeface="+mn-ea"/>
              </a:rPr>
              <a:t>8</a:t>
            </a:r>
            <a:endParaRPr lang="zh-CN" altLang="en-US" sz="2100">
              <a:solidFill>
                <a:srgbClr val="FF0000"/>
              </a:solidFill>
              <a:latin typeface="+mn-ea"/>
              <a:ea typeface="+mn-ea"/>
            </a:endParaRPr>
          </a:p>
        </p:txBody>
      </p:sp>
      <p:grpSp>
        <p:nvGrpSpPr>
          <p:cNvPr id="83" name="组合 82"/>
          <p:cNvGrpSpPr/>
          <p:nvPr/>
        </p:nvGrpSpPr>
        <p:grpSpPr>
          <a:xfrm>
            <a:off x="3039004" y="3266577"/>
            <a:ext cx="1815532" cy="1093313"/>
            <a:chOff x="4227275" y="4329122"/>
            <a:chExt cx="1161022" cy="583804"/>
          </a:xfrm>
        </p:grpSpPr>
        <p:cxnSp>
          <p:nvCxnSpPr>
            <p:cNvPr id="84" name="直接连接符 83"/>
            <p:cNvCxnSpPr/>
            <p:nvPr/>
          </p:nvCxnSpPr>
          <p:spPr>
            <a:xfrm flipH="1">
              <a:off x="4227275" y="4329122"/>
              <a:ext cx="0" cy="583804"/>
            </a:xfrm>
            <a:prstGeom prst="line">
              <a:avLst/>
            </a:prstGeom>
            <a:ln w="19050">
              <a:solidFill>
                <a:srgbClr val="082AB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直接箭头连接符 84"/>
            <p:cNvCxnSpPr/>
            <p:nvPr/>
          </p:nvCxnSpPr>
          <p:spPr>
            <a:xfrm>
              <a:off x="4227275" y="4912926"/>
              <a:ext cx="1161022" cy="0"/>
            </a:xfrm>
            <a:prstGeom prst="straightConnector1">
              <a:avLst/>
            </a:prstGeom>
            <a:ln w="19050">
              <a:solidFill>
                <a:srgbClr val="082AB8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6" name="Text Box 4"/>
          <p:cNvSpPr txBox="1">
            <a:spLocks noChangeArrowheads="1"/>
          </p:cNvSpPr>
          <p:nvPr/>
        </p:nvSpPr>
        <p:spPr bwMode="auto">
          <a:xfrm>
            <a:off x="4854536" y="4066725"/>
            <a:ext cx="1409395" cy="4893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</a:pPr>
            <a:r>
              <a:rPr lang="en-US" altLang="zh-CN" sz="2100">
                <a:solidFill>
                  <a:srgbClr val="082AB8"/>
                </a:solidFill>
                <a:latin typeface="+mn-ea"/>
                <a:ea typeface="+mn-ea"/>
              </a:rPr>
              <a:t>8-1-6</a:t>
            </a:r>
            <a:r>
              <a:rPr lang="en-US" altLang="zh-CN" sz="2100">
                <a:latin typeface="+mn-ea"/>
                <a:ea typeface="+mn-ea"/>
              </a:rPr>
              <a:t>=</a:t>
            </a:r>
            <a:r>
              <a:rPr lang="en-US" altLang="zh-CN" sz="2100">
                <a:solidFill>
                  <a:srgbClr val="FF0000"/>
                </a:solidFill>
                <a:latin typeface="+mn-ea"/>
                <a:ea typeface="+mn-ea"/>
              </a:rPr>
              <a:t>1</a:t>
            </a:r>
            <a:endParaRPr lang="zh-CN" altLang="en-US" sz="210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91" name="圆角矩形标注 90"/>
          <p:cNvSpPr/>
          <p:nvPr/>
        </p:nvSpPr>
        <p:spPr>
          <a:xfrm>
            <a:off x="495054" y="2856029"/>
            <a:ext cx="1580663" cy="446792"/>
          </a:xfrm>
          <a:prstGeom prst="wedgeRoundRectCallout">
            <a:avLst>
              <a:gd name="adj1" fmla="val 58604"/>
              <a:gd name="adj2" fmla="val -48523"/>
              <a:gd name="adj3" fmla="val 16667"/>
            </a:avLst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lIns="68580" tIns="34290" rIns="68580" bIns="34290" rtlCol="0" anchor="ctr"/>
          <a:lstStyle/>
          <a:p>
            <a:r>
              <a:rPr lang="zh-CN" altLang="en-US" sz="2100" dirty="0">
                <a:solidFill>
                  <a:schemeClr val="tx1"/>
                </a:solidFill>
                <a:latin typeface="+mj-ea"/>
                <a:ea typeface="+mj-ea"/>
              </a:rPr>
              <a:t>先算</a:t>
            </a:r>
            <a:r>
              <a:rPr lang="zh-CN" altLang="en-US" sz="2100" dirty="0">
                <a:solidFill>
                  <a:srgbClr val="FF0000"/>
                </a:solidFill>
                <a:latin typeface="+mj-ea"/>
                <a:ea typeface="+mj-ea"/>
              </a:rPr>
              <a:t>百分位</a:t>
            </a:r>
            <a:r>
              <a:rPr lang="zh-CN" altLang="en-US" sz="2100" dirty="0">
                <a:solidFill>
                  <a:schemeClr val="tx1"/>
                </a:solidFill>
                <a:latin typeface="+mj-ea"/>
                <a:ea typeface="+mj-ea"/>
              </a:rPr>
              <a:t>。</a:t>
            </a:r>
            <a:endParaRPr lang="zh-CN" altLang="en-US" sz="21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65" name="TextBox 12"/>
          <p:cNvSpPr txBox="1"/>
          <p:nvPr/>
        </p:nvSpPr>
        <p:spPr>
          <a:xfrm>
            <a:off x="3410787" y="1771139"/>
            <a:ext cx="399523" cy="3924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100" b="1">
                <a:solidFill>
                  <a:srgbClr val="FF0000"/>
                </a:solidFill>
                <a:latin typeface="+mn-ea"/>
              </a:rPr>
              <a:t>.</a:t>
            </a:r>
            <a:endParaRPr lang="zh-CN" altLang="en-US" sz="2100" b="1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68" name="TextBox 12"/>
          <p:cNvSpPr txBox="1"/>
          <p:nvPr/>
        </p:nvSpPr>
        <p:spPr>
          <a:xfrm>
            <a:off x="2944590" y="1781730"/>
            <a:ext cx="399523" cy="3924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100" b="1">
                <a:solidFill>
                  <a:srgbClr val="FF0000"/>
                </a:solidFill>
                <a:latin typeface="+mn-ea"/>
              </a:rPr>
              <a:t>.</a:t>
            </a:r>
            <a:endParaRPr lang="zh-CN" altLang="en-US" sz="2100" b="1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69" name="圆角矩形标注 68"/>
          <p:cNvSpPr/>
          <p:nvPr/>
        </p:nvSpPr>
        <p:spPr>
          <a:xfrm>
            <a:off x="2659036" y="4315918"/>
            <a:ext cx="3408389" cy="727627"/>
          </a:xfrm>
          <a:prstGeom prst="wedgeRoundRectCallout">
            <a:avLst>
              <a:gd name="adj1" fmla="val -8946"/>
              <a:gd name="adj2" fmla="val -79353"/>
              <a:gd name="adj3" fmla="val 16667"/>
            </a:avLst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lIns="68580" tIns="34290" rIns="68580" bIns="34290" rtlCol="0" anchor="ctr"/>
          <a:lstStyle/>
          <a:p>
            <a:r>
              <a:rPr lang="zh-CN" altLang="en-US" sz="2100" dirty="0">
                <a:solidFill>
                  <a:schemeClr val="tx1"/>
                </a:solidFill>
                <a:latin typeface="+mj-ea"/>
                <a:ea typeface="+mj-ea"/>
              </a:rPr>
              <a:t>十分位上</a:t>
            </a:r>
            <a:r>
              <a:rPr lang="zh-CN" altLang="en-US" sz="2100" dirty="0">
                <a:solidFill>
                  <a:srgbClr val="FF0000"/>
                </a:solidFill>
                <a:latin typeface="+mj-ea"/>
                <a:ea typeface="+mj-ea"/>
              </a:rPr>
              <a:t>借</a:t>
            </a:r>
            <a:r>
              <a:rPr lang="en-US" altLang="zh-CN" sz="2100" dirty="0">
                <a:solidFill>
                  <a:srgbClr val="FF0000"/>
                </a:solidFill>
                <a:latin typeface="+mj-ea"/>
                <a:ea typeface="+mj-ea"/>
              </a:rPr>
              <a:t>1</a:t>
            </a:r>
            <a:r>
              <a:rPr lang="zh-CN" altLang="en-US" sz="2100" dirty="0">
                <a:solidFill>
                  <a:schemeClr val="tx1"/>
                </a:solidFill>
                <a:latin typeface="+mj-ea"/>
                <a:ea typeface="+mj-ea"/>
              </a:rPr>
              <a:t>后还剩下</a:t>
            </a:r>
            <a:r>
              <a:rPr lang="en-US" altLang="zh-CN" sz="2100" dirty="0">
                <a:solidFill>
                  <a:srgbClr val="FF0000"/>
                </a:solidFill>
                <a:latin typeface="+mj-ea"/>
                <a:ea typeface="+mj-ea"/>
              </a:rPr>
              <a:t>2</a:t>
            </a:r>
            <a:r>
              <a:rPr lang="zh-CN" altLang="en-US" sz="2100" dirty="0">
                <a:solidFill>
                  <a:schemeClr val="tx1"/>
                </a:solidFill>
                <a:latin typeface="+mj-ea"/>
                <a:ea typeface="+mj-ea"/>
              </a:rPr>
              <a:t>，</a:t>
            </a:r>
            <a:r>
              <a:rPr lang="en-US" altLang="zh-CN" sz="2100" dirty="0">
                <a:solidFill>
                  <a:schemeClr val="tx1"/>
                </a:solidFill>
                <a:latin typeface="+mj-ea"/>
                <a:ea typeface="+mj-ea"/>
              </a:rPr>
              <a:t>2</a:t>
            </a:r>
            <a:r>
              <a:rPr lang="zh-CN" altLang="en-US" sz="2100" dirty="0">
                <a:solidFill>
                  <a:schemeClr val="tx1"/>
                </a:solidFill>
                <a:latin typeface="+mj-ea"/>
                <a:ea typeface="+mj-ea"/>
              </a:rPr>
              <a:t>减</a:t>
            </a:r>
            <a:r>
              <a:rPr lang="en-US" altLang="zh-CN" sz="2100" dirty="0">
                <a:solidFill>
                  <a:schemeClr val="tx1"/>
                </a:solidFill>
                <a:latin typeface="+mj-ea"/>
                <a:ea typeface="+mj-ea"/>
              </a:rPr>
              <a:t>4</a:t>
            </a:r>
            <a:r>
              <a:rPr lang="zh-CN" altLang="en-US" sz="2100" dirty="0">
                <a:solidFill>
                  <a:schemeClr val="tx1"/>
                </a:solidFill>
                <a:latin typeface="+mj-ea"/>
                <a:ea typeface="+mj-ea"/>
              </a:rPr>
              <a:t>不够减，再从</a:t>
            </a:r>
            <a:r>
              <a:rPr lang="zh-CN" altLang="en-US" sz="2100" dirty="0">
                <a:solidFill>
                  <a:srgbClr val="FF0000"/>
                </a:solidFill>
                <a:latin typeface="+mj-ea"/>
                <a:ea typeface="+mj-ea"/>
              </a:rPr>
              <a:t>个位</a:t>
            </a:r>
            <a:r>
              <a:rPr lang="zh-CN" altLang="en-US" sz="2100" dirty="0">
                <a:solidFill>
                  <a:schemeClr val="tx1"/>
                </a:solidFill>
                <a:latin typeface="+mj-ea"/>
                <a:ea typeface="+mj-ea"/>
              </a:rPr>
              <a:t>借</a:t>
            </a:r>
            <a:r>
              <a:rPr lang="en-US" altLang="zh-CN" sz="2100" dirty="0">
                <a:solidFill>
                  <a:schemeClr val="tx1"/>
                </a:solidFill>
                <a:latin typeface="+mj-ea"/>
                <a:ea typeface="+mj-ea"/>
              </a:rPr>
              <a:t>1</a:t>
            </a:r>
            <a:r>
              <a:rPr lang="zh-CN" altLang="en-US" sz="2100" dirty="0">
                <a:solidFill>
                  <a:schemeClr val="tx1"/>
                </a:solidFill>
                <a:latin typeface="+mj-ea"/>
                <a:ea typeface="+mj-ea"/>
              </a:rPr>
              <a:t>，</a:t>
            </a:r>
            <a:endParaRPr lang="zh-CN" altLang="en-US" sz="2100" dirty="0">
              <a:solidFill>
                <a:schemeClr val="tx1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22" presetClass="entr" presetSubtype="1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7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"/>
                            </p:stCondLst>
                            <p:childTnLst>
                              <p:par>
                                <p:cTn id="4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6" presetClass="emph" presetSubtype="0" repeatCount="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500" tmFilter="0, 0; .2, .5; .8, .5; 1, 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7" dur="250" autoRev="1" fill="hold"/>
                                        <p:tgtEl>
                                          <p:spTgt spid="6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0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500"/>
                            </p:stCondLst>
                            <p:childTnLst>
                              <p:par>
                                <p:cTn id="9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9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2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9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26" presetClass="emph" presetSubtype="0" repeatCount="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1" dur="500" tmFilter="0, 0; .2, .5; .8, .5; 1, 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2" dur="250" autoRev="1" fill="hold"/>
                                        <p:tgtEl>
                                          <p:spTgt spid="6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7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0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32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7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1000"/>
                            </p:stCondLst>
                            <p:childTnLst>
                              <p:par>
                                <p:cTn id="139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3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8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1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6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9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" grpId="0" animBg="1"/>
      <p:bldP spid="45" grpId="0"/>
      <p:bldP spid="47" grpId="0"/>
      <p:bldP spid="48" grpId="0" animBg="1"/>
      <p:bldP spid="48" grpId="1" animBg="1"/>
      <p:bldP spid="49" grpId="0" animBg="1"/>
      <p:bldP spid="49" grpId="1" animBg="1"/>
      <p:bldP spid="50" grpId="0" animBg="1"/>
      <p:bldP spid="50" grpId="1" animBg="1"/>
      <p:bldP spid="51" grpId="0"/>
      <p:bldP spid="52" grpId="0"/>
      <p:bldP spid="53" grpId="0"/>
      <p:bldP spid="54" grpId="0" bldLvl="0" animBg="1"/>
      <p:bldP spid="57" grpId="0" animBg="1"/>
      <p:bldP spid="57" grpId="2" animBg="1"/>
      <p:bldP spid="58" grpId="0"/>
      <p:bldP spid="59" grpId="0"/>
      <p:bldP spid="60" grpId="0"/>
      <p:bldP spid="61" grpId="0"/>
      <p:bldP spid="62" grpId="0"/>
      <p:bldP spid="63" grpId="0"/>
      <p:bldP spid="64" grpId="0" animBg="1"/>
      <p:bldP spid="66" grpId="0" animBg="1"/>
      <p:bldP spid="73" grpId="0" bldLvl="0" animBg="1"/>
      <p:bldP spid="74" grpId="0"/>
      <p:bldP spid="78" grpId="0"/>
      <p:bldP spid="82" grpId="0"/>
      <p:bldP spid="86" grpId="0"/>
      <p:bldP spid="91" grpId="0" animBg="1"/>
      <p:bldP spid="65" grpId="0"/>
      <p:bldP spid="65" grpId="1"/>
      <p:bldP spid="68" grpId="0"/>
      <p:bldP spid="68" grpId="1"/>
      <p:bldP spid="69" grpId="0" bldLvl="0" animBg="1"/>
      <p:bldP spid="69" grpId="1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组合 35"/>
          <p:cNvGrpSpPr/>
          <p:nvPr/>
        </p:nvGrpSpPr>
        <p:grpSpPr>
          <a:xfrm>
            <a:off x="6227369" y="2009442"/>
            <a:ext cx="2285279" cy="577081"/>
            <a:chOff x="-89022" y="2588935"/>
            <a:chExt cx="3173368" cy="655904"/>
          </a:xfrm>
        </p:grpSpPr>
        <p:sp>
          <p:nvSpPr>
            <p:cNvPr id="37" name="对话气泡: 圆角矩形 24"/>
            <p:cNvSpPr/>
            <p:nvPr/>
          </p:nvSpPr>
          <p:spPr>
            <a:xfrm>
              <a:off x="-89022" y="2657326"/>
              <a:ext cx="3028651" cy="539876"/>
            </a:xfrm>
            <a:prstGeom prst="wedgeRoundRectCallout">
              <a:avLst>
                <a:gd name="adj1" fmla="val 3375"/>
                <a:gd name="adj2" fmla="val 63168"/>
                <a:gd name="adj3" fmla="val 16667"/>
              </a:avLst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 defTabSz="342900">
                <a:defRPr/>
              </a:pPr>
              <a:r>
                <a:rPr lang="zh-CN" altLang="en-US" dirty="0">
                  <a:solidFill>
                    <a:prstClr val="white"/>
                  </a:solidFill>
                  <a:latin typeface="+mn-ea"/>
                </a:rPr>
                <a:t>这个月</a:t>
              </a:r>
              <a:endParaRPr lang="zh-CN" altLang="en-US" dirty="0">
                <a:solidFill>
                  <a:prstClr val="white"/>
                </a:solidFill>
                <a:latin typeface="+mn-ea"/>
              </a:endParaRPr>
            </a:p>
          </p:txBody>
        </p:sp>
        <p:sp>
          <p:nvSpPr>
            <p:cNvPr id="38" name="矩形 37"/>
            <p:cNvSpPr/>
            <p:nvPr/>
          </p:nvSpPr>
          <p:spPr>
            <a:xfrm>
              <a:off x="-89022" y="2588935"/>
              <a:ext cx="3173368" cy="65590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just">
                <a:lnSpc>
                  <a:spcPct val="150000"/>
                </a:lnSpc>
                <a:defRPr/>
              </a:pPr>
              <a:r>
                <a:rPr lang="zh-CN" altLang="en-US" sz="2100">
                  <a:latin typeface="+mn-ea"/>
                </a:rPr>
                <a:t>被减数</a:t>
              </a:r>
              <a:r>
                <a:rPr lang="en-US" altLang="zh-CN" sz="2100">
                  <a:latin typeface="+mn-ea"/>
                </a:rPr>
                <a:t>=</a:t>
              </a:r>
              <a:r>
                <a:rPr lang="zh-CN" altLang="en-US" sz="2100">
                  <a:solidFill>
                    <a:srgbClr val="FF0000"/>
                  </a:solidFill>
                  <a:latin typeface="+mn-ea"/>
                </a:rPr>
                <a:t>差</a:t>
              </a:r>
              <a:r>
                <a:rPr lang="en-US" altLang="zh-CN" sz="2100">
                  <a:solidFill>
                    <a:srgbClr val="FF0000"/>
                  </a:solidFill>
                  <a:latin typeface="+mn-ea"/>
                </a:rPr>
                <a:t>+</a:t>
              </a:r>
              <a:r>
                <a:rPr lang="zh-CN" altLang="en-US" sz="2100">
                  <a:solidFill>
                    <a:srgbClr val="FF0000"/>
                  </a:solidFill>
                  <a:latin typeface="+mn-ea"/>
                </a:rPr>
                <a:t>减数</a:t>
              </a:r>
              <a:endParaRPr lang="en-US" altLang="zh-CN" sz="2100" dirty="0">
                <a:solidFill>
                  <a:srgbClr val="FF0000"/>
                </a:solidFill>
                <a:latin typeface="+mn-ea"/>
              </a:endParaRPr>
            </a:p>
          </p:txBody>
        </p:sp>
      </p:grpSp>
      <p:sp>
        <p:nvSpPr>
          <p:cNvPr id="65" name="TextBox 12"/>
          <p:cNvSpPr txBox="1"/>
          <p:nvPr/>
        </p:nvSpPr>
        <p:spPr>
          <a:xfrm>
            <a:off x="3444591" y="2550229"/>
            <a:ext cx="1481720" cy="3924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100">
                <a:latin typeface="+mn-ea"/>
              </a:rPr>
              <a:t>验算：</a:t>
            </a:r>
            <a:endParaRPr lang="zh-CN" altLang="en-US" sz="2100" dirty="0">
              <a:latin typeface="+mn-ea"/>
            </a:endParaRPr>
          </a:p>
        </p:txBody>
      </p:sp>
      <p:grpSp>
        <p:nvGrpSpPr>
          <p:cNvPr id="69" name="组合 68"/>
          <p:cNvGrpSpPr/>
          <p:nvPr/>
        </p:nvGrpSpPr>
        <p:grpSpPr>
          <a:xfrm>
            <a:off x="4287991" y="2188358"/>
            <a:ext cx="1778337" cy="1358334"/>
            <a:chOff x="1084165" y="3631159"/>
            <a:chExt cx="2371116" cy="1811112"/>
          </a:xfrm>
        </p:grpSpPr>
        <p:sp>
          <p:nvSpPr>
            <p:cNvPr id="71" name="Text Box 31"/>
            <p:cNvSpPr txBox="1">
              <a:spLocks noChangeArrowheads="1"/>
            </p:cNvSpPr>
            <p:nvPr/>
          </p:nvSpPr>
          <p:spPr bwMode="auto">
            <a:xfrm>
              <a:off x="1820289" y="4216682"/>
              <a:ext cx="1603828" cy="618461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none" lIns="90000" tIns="46800" rIns="90000" bIns="46800">
              <a:spAutoFit/>
            </a:bodyPr>
            <a:lstStyle/>
            <a:p>
              <a:pPr>
                <a:defRPr/>
              </a:pPr>
              <a:r>
                <a:rPr lang="en-US" altLang="zh-CN" sz="2400" b="1">
                  <a:latin typeface="+mn-ea"/>
                  <a:cs typeface="宋体" panose="02010600030101010101" pitchFamily="2" charset="-122"/>
                </a:rPr>
                <a:t>6</a:t>
              </a:r>
              <a:r>
                <a:rPr lang="zh-CN" altLang="en-US" sz="2400" b="1">
                  <a:latin typeface="+mn-ea"/>
                  <a:cs typeface="宋体" panose="02010600030101010101" pitchFamily="2" charset="-122"/>
                </a:rPr>
                <a:t> </a:t>
              </a:r>
              <a:r>
                <a:rPr lang="en-US" altLang="zh-CN" sz="2400" b="1">
                  <a:latin typeface="+mn-ea"/>
                  <a:cs typeface="宋体" panose="02010600030101010101" pitchFamily="2" charset="-122"/>
                </a:rPr>
                <a:t>.</a:t>
              </a:r>
              <a:r>
                <a:rPr lang="zh-CN" altLang="en-US" sz="2400" b="1">
                  <a:latin typeface="+mn-ea"/>
                  <a:cs typeface="宋体" panose="02010600030101010101" pitchFamily="2" charset="-122"/>
                </a:rPr>
                <a:t> </a:t>
              </a:r>
              <a:r>
                <a:rPr lang="en-US" altLang="zh-CN" sz="2400" b="1">
                  <a:latin typeface="+mn-ea"/>
                  <a:cs typeface="宋体" panose="02010600030101010101" pitchFamily="2" charset="-122"/>
                </a:rPr>
                <a:t>4 </a:t>
              </a:r>
              <a:r>
                <a:rPr lang="zh-CN" altLang="en-US" sz="2400" b="1">
                  <a:latin typeface="+mn-ea"/>
                  <a:cs typeface="宋体" panose="02010600030101010101" pitchFamily="2" charset="-122"/>
                </a:rPr>
                <a:t> </a:t>
              </a:r>
              <a:r>
                <a:rPr lang="en-US" altLang="zh-CN" sz="2400" b="1">
                  <a:latin typeface="+mn-ea"/>
                  <a:cs typeface="宋体" panose="02010600030101010101" pitchFamily="2" charset="-122"/>
                </a:rPr>
                <a:t>5</a:t>
              </a:r>
              <a:endParaRPr lang="en-US" altLang="zh-CN" sz="2400" b="1" dirty="0"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72" name="Rectangle 25"/>
            <p:cNvSpPr>
              <a:spLocks noChangeArrowheads="1"/>
            </p:cNvSpPr>
            <p:nvPr/>
          </p:nvSpPr>
          <p:spPr bwMode="auto">
            <a:xfrm>
              <a:off x="1179425" y="4178524"/>
              <a:ext cx="659125" cy="7826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kumimoji="1"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kumimoji="1"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kumimoji="1"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kumimoji="0" lang="en-US" altLang="zh-CN" b="1">
                  <a:solidFill>
                    <a:srgbClr val="000000"/>
                  </a:solidFill>
                  <a:latin typeface="+mn-ea"/>
                  <a:ea typeface="+mn-ea"/>
                </a:rPr>
                <a:t>+</a:t>
              </a:r>
              <a:endParaRPr kumimoji="0" lang="zh-CN" altLang="en-US" b="1">
                <a:solidFill>
                  <a:srgbClr val="000000"/>
                </a:solidFill>
                <a:latin typeface="+mn-ea"/>
                <a:ea typeface="+mn-ea"/>
              </a:endParaRPr>
            </a:p>
          </p:txBody>
        </p:sp>
        <p:sp>
          <p:nvSpPr>
            <p:cNvPr id="73" name="Text Box 27"/>
            <p:cNvSpPr txBox="1">
              <a:spLocks noChangeArrowheads="1"/>
            </p:cNvSpPr>
            <p:nvPr/>
          </p:nvSpPr>
          <p:spPr bwMode="auto">
            <a:xfrm>
              <a:off x="2449616" y="4726742"/>
              <a:ext cx="494549" cy="618461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0000" tIns="46800" rIns="90000" bIns="46800">
              <a:spAutoFit/>
            </a:bodyPr>
            <a:lstStyle>
              <a:lvl1pPr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1pPr>
              <a:lvl2pPr marL="742950" indent="-28575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defRPr/>
              </a:pPr>
              <a:r>
                <a:rPr kumimoji="0" lang="en-US" altLang="zh-CN" b="1">
                  <a:solidFill>
                    <a:srgbClr val="FF0000"/>
                  </a:solidFill>
                  <a:latin typeface="+mn-ea"/>
                  <a:ea typeface="+mn-ea"/>
                </a:rPr>
                <a:t>3</a:t>
              </a:r>
              <a:endParaRPr kumimoji="0" lang="en-US" altLang="zh-CN" b="1" dirty="0">
                <a:solidFill>
                  <a:srgbClr val="FF0000"/>
                </a:solidFill>
                <a:latin typeface="+mn-ea"/>
                <a:ea typeface="+mn-ea"/>
              </a:endParaRPr>
            </a:p>
          </p:txBody>
        </p:sp>
        <p:sp>
          <p:nvSpPr>
            <p:cNvPr id="74" name="Text Box 27"/>
            <p:cNvSpPr txBox="1">
              <a:spLocks noChangeArrowheads="1"/>
            </p:cNvSpPr>
            <p:nvPr/>
          </p:nvSpPr>
          <p:spPr bwMode="auto">
            <a:xfrm>
              <a:off x="1837184" y="4714678"/>
              <a:ext cx="404635" cy="618461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square" lIns="90000" tIns="46800" rIns="90000" bIns="46800">
              <a:spAutoFit/>
            </a:bodyPr>
            <a:lstStyle/>
            <a:p>
              <a:pPr>
                <a:defRPr/>
              </a:pPr>
              <a:r>
                <a:rPr lang="en-US" altLang="zh-CN" sz="2400" b="1">
                  <a:solidFill>
                    <a:srgbClr val="FF0000"/>
                  </a:solidFill>
                  <a:latin typeface="+mn-ea"/>
                  <a:cs typeface="宋体" panose="02010600030101010101" pitchFamily="2" charset="-122"/>
                </a:rPr>
                <a:t>8</a:t>
              </a:r>
              <a:endParaRPr lang="en-US" altLang="zh-CN" sz="2400" b="1" dirty="0">
                <a:solidFill>
                  <a:srgbClr val="FF0000"/>
                </a:solidFill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75" name="Line 32"/>
            <p:cNvSpPr>
              <a:spLocks noChangeShapeType="1"/>
            </p:cNvSpPr>
            <p:nvPr/>
          </p:nvSpPr>
          <p:spPr bwMode="auto">
            <a:xfrm flipV="1">
              <a:off x="1084165" y="4751097"/>
              <a:ext cx="2371116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lIns="90000" tIns="46800" rIns="90000" bIns="46800" anchor="ctr"/>
            <a:lstStyle/>
            <a:p>
              <a:endParaRPr lang="zh-CN" altLang="en-US" sz="2400" b="1">
                <a:latin typeface="+mn-ea"/>
              </a:endParaRPr>
            </a:p>
          </p:txBody>
        </p:sp>
        <p:sp>
          <p:nvSpPr>
            <p:cNvPr id="76" name="Text Box 34"/>
            <p:cNvSpPr txBox="1">
              <a:spLocks noChangeArrowheads="1"/>
            </p:cNvSpPr>
            <p:nvPr/>
          </p:nvSpPr>
          <p:spPr bwMode="auto">
            <a:xfrm>
              <a:off x="2680656" y="4472275"/>
              <a:ext cx="308396" cy="3722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kumimoji="1"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kumimoji="1"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kumimoji="1"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kumimoji="0" lang="en-US" altLang="zh-CN" sz="1200">
                  <a:solidFill>
                    <a:srgbClr val="FF0000"/>
                  </a:solidFill>
                  <a:latin typeface="+mn-ea"/>
                  <a:ea typeface="+mn-ea"/>
                </a:rPr>
                <a:t>1</a:t>
              </a:r>
              <a:endParaRPr kumimoji="0" lang="en-US" altLang="zh-CN" sz="1200" dirty="0">
                <a:solidFill>
                  <a:srgbClr val="FF0000"/>
                </a:solidFill>
                <a:latin typeface="+mn-ea"/>
                <a:ea typeface="+mn-ea"/>
              </a:endParaRPr>
            </a:p>
          </p:txBody>
        </p:sp>
        <p:sp>
          <p:nvSpPr>
            <p:cNvPr id="77" name="Rectangle 37"/>
            <p:cNvSpPr>
              <a:spLocks noChangeArrowheads="1"/>
            </p:cNvSpPr>
            <p:nvPr/>
          </p:nvSpPr>
          <p:spPr bwMode="auto">
            <a:xfrm>
              <a:off x="2192669" y="4659662"/>
              <a:ext cx="398371" cy="7826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kumimoji="1"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kumimoji="1"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kumimoji="1"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30000"/>
                </a:spcBef>
                <a:buFontTx/>
                <a:buNone/>
                <a:defRPr/>
              </a:pPr>
              <a:r>
                <a:rPr kumimoji="0" lang="en-US" altLang="zh-CN" b="1" dirty="0">
                  <a:solidFill>
                    <a:srgbClr val="FF0000"/>
                  </a:solidFill>
                  <a:latin typeface="+mn-ea"/>
                  <a:ea typeface="+mn-ea"/>
                </a:rPr>
                <a:t>.</a:t>
              </a:r>
              <a:endParaRPr kumimoji="0" lang="en-US" altLang="zh-CN" b="1" dirty="0">
                <a:solidFill>
                  <a:srgbClr val="FF0000"/>
                </a:solidFill>
                <a:latin typeface="+mn-ea"/>
                <a:ea typeface="+mn-ea"/>
              </a:endParaRPr>
            </a:p>
          </p:txBody>
        </p:sp>
        <p:sp>
          <p:nvSpPr>
            <p:cNvPr id="78" name="Text Box 31"/>
            <p:cNvSpPr txBox="1">
              <a:spLocks noChangeArrowheads="1"/>
            </p:cNvSpPr>
            <p:nvPr/>
          </p:nvSpPr>
          <p:spPr bwMode="auto">
            <a:xfrm>
              <a:off x="1812612" y="3631159"/>
              <a:ext cx="1603828" cy="618461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none" lIns="90000" tIns="46800" rIns="90000" bIns="46800">
              <a:spAutoFit/>
            </a:bodyPr>
            <a:lstStyle/>
            <a:p>
              <a:pPr>
                <a:defRPr/>
              </a:pPr>
              <a:r>
                <a:rPr lang="en-US" altLang="zh-CN" sz="2400" b="1">
                  <a:latin typeface="+mn-ea"/>
                  <a:cs typeface="宋体" panose="02010600030101010101" pitchFamily="2" charset="-122"/>
                </a:rPr>
                <a:t>1 .</a:t>
              </a:r>
              <a:r>
                <a:rPr lang="zh-CN" altLang="en-US" sz="2400" b="1">
                  <a:latin typeface="+mn-ea"/>
                  <a:cs typeface="宋体" panose="02010600030101010101" pitchFamily="2" charset="-122"/>
                </a:rPr>
                <a:t> </a:t>
              </a:r>
              <a:r>
                <a:rPr lang="en-US" altLang="zh-CN" sz="2400" b="1">
                  <a:latin typeface="+mn-ea"/>
                  <a:cs typeface="宋体" panose="02010600030101010101" pitchFamily="2" charset="-122"/>
                </a:rPr>
                <a:t>8</a:t>
              </a:r>
              <a:r>
                <a:rPr lang="zh-CN" altLang="en-US" sz="2400" b="1">
                  <a:latin typeface="+mn-ea"/>
                  <a:cs typeface="宋体" panose="02010600030101010101" pitchFamily="2" charset="-122"/>
                </a:rPr>
                <a:t>  </a:t>
              </a:r>
              <a:r>
                <a:rPr lang="en-US" altLang="zh-CN" sz="2400" b="1">
                  <a:latin typeface="+mn-ea"/>
                  <a:cs typeface="宋体" panose="02010600030101010101" pitchFamily="2" charset="-122"/>
                </a:rPr>
                <a:t>5</a:t>
              </a:r>
              <a:endParaRPr lang="en-US" altLang="zh-CN" sz="2400" b="1" dirty="0"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79" name="Text Box 27"/>
            <p:cNvSpPr txBox="1">
              <a:spLocks noChangeArrowheads="1"/>
            </p:cNvSpPr>
            <p:nvPr/>
          </p:nvSpPr>
          <p:spPr bwMode="auto">
            <a:xfrm>
              <a:off x="2923932" y="4726742"/>
              <a:ext cx="409415" cy="61846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0000" tIns="46800" rIns="90000" bIns="46800">
              <a:spAutoFit/>
            </a:bodyPr>
            <a:lstStyle>
              <a:lvl1pPr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1pPr>
              <a:lvl2pPr marL="742950" indent="-28575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defRPr/>
              </a:pPr>
              <a:r>
                <a:rPr kumimoji="0" lang="en-US" altLang="zh-CN" b="1">
                  <a:solidFill>
                    <a:srgbClr val="FF0000"/>
                  </a:solidFill>
                  <a:latin typeface="+mn-ea"/>
                  <a:ea typeface="+mn-ea"/>
                </a:rPr>
                <a:t>0</a:t>
              </a:r>
              <a:endParaRPr kumimoji="0" lang="en-US" altLang="zh-CN" b="1" dirty="0">
                <a:solidFill>
                  <a:srgbClr val="FF0000"/>
                </a:solidFill>
                <a:latin typeface="+mn-ea"/>
                <a:ea typeface="+mn-ea"/>
              </a:endParaRPr>
            </a:p>
          </p:txBody>
        </p:sp>
        <p:sp>
          <p:nvSpPr>
            <p:cNvPr id="89" name="Text Box 34"/>
            <p:cNvSpPr txBox="1">
              <a:spLocks noChangeArrowheads="1"/>
            </p:cNvSpPr>
            <p:nvPr/>
          </p:nvSpPr>
          <p:spPr bwMode="auto">
            <a:xfrm>
              <a:off x="2055420" y="4470895"/>
              <a:ext cx="308396" cy="3722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kumimoji="1"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kumimoji="1"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kumimoji="1"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kumimoji="0" lang="en-US" altLang="zh-CN" sz="1200">
                  <a:solidFill>
                    <a:srgbClr val="FF0000"/>
                  </a:solidFill>
                  <a:latin typeface="+mn-ea"/>
                  <a:ea typeface="+mn-ea"/>
                </a:rPr>
                <a:t>1</a:t>
              </a:r>
              <a:endParaRPr kumimoji="0" lang="en-US" altLang="zh-CN" sz="1200" dirty="0">
                <a:solidFill>
                  <a:srgbClr val="FF0000"/>
                </a:solidFill>
                <a:latin typeface="+mn-ea"/>
                <a:ea typeface="+mn-ea"/>
              </a:endParaRPr>
            </a:p>
          </p:txBody>
        </p:sp>
      </p:grpSp>
      <p:grpSp>
        <p:nvGrpSpPr>
          <p:cNvPr id="80" name="组合 79"/>
          <p:cNvGrpSpPr/>
          <p:nvPr/>
        </p:nvGrpSpPr>
        <p:grpSpPr>
          <a:xfrm>
            <a:off x="950971" y="4366498"/>
            <a:ext cx="3774755" cy="577081"/>
            <a:chOff x="-413825" y="2611667"/>
            <a:chExt cx="4450710" cy="655903"/>
          </a:xfrm>
        </p:grpSpPr>
        <p:sp>
          <p:nvSpPr>
            <p:cNvPr id="81" name="对话气泡: 圆角矩形 24"/>
            <p:cNvSpPr/>
            <p:nvPr/>
          </p:nvSpPr>
          <p:spPr>
            <a:xfrm>
              <a:off x="-413825" y="2656561"/>
              <a:ext cx="3896268" cy="539876"/>
            </a:xfrm>
            <a:prstGeom prst="wedgeRoundRectCallout">
              <a:avLst>
                <a:gd name="adj1" fmla="val -29984"/>
                <a:gd name="adj2" fmla="val -89233"/>
                <a:gd name="adj3" fmla="val 16667"/>
              </a:avLst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 defTabSz="342900">
                <a:defRPr/>
              </a:pPr>
              <a:r>
                <a:rPr lang="zh-CN" altLang="en-US" dirty="0">
                  <a:solidFill>
                    <a:prstClr val="white"/>
                  </a:solidFill>
                  <a:latin typeface="+mn-ea"/>
                </a:rPr>
                <a:t>这个月</a:t>
              </a:r>
              <a:endParaRPr lang="zh-CN" altLang="en-US" dirty="0">
                <a:solidFill>
                  <a:prstClr val="white"/>
                </a:solidFill>
                <a:latin typeface="+mn-ea"/>
              </a:endParaRPr>
            </a:p>
          </p:txBody>
        </p:sp>
        <p:sp>
          <p:nvSpPr>
            <p:cNvPr id="82" name="矩形 81"/>
            <p:cNvSpPr/>
            <p:nvPr/>
          </p:nvSpPr>
          <p:spPr>
            <a:xfrm>
              <a:off x="-336273" y="2611667"/>
              <a:ext cx="4373158" cy="65590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just">
                <a:lnSpc>
                  <a:spcPct val="150000"/>
                </a:lnSpc>
                <a:defRPr/>
              </a:pPr>
              <a:r>
                <a:rPr lang="zh-CN" altLang="en-US" sz="2100">
                  <a:latin typeface="+mn-ea"/>
                </a:rPr>
                <a:t>怎样验证得数是否正确呢？</a:t>
              </a:r>
              <a:endParaRPr lang="en-US" altLang="zh-CN" sz="2100" dirty="0">
                <a:latin typeface="+mn-ea"/>
              </a:endParaRPr>
            </a:p>
          </p:txBody>
        </p:sp>
      </p:grpSp>
      <p:grpSp>
        <p:nvGrpSpPr>
          <p:cNvPr id="83" name="组合 82"/>
          <p:cNvGrpSpPr/>
          <p:nvPr/>
        </p:nvGrpSpPr>
        <p:grpSpPr>
          <a:xfrm>
            <a:off x="4495247" y="4338873"/>
            <a:ext cx="3708982" cy="577081"/>
            <a:chOff x="-476376" y="2611665"/>
            <a:chExt cx="4373158" cy="655903"/>
          </a:xfrm>
        </p:grpSpPr>
        <p:sp>
          <p:nvSpPr>
            <p:cNvPr id="84" name="对话气泡: 圆角矩形 24"/>
            <p:cNvSpPr/>
            <p:nvPr/>
          </p:nvSpPr>
          <p:spPr>
            <a:xfrm>
              <a:off x="-413825" y="2656561"/>
              <a:ext cx="3896268" cy="539876"/>
            </a:xfrm>
            <a:prstGeom prst="wedgeRoundRectCallout">
              <a:avLst>
                <a:gd name="adj1" fmla="val -29984"/>
                <a:gd name="adj2" fmla="val -89233"/>
                <a:gd name="adj3" fmla="val 16667"/>
              </a:avLst>
            </a:prstGeom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 defTabSz="342900">
                <a:defRPr/>
              </a:pPr>
              <a:r>
                <a:rPr lang="zh-CN" altLang="en-US" dirty="0">
                  <a:solidFill>
                    <a:prstClr val="white"/>
                  </a:solidFill>
                  <a:latin typeface="+mn-ea"/>
                </a:rPr>
                <a:t>这个月</a:t>
              </a:r>
              <a:endParaRPr lang="zh-CN" altLang="en-US" dirty="0">
                <a:solidFill>
                  <a:prstClr val="white"/>
                </a:solidFill>
                <a:latin typeface="+mn-ea"/>
              </a:endParaRPr>
            </a:p>
          </p:txBody>
        </p:sp>
        <p:sp>
          <p:nvSpPr>
            <p:cNvPr id="85" name="矩形 84"/>
            <p:cNvSpPr/>
            <p:nvPr/>
          </p:nvSpPr>
          <p:spPr>
            <a:xfrm>
              <a:off x="-476376" y="2611665"/>
              <a:ext cx="4373158" cy="65590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just">
                <a:lnSpc>
                  <a:spcPct val="150000"/>
                </a:lnSpc>
                <a:defRPr/>
              </a:pPr>
              <a:r>
                <a:rPr lang="zh-CN" altLang="en-US" sz="2100">
                  <a:latin typeface="+mn-ea"/>
                </a:rPr>
                <a:t>得数等于被减数，计算正确。</a:t>
              </a:r>
              <a:endParaRPr lang="en-US" altLang="zh-CN" sz="2100" dirty="0">
                <a:latin typeface="+mn-ea"/>
              </a:endParaRPr>
            </a:p>
          </p:txBody>
        </p:sp>
      </p:grpSp>
      <p:sp>
        <p:nvSpPr>
          <p:cNvPr id="42" name="TextBox 12"/>
          <p:cNvSpPr txBox="1"/>
          <p:nvPr/>
        </p:nvSpPr>
        <p:spPr>
          <a:xfrm>
            <a:off x="2525576" y="1185385"/>
            <a:ext cx="2161932" cy="3924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100" b="1">
                <a:solidFill>
                  <a:srgbClr val="082AB8"/>
                </a:solidFill>
                <a:latin typeface="+mn-ea"/>
              </a:rPr>
              <a:t>8.3 – 6.45 </a:t>
            </a:r>
            <a:r>
              <a:rPr lang="en-US" altLang="zh-CN" sz="2100" b="1">
                <a:latin typeface="+mn-ea"/>
              </a:rPr>
              <a:t>=</a:t>
            </a:r>
            <a:endParaRPr lang="zh-CN" altLang="en-US" sz="2100" b="1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43" name="TextBox 12"/>
          <p:cNvSpPr txBox="1"/>
          <p:nvPr/>
        </p:nvSpPr>
        <p:spPr>
          <a:xfrm>
            <a:off x="4156540" y="1194453"/>
            <a:ext cx="1481720" cy="3924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100" b="1">
                <a:solidFill>
                  <a:srgbClr val="FF0000"/>
                </a:solidFill>
                <a:latin typeface="+mn-ea"/>
              </a:rPr>
              <a:t>1.85</a:t>
            </a:r>
            <a:r>
              <a:rPr lang="zh-CN" altLang="en-US" sz="2100" b="1">
                <a:solidFill>
                  <a:srgbClr val="FF0000"/>
                </a:solidFill>
                <a:latin typeface="+mn-ea"/>
              </a:rPr>
              <a:t>（元）</a:t>
            </a:r>
            <a:endParaRPr lang="zh-CN" altLang="en-US" sz="2100" b="1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46" name="Text Box 4"/>
          <p:cNvSpPr txBox="1">
            <a:spLocks noChangeArrowheads="1"/>
          </p:cNvSpPr>
          <p:nvPr/>
        </p:nvSpPr>
        <p:spPr bwMode="auto">
          <a:xfrm>
            <a:off x="1666908" y="3650517"/>
            <a:ext cx="6904921" cy="4893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2100">
                <a:latin typeface="+mn-ea"/>
                <a:ea typeface="+mn-ea"/>
              </a:rPr>
              <a:t>答：</a:t>
            </a:r>
            <a:r>
              <a:rPr lang="en-US" altLang="zh-CN" sz="2100">
                <a:latin typeface="+mn-ea"/>
                <a:ea typeface="+mn-ea"/>
              </a:rPr>
              <a:t>《</a:t>
            </a:r>
            <a:r>
              <a:rPr lang="zh-CN" altLang="en-US" sz="2100">
                <a:latin typeface="+mn-ea"/>
                <a:ea typeface="+mn-ea"/>
              </a:rPr>
              <a:t>数学家的故事</a:t>
            </a:r>
            <a:r>
              <a:rPr lang="en-US" altLang="zh-CN" sz="2100">
                <a:latin typeface="+mn-ea"/>
                <a:ea typeface="+mn-ea"/>
              </a:rPr>
              <a:t>》</a:t>
            </a:r>
            <a:r>
              <a:rPr lang="zh-CN" altLang="en-US" sz="2100">
                <a:latin typeface="+mn-ea"/>
                <a:ea typeface="+mn-ea"/>
              </a:rPr>
              <a:t>比</a:t>
            </a:r>
            <a:r>
              <a:rPr lang="en-US" altLang="zh-CN" sz="2100">
                <a:latin typeface="+mn-ea"/>
                <a:ea typeface="+mn-ea"/>
              </a:rPr>
              <a:t>《</a:t>
            </a:r>
            <a:r>
              <a:rPr lang="zh-CN" altLang="en-US" sz="2100">
                <a:latin typeface="+mn-ea"/>
                <a:ea typeface="+mn-ea"/>
              </a:rPr>
              <a:t>神奇的大自然</a:t>
            </a:r>
            <a:r>
              <a:rPr lang="en-US" altLang="zh-CN" sz="2100">
                <a:latin typeface="+mn-ea"/>
                <a:ea typeface="+mn-ea"/>
              </a:rPr>
              <a:t>》</a:t>
            </a:r>
            <a:r>
              <a:rPr lang="zh-CN" altLang="en-US" sz="2100">
                <a:latin typeface="+mn-ea"/>
                <a:ea typeface="+mn-ea"/>
              </a:rPr>
              <a:t>便宜</a:t>
            </a:r>
            <a:r>
              <a:rPr lang="en-US" altLang="zh-CN" sz="2100">
                <a:latin typeface="+mn-ea"/>
                <a:ea typeface="+mn-ea"/>
              </a:rPr>
              <a:t>1.85</a:t>
            </a:r>
            <a:r>
              <a:rPr lang="zh-CN" altLang="en-US" sz="2100">
                <a:latin typeface="+mn-ea"/>
                <a:ea typeface="+mn-ea"/>
              </a:rPr>
              <a:t>元钱。</a:t>
            </a:r>
            <a:endParaRPr lang="zh-CN" altLang="en-US" sz="2100">
              <a:latin typeface="+mn-ea"/>
              <a:ea typeface="+mn-ea"/>
            </a:endParaRPr>
          </a:p>
        </p:txBody>
      </p:sp>
      <p:sp>
        <p:nvSpPr>
          <p:cNvPr id="45" name="Text Box 4"/>
          <p:cNvSpPr txBox="1">
            <a:spLocks noChangeArrowheads="1"/>
          </p:cNvSpPr>
          <p:nvPr/>
        </p:nvSpPr>
        <p:spPr bwMode="auto">
          <a:xfrm>
            <a:off x="1208506" y="560754"/>
            <a:ext cx="7087769" cy="4893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2100">
                <a:latin typeface="+mn-ea"/>
                <a:ea typeface="+mn-ea"/>
              </a:rPr>
              <a:t>（</a:t>
            </a:r>
            <a:r>
              <a:rPr lang="en-US" altLang="zh-CN" sz="2100">
                <a:latin typeface="+mn-ea"/>
                <a:ea typeface="+mn-ea"/>
              </a:rPr>
              <a:t>2</a:t>
            </a:r>
            <a:r>
              <a:rPr lang="zh-CN" altLang="en-US" sz="2100">
                <a:latin typeface="+mn-ea"/>
                <a:ea typeface="+mn-ea"/>
              </a:rPr>
              <a:t>）</a:t>
            </a:r>
            <a:r>
              <a:rPr lang="en-US" altLang="zh-CN" sz="2100">
                <a:latin typeface="+mn-ea"/>
                <a:ea typeface="+mn-ea"/>
              </a:rPr>
              <a:t>《</a:t>
            </a:r>
            <a:r>
              <a:rPr lang="zh-CN" altLang="en-US" sz="2100">
                <a:latin typeface="+mn-ea"/>
                <a:ea typeface="+mn-ea"/>
              </a:rPr>
              <a:t>数学家的故事</a:t>
            </a:r>
            <a:r>
              <a:rPr lang="en-US" altLang="zh-CN" sz="2100">
                <a:latin typeface="+mn-ea"/>
                <a:ea typeface="+mn-ea"/>
              </a:rPr>
              <a:t>》</a:t>
            </a:r>
            <a:r>
              <a:rPr lang="zh-CN" altLang="en-US" sz="2100">
                <a:latin typeface="+mn-ea"/>
                <a:ea typeface="+mn-ea"/>
              </a:rPr>
              <a:t>比</a:t>
            </a:r>
            <a:r>
              <a:rPr lang="en-US" altLang="zh-CN" sz="2100">
                <a:latin typeface="+mn-ea"/>
                <a:ea typeface="+mn-ea"/>
              </a:rPr>
              <a:t>《</a:t>
            </a:r>
            <a:r>
              <a:rPr lang="zh-CN" altLang="en-US" sz="2100">
                <a:latin typeface="+mn-ea"/>
                <a:ea typeface="+mn-ea"/>
              </a:rPr>
              <a:t>神奇的大自然</a:t>
            </a:r>
            <a:r>
              <a:rPr lang="en-US" altLang="zh-CN" sz="2100">
                <a:latin typeface="+mn-ea"/>
                <a:ea typeface="+mn-ea"/>
              </a:rPr>
              <a:t>》</a:t>
            </a:r>
            <a:r>
              <a:rPr lang="zh-CN" altLang="en-US" sz="2100">
                <a:latin typeface="+mn-ea"/>
                <a:ea typeface="+mn-ea"/>
              </a:rPr>
              <a:t>便宜多少钱？</a:t>
            </a:r>
            <a:endParaRPr lang="zh-CN" altLang="en-US" sz="2100">
              <a:latin typeface="+mn-ea"/>
              <a:ea typeface="+mn-ea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1687881" y="1914839"/>
            <a:ext cx="1581317" cy="1690782"/>
            <a:chOff x="2250508" y="2553118"/>
            <a:chExt cx="2108422" cy="2254376"/>
          </a:xfrm>
        </p:grpSpPr>
        <p:grpSp>
          <p:nvGrpSpPr>
            <p:cNvPr id="2" name="组合 1"/>
            <p:cNvGrpSpPr/>
            <p:nvPr/>
          </p:nvGrpSpPr>
          <p:grpSpPr>
            <a:xfrm>
              <a:off x="2250508" y="2897884"/>
              <a:ext cx="2108422" cy="1909610"/>
              <a:chOff x="927720" y="2741675"/>
              <a:chExt cx="2108422" cy="1909610"/>
            </a:xfrm>
          </p:grpSpPr>
          <p:sp>
            <p:nvSpPr>
              <p:cNvPr id="57" name="Text Box 31"/>
              <p:cNvSpPr txBox="1">
                <a:spLocks noChangeArrowheads="1"/>
              </p:cNvSpPr>
              <p:nvPr/>
            </p:nvSpPr>
            <p:spPr bwMode="auto">
              <a:xfrm>
                <a:off x="1389621" y="3261642"/>
                <a:ext cx="1603827" cy="618461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 wrap="none" lIns="90000" tIns="46800" rIns="90000" bIns="46800">
                <a:spAutoFit/>
              </a:bodyPr>
              <a:lstStyle/>
              <a:p>
                <a:pPr>
                  <a:defRPr/>
                </a:pPr>
                <a:r>
                  <a:rPr lang="en-US" altLang="zh-CN" sz="2400" b="1">
                    <a:latin typeface="+mn-ea"/>
                    <a:cs typeface="宋体" panose="02010600030101010101" pitchFamily="2" charset="-122"/>
                  </a:rPr>
                  <a:t>6</a:t>
                </a:r>
                <a:r>
                  <a:rPr lang="zh-CN" altLang="en-US" sz="2400" b="1">
                    <a:latin typeface="+mn-ea"/>
                    <a:cs typeface="宋体" panose="02010600030101010101" pitchFamily="2" charset="-122"/>
                  </a:rPr>
                  <a:t> </a:t>
                </a:r>
                <a:r>
                  <a:rPr lang="en-US" altLang="zh-CN" sz="2400" b="1">
                    <a:latin typeface="+mn-ea"/>
                    <a:cs typeface="宋体" panose="02010600030101010101" pitchFamily="2" charset="-122"/>
                  </a:rPr>
                  <a:t>.</a:t>
                </a:r>
                <a:r>
                  <a:rPr lang="zh-CN" altLang="en-US" sz="2400" b="1">
                    <a:latin typeface="+mn-ea"/>
                    <a:cs typeface="宋体" panose="02010600030101010101" pitchFamily="2" charset="-122"/>
                  </a:rPr>
                  <a:t> </a:t>
                </a:r>
                <a:r>
                  <a:rPr lang="en-US" altLang="zh-CN" sz="2400" b="1">
                    <a:latin typeface="+mn-ea"/>
                    <a:cs typeface="宋体" panose="02010600030101010101" pitchFamily="2" charset="-122"/>
                  </a:rPr>
                  <a:t>4  5</a:t>
                </a:r>
                <a:endParaRPr lang="en-US" altLang="zh-CN" sz="2400" b="1" dirty="0">
                  <a:latin typeface="+mn-ea"/>
                  <a:cs typeface="宋体" panose="02010600030101010101" pitchFamily="2" charset="-122"/>
                </a:endParaRPr>
              </a:p>
            </p:txBody>
          </p:sp>
          <p:sp>
            <p:nvSpPr>
              <p:cNvPr id="60" name="Rectangle 25"/>
              <p:cNvSpPr>
                <a:spLocks noChangeArrowheads="1"/>
              </p:cNvSpPr>
              <p:nvPr/>
            </p:nvSpPr>
            <p:spPr bwMode="auto">
              <a:xfrm>
                <a:off x="927720" y="3288408"/>
                <a:ext cx="481725" cy="7826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kumimoji="1"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kumimoji="1"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kumimoji="1"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kumimoji="1"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kumimoji="1"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kumimoji="1"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kumimoji="1"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kumimoji="1"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kumimoji="1"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:r>
                  <a:rPr kumimoji="0" lang="en-US" altLang="zh-CN" b="1">
                    <a:solidFill>
                      <a:srgbClr val="000000"/>
                    </a:solidFill>
                    <a:latin typeface="+mn-ea"/>
                    <a:ea typeface="+mn-ea"/>
                  </a:rPr>
                  <a:t>-</a:t>
                </a:r>
                <a:endParaRPr kumimoji="0" lang="zh-CN" altLang="en-US" b="1">
                  <a:solidFill>
                    <a:srgbClr val="000000"/>
                  </a:solidFill>
                  <a:latin typeface="+mn-ea"/>
                  <a:ea typeface="+mn-ea"/>
                </a:endParaRPr>
              </a:p>
            </p:txBody>
          </p:sp>
          <p:sp>
            <p:nvSpPr>
              <p:cNvPr id="61" name="Text Box 27"/>
              <p:cNvSpPr txBox="1">
                <a:spLocks noChangeArrowheads="1"/>
              </p:cNvSpPr>
              <p:nvPr/>
            </p:nvSpPr>
            <p:spPr bwMode="auto">
              <a:xfrm>
                <a:off x="2032684" y="3907911"/>
                <a:ext cx="494549" cy="61846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90000" tIns="46800" rIns="90000" bIns="46800">
                <a:spAutoFit/>
              </a:bodyPr>
              <a:lstStyle>
                <a:lvl1pPr>
                  <a:defRPr kumimoji="1"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宋体" panose="02010600030101010101" pitchFamily="2" charset="-122"/>
                  </a:defRPr>
                </a:lvl1pPr>
                <a:lvl2pPr marL="742950" indent="-285750">
                  <a:defRPr kumimoji="1"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 kumimoji="1"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 kumimoji="1"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 kumimoji="1"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defRPr/>
                </a:pPr>
                <a:r>
                  <a:rPr kumimoji="0" lang="en-US" altLang="zh-CN" b="1">
                    <a:solidFill>
                      <a:srgbClr val="FF0000"/>
                    </a:solidFill>
                    <a:latin typeface="+mn-ea"/>
                    <a:ea typeface="+mn-ea"/>
                  </a:rPr>
                  <a:t>8</a:t>
                </a:r>
                <a:endParaRPr kumimoji="0" lang="en-US" altLang="zh-CN" b="1" dirty="0">
                  <a:solidFill>
                    <a:srgbClr val="FF0000"/>
                  </a:solidFill>
                  <a:latin typeface="+mn-ea"/>
                  <a:ea typeface="+mn-ea"/>
                </a:endParaRPr>
              </a:p>
            </p:txBody>
          </p:sp>
          <p:sp>
            <p:nvSpPr>
              <p:cNvPr id="62" name="Text Box 27"/>
              <p:cNvSpPr txBox="1">
                <a:spLocks noChangeArrowheads="1"/>
              </p:cNvSpPr>
              <p:nvPr/>
            </p:nvSpPr>
            <p:spPr bwMode="auto">
              <a:xfrm>
                <a:off x="1384080" y="3904399"/>
                <a:ext cx="404635" cy="618461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 wrap="square" lIns="90000" tIns="46800" rIns="90000" bIns="46800">
                <a:spAutoFit/>
              </a:bodyPr>
              <a:lstStyle/>
              <a:p>
                <a:pPr>
                  <a:defRPr/>
                </a:pPr>
                <a:r>
                  <a:rPr lang="en-US" altLang="zh-CN" sz="2400" b="1">
                    <a:solidFill>
                      <a:srgbClr val="FF0000"/>
                    </a:solidFill>
                    <a:latin typeface="+mn-ea"/>
                    <a:cs typeface="宋体" panose="02010600030101010101" pitchFamily="2" charset="-122"/>
                  </a:rPr>
                  <a:t>1</a:t>
                </a:r>
                <a:endParaRPr lang="en-US" altLang="zh-CN" sz="2400" b="1" dirty="0">
                  <a:solidFill>
                    <a:srgbClr val="FF0000"/>
                  </a:solidFill>
                  <a:latin typeface="+mn-ea"/>
                  <a:cs typeface="宋体" panose="02010600030101010101" pitchFamily="2" charset="-122"/>
                </a:endParaRPr>
              </a:p>
            </p:txBody>
          </p:sp>
          <p:sp>
            <p:nvSpPr>
              <p:cNvPr id="64" name="Line 32"/>
              <p:cNvSpPr>
                <a:spLocks noChangeShapeType="1"/>
              </p:cNvSpPr>
              <p:nvPr/>
            </p:nvSpPr>
            <p:spPr bwMode="auto">
              <a:xfrm flipV="1">
                <a:off x="981686" y="3883849"/>
                <a:ext cx="1912835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lIns="90000" tIns="46800" rIns="90000" bIns="46800" anchor="ctr"/>
              <a:lstStyle/>
              <a:p>
                <a:endParaRPr lang="zh-CN" altLang="en-US" sz="2400" b="1">
                  <a:latin typeface="+mn-ea"/>
                </a:endParaRPr>
              </a:p>
            </p:txBody>
          </p:sp>
          <p:sp>
            <p:nvSpPr>
              <p:cNvPr id="68" name="Rectangle 37"/>
              <p:cNvSpPr>
                <a:spLocks noChangeArrowheads="1"/>
              </p:cNvSpPr>
              <p:nvPr/>
            </p:nvSpPr>
            <p:spPr bwMode="auto">
              <a:xfrm>
                <a:off x="1779390" y="3868676"/>
                <a:ext cx="398371" cy="7826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kumimoji="1"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kumimoji="1"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kumimoji="1"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kumimoji="1"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kumimoji="1"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kumimoji="1"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kumimoji="1"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kumimoji="1"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kumimoji="1"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spcBef>
                    <a:spcPct val="30000"/>
                  </a:spcBef>
                  <a:buFontTx/>
                  <a:buNone/>
                  <a:defRPr/>
                </a:pPr>
                <a:r>
                  <a:rPr kumimoji="0" lang="en-US" altLang="zh-CN" b="1" dirty="0">
                    <a:solidFill>
                      <a:srgbClr val="FF0000"/>
                    </a:solidFill>
                    <a:latin typeface="+mn-ea"/>
                    <a:ea typeface="+mn-ea"/>
                  </a:rPr>
                  <a:t>.</a:t>
                </a:r>
                <a:endParaRPr kumimoji="0" lang="en-US" altLang="zh-CN" b="1" dirty="0">
                  <a:solidFill>
                    <a:srgbClr val="FF0000"/>
                  </a:solidFill>
                  <a:latin typeface="+mn-ea"/>
                  <a:ea typeface="+mn-ea"/>
                </a:endParaRPr>
              </a:p>
            </p:txBody>
          </p:sp>
          <p:sp>
            <p:nvSpPr>
              <p:cNvPr id="86" name="Text Box 31"/>
              <p:cNvSpPr txBox="1">
                <a:spLocks noChangeArrowheads="1"/>
              </p:cNvSpPr>
              <p:nvPr/>
            </p:nvSpPr>
            <p:spPr bwMode="auto">
              <a:xfrm>
                <a:off x="1399899" y="2741675"/>
                <a:ext cx="1107966" cy="618461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 wrap="none" lIns="90000" tIns="46800" rIns="90000" bIns="46800">
                <a:spAutoFit/>
              </a:bodyPr>
              <a:lstStyle/>
              <a:p>
                <a:pPr>
                  <a:defRPr/>
                </a:pPr>
                <a:r>
                  <a:rPr lang="en-US" altLang="zh-CN" sz="2400" b="1">
                    <a:latin typeface="+mn-ea"/>
                    <a:cs typeface="宋体" panose="02010600030101010101" pitchFamily="2" charset="-122"/>
                  </a:rPr>
                  <a:t>8 . 3</a:t>
                </a:r>
                <a:endParaRPr lang="en-US" altLang="zh-CN" sz="2400" b="1" dirty="0">
                  <a:latin typeface="+mn-ea"/>
                  <a:cs typeface="宋体" panose="02010600030101010101" pitchFamily="2" charset="-122"/>
                </a:endParaRPr>
              </a:p>
            </p:txBody>
          </p:sp>
          <p:sp>
            <p:nvSpPr>
              <p:cNvPr id="87" name="Text Box 27"/>
              <p:cNvSpPr txBox="1">
                <a:spLocks noChangeArrowheads="1"/>
              </p:cNvSpPr>
              <p:nvPr/>
            </p:nvSpPr>
            <p:spPr bwMode="auto">
              <a:xfrm>
                <a:off x="2498034" y="3898544"/>
                <a:ext cx="409415" cy="61846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0000" tIns="46800" rIns="90000" bIns="46800">
                <a:spAutoFit/>
              </a:bodyPr>
              <a:lstStyle>
                <a:lvl1pPr>
                  <a:defRPr kumimoji="1"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宋体" panose="02010600030101010101" pitchFamily="2" charset="-122"/>
                  </a:defRPr>
                </a:lvl1pPr>
                <a:lvl2pPr marL="742950" indent="-285750">
                  <a:defRPr kumimoji="1"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 kumimoji="1"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 kumimoji="1"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 kumimoji="1"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defRPr/>
                </a:pPr>
                <a:r>
                  <a:rPr kumimoji="0" lang="en-US" altLang="zh-CN" b="1">
                    <a:solidFill>
                      <a:srgbClr val="FF0000"/>
                    </a:solidFill>
                    <a:latin typeface="+mn-ea"/>
                    <a:ea typeface="+mn-ea"/>
                  </a:rPr>
                  <a:t>5</a:t>
                </a:r>
                <a:endParaRPr kumimoji="0" lang="en-US" altLang="zh-CN" b="1" dirty="0">
                  <a:solidFill>
                    <a:srgbClr val="FF0000"/>
                  </a:solidFill>
                  <a:latin typeface="+mn-ea"/>
                  <a:ea typeface="+mn-ea"/>
                </a:endParaRPr>
              </a:p>
            </p:txBody>
          </p:sp>
          <p:sp>
            <p:nvSpPr>
              <p:cNvPr id="88" name="TextBox 12"/>
              <p:cNvSpPr txBox="1"/>
              <p:nvPr/>
            </p:nvSpPr>
            <p:spPr>
              <a:xfrm>
                <a:off x="2503445" y="2773543"/>
                <a:ext cx="532697" cy="553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100" b="1">
                    <a:solidFill>
                      <a:srgbClr val="FF0000"/>
                    </a:solidFill>
                    <a:latin typeface="+mn-ea"/>
                  </a:rPr>
                  <a:t>0</a:t>
                </a:r>
                <a:endParaRPr lang="zh-CN" altLang="en-US" sz="2100" b="1" dirty="0">
                  <a:solidFill>
                    <a:srgbClr val="FF0000"/>
                  </a:solidFill>
                  <a:latin typeface="+mn-ea"/>
                </a:endParaRPr>
              </a:p>
            </p:txBody>
          </p:sp>
        </p:grpSp>
        <p:sp>
          <p:nvSpPr>
            <p:cNvPr id="90" name="TextBox 12"/>
            <p:cNvSpPr txBox="1"/>
            <p:nvPr/>
          </p:nvSpPr>
          <p:spPr>
            <a:xfrm>
              <a:off x="3400957" y="2553118"/>
              <a:ext cx="532697" cy="553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100" b="1">
                  <a:solidFill>
                    <a:srgbClr val="FF0000"/>
                  </a:solidFill>
                  <a:latin typeface="+mn-ea"/>
                </a:rPr>
                <a:t>.</a:t>
              </a:r>
              <a:endParaRPr lang="zh-CN" altLang="en-US" sz="2100" b="1" dirty="0">
                <a:solidFill>
                  <a:srgbClr val="FF0000"/>
                </a:solidFill>
                <a:latin typeface="+mn-ea"/>
              </a:endParaRPr>
            </a:p>
          </p:txBody>
        </p:sp>
        <p:sp>
          <p:nvSpPr>
            <p:cNvPr id="91" name="TextBox 12"/>
            <p:cNvSpPr txBox="1"/>
            <p:nvPr/>
          </p:nvSpPr>
          <p:spPr>
            <a:xfrm>
              <a:off x="2813696" y="2553118"/>
              <a:ext cx="532697" cy="553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100" b="1">
                  <a:solidFill>
                    <a:srgbClr val="FF0000"/>
                  </a:solidFill>
                  <a:latin typeface="+mn-ea"/>
                </a:rPr>
                <a:t>.</a:t>
              </a:r>
              <a:endParaRPr lang="zh-CN" altLang="en-US" sz="2100" b="1" dirty="0">
                <a:solidFill>
                  <a:srgbClr val="FF0000"/>
                </a:solidFill>
                <a:latin typeface="+mn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" grpId="0"/>
      <p:bldP spid="42" grpId="0"/>
      <p:bldP spid="43" grpId="0"/>
      <p:bldP spid="46" grpId="0"/>
      <p:bldP spid="4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组合 35"/>
          <p:cNvGrpSpPr/>
          <p:nvPr/>
        </p:nvGrpSpPr>
        <p:grpSpPr>
          <a:xfrm>
            <a:off x="2409825" y="878554"/>
            <a:ext cx="3646270" cy="1145693"/>
            <a:chOff x="-825504" y="2656562"/>
            <a:chExt cx="4299215" cy="1302178"/>
          </a:xfrm>
        </p:grpSpPr>
        <p:sp>
          <p:nvSpPr>
            <p:cNvPr id="37" name="对话气泡: 圆角矩形 24"/>
            <p:cNvSpPr/>
            <p:nvPr/>
          </p:nvSpPr>
          <p:spPr>
            <a:xfrm>
              <a:off x="-825504" y="2656562"/>
              <a:ext cx="4299215" cy="1302178"/>
            </a:xfrm>
            <a:prstGeom prst="wedgeRoundRectCallout">
              <a:avLst>
                <a:gd name="adj1" fmla="val 62437"/>
                <a:gd name="adj2" fmla="val -5011"/>
                <a:gd name="adj3" fmla="val 16667"/>
              </a:avLst>
            </a:prstGeom>
            <a:solidFill>
              <a:schemeClr val="accent4">
                <a:lumMod val="20000"/>
                <a:lumOff val="80000"/>
              </a:schemeClr>
            </a:solidFill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 defTabSz="342900">
                <a:defRPr/>
              </a:pPr>
              <a:endParaRPr lang="zh-CN" altLang="en-US" dirty="0">
                <a:solidFill>
                  <a:prstClr val="white"/>
                </a:solidFill>
                <a:latin typeface="+mn-ea"/>
              </a:endParaRPr>
            </a:p>
          </p:txBody>
        </p:sp>
        <p:sp>
          <p:nvSpPr>
            <p:cNvPr id="38" name="矩形 37"/>
            <p:cNvSpPr/>
            <p:nvPr/>
          </p:nvSpPr>
          <p:spPr>
            <a:xfrm>
              <a:off x="-667360" y="2669455"/>
              <a:ext cx="3991706" cy="120685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just">
                <a:lnSpc>
                  <a:spcPct val="150000"/>
                </a:lnSpc>
                <a:defRPr/>
              </a:pPr>
              <a:r>
                <a:rPr lang="zh-CN" altLang="en-US" sz="2100">
                  <a:latin typeface="+mn-ea"/>
                </a:rPr>
                <a:t>计算小数位数不同的小数减法时要注意什么呢？</a:t>
              </a:r>
              <a:endParaRPr lang="en-US" altLang="zh-CN" sz="2100" dirty="0">
                <a:latin typeface="+mn-ea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1361689" y="2254372"/>
            <a:ext cx="2038736" cy="584078"/>
            <a:chOff x="-659033" y="2701458"/>
            <a:chExt cx="4214354" cy="858439"/>
          </a:xfrm>
        </p:grpSpPr>
        <p:sp>
          <p:nvSpPr>
            <p:cNvPr id="39" name="对话气泡: 圆角矩形 24"/>
            <p:cNvSpPr/>
            <p:nvPr/>
          </p:nvSpPr>
          <p:spPr>
            <a:xfrm>
              <a:off x="-659033" y="2701458"/>
              <a:ext cx="4214354" cy="858439"/>
            </a:xfrm>
            <a:prstGeom prst="wedgeRoundRectCallout">
              <a:avLst>
                <a:gd name="adj1" fmla="val -51339"/>
                <a:gd name="adj2" fmla="val 68810"/>
                <a:gd name="adj3" fmla="val 16667"/>
              </a:avLst>
            </a:prstGeom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 defTabSz="342900">
                <a:defRPr/>
              </a:pPr>
              <a:endParaRPr lang="zh-CN" altLang="en-US" dirty="0">
                <a:solidFill>
                  <a:schemeClr val="tx1"/>
                </a:solidFill>
                <a:latin typeface="+mn-ea"/>
              </a:endParaRPr>
            </a:p>
          </p:txBody>
        </p:sp>
        <p:sp>
          <p:nvSpPr>
            <p:cNvPr id="40" name="矩形 39"/>
            <p:cNvSpPr/>
            <p:nvPr/>
          </p:nvSpPr>
          <p:spPr>
            <a:xfrm>
              <a:off x="-584279" y="2830293"/>
              <a:ext cx="3991704" cy="61067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just">
                <a:defRPr/>
              </a:pPr>
              <a:r>
                <a:rPr lang="zh-CN" altLang="en-US" sz="2100">
                  <a:latin typeface="+mn-ea"/>
                </a:rPr>
                <a:t>小数点要对齐。</a:t>
              </a:r>
              <a:endParaRPr lang="zh-CN" altLang="en-US" sz="2100">
                <a:latin typeface="+mn-ea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2025325" y="3497131"/>
            <a:ext cx="1511675" cy="760265"/>
            <a:chOff x="-659033" y="2701458"/>
            <a:chExt cx="4214354" cy="864107"/>
          </a:xfrm>
        </p:grpSpPr>
        <p:sp>
          <p:nvSpPr>
            <p:cNvPr id="42" name="对话气泡: 圆角矩形 24"/>
            <p:cNvSpPr/>
            <p:nvPr/>
          </p:nvSpPr>
          <p:spPr>
            <a:xfrm>
              <a:off x="-659033" y="2701458"/>
              <a:ext cx="4214354" cy="858439"/>
            </a:xfrm>
            <a:prstGeom prst="wedgeRoundRectCallout">
              <a:avLst>
                <a:gd name="adj1" fmla="val -70242"/>
                <a:gd name="adj2" fmla="val -20730"/>
                <a:gd name="adj3" fmla="val 16667"/>
              </a:avLst>
            </a:prstGeom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 defTabSz="342900">
                <a:defRPr/>
              </a:pPr>
              <a:endParaRPr lang="zh-CN" altLang="en-US" dirty="0">
                <a:solidFill>
                  <a:schemeClr val="tx1"/>
                </a:solidFill>
                <a:latin typeface="+mn-ea"/>
              </a:endParaRPr>
            </a:p>
          </p:txBody>
        </p:sp>
        <p:sp>
          <p:nvSpPr>
            <p:cNvPr id="43" name="矩形 42"/>
            <p:cNvSpPr/>
            <p:nvPr/>
          </p:nvSpPr>
          <p:spPr>
            <a:xfrm>
              <a:off x="-547708" y="2726009"/>
              <a:ext cx="3991706" cy="83955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just">
                <a:defRPr/>
              </a:pPr>
              <a:r>
                <a:rPr lang="zh-CN" altLang="en-US" sz="2100">
                  <a:latin typeface="+mn-ea"/>
                </a:rPr>
                <a:t>从最低位开始相减。</a:t>
              </a:r>
              <a:endParaRPr lang="zh-CN" altLang="en-US" sz="2100">
                <a:latin typeface="+mn-ea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4390132" y="3813836"/>
            <a:ext cx="2412245" cy="760265"/>
            <a:chOff x="-659033" y="2701458"/>
            <a:chExt cx="4103028" cy="864107"/>
          </a:xfrm>
        </p:grpSpPr>
        <p:sp>
          <p:nvSpPr>
            <p:cNvPr id="45" name="对话气泡: 圆角矩形 24"/>
            <p:cNvSpPr/>
            <p:nvPr/>
          </p:nvSpPr>
          <p:spPr>
            <a:xfrm>
              <a:off x="-659033" y="2701458"/>
              <a:ext cx="4103028" cy="858440"/>
            </a:xfrm>
            <a:prstGeom prst="wedgeRoundRectCallout">
              <a:avLst>
                <a:gd name="adj1" fmla="val 64197"/>
                <a:gd name="adj2" fmla="val -9847"/>
                <a:gd name="adj3" fmla="val 16667"/>
              </a:avLst>
            </a:prstGeom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 defTabSz="342900">
                <a:defRPr/>
              </a:pPr>
              <a:endParaRPr lang="zh-CN" altLang="en-US" dirty="0">
                <a:solidFill>
                  <a:schemeClr val="tx1"/>
                </a:solidFill>
                <a:latin typeface="+mn-ea"/>
              </a:endParaRPr>
            </a:p>
          </p:txBody>
        </p:sp>
        <p:sp>
          <p:nvSpPr>
            <p:cNvPr id="46" name="矩形 45"/>
            <p:cNvSpPr/>
            <p:nvPr/>
          </p:nvSpPr>
          <p:spPr>
            <a:xfrm>
              <a:off x="-593883" y="2726009"/>
              <a:ext cx="3991705" cy="83955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just">
                <a:defRPr/>
              </a:pPr>
              <a:r>
                <a:rPr lang="zh-CN" altLang="en-US" sz="2100">
                  <a:latin typeface="+mn-ea"/>
                </a:rPr>
                <a:t>哪一位不够减向前一位</a:t>
              </a:r>
              <a:r>
                <a:rPr lang="zh-CN" altLang="en-US" sz="2100">
                  <a:solidFill>
                    <a:srgbClr val="FF0000"/>
                  </a:solidFill>
                  <a:latin typeface="+mn-ea"/>
                </a:rPr>
                <a:t>借</a:t>
              </a:r>
              <a:r>
                <a:rPr lang="en-US" altLang="zh-CN" sz="2100">
                  <a:solidFill>
                    <a:srgbClr val="FF0000"/>
                  </a:solidFill>
                  <a:latin typeface="+mn-ea"/>
                </a:rPr>
                <a:t>1</a:t>
              </a:r>
              <a:r>
                <a:rPr lang="zh-CN" altLang="en-US" sz="2100">
                  <a:latin typeface="+mn-ea"/>
                </a:rPr>
                <a:t>再减。</a:t>
              </a:r>
              <a:endParaRPr lang="en-US" altLang="zh-CN" sz="2100">
                <a:latin typeface="+mn-ea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3770918" y="2351585"/>
            <a:ext cx="3650670" cy="1141402"/>
            <a:chOff x="-659032" y="2701458"/>
            <a:chExt cx="4224265" cy="1297301"/>
          </a:xfrm>
        </p:grpSpPr>
        <p:sp>
          <p:nvSpPr>
            <p:cNvPr id="49" name="对话气泡: 圆角矩形 24"/>
            <p:cNvSpPr/>
            <p:nvPr/>
          </p:nvSpPr>
          <p:spPr>
            <a:xfrm>
              <a:off x="-659032" y="2701458"/>
              <a:ext cx="4224265" cy="1297301"/>
            </a:xfrm>
            <a:prstGeom prst="wedgeRoundRectCallout">
              <a:avLst>
                <a:gd name="adj1" fmla="val 49847"/>
                <a:gd name="adj2" fmla="val 66927"/>
                <a:gd name="adj3" fmla="val 16667"/>
              </a:avLst>
            </a:prstGeom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 defTabSz="342900">
                <a:defRPr/>
              </a:pPr>
              <a:endParaRPr lang="zh-CN" altLang="en-US" dirty="0">
                <a:solidFill>
                  <a:schemeClr val="tx1"/>
                </a:solidFill>
                <a:latin typeface="+mn-ea"/>
              </a:endParaRPr>
            </a:p>
          </p:txBody>
        </p:sp>
        <p:sp>
          <p:nvSpPr>
            <p:cNvPr id="50" name="矩形 49"/>
            <p:cNvSpPr/>
            <p:nvPr/>
          </p:nvSpPr>
          <p:spPr>
            <a:xfrm>
              <a:off x="-547709" y="2777433"/>
              <a:ext cx="3991705" cy="120685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just">
                <a:defRPr/>
              </a:pPr>
              <a:r>
                <a:rPr lang="zh-CN" altLang="en-US" sz="2100">
                  <a:latin typeface="+mn-ea"/>
                </a:rPr>
                <a:t>当小数部分位数不同时，可以根据需要在</a:t>
              </a:r>
              <a:r>
                <a:rPr lang="zh-CN" altLang="en-US" sz="2100">
                  <a:solidFill>
                    <a:srgbClr val="FF0000"/>
                  </a:solidFill>
                  <a:latin typeface="+mn-ea"/>
                </a:rPr>
                <a:t>末尾添“</a:t>
              </a:r>
              <a:r>
                <a:rPr lang="en-US" altLang="zh-CN" sz="2100">
                  <a:solidFill>
                    <a:srgbClr val="FF0000"/>
                  </a:solidFill>
                  <a:latin typeface="+mn-ea"/>
                </a:rPr>
                <a:t>0”</a:t>
              </a:r>
              <a:r>
                <a:rPr lang="zh-CN" altLang="en-US" sz="2100">
                  <a:latin typeface="+mn-ea"/>
                </a:rPr>
                <a:t>后再计算。</a:t>
              </a:r>
              <a:endParaRPr lang="zh-CN" altLang="en-US" sz="2100">
                <a:latin typeface="+mn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8" name="组合 47"/>
          <p:cNvGrpSpPr/>
          <p:nvPr/>
        </p:nvGrpSpPr>
        <p:grpSpPr>
          <a:xfrm>
            <a:off x="2590799" y="862752"/>
            <a:ext cx="3465296" cy="577081"/>
            <a:chOff x="-612121" y="2638600"/>
            <a:chExt cx="4085833" cy="655901"/>
          </a:xfrm>
        </p:grpSpPr>
        <p:sp>
          <p:nvSpPr>
            <p:cNvPr id="49" name="对话气泡: 圆角矩形 24"/>
            <p:cNvSpPr/>
            <p:nvPr/>
          </p:nvSpPr>
          <p:spPr>
            <a:xfrm>
              <a:off x="-612121" y="2656562"/>
              <a:ext cx="3425353" cy="597593"/>
            </a:xfrm>
            <a:prstGeom prst="wedgeRoundRectCallout">
              <a:avLst>
                <a:gd name="adj1" fmla="val 62437"/>
                <a:gd name="adj2" fmla="val -5011"/>
                <a:gd name="adj3" fmla="val 16667"/>
              </a:avLst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 defTabSz="342900">
                <a:defRPr/>
              </a:pPr>
              <a:endParaRPr lang="zh-CN" altLang="en-US" dirty="0">
                <a:solidFill>
                  <a:prstClr val="white"/>
                </a:solidFill>
                <a:latin typeface="+mn-ea"/>
              </a:endParaRPr>
            </a:p>
          </p:txBody>
        </p:sp>
        <p:sp>
          <p:nvSpPr>
            <p:cNvPr id="50" name="矩形 49"/>
            <p:cNvSpPr/>
            <p:nvPr/>
          </p:nvSpPr>
          <p:spPr>
            <a:xfrm>
              <a:off x="-517995" y="2638600"/>
              <a:ext cx="3991707" cy="65590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just">
                <a:lnSpc>
                  <a:spcPct val="150000"/>
                </a:lnSpc>
                <a:defRPr/>
              </a:pPr>
              <a:r>
                <a:rPr lang="zh-CN" altLang="en-US" sz="2100">
                  <a:latin typeface="+mn-ea"/>
                </a:rPr>
                <a:t>怎样用小数计算下题？</a:t>
              </a:r>
              <a:endParaRPr lang="zh-CN" altLang="en-US" sz="2100">
                <a:latin typeface="+mn-ea"/>
              </a:endParaRP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821991" y="1714577"/>
            <a:ext cx="1371601" cy="577081"/>
            <a:chOff x="-612121" y="2624489"/>
            <a:chExt cx="1617216" cy="655902"/>
          </a:xfrm>
        </p:grpSpPr>
        <p:sp>
          <p:nvSpPr>
            <p:cNvPr id="55" name="对话气泡: 圆角矩形 24"/>
            <p:cNvSpPr/>
            <p:nvPr/>
          </p:nvSpPr>
          <p:spPr>
            <a:xfrm>
              <a:off x="-612121" y="2656562"/>
              <a:ext cx="1617216" cy="597593"/>
            </a:xfrm>
            <a:prstGeom prst="wedgeRoundRectCallout">
              <a:avLst>
                <a:gd name="adj1" fmla="val 27715"/>
                <a:gd name="adj2" fmla="val 40280"/>
                <a:gd name="adj3" fmla="val 16667"/>
              </a:avLst>
            </a:prstGeom>
            <a:solidFill>
              <a:schemeClr val="accent4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 defTabSz="342900">
                <a:defRPr/>
              </a:pPr>
              <a:endParaRPr lang="zh-CN" altLang="en-US" dirty="0">
                <a:solidFill>
                  <a:prstClr val="white"/>
                </a:solidFill>
                <a:latin typeface="+mn-ea"/>
              </a:endParaRPr>
            </a:p>
          </p:txBody>
        </p:sp>
        <p:sp>
          <p:nvSpPr>
            <p:cNvPr id="56" name="矩形 55"/>
            <p:cNvSpPr/>
            <p:nvPr/>
          </p:nvSpPr>
          <p:spPr>
            <a:xfrm>
              <a:off x="-565058" y="2624489"/>
              <a:ext cx="1523090" cy="65590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just">
                <a:lnSpc>
                  <a:spcPct val="150000"/>
                </a:lnSpc>
                <a:defRPr/>
              </a:pPr>
              <a:r>
                <a:rPr lang="zh-CN" altLang="en-US" sz="2100">
                  <a:latin typeface="+mn-ea"/>
                </a:rPr>
                <a:t>知识迁移</a:t>
              </a:r>
              <a:endParaRPr lang="zh-CN" altLang="en-US" sz="2100">
                <a:latin typeface="+mn-ea"/>
              </a:endParaRPr>
            </a:p>
          </p:txBody>
        </p:sp>
      </p:grpSp>
      <p:sp>
        <p:nvSpPr>
          <p:cNvPr id="57" name="Rectangle 2"/>
          <p:cNvSpPr>
            <a:spLocks noChangeArrowheads="1"/>
          </p:cNvSpPr>
          <p:nvPr/>
        </p:nvSpPr>
        <p:spPr bwMode="auto">
          <a:xfrm>
            <a:off x="2590799" y="1742797"/>
            <a:ext cx="2974745" cy="5853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60000"/>
              </a:lnSpc>
              <a:buFontTx/>
              <a:buNone/>
              <a:defRPr/>
            </a:pPr>
            <a:r>
              <a:rPr lang="en-US" altLang="zh-CN" sz="2100">
                <a:latin typeface="+mn-ea"/>
                <a:cs typeface="黑体" panose="02010609060101010101" pitchFamily="2" charset="-122"/>
              </a:rPr>
              <a:t>8</a:t>
            </a:r>
            <a:r>
              <a:rPr lang="zh-CN" altLang="en-US" sz="2100">
                <a:latin typeface="+mn-ea"/>
                <a:cs typeface="黑体" panose="02010609060101010101" pitchFamily="2" charset="-122"/>
              </a:rPr>
              <a:t>千克－</a:t>
            </a:r>
            <a:r>
              <a:rPr lang="en-US" altLang="zh-CN" sz="2100">
                <a:latin typeface="+mn-ea"/>
                <a:cs typeface="黑体" panose="02010609060101010101" pitchFamily="2" charset="-122"/>
              </a:rPr>
              <a:t>4</a:t>
            </a:r>
            <a:r>
              <a:rPr lang="zh-CN" altLang="en-US" sz="2100">
                <a:latin typeface="+mn-ea"/>
                <a:cs typeface="黑体" panose="02010609060101010101" pitchFamily="2" charset="-122"/>
              </a:rPr>
              <a:t>千克</a:t>
            </a:r>
            <a:r>
              <a:rPr lang="en-US" altLang="zh-CN" sz="2100">
                <a:latin typeface="+mn-ea"/>
                <a:cs typeface="黑体" panose="02010609060101010101" pitchFamily="2" charset="-122"/>
              </a:rPr>
              <a:t>50</a:t>
            </a:r>
            <a:r>
              <a:rPr lang="zh-CN" altLang="en-US" sz="2100">
                <a:latin typeface="+mn-ea"/>
                <a:cs typeface="黑体" panose="02010609060101010101" pitchFamily="2" charset="-122"/>
              </a:rPr>
              <a:t>克</a:t>
            </a:r>
            <a:endParaRPr lang="en-US" altLang="zh-CN" sz="2100">
              <a:latin typeface="+mn-ea"/>
              <a:cs typeface="黑体" panose="02010609060101010101" pitchFamily="2" charset="-122"/>
            </a:endParaRPr>
          </a:p>
        </p:txBody>
      </p:sp>
      <p:grpSp>
        <p:nvGrpSpPr>
          <p:cNvPr id="58" name="组合 57"/>
          <p:cNvGrpSpPr/>
          <p:nvPr/>
        </p:nvGrpSpPr>
        <p:grpSpPr>
          <a:xfrm>
            <a:off x="5652430" y="2652713"/>
            <a:ext cx="2348570" cy="1061829"/>
            <a:chOff x="-612121" y="2624489"/>
            <a:chExt cx="1617216" cy="1206859"/>
          </a:xfrm>
        </p:grpSpPr>
        <p:sp>
          <p:nvSpPr>
            <p:cNvPr id="59" name="对话气泡: 圆角矩形 24"/>
            <p:cNvSpPr/>
            <p:nvPr/>
          </p:nvSpPr>
          <p:spPr>
            <a:xfrm>
              <a:off x="-612121" y="2656562"/>
              <a:ext cx="1617216" cy="1085673"/>
            </a:xfrm>
            <a:prstGeom prst="wedgeRoundRectCallout">
              <a:avLst>
                <a:gd name="adj1" fmla="val 37772"/>
                <a:gd name="adj2" fmla="val 71641"/>
                <a:gd name="adj3" fmla="val 16667"/>
              </a:avLst>
            </a:prstGeom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 defTabSz="342900">
                <a:defRPr/>
              </a:pPr>
              <a:endParaRPr lang="zh-CN" altLang="en-US" dirty="0">
                <a:solidFill>
                  <a:prstClr val="white"/>
                </a:solidFill>
                <a:latin typeface="+mn-ea"/>
              </a:endParaRPr>
            </a:p>
          </p:txBody>
        </p:sp>
        <p:sp>
          <p:nvSpPr>
            <p:cNvPr id="60" name="矩形 59"/>
            <p:cNvSpPr/>
            <p:nvPr/>
          </p:nvSpPr>
          <p:spPr>
            <a:xfrm>
              <a:off x="-565058" y="2624489"/>
              <a:ext cx="1523089" cy="120685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just">
                <a:lnSpc>
                  <a:spcPct val="150000"/>
                </a:lnSpc>
                <a:defRPr/>
              </a:pPr>
              <a:r>
                <a:rPr lang="zh-CN" altLang="en-US" sz="2100">
                  <a:latin typeface="+mn-ea"/>
                </a:rPr>
                <a:t>把它们化成以千克为单位的数。</a:t>
              </a:r>
              <a:endParaRPr lang="en-US" altLang="zh-CN" sz="2100">
                <a:latin typeface="+mn-ea"/>
              </a:endParaRPr>
            </a:p>
          </p:txBody>
        </p:sp>
      </p:grpSp>
      <p:sp>
        <p:nvSpPr>
          <p:cNvPr id="61" name="Rectangle 2"/>
          <p:cNvSpPr>
            <a:spLocks noChangeArrowheads="1"/>
          </p:cNvSpPr>
          <p:nvPr/>
        </p:nvSpPr>
        <p:spPr bwMode="auto">
          <a:xfrm>
            <a:off x="2590799" y="3737808"/>
            <a:ext cx="2974745" cy="5863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60000"/>
              </a:lnSpc>
              <a:buFontTx/>
              <a:buNone/>
              <a:defRPr/>
            </a:pPr>
            <a:r>
              <a:rPr lang="en-US" altLang="zh-CN" sz="2100">
                <a:latin typeface="+mn-ea"/>
                <a:cs typeface="黑体" panose="02010609060101010101" pitchFamily="2" charset="-122"/>
              </a:rPr>
              <a:t>4</a:t>
            </a:r>
            <a:r>
              <a:rPr lang="zh-CN" altLang="en-US" sz="2100">
                <a:latin typeface="+mn-ea"/>
                <a:cs typeface="黑体" panose="02010609060101010101" pitchFamily="2" charset="-122"/>
              </a:rPr>
              <a:t>千克</a:t>
            </a:r>
            <a:r>
              <a:rPr lang="en-US" altLang="zh-CN" sz="2100">
                <a:latin typeface="+mn-ea"/>
                <a:cs typeface="黑体" panose="02010609060101010101" pitchFamily="2" charset="-122"/>
              </a:rPr>
              <a:t>50</a:t>
            </a:r>
            <a:r>
              <a:rPr lang="zh-CN" altLang="en-US" sz="2100">
                <a:latin typeface="+mn-ea"/>
                <a:cs typeface="黑体" panose="02010609060101010101" pitchFamily="2" charset="-122"/>
              </a:rPr>
              <a:t>克</a:t>
            </a:r>
            <a:r>
              <a:rPr lang="en-US" altLang="zh-CN" sz="2100">
                <a:latin typeface="+mn-ea"/>
                <a:cs typeface="黑体" panose="02010609060101010101" pitchFamily="2" charset="-122"/>
              </a:rPr>
              <a:t>=</a:t>
            </a:r>
            <a:r>
              <a:rPr lang="en-US" altLang="zh-CN" sz="2100">
                <a:solidFill>
                  <a:srgbClr val="FF0000"/>
                </a:solidFill>
                <a:latin typeface="+mn-ea"/>
                <a:cs typeface="黑体" panose="02010609060101010101" pitchFamily="2" charset="-122"/>
              </a:rPr>
              <a:t>4.05</a:t>
            </a:r>
            <a:r>
              <a:rPr lang="zh-CN" altLang="en-US" sz="2100">
                <a:latin typeface="+mn-ea"/>
                <a:cs typeface="黑体" panose="02010609060101010101" pitchFamily="2" charset="-122"/>
              </a:rPr>
              <a:t>千克</a:t>
            </a:r>
            <a:endParaRPr lang="zh-CN" altLang="en-US" sz="2100">
              <a:latin typeface="+mn-ea"/>
              <a:cs typeface="黑体" panose="02010609060101010101" pitchFamily="2" charset="-122"/>
            </a:endParaRPr>
          </a:p>
        </p:txBody>
      </p:sp>
      <p:sp>
        <p:nvSpPr>
          <p:cNvPr id="62" name="Rectangle 2"/>
          <p:cNvSpPr>
            <a:spLocks noChangeArrowheads="1"/>
          </p:cNvSpPr>
          <p:nvPr/>
        </p:nvSpPr>
        <p:spPr bwMode="auto">
          <a:xfrm>
            <a:off x="2364083" y="2249254"/>
            <a:ext cx="2974745" cy="11025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60000"/>
              </a:lnSpc>
              <a:buFontTx/>
              <a:buNone/>
              <a:defRPr/>
            </a:pPr>
            <a:r>
              <a:rPr lang="en-US" altLang="zh-CN" sz="2100">
                <a:solidFill>
                  <a:srgbClr val="082AB8"/>
                </a:solidFill>
                <a:latin typeface="+mn-ea"/>
                <a:cs typeface="黑体" panose="02010609060101010101" pitchFamily="2" charset="-122"/>
              </a:rPr>
              <a:t>=8</a:t>
            </a:r>
            <a:r>
              <a:rPr lang="zh-CN" altLang="en-US" sz="2100">
                <a:solidFill>
                  <a:srgbClr val="082AB8"/>
                </a:solidFill>
                <a:latin typeface="+mn-ea"/>
                <a:cs typeface="黑体" panose="02010609060101010101" pitchFamily="2" charset="-122"/>
              </a:rPr>
              <a:t>千克－</a:t>
            </a:r>
            <a:r>
              <a:rPr lang="en-US" altLang="zh-CN" sz="2100">
                <a:solidFill>
                  <a:srgbClr val="082AB8"/>
                </a:solidFill>
                <a:latin typeface="+mn-ea"/>
                <a:cs typeface="黑体" panose="02010609060101010101" pitchFamily="2" charset="-122"/>
              </a:rPr>
              <a:t>4.05</a:t>
            </a:r>
            <a:r>
              <a:rPr lang="zh-CN" altLang="en-US" sz="2100">
                <a:solidFill>
                  <a:srgbClr val="082AB8"/>
                </a:solidFill>
                <a:latin typeface="+mn-ea"/>
                <a:cs typeface="黑体" panose="02010609060101010101" pitchFamily="2" charset="-122"/>
              </a:rPr>
              <a:t>千克</a:t>
            </a:r>
            <a:endParaRPr lang="en-US" altLang="zh-CN" sz="2100">
              <a:solidFill>
                <a:srgbClr val="082AB8"/>
              </a:solidFill>
              <a:latin typeface="+mn-ea"/>
              <a:cs typeface="黑体" panose="02010609060101010101" pitchFamily="2" charset="-122"/>
            </a:endParaRPr>
          </a:p>
          <a:p>
            <a:pPr>
              <a:lnSpc>
                <a:spcPct val="160000"/>
              </a:lnSpc>
              <a:buFontTx/>
              <a:buNone/>
              <a:defRPr/>
            </a:pPr>
            <a:r>
              <a:rPr lang="en-US" altLang="zh-CN" sz="2100">
                <a:solidFill>
                  <a:srgbClr val="FF0000"/>
                </a:solidFill>
                <a:latin typeface="+mn-ea"/>
                <a:cs typeface="黑体" panose="02010609060101010101" pitchFamily="2" charset="-122"/>
              </a:rPr>
              <a:t>=3.95</a:t>
            </a:r>
            <a:r>
              <a:rPr lang="zh-CN" altLang="en-US" sz="2100">
                <a:solidFill>
                  <a:srgbClr val="FF0000"/>
                </a:solidFill>
                <a:latin typeface="+mn-ea"/>
                <a:cs typeface="黑体" panose="02010609060101010101" pitchFamily="2" charset="-122"/>
              </a:rPr>
              <a:t>千克</a:t>
            </a:r>
            <a:endParaRPr lang="zh-CN" altLang="en-US" sz="2100">
              <a:solidFill>
                <a:srgbClr val="FF0000"/>
              </a:solidFill>
              <a:latin typeface="+mn-ea"/>
              <a:cs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" grpId="0"/>
      <p:bldP spid="61" grpId="0" build="p"/>
      <p:bldP spid="62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可选过程 1"/>
          <p:cNvSpPr/>
          <p:nvPr/>
        </p:nvSpPr>
        <p:spPr>
          <a:xfrm>
            <a:off x="1123950" y="1288592"/>
            <a:ext cx="6705600" cy="2616659"/>
          </a:xfrm>
          <a:prstGeom prst="flowChartAlternateProcess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1" name="任意多边形 20"/>
          <p:cNvSpPr/>
          <p:nvPr/>
        </p:nvSpPr>
        <p:spPr>
          <a:xfrm>
            <a:off x="89731" y="534229"/>
            <a:ext cx="403790" cy="445049"/>
          </a:xfrm>
          <a:custGeom>
            <a:avLst/>
            <a:gdLst>
              <a:gd name="connsiteX0" fmla="*/ 0 w 538386"/>
              <a:gd name="connsiteY0" fmla="*/ 0 h 593398"/>
              <a:gd name="connsiteX1" fmla="*/ 241687 w 538386"/>
              <a:gd name="connsiteY1" fmla="*/ 0 h 593398"/>
              <a:gd name="connsiteX2" fmla="*/ 538386 w 538386"/>
              <a:gd name="connsiteY2" fmla="*/ 296699 h 593398"/>
              <a:gd name="connsiteX3" fmla="*/ 241687 w 538386"/>
              <a:gd name="connsiteY3" fmla="*/ 593398 h 593398"/>
              <a:gd name="connsiteX4" fmla="*/ 0 w 538386"/>
              <a:gd name="connsiteY4" fmla="*/ 593398 h 593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8386" h="593398">
                <a:moveTo>
                  <a:pt x="0" y="0"/>
                </a:moveTo>
                <a:lnTo>
                  <a:pt x="241687" y="0"/>
                </a:lnTo>
                <a:cubicBezTo>
                  <a:pt x="405549" y="0"/>
                  <a:pt x="538386" y="132837"/>
                  <a:pt x="538386" y="296699"/>
                </a:cubicBezTo>
                <a:cubicBezTo>
                  <a:pt x="538386" y="460561"/>
                  <a:pt x="405549" y="593398"/>
                  <a:pt x="241687" y="593398"/>
                </a:cubicBezTo>
                <a:lnTo>
                  <a:pt x="0" y="593398"/>
                </a:lnTo>
                <a:close/>
              </a:path>
            </a:pathLst>
          </a:cu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altLang="zh-CN" sz="2100" b="1" dirty="0"/>
              <a:t>1</a:t>
            </a:r>
            <a:endParaRPr lang="zh-CN" altLang="en-US" sz="2100" b="1" dirty="0"/>
          </a:p>
        </p:txBody>
      </p:sp>
      <p:sp>
        <p:nvSpPr>
          <p:cNvPr id="20" name="文本框 19"/>
          <p:cNvSpPr txBox="1"/>
          <p:nvPr/>
        </p:nvSpPr>
        <p:spPr>
          <a:xfrm>
            <a:off x="566261" y="378143"/>
            <a:ext cx="1564958" cy="62245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>
            <a:defPPr>
              <a:defRPr lang="en-US"/>
            </a:defPPr>
            <a:lvl1pPr>
              <a:lnSpc>
                <a:spcPct val="130000"/>
              </a:lnSpc>
              <a:defRPr sz="2400" b="1">
                <a:solidFill>
                  <a:prstClr val="black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dirty="0">
                <a:latin typeface="+mn-ea"/>
                <a:ea typeface="+mn-ea"/>
              </a:rPr>
              <a:t>口算。</a:t>
            </a:r>
            <a:endParaRPr lang="zh-CN" altLang="en-US" dirty="0">
              <a:latin typeface="+mn-ea"/>
              <a:ea typeface="+mn-ea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688496" y="1688697"/>
            <a:ext cx="1826462" cy="438581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>
              <a:defRPr/>
            </a:pPr>
            <a:r>
              <a:rPr kumimoji="1" lang="en-US" altLang="zh-CN" sz="2400" dirty="0">
                <a:latin typeface="+mn-ea"/>
                <a:cs typeface="宋体" panose="02010600030101010101" pitchFamily="2" charset="-122"/>
              </a:rPr>
              <a:t>0.09+0.11=</a:t>
            </a:r>
            <a:endParaRPr kumimoji="1" lang="en-US" altLang="zh-CN" sz="2400" dirty="0">
              <a:latin typeface="+mn-ea"/>
              <a:cs typeface="宋体" panose="02010600030101010101" pitchFamily="2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688497" y="2191075"/>
            <a:ext cx="1551146" cy="438581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>
              <a:defRPr/>
            </a:pPr>
            <a:r>
              <a:rPr kumimoji="1" lang="en-US" altLang="zh-CN" sz="2400" dirty="0">
                <a:latin typeface="+mn-ea"/>
                <a:cs typeface="宋体" panose="02010600030101010101" pitchFamily="2" charset="-122"/>
              </a:rPr>
              <a:t>1.3-0.03=</a:t>
            </a:r>
            <a:endParaRPr kumimoji="1" lang="en-US" altLang="zh-CN" sz="2400" dirty="0">
              <a:latin typeface="+mn-ea"/>
              <a:cs typeface="宋体" panose="02010600030101010101" pitchFamily="2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688496" y="2656698"/>
            <a:ext cx="1552348" cy="438582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>
              <a:defRPr/>
            </a:pPr>
            <a:r>
              <a:rPr kumimoji="1" lang="en-US" altLang="zh-CN" sz="2400" dirty="0">
                <a:latin typeface="+mn-ea"/>
                <a:cs typeface="宋体" panose="02010600030101010101" pitchFamily="2" charset="-122"/>
              </a:rPr>
              <a:t>0.95-0.8=</a:t>
            </a:r>
            <a:endParaRPr kumimoji="1" lang="en-US" altLang="zh-CN" sz="2400" dirty="0">
              <a:latin typeface="+mn-ea"/>
              <a:cs typeface="宋体" panose="02010600030101010101" pitchFamily="2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1688496" y="3155338"/>
            <a:ext cx="1370808" cy="438581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>
              <a:defRPr/>
            </a:pPr>
            <a:r>
              <a:rPr kumimoji="1" lang="en-US" altLang="zh-CN" sz="2400" dirty="0">
                <a:latin typeface="+mn-ea"/>
                <a:cs typeface="宋体" panose="02010600030101010101" pitchFamily="2" charset="-122"/>
              </a:rPr>
              <a:t>0.9-0.8=</a:t>
            </a:r>
            <a:endParaRPr kumimoji="1" lang="en-US" altLang="zh-CN" sz="2400" dirty="0">
              <a:latin typeface="+mn-ea"/>
              <a:cs typeface="宋体" panose="02010600030101010101" pitchFamily="2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5154956" y="1675689"/>
            <a:ext cx="1646124" cy="438581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>
              <a:defRPr/>
            </a:pPr>
            <a:r>
              <a:rPr kumimoji="1" lang="en-US" altLang="zh-CN" sz="2400" dirty="0">
                <a:latin typeface="+mn-ea"/>
                <a:cs typeface="宋体" panose="02010600030101010101" pitchFamily="2" charset="-122"/>
              </a:rPr>
              <a:t>1.4+0.02=</a:t>
            </a:r>
            <a:endParaRPr kumimoji="1" lang="en-US" altLang="zh-CN" sz="2400" dirty="0">
              <a:latin typeface="+mn-ea"/>
              <a:cs typeface="宋体" panose="02010600030101010101" pitchFamily="2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5154957" y="2188615"/>
            <a:ext cx="1551146" cy="438581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>
              <a:defRPr/>
            </a:pPr>
            <a:r>
              <a:rPr kumimoji="1" lang="en-US" altLang="zh-CN" sz="2400" dirty="0">
                <a:latin typeface="+mn-ea"/>
                <a:cs typeface="宋体" panose="02010600030101010101" pitchFamily="2" charset="-122"/>
              </a:rPr>
              <a:t>1.13-0.6=</a:t>
            </a:r>
            <a:endParaRPr kumimoji="1" lang="en-US" altLang="zh-CN" sz="2400" dirty="0">
              <a:latin typeface="+mn-ea"/>
              <a:cs typeface="宋体" panose="02010600030101010101" pitchFamily="2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5154957" y="2654709"/>
            <a:ext cx="1476607" cy="438581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>
              <a:defRPr/>
            </a:pPr>
            <a:r>
              <a:rPr kumimoji="1" lang="en-US" altLang="zh-CN" sz="2400" dirty="0">
                <a:latin typeface="+mn-ea"/>
                <a:cs typeface="宋体" panose="02010600030101010101" pitchFamily="2" charset="-122"/>
              </a:rPr>
              <a:t>13.5-13=</a:t>
            </a:r>
            <a:endParaRPr kumimoji="1" lang="en-US" altLang="zh-CN" sz="2400" dirty="0">
              <a:latin typeface="+mn-ea"/>
              <a:cs typeface="宋体" panose="02010600030101010101" pitchFamily="2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5154957" y="3167635"/>
            <a:ext cx="1551146" cy="438581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>
              <a:defRPr/>
            </a:pPr>
            <a:r>
              <a:rPr kumimoji="1" lang="en-US" altLang="zh-CN" sz="2400" dirty="0">
                <a:latin typeface="+mn-ea"/>
                <a:cs typeface="宋体" panose="02010600030101010101" pitchFamily="2" charset="-122"/>
              </a:rPr>
              <a:t>0.1-0.01=</a:t>
            </a:r>
            <a:endParaRPr kumimoji="1" lang="en-US" altLang="zh-CN" sz="2400" dirty="0">
              <a:latin typeface="+mn-ea"/>
              <a:cs typeface="宋体" panose="02010600030101010101" pitchFamily="2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3394917" y="1681291"/>
            <a:ext cx="573715" cy="438581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>
              <a:defRPr/>
            </a:pPr>
            <a:r>
              <a:rPr kumimoji="1" lang="en-US" altLang="zh-CN" sz="2400">
                <a:solidFill>
                  <a:srgbClr val="FF0000"/>
                </a:solidFill>
                <a:latin typeface="+mn-ea"/>
                <a:cs typeface="宋体" panose="02010600030101010101" pitchFamily="2" charset="-122"/>
              </a:rPr>
              <a:t>0.2</a:t>
            </a:r>
            <a:endParaRPr kumimoji="1" lang="en-US" altLang="zh-CN" sz="2400" dirty="0">
              <a:solidFill>
                <a:srgbClr val="FF0000"/>
              </a:solidFill>
              <a:latin typeface="+mn-ea"/>
              <a:cs typeface="宋体" panose="02010600030101010101" pitchFamily="2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3071345" y="2196866"/>
            <a:ext cx="754052" cy="438581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>
              <a:defRPr/>
            </a:pPr>
            <a:r>
              <a:rPr kumimoji="1" lang="en-US" altLang="zh-CN" sz="2400">
                <a:solidFill>
                  <a:srgbClr val="FF0000"/>
                </a:solidFill>
                <a:latin typeface="+mn-ea"/>
                <a:cs typeface="宋体" panose="02010600030101010101" pitchFamily="2" charset="-122"/>
              </a:rPr>
              <a:t>1.27</a:t>
            </a:r>
            <a:endParaRPr kumimoji="1" lang="en-US" altLang="zh-CN" sz="2400" dirty="0">
              <a:solidFill>
                <a:srgbClr val="FF0000"/>
              </a:solidFill>
              <a:latin typeface="+mn-ea"/>
              <a:cs typeface="宋体" panose="02010600030101010101" pitchFamily="2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3079089" y="2674705"/>
            <a:ext cx="755656" cy="438582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>
              <a:defRPr/>
            </a:pPr>
            <a:r>
              <a:rPr kumimoji="1" lang="en-US" altLang="zh-CN" sz="2400">
                <a:solidFill>
                  <a:srgbClr val="FF0000"/>
                </a:solidFill>
                <a:latin typeface="+mn-ea"/>
                <a:cs typeface="宋体" panose="02010600030101010101" pitchFamily="2" charset="-122"/>
              </a:rPr>
              <a:t>0.15</a:t>
            </a:r>
            <a:endParaRPr kumimoji="1" lang="en-US" altLang="zh-CN" sz="2400" dirty="0">
              <a:solidFill>
                <a:srgbClr val="FF0000"/>
              </a:solidFill>
              <a:latin typeface="+mn-ea"/>
              <a:cs typeface="宋体" panose="02010600030101010101" pitchFamily="2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2997650" y="3170902"/>
            <a:ext cx="573715" cy="438581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>
              <a:defRPr/>
            </a:pPr>
            <a:r>
              <a:rPr kumimoji="1" lang="en-US" altLang="zh-CN" sz="2400">
                <a:solidFill>
                  <a:srgbClr val="FF0000"/>
                </a:solidFill>
                <a:latin typeface="+mn-ea"/>
                <a:cs typeface="宋体" panose="02010600030101010101" pitchFamily="2" charset="-122"/>
              </a:rPr>
              <a:t>0.1</a:t>
            </a:r>
            <a:endParaRPr kumimoji="1" lang="en-US" altLang="zh-CN" sz="2400" dirty="0">
              <a:solidFill>
                <a:srgbClr val="FF0000"/>
              </a:solidFill>
              <a:latin typeface="+mn-ea"/>
              <a:cs typeface="宋体" panose="02010600030101010101" pitchFamily="2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6678481" y="1681290"/>
            <a:ext cx="754052" cy="438581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>
              <a:defRPr/>
            </a:pPr>
            <a:r>
              <a:rPr kumimoji="1" lang="en-US" altLang="zh-CN" sz="2400">
                <a:solidFill>
                  <a:srgbClr val="FF0000"/>
                </a:solidFill>
                <a:latin typeface="+mn-ea"/>
                <a:cs typeface="宋体" panose="02010600030101010101" pitchFamily="2" charset="-122"/>
              </a:rPr>
              <a:t>1.42</a:t>
            </a:r>
            <a:endParaRPr kumimoji="1" lang="en-US" altLang="zh-CN" sz="2400" dirty="0">
              <a:solidFill>
                <a:srgbClr val="FF0000"/>
              </a:solidFill>
              <a:latin typeface="+mn-ea"/>
              <a:cs typeface="宋体" panose="02010600030101010101" pitchFamily="2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6547679" y="2186096"/>
            <a:ext cx="754052" cy="438581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>
              <a:defRPr/>
            </a:pPr>
            <a:r>
              <a:rPr kumimoji="1" lang="en-US" altLang="zh-CN" sz="2400">
                <a:solidFill>
                  <a:srgbClr val="FF0000"/>
                </a:solidFill>
                <a:latin typeface="+mn-ea"/>
                <a:cs typeface="宋体" panose="02010600030101010101" pitchFamily="2" charset="-122"/>
              </a:rPr>
              <a:t>0.53</a:t>
            </a:r>
            <a:endParaRPr kumimoji="1" lang="en-US" altLang="zh-CN" sz="2400" dirty="0">
              <a:solidFill>
                <a:srgbClr val="FF0000"/>
              </a:solidFill>
              <a:latin typeface="+mn-ea"/>
              <a:cs typeface="宋体" panose="02010600030101010101" pitchFamily="2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6513774" y="2654708"/>
            <a:ext cx="573715" cy="438581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>
              <a:defRPr/>
            </a:pPr>
            <a:r>
              <a:rPr kumimoji="1" lang="en-US" altLang="zh-CN" sz="2400">
                <a:solidFill>
                  <a:srgbClr val="FF0000"/>
                </a:solidFill>
                <a:latin typeface="+mn-ea"/>
                <a:cs typeface="宋体" panose="02010600030101010101" pitchFamily="2" charset="-122"/>
              </a:rPr>
              <a:t>0.5</a:t>
            </a:r>
            <a:endParaRPr kumimoji="1" lang="en-US" altLang="zh-CN" sz="2400" dirty="0">
              <a:solidFill>
                <a:srgbClr val="FF0000"/>
              </a:solidFill>
              <a:latin typeface="+mn-ea"/>
              <a:cs typeface="宋体" panose="02010600030101010101" pitchFamily="2" charset="-122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6540920" y="3173871"/>
            <a:ext cx="755656" cy="438582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>
              <a:defRPr/>
            </a:pPr>
            <a:r>
              <a:rPr kumimoji="1" lang="en-US" altLang="zh-CN" sz="2400">
                <a:solidFill>
                  <a:srgbClr val="FF0000"/>
                </a:solidFill>
                <a:latin typeface="+mn-ea"/>
                <a:cs typeface="宋体" panose="02010600030101010101" pitchFamily="2" charset="-122"/>
              </a:rPr>
              <a:t>0.09</a:t>
            </a:r>
            <a:endParaRPr kumimoji="1" lang="en-US" altLang="zh-CN" sz="2400" dirty="0">
              <a:solidFill>
                <a:srgbClr val="FF0000"/>
              </a:solidFill>
              <a:latin typeface="+mn-ea"/>
              <a:cs typeface="宋体" panose="02010600030101010101" pitchFamily="2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114694" y="83975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课堂练习</a:t>
            </a:r>
            <a:endParaRPr lang="zh-CN" altLang="en-US" sz="1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0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TEMPLATE_THUMBS_INDEX" val="1"/>
  <p:tag name="KSO_WM_TEMPLATE_SUBCATEGORY" val="0"/>
  <p:tag name="KSO_WM_TAG_VERSION" val="1.0"/>
  <p:tag name="KSO_WM_BEAUTIFY_FLAG" val="#wm#"/>
  <p:tag name="KSO_WM_TEMPLATE_CATEGORY" val="custom"/>
  <p:tag name="KSO_WM_TEMPLATE_INDEX" val="20187308"/>
</p:tagLst>
</file>

<file path=ppt/tags/tag7.xml><?xml version="1.0" encoding="utf-8"?>
<p:tagLst xmlns:p="http://schemas.openxmlformats.org/presentationml/2006/main">
  <p:tag name="KSO_WPP_MARK_KEY" val="f443cbee-e29f-447d-83f0-7688334f4bdd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2162</Words>
  <Application>WPS 演示</Application>
  <PresentationFormat>全屏显示(16:9)</PresentationFormat>
  <Paragraphs>540</Paragraphs>
  <Slides>17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32" baseType="lpstr">
      <vt:lpstr>Arial</vt:lpstr>
      <vt:lpstr>宋体</vt:lpstr>
      <vt:lpstr>Wingdings</vt:lpstr>
      <vt:lpstr>微软雅黑</vt:lpstr>
      <vt:lpstr>楷体</vt:lpstr>
      <vt:lpstr>Calibri</vt:lpstr>
      <vt:lpstr>Comic Sans MS</vt:lpstr>
      <vt:lpstr>黑体</vt:lpstr>
      <vt:lpstr>Gulim</vt:lpstr>
      <vt:lpstr>Malgun Gothic</vt:lpstr>
      <vt:lpstr>HY헤드라인M</vt:lpstr>
      <vt:lpstr>Times New Roman</vt:lpstr>
      <vt:lpstr>Arial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keywords>第一PPT模板网-WWW.1PPT.COM</cp:keywords>
  <dc:subject>第一PPT模板网-WWW.1PPT.COM</dc:subject>
  <cp:lastModifiedBy>小树</cp:lastModifiedBy>
  <cp:revision>332</cp:revision>
  <dcterms:created xsi:type="dcterms:W3CDTF">2019-05-20T10:58:00Z</dcterms:created>
  <dcterms:modified xsi:type="dcterms:W3CDTF">2023-02-05T10:08:10Z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F8AD768ADE1D4A998F0DACCB7D2281BE</vt:lpwstr>
  </property>
</Properties>
</file>