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9"/>
  </p:handoutMasterIdLst>
  <p:sldIdLst>
    <p:sldId id="257" r:id="rId3"/>
    <p:sldId id="307" r:id="rId5"/>
    <p:sldId id="261" r:id="rId6"/>
    <p:sldId id="315" r:id="rId7"/>
    <p:sldId id="300" r:id="rId8"/>
    <p:sldId id="316" r:id="rId9"/>
    <p:sldId id="301" r:id="rId10"/>
    <p:sldId id="260" r:id="rId11"/>
    <p:sldId id="317" r:id="rId12"/>
    <p:sldId id="318" r:id="rId13"/>
    <p:sldId id="282" r:id="rId14"/>
    <p:sldId id="319" r:id="rId15"/>
    <p:sldId id="320" r:id="rId16"/>
    <p:sldId id="321" r:id="rId17"/>
    <p:sldId id="286" r:id="rId18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orient="horz" pos="2889" userDrawn="1">
          <p15:clr>
            <a:srgbClr val="A4A3A4"/>
          </p15:clr>
        </p15:guide>
        <p15:guide id="3" orient="horz" pos="1397" userDrawn="1">
          <p15:clr>
            <a:srgbClr val="A4A3A4"/>
          </p15:clr>
        </p15:guide>
        <p15:guide id="4" pos="2880" userDrawn="1">
          <p15:clr>
            <a:srgbClr val="A4A3A4"/>
          </p15:clr>
        </p15:guide>
        <p15:guide id="5" pos="52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ao Tao" initials="TT" lastIdx="1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80A0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2818" autoAdjust="0"/>
  </p:normalViewPr>
  <p:slideViewPr>
    <p:cSldViewPr snapToGrid="0">
      <p:cViewPr varScale="1">
        <p:scale>
          <a:sx n="107" d="100"/>
          <a:sy n="107" d="100"/>
        </p:scale>
        <p:origin x="-84" y="-642"/>
      </p:cViewPr>
      <p:guideLst>
        <p:guide orient="horz" pos="1620"/>
        <p:guide orient="horz" pos="2889"/>
        <p:guide orient="horz" pos="1397"/>
        <p:guide pos="2880"/>
        <p:guide pos="52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notesViewPr>
    <p:cSldViewPr snapToGrid="0" showGuides="1">
      <p:cViewPr varScale="1">
        <p:scale>
          <a:sx n="51" d="100"/>
          <a:sy n="51" d="100"/>
        </p:scale>
        <p:origin x="-2892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commentAuthors" Target="commentAuthors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handoutMaster" Target="handoutMasters/handoutMaster1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D238F6B-816E-4329-9F67-446CB3C1AEFB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02CDEA-5E85-48CA-8537-79FF0D2D641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28715EE-3B03-4D2D-B87F-C1C933DDB61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6DF3B-9234-45E1-9B81-8D140CFA6B0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273844"/>
            <a:ext cx="7886700" cy="435887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0" y="1333829"/>
            <a:ext cx="3655181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0" y="1999034"/>
            <a:ext cx="3655181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333829"/>
            <a:ext cx="3673182" cy="617934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400"/>
            </a:lvl4pPr>
            <a:lvl5pPr marL="1371600" indent="0">
              <a:buNone/>
              <a:defRPr sz="1400"/>
            </a:lvl5pPr>
            <a:lvl6pPr marL="1714500" indent="0">
              <a:buNone/>
              <a:defRPr sz="1400"/>
            </a:lvl6pPr>
            <a:lvl7pPr marL="2057400" indent="0">
              <a:buNone/>
              <a:defRPr sz="1400"/>
            </a:lvl7pPr>
            <a:lvl8pPr marL="2400300" indent="0">
              <a:buNone/>
              <a:defRPr sz="1400"/>
            </a:lvl8pPr>
            <a:lvl9pPr marL="27432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1999034"/>
            <a:ext cx="3673182" cy="264321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3124012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342901"/>
            <a:ext cx="4629150" cy="405288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3124012" cy="2858691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400"/>
            </a:lvl2pPr>
            <a:lvl3pPr marL="685800" indent="0">
              <a:buNone/>
              <a:defRPr sz="1200"/>
            </a:lvl3pPr>
            <a:lvl4pPr marL="1028700" indent="0">
              <a:buNone/>
              <a:defRPr sz="1100"/>
            </a:lvl4pPr>
            <a:lvl5pPr marL="1371600" indent="0">
              <a:buNone/>
              <a:defRPr sz="1100"/>
            </a:lvl5pPr>
            <a:lvl6pPr marL="1714500" indent="0">
              <a:buNone/>
              <a:defRPr sz="1100"/>
            </a:lvl6pPr>
            <a:lvl7pPr marL="2057400" indent="0">
              <a:buNone/>
              <a:defRPr sz="1100"/>
            </a:lvl7pPr>
            <a:lvl8pPr marL="2400300" indent="0">
              <a:buNone/>
              <a:defRPr sz="1100"/>
            </a:lvl8pPr>
            <a:lvl9pPr marL="2743200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7.xml"/><Relationship Id="rId2" Type="http://schemas.microsoft.com/office/2007/relationships/hdphoto" Target="../media/image18.wdp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7" Type="http://schemas.openxmlformats.org/officeDocument/2006/relationships/slideLayout" Target="../slideLayouts/slideLayout7.xml"/><Relationship Id="rId6" Type="http://schemas.microsoft.com/office/2007/relationships/hdphoto" Target="../media/image24.wdp"/><Relationship Id="rId5" Type="http://schemas.openxmlformats.org/officeDocument/2006/relationships/image" Target="../media/image23.png"/><Relationship Id="rId4" Type="http://schemas.microsoft.com/office/2007/relationships/hdphoto" Target="../media/image22.wdp"/><Relationship Id="rId3" Type="http://schemas.openxmlformats.org/officeDocument/2006/relationships/image" Target="../media/image21.png"/><Relationship Id="rId2" Type="http://schemas.microsoft.com/office/2007/relationships/hdphoto" Target="../media/image20.wdp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.xml"/><Relationship Id="rId5" Type="http://schemas.openxmlformats.org/officeDocument/2006/relationships/slideLayout" Target="../slideLayouts/slideLayout7.xml"/><Relationship Id="rId4" Type="http://schemas.microsoft.com/office/2007/relationships/hdphoto" Target="../media/image20.wdp"/><Relationship Id="rId3" Type="http://schemas.openxmlformats.org/officeDocument/2006/relationships/image" Target="../media/image19.png"/><Relationship Id="rId2" Type="http://schemas.microsoft.com/office/2007/relationships/hdphoto" Target="../media/image26.wdp"/><Relationship Id="rId1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microsoft.com/office/2007/relationships/hdphoto" Target="../media/image20.wdp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microsoft.com/office/2007/relationships/hdphoto" Target="../media/image8.wdp"/><Relationship Id="rId6" Type="http://schemas.openxmlformats.org/officeDocument/2006/relationships/image" Target="../media/image7.png"/><Relationship Id="rId5" Type="http://schemas.microsoft.com/office/2007/relationships/hdphoto" Target="../media/image6.wdp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microsoft.com/office/2007/relationships/hdphoto" Target="../media/image3.wdp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microsoft.com/office/2007/relationships/hdphoto" Target="../media/image8.wdp"/><Relationship Id="rId6" Type="http://schemas.openxmlformats.org/officeDocument/2006/relationships/image" Target="../media/image7.png"/><Relationship Id="rId5" Type="http://schemas.microsoft.com/office/2007/relationships/hdphoto" Target="../media/image6.wdp"/><Relationship Id="rId4" Type="http://schemas.openxmlformats.org/officeDocument/2006/relationships/image" Target="../media/image5.png"/><Relationship Id="rId3" Type="http://schemas.openxmlformats.org/officeDocument/2006/relationships/image" Target="../media/image4.png"/><Relationship Id="rId2" Type="http://schemas.microsoft.com/office/2007/relationships/hdphoto" Target="../media/image3.wdp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10.wdp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五边形 7"/>
          <p:cNvSpPr>
            <a:spLocks noChangeArrowheads="1"/>
          </p:cNvSpPr>
          <p:nvPr/>
        </p:nvSpPr>
        <p:spPr bwMode="auto">
          <a:xfrm>
            <a:off x="-7571" y="367331"/>
            <a:ext cx="4074076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zh-CN" sz="2400" dirty="0">
                <a:solidFill>
                  <a:schemeClr val="bg1"/>
                </a:solidFill>
              </a:rPr>
              <a:t>第</a:t>
            </a:r>
            <a:r>
              <a:rPr lang="zh-CN" altLang="en-US" sz="2400" dirty="0">
                <a:solidFill>
                  <a:schemeClr val="bg1"/>
                </a:solidFill>
              </a:rPr>
              <a:t>六</a:t>
            </a:r>
            <a:r>
              <a:rPr lang="zh-CN" altLang="zh-CN" sz="2400" dirty="0">
                <a:solidFill>
                  <a:schemeClr val="bg1"/>
                </a:solidFill>
              </a:rPr>
              <a:t>单元</a:t>
            </a:r>
            <a:r>
              <a:rPr lang="en-US" altLang="zh-CN" sz="2400" dirty="0">
                <a:solidFill>
                  <a:schemeClr val="bg1"/>
                </a:solidFill>
              </a:rPr>
              <a:t> </a:t>
            </a:r>
            <a:r>
              <a:rPr lang="zh-CN" altLang="en-US" sz="2400" dirty="0">
                <a:solidFill>
                  <a:schemeClr val="bg1"/>
                </a:solidFill>
              </a:rPr>
              <a:t>小数</a:t>
            </a:r>
            <a:r>
              <a:rPr lang="zh-CN" altLang="en-US" sz="2400" dirty="0">
                <a:solidFill>
                  <a:schemeClr val="bg1"/>
                </a:solidFill>
              </a:rPr>
              <a:t>的加法和减法</a:t>
            </a:r>
            <a:endParaRPr lang="zh-CN" altLang="zh-CN" sz="2400" dirty="0">
              <a:solidFill>
                <a:schemeClr val="bg1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0" y="1358980"/>
            <a:ext cx="9144000" cy="74635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</a:t>
            </a:r>
            <a:r>
              <a:rPr lang="zh-CN" altLang="en-US" sz="4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数加减法竖式计</a:t>
            </a:r>
            <a:r>
              <a:rPr lang="zh-CN" altLang="en-US" sz="4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算</a:t>
            </a:r>
            <a:endParaRPr lang="zh-CN" altLang="zh-CN" sz="4400" b="1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/>
          <p:cNvSpPr/>
          <p:nvPr/>
        </p:nvSpPr>
        <p:spPr>
          <a:xfrm rot="20508564">
            <a:off x="1365207" y="2729766"/>
            <a:ext cx="138548" cy="1661993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endParaRPr lang="zh-CN" altLang="en-US" sz="10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9" name="矩形 18"/>
          <p:cNvSpPr/>
          <p:nvPr/>
        </p:nvSpPr>
        <p:spPr>
          <a:xfrm rot="20508564">
            <a:off x="5780405" y="2704704"/>
            <a:ext cx="138548" cy="1661993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endParaRPr lang="zh-CN" altLang="en-US" sz="10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grpSp>
        <p:nvGrpSpPr>
          <p:cNvPr id="14" name="组合 13"/>
          <p:cNvGrpSpPr/>
          <p:nvPr/>
        </p:nvGrpSpPr>
        <p:grpSpPr>
          <a:xfrm rot="644044">
            <a:off x="1348005" y="2698718"/>
            <a:ext cx="2171391" cy="1200329"/>
            <a:chOff x="5234609" y="3997172"/>
            <a:chExt cx="1271930" cy="1156662"/>
          </a:xfrm>
        </p:grpSpPr>
        <p:sp>
          <p:nvSpPr>
            <p:cNvPr id="16" name="文本框 15"/>
            <p:cNvSpPr txBox="1"/>
            <p:nvPr/>
          </p:nvSpPr>
          <p:spPr>
            <a:xfrm>
              <a:off x="5234609" y="3997172"/>
              <a:ext cx="1271930" cy="1156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000" dirty="0">
                  <a:solidFill>
                    <a:srgbClr val="0070C0"/>
                  </a:solidFill>
                  <a:latin typeface="+mn-ea"/>
                </a:rPr>
                <a:t>       6. 4  5</a:t>
              </a:r>
              <a:endParaRPr lang="en-US" altLang="zh-CN" sz="2000" dirty="0">
                <a:solidFill>
                  <a:srgbClr val="0070C0"/>
                </a:solidFill>
                <a:latin typeface="+mn-ea"/>
              </a:endParaRPr>
            </a:p>
            <a:p>
              <a:r>
                <a:rPr lang="en-US" altLang="zh-CN" sz="2000" dirty="0">
                  <a:solidFill>
                    <a:srgbClr val="0070C0"/>
                  </a:solidFill>
                  <a:latin typeface="+mn-ea"/>
                </a:rPr>
                <a:t>    </a:t>
              </a:r>
              <a:r>
                <a:rPr lang="en-US" altLang="zh-CN" sz="2000" dirty="0">
                  <a:solidFill>
                    <a:schemeClr val="accent2"/>
                  </a:solidFill>
                  <a:latin typeface="+mn-ea"/>
                </a:rPr>
                <a:t>+</a:t>
              </a:r>
              <a:r>
                <a:rPr lang="en-US" altLang="zh-CN" sz="1100" dirty="0">
                  <a:solidFill>
                    <a:srgbClr val="0070C0"/>
                  </a:solidFill>
                  <a:latin typeface="+mn-ea"/>
                </a:rPr>
                <a:t> </a:t>
              </a:r>
              <a:r>
                <a:rPr lang="en-US" altLang="zh-CN" sz="2000" dirty="0">
                  <a:solidFill>
                    <a:srgbClr val="0070C0"/>
                  </a:solidFill>
                  <a:latin typeface="+mn-ea"/>
                </a:rPr>
                <a:t>4. 2 ,9</a:t>
              </a:r>
              <a:endParaRPr lang="en-US" altLang="zh-CN" sz="2000" dirty="0">
                <a:solidFill>
                  <a:srgbClr val="0070C0"/>
                </a:solidFill>
                <a:latin typeface="+mn-ea"/>
              </a:endParaRPr>
            </a:p>
            <a:p>
              <a:r>
                <a:rPr lang="en-US" altLang="zh-CN" sz="2000" dirty="0">
                  <a:solidFill>
                    <a:srgbClr val="0070C0"/>
                  </a:solidFill>
                  <a:latin typeface="+mn-ea"/>
                </a:rPr>
                <a:t>    = ?  ?  ?</a:t>
              </a:r>
              <a:endParaRPr lang="en-US" altLang="zh-CN" sz="2000" dirty="0">
                <a:solidFill>
                  <a:srgbClr val="0070C0"/>
                </a:solidFill>
                <a:latin typeface="+mn-ea"/>
              </a:endParaRPr>
            </a:p>
            <a:p>
              <a:endParaRPr lang="zh-CN" altLang="en-US" sz="1100" dirty="0">
                <a:solidFill>
                  <a:srgbClr val="0070C0"/>
                </a:solidFill>
              </a:endParaRPr>
            </a:p>
          </p:txBody>
        </p:sp>
        <p:cxnSp>
          <p:nvCxnSpPr>
            <p:cNvPr id="21" name="直接连接符 20"/>
            <p:cNvCxnSpPr/>
            <p:nvPr/>
          </p:nvCxnSpPr>
          <p:spPr>
            <a:xfrm>
              <a:off x="5287548" y="4719996"/>
              <a:ext cx="1166052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 rot="20483264">
            <a:off x="4660173" y="3105231"/>
            <a:ext cx="2171391" cy="1223412"/>
            <a:chOff x="5234609" y="3986052"/>
            <a:chExt cx="1271930" cy="1178906"/>
          </a:xfrm>
        </p:grpSpPr>
        <p:sp>
          <p:nvSpPr>
            <p:cNvPr id="23" name="文本框 22"/>
            <p:cNvSpPr txBox="1"/>
            <p:nvPr/>
          </p:nvSpPr>
          <p:spPr>
            <a:xfrm>
              <a:off x="5234609" y="3986052"/>
              <a:ext cx="1271930" cy="1178906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spAutoFit/>
            </a:bodyPr>
            <a:lstStyle/>
            <a:p>
              <a:r>
                <a:rPr lang="en-US" altLang="zh-CN" sz="2100" dirty="0">
                  <a:solidFill>
                    <a:srgbClr val="00B050"/>
                  </a:solidFill>
                  <a:latin typeface="+mn-ea"/>
                </a:rPr>
                <a:t>       6. 4  5</a:t>
              </a:r>
              <a:endParaRPr lang="en-US" altLang="zh-CN" sz="2100" dirty="0">
                <a:solidFill>
                  <a:srgbClr val="00B050"/>
                </a:solidFill>
                <a:latin typeface="+mn-ea"/>
              </a:endParaRPr>
            </a:p>
            <a:p>
              <a:r>
                <a:rPr lang="en-US" altLang="zh-CN" sz="2100" dirty="0">
                  <a:solidFill>
                    <a:srgbClr val="00B050"/>
                  </a:solidFill>
                  <a:latin typeface="+mn-ea"/>
                </a:rPr>
                <a:t>   </a:t>
              </a:r>
              <a:r>
                <a:rPr lang="en-US" altLang="zh-CN" sz="600" dirty="0">
                  <a:solidFill>
                    <a:srgbClr val="00B050"/>
                  </a:solidFill>
                  <a:latin typeface="+mn-ea"/>
                </a:rPr>
                <a:t>     </a:t>
              </a:r>
              <a:r>
                <a:rPr lang="en-US" altLang="zh-CN" sz="2100" dirty="0">
                  <a:solidFill>
                    <a:srgbClr val="00B050"/>
                  </a:solidFill>
                  <a:latin typeface="+mn-ea"/>
                </a:rPr>
                <a:t> </a:t>
              </a:r>
              <a:r>
                <a:rPr lang="en-US" altLang="zh-CN" sz="2100" dirty="0">
                  <a:solidFill>
                    <a:schemeClr val="accent2"/>
                  </a:solidFill>
                  <a:latin typeface="+mn-ea"/>
                </a:rPr>
                <a:t>-</a:t>
              </a:r>
              <a:r>
                <a:rPr lang="en-US" altLang="zh-CN" sz="1100" dirty="0">
                  <a:solidFill>
                    <a:srgbClr val="00B050"/>
                  </a:solidFill>
                  <a:latin typeface="+mn-ea"/>
                </a:rPr>
                <a:t> </a:t>
              </a:r>
              <a:r>
                <a:rPr lang="en-US" altLang="zh-CN" sz="2100" dirty="0">
                  <a:solidFill>
                    <a:srgbClr val="00B050"/>
                  </a:solidFill>
                  <a:latin typeface="+mn-ea"/>
                </a:rPr>
                <a:t>4. 2 ,9</a:t>
              </a:r>
              <a:endParaRPr lang="en-US" altLang="zh-CN" sz="2100" dirty="0">
                <a:solidFill>
                  <a:srgbClr val="00B050"/>
                </a:solidFill>
                <a:latin typeface="+mn-ea"/>
              </a:endParaRPr>
            </a:p>
            <a:p>
              <a:r>
                <a:rPr lang="en-US" altLang="zh-CN" sz="2100" dirty="0">
                  <a:solidFill>
                    <a:srgbClr val="00B050"/>
                  </a:solidFill>
                  <a:latin typeface="+mn-ea"/>
                </a:rPr>
                <a:t>    = ?  ?  ?</a:t>
              </a:r>
              <a:endParaRPr lang="en-US" altLang="zh-CN" sz="2100" dirty="0">
                <a:solidFill>
                  <a:srgbClr val="00B050"/>
                </a:solidFill>
                <a:latin typeface="+mn-ea"/>
              </a:endParaRPr>
            </a:p>
            <a:p>
              <a:endParaRPr lang="zh-CN" altLang="en-US" sz="1100" dirty="0">
                <a:solidFill>
                  <a:srgbClr val="0070C0"/>
                </a:solidFill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5287548" y="4719996"/>
              <a:ext cx="1166052" cy="0"/>
            </a:xfrm>
            <a:prstGeom prst="line">
              <a:avLst/>
            </a:prstGeom>
            <a:ln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1" cstate="email"/>
          <a:srcRect r="-1861"/>
          <a:stretch>
            <a:fillRect/>
          </a:stretch>
        </p:blipFill>
        <p:spPr>
          <a:xfrm rot="262321">
            <a:off x="5226924" y="3958291"/>
            <a:ext cx="2794398" cy="77161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2" cstate="email"/>
          <a:srcRect/>
          <a:stretch>
            <a:fillRect/>
          </a:stretch>
        </p:blipFill>
        <p:spPr>
          <a:xfrm rot="20646305" flipH="1">
            <a:off x="599899" y="3808316"/>
            <a:ext cx="2344175" cy="719733"/>
          </a:xfrm>
          <a:prstGeom prst="rect">
            <a:avLst/>
          </a:prstGeom>
        </p:spPr>
      </p:pic>
      <p:sp>
        <p:nvSpPr>
          <p:cNvPr id="12" name="五边形 7"/>
          <p:cNvSpPr>
            <a:spLocks noChangeArrowheads="1"/>
          </p:cNvSpPr>
          <p:nvPr/>
        </p:nvSpPr>
        <p:spPr bwMode="auto">
          <a:xfrm>
            <a:off x="1" y="376238"/>
            <a:ext cx="197787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546154" y="1213918"/>
            <a:ext cx="1964695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100" dirty="0">
                <a:latin typeface="+mn-ea"/>
              </a:rPr>
              <a:t>2</a:t>
            </a:r>
            <a:r>
              <a:rPr lang="zh-CN" altLang="en-US" sz="2100" dirty="0">
                <a:latin typeface="+mn-ea"/>
              </a:rPr>
              <a:t>、</a:t>
            </a:r>
            <a:r>
              <a:rPr lang="zh-CN" altLang="zh-CN" sz="2100" dirty="0"/>
              <a:t>解决问题</a:t>
            </a:r>
            <a:endParaRPr lang="zh-CN" altLang="zh-CN" sz="2100" dirty="0"/>
          </a:p>
        </p:txBody>
      </p:sp>
      <p:sp>
        <p:nvSpPr>
          <p:cNvPr id="3" name="矩形 2"/>
          <p:cNvSpPr/>
          <p:nvPr/>
        </p:nvSpPr>
        <p:spPr>
          <a:xfrm>
            <a:off x="905961" y="1887376"/>
            <a:ext cx="6893735" cy="715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）小明买了</a:t>
            </a:r>
            <a:r>
              <a:rPr lang="en-US" altLang="zh-CN" dirty="0"/>
              <a:t>0.853</a:t>
            </a:r>
            <a:r>
              <a:rPr lang="zh-CN" altLang="en-US" dirty="0"/>
              <a:t>千克香蕉，</a:t>
            </a:r>
            <a:r>
              <a:rPr lang="en-US" altLang="zh-CN" dirty="0"/>
              <a:t>1.04</a:t>
            </a:r>
            <a:r>
              <a:rPr lang="zh-CN" altLang="en-US" dirty="0"/>
              <a:t>千克草莓。香蕉和草莓共多少千克？香蕉比草莓少多少千克？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528501" y="2883626"/>
            <a:ext cx="2175917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0.853+1.04=1.893</a:t>
            </a:r>
            <a:r>
              <a:rPr lang="zh-CN" altLang="en-US" dirty="0">
                <a:solidFill>
                  <a:srgbClr val="FF0000"/>
                </a:solidFill>
              </a:rPr>
              <a:t>（千克）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352829" y="2883626"/>
            <a:ext cx="2140651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1.04-0.853=0.187</a:t>
            </a:r>
            <a:r>
              <a:rPr lang="zh-CN" altLang="en-US" dirty="0">
                <a:solidFill>
                  <a:srgbClr val="FF0000"/>
                </a:solidFill>
              </a:rPr>
              <a:t>（千克）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/>
          <p:cNvPicPr>
            <a:picLocks noChangeAspect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99512">
                        <a14:backgroundMark x1="93164" y1="58162" x2="93164" y2="58162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69472" y="2001355"/>
            <a:ext cx="1879673" cy="1697947"/>
          </a:xfrm>
          <a:prstGeom prst="rect">
            <a:avLst/>
          </a:prstGeom>
        </p:spPr>
      </p:pic>
      <p:sp>
        <p:nvSpPr>
          <p:cNvPr id="35" name="TextBox 34"/>
          <p:cNvSpPr txBox="1"/>
          <p:nvPr/>
        </p:nvSpPr>
        <p:spPr>
          <a:xfrm>
            <a:off x="636160" y="1125680"/>
            <a:ext cx="1422086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/>
              <a:t>1.</a:t>
            </a:r>
            <a:r>
              <a:rPr lang="zh-CN" altLang="zh-CN" sz="1800" dirty="0"/>
              <a:t>填空题</a:t>
            </a:r>
            <a:endParaRPr lang="zh-CN" altLang="zh-CN" sz="1800" dirty="0"/>
          </a:p>
        </p:txBody>
      </p:sp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1" y="376238"/>
            <a:ext cx="1937657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课后作业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894115" y="1677429"/>
            <a:ext cx="4572000" cy="2223686"/>
          </a:xfrm>
          <a:prstGeom prst="rect">
            <a:avLst/>
          </a:prstGeom>
        </p:spPr>
        <p:txBody>
          <a:bodyPr lIns="68580" tIns="34290" rIns="68580" bIns="3429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 smtClean="0"/>
              <a:t>） </a:t>
            </a:r>
            <a:r>
              <a:rPr lang="en-US" altLang="zh-CN" dirty="0" smtClean="0"/>
              <a:t>2.58</a:t>
            </a:r>
            <a:r>
              <a:rPr lang="zh-CN" altLang="en-US" dirty="0"/>
              <a:t>与</a:t>
            </a:r>
            <a:r>
              <a:rPr lang="en-US" altLang="zh-CN" dirty="0"/>
              <a:t>0.5</a:t>
            </a:r>
            <a:r>
              <a:rPr lang="zh-CN" altLang="en-US" dirty="0"/>
              <a:t>的和是（                 ），差是（           ）。</a:t>
            </a:r>
            <a:endParaRPr lang="zh-CN" altLang="en-US" dirty="0"/>
          </a:p>
          <a:p>
            <a:pPr>
              <a:lnSpc>
                <a:spcPct val="25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 smtClean="0"/>
              <a:t>） </a:t>
            </a:r>
            <a:r>
              <a:rPr lang="en-US" altLang="zh-CN" dirty="0" smtClean="0"/>
              <a:t>2.85</a:t>
            </a:r>
            <a:r>
              <a:rPr lang="zh-CN" altLang="en-US" dirty="0"/>
              <a:t>要加上（        ）才能等于</a:t>
            </a:r>
            <a:r>
              <a:rPr lang="en-US" altLang="zh-CN" dirty="0"/>
              <a:t>3</a:t>
            </a:r>
            <a:r>
              <a:rPr lang="zh-CN" altLang="en-US" dirty="0"/>
              <a:t>。</a:t>
            </a:r>
            <a:endParaRPr lang="zh-CN" altLang="en-US" dirty="0"/>
          </a:p>
          <a:p>
            <a:pPr>
              <a:lnSpc>
                <a:spcPct val="25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</a:t>
            </a:r>
            <a:r>
              <a:rPr lang="en-US" altLang="zh-CN" dirty="0"/>
              <a:t>1.2</a:t>
            </a:r>
            <a:r>
              <a:rPr lang="zh-CN" altLang="en-US" dirty="0"/>
              <a:t>去掉小数点后比原数大（         ）。</a:t>
            </a:r>
            <a:endParaRPr lang="zh-CN" altLang="en-US" dirty="0"/>
          </a:p>
          <a:p>
            <a:pPr>
              <a:lnSpc>
                <a:spcPct val="25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 smtClean="0"/>
              <a:t>） </a:t>
            </a:r>
            <a:r>
              <a:rPr lang="en-US" altLang="zh-CN" dirty="0" smtClean="0"/>
              <a:t>8</a:t>
            </a:r>
            <a:r>
              <a:rPr lang="zh-CN" altLang="en-US" dirty="0"/>
              <a:t>个</a:t>
            </a:r>
            <a:r>
              <a:rPr lang="en-US" altLang="zh-CN" dirty="0"/>
              <a:t>0.1</a:t>
            </a:r>
            <a:r>
              <a:rPr lang="zh-CN" altLang="en-US" dirty="0"/>
              <a:t>与</a:t>
            </a:r>
            <a:r>
              <a:rPr lang="en-US" altLang="zh-CN" dirty="0"/>
              <a:t>8</a:t>
            </a:r>
            <a:r>
              <a:rPr lang="zh-CN" altLang="en-US" dirty="0"/>
              <a:t>个</a:t>
            </a:r>
            <a:r>
              <a:rPr lang="en-US" altLang="zh-CN" dirty="0"/>
              <a:t>0.01</a:t>
            </a:r>
            <a:r>
              <a:rPr lang="zh-CN" altLang="en-US" dirty="0"/>
              <a:t>的和是（         ）。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2938342" y="1925628"/>
            <a:ext cx="457498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3.08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301984" y="1925628"/>
            <a:ext cx="457498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2.08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454796" y="2411772"/>
            <a:ext cx="457498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0.15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509939" y="2956081"/>
            <a:ext cx="457498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10.8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421888" y="3435788"/>
            <a:ext cx="457498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</a:rPr>
              <a:t>0.88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20" grpId="0"/>
      <p:bldP spid="21" grpId="0"/>
      <p:bldP spid="22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1" y="376238"/>
            <a:ext cx="1937657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课后作业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40394" y="1716297"/>
            <a:ext cx="6634494" cy="276229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5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</a:t>
            </a:r>
            <a:r>
              <a:rPr lang="en-US" altLang="zh-CN" dirty="0"/>
              <a:t>10</a:t>
            </a:r>
            <a:r>
              <a:rPr lang="zh-CN" altLang="en-US" dirty="0"/>
              <a:t>－</a:t>
            </a:r>
            <a:r>
              <a:rPr lang="en-US" altLang="zh-CN" dirty="0"/>
              <a:t>3.5=7.5</a:t>
            </a:r>
            <a:r>
              <a:rPr lang="zh-CN" altLang="en-US" dirty="0"/>
              <a:t>。                                  </a:t>
            </a:r>
            <a:r>
              <a:rPr lang="zh-CN" altLang="en-US" dirty="0" smtClean="0"/>
              <a:t>                                                 </a:t>
            </a:r>
            <a:r>
              <a:rPr lang="zh-CN" altLang="en-US" dirty="0"/>
              <a:t>（    ）</a:t>
            </a:r>
            <a:endParaRPr lang="zh-CN" altLang="en-US" dirty="0"/>
          </a:p>
          <a:p>
            <a:pPr>
              <a:lnSpc>
                <a:spcPct val="25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）得数的小数部分末尾有</a:t>
            </a:r>
            <a:r>
              <a:rPr lang="en-US" altLang="zh-CN" dirty="0"/>
              <a:t>0</a:t>
            </a:r>
            <a:r>
              <a:rPr lang="zh-CN" altLang="en-US" dirty="0"/>
              <a:t>，一般要把</a:t>
            </a:r>
            <a:r>
              <a:rPr lang="en-US" altLang="zh-CN" dirty="0"/>
              <a:t>0</a:t>
            </a:r>
            <a:r>
              <a:rPr lang="zh-CN" altLang="en-US" dirty="0"/>
              <a:t>去掉。                          （    ）</a:t>
            </a:r>
            <a:endParaRPr lang="zh-CN" altLang="en-US" dirty="0"/>
          </a:p>
          <a:p>
            <a:pPr>
              <a:lnSpc>
                <a:spcPct val="25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</a:t>
            </a:r>
            <a:r>
              <a:rPr lang="en-US" altLang="zh-CN" dirty="0"/>
              <a:t>0.49</a:t>
            </a:r>
            <a:r>
              <a:rPr lang="zh-CN" altLang="en-US" dirty="0"/>
              <a:t>和</a:t>
            </a:r>
            <a:r>
              <a:rPr lang="en-US" altLang="zh-CN" dirty="0"/>
              <a:t>0.490</a:t>
            </a:r>
            <a:r>
              <a:rPr lang="zh-CN" altLang="en-US" dirty="0"/>
              <a:t>的大小相等，计数单位相同。                               （    ）</a:t>
            </a:r>
            <a:endParaRPr lang="zh-CN" altLang="en-US" dirty="0"/>
          </a:p>
          <a:p>
            <a:pPr>
              <a:lnSpc>
                <a:spcPct val="25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4</a:t>
            </a:r>
            <a:r>
              <a:rPr lang="zh-CN" altLang="en-US" dirty="0"/>
              <a:t>）</a:t>
            </a:r>
            <a:r>
              <a:rPr lang="en-US" altLang="zh-CN" dirty="0"/>
              <a:t>7.5-6.05</a:t>
            </a:r>
            <a:r>
              <a:rPr lang="zh-CN" altLang="en-US" dirty="0"/>
              <a:t>时，百分位可以看成</a:t>
            </a:r>
            <a:r>
              <a:rPr lang="en-US" altLang="zh-CN" dirty="0"/>
              <a:t>0</a:t>
            </a:r>
            <a:r>
              <a:rPr lang="zh-CN" altLang="en-US" dirty="0"/>
              <a:t>去减</a:t>
            </a:r>
            <a:r>
              <a:rPr lang="en-US" altLang="zh-CN" dirty="0"/>
              <a:t>5</a:t>
            </a:r>
            <a:r>
              <a:rPr lang="zh-CN" altLang="en-US" dirty="0"/>
              <a:t>，不够到十分位退一作十。       （    ）</a:t>
            </a:r>
            <a:endParaRPr lang="zh-CN" altLang="en-US" dirty="0"/>
          </a:p>
          <a:p>
            <a:pPr>
              <a:lnSpc>
                <a:spcPct val="25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5</a:t>
            </a:r>
            <a:r>
              <a:rPr lang="zh-CN" altLang="en-US" dirty="0"/>
              <a:t>）小数加减法计算时也可以末尾对齐进行计算。           </a:t>
            </a:r>
            <a:r>
              <a:rPr lang="zh-CN" altLang="en-US" dirty="0" smtClean="0"/>
              <a:t>                            （    </a:t>
            </a:r>
            <a:r>
              <a:rPr lang="zh-CN" altLang="en-US" dirty="0"/>
              <a:t>）</a:t>
            </a:r>
            <a:endParaRPr lang="zh-CN" altLang="en-US" dirty="0"/>
          </a:p>
        </p:txBody>
      </p:sp>
      <p:sp>
        <p:nvSpPr>
          <p:cNvPr id="13" name="TextBox 34"/>
          <p:cNvSpPr txBox="1"/>
          <p:nvPr/>
        </p:nvSpPr>
        <p:spPr>
          <a:xfrm>
            <a:off x="636160" y="1125680"/>
            <a:ext cx="5310852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/>
              <a:t>2.</a:t>
            </a:r>
            <a:r>
              <a:rPr lang="zh-CN" altLang="zh-CN" sz="1800" dirty="0"/>
              <a:t>判断题。（正确的画“√”，错误的画“×”）</a:t>
            </a:r>
            <a:endParaRPr lang="zh-CN" altLang="zh-CN" sz="1800" dirty="0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95408" y1="66113" x2="96785" y2="89648"/>
                        <a14:foregroundMark x1="89323" y1="73926" x2="89323" y2="73926"/>
                        <a14:foregroundMark x1="89093" y1="79688" x2="89093" y2="79688"/>
                        <a14:foregroundMark x1="89323" y1="74512" x2="88634" y2="78711"/>
                        <a14:foregroundMark x1="43054" y1="87109" x2="44317" y2="87988"/>
                        <a14:foregroundMark x1="30999" y1="89551" x2="35706" y2="92090"/>
                        <a14:foregroundMark x1="40643" y1="97266" x2="42480" y2="97949"/>
                        <a14:foregroundMark x1="88175" y1="69531" x2="88634" y2="69531"/>
                        <a14:backgroundMark x1="40184" y1="84668" x2="40987" y2="8496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1181950">
            <a:off x="6653878" y="1966968"/>
            <a:ext cx="1209067" cy="142145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2523" b="100000" l="1905" r="100000">
                        <a14:backgroundMark x1="13333" y1="98198" x2="99048" y2="99099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5547815" y="2415653"/>
            <a:ext cx="325919" cy="348018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2523" b="100000" l="1905" r="100000">
                        <a14:backgroundMark x1="13333" y1="98198" x2="99048" y2="99099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6246208" y="3456505"/>
            <a:ext cx="325919" cy="34801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5547814" y="1917621"/>
            <a:ext cx="359948" cy="39216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5559744" y="2950268"/>
            <a:ext cx="359948" cy="39216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6229192" y="3990248"/>
            <a:ext cx="359948" cy="3921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22609" b="100000" l="1869" r="100000">
                        <a14:backgroundMark x1="13084" y1="97391" x2="99065" y2="98261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2077872" y="2133642"/>
            <a:ext cx="606236" cy="647342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22609" b="100000" l="1869" r="100000">
                        <a14:backgroundMark x1="13084" y1="97391" x2="99065" y2="98261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028952" y="2941827"/>
            <a:ext cx="606236" cy="647342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22609" b="100000" l="1869" r="100000">
                        <a14:backgroundMark x1="13084" y1="97391" x2="99065" y2="98261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2944348" y="3813650"/>
            <a:ext cx="606236" cy="647342"/>
          </a:xfrm>
          <a:prstGeom prst="rect">
            <a:avLst/>
          </a:prstGeom>
        </p:spPr>
      </p:pic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1" y="376238"/>
            <a:ext cx="1937657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课后作业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13" name="TextBox 34"/>
          <p:cNvSpPr txBox="1"/>
          <p:nvPr/>
        </p:nvSpPr>
        <p:spPr>
          <a:xfrm>
            <a:off x="636160" y="1125680"/>
            <a:ext cx="1301498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/>
              <a:t>3.</a:t>
            </a:r>
            <a:r>
              <a:rPr lang="zh-CN" altLang="zh-CN" sz="1800" dirty="0"/>
              <a:t>选择题</a:t>
            </a:r>
            <a:endParaRPr lang="zh-CN" altLang="zh-CN" sz="1800" dirty="0"/>
          </a:p>
        </p:txBody>
      </p:sp>
      <p:sp>
        <p:nvSpPr>
          <p:cNvPr id="3" name="矩形 2"/>
          <p:cNvSpPr/>
          <p:nvPr/>
        </p:nvSpPr>
        <p:spPr>
          <a:xfrm>
            <a:off x="781334" y="1724879"/>
            <a:ext cx="5339687" cy="2846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）一个一位小数减一个两位小数小数，差一定是（      ）小数。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1128633" y="2202892"/>
            <a:ext cx="3190040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dirty="0"/>
              <a:t> </a:t>
            </a:r>
            <a:r>
              <a:rPr lang="en-US" altLang="zh-CN" dirty="0"/>
              <a:t>A</a:t>
            </a:r>
            <a:r>
              <a:rPr lang="en-US" altLang="zh-CN" dirty="0" smtClean="0"/>
              <a:t>. </a:t>
            </a:r>
            <a:r>
              <a:rPr lang="zh-CN" altLang="en-US" dirty="0" smtClean="0"/>
              <a:t>一</a:t>
            </a:r>
            <a:r>
              <a:rPr lang="zh-CN" altLang="en-US" dirty="0"/>
              <a:t>位       </a:t>
            </a:r>
            <a:r>
              <a:rPr lang="zh-CN" altLang="en-US" dirty="0" smtClean="0"/>
              <a:t>   </a:t>
            </a:r>
            <a:r>
              <a:rPr lang="en-US" altLang="zh-CN" dirty="0"/>
              <a:t>B</a:t>
            </a:r>
            <a:r>
              <a:rPr lang="en-US" altLang="zh-CN" dirty="0" smtClean="0"/>
              <a:t>. </a:t>
            </a:r>
            <a:r>
              <a:rPr lang="zh-CN" altLang="en-US" dirty="0" smtClean="0"/>
              <a:t>两</a:t>
            </a:r>
            <a:r>
              <a:rPr lang="zh-CN" altLang="en-US" dirty="0"/>
              <a:t>位        </a:t>
            </a:r>
            <a:r>
              <a:rPr lang="zh-CN" altLang="en-US" dirty="0" smtClean="0"/>
              <a:t>  </a:t>
            </a:r>
            <a:r>
              <a:rPr lang="en-US" altLang="zh-CN" dirty="0"/>
              <a:t>C</a:t>
            </a:r>
            <a:r>
              <a:rPr lang="en-US" altLang="zh-CN" dirty="0" smtClean="0"/>
              <a:t>. </a:t>
            </a:r>
            <a:r>
              <a:rPr lang="zh-CN" altLang="en-US" dirty="0" smtClean="0"/>
              <a:t>无法</a:t>
            </a:r>
            <a:r>
              <a:rPr lang="zh-CN" altLang="en-US" dirty="0"/>
              <a:t>确定位 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781334" y="2611655"/>
            <a:ext cx="2720938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</a:t>
            </a:r>
            <a:r>
              <a:rPr lang="en-US" altLang="zh-CN" dirty="0"/>
              <a:t>0.3</a:t>
            </a:r>
            <a:r>
              <a:rPr lang="zh-CN" altLang="en-US" dirty="0"/>
              <a:t>与</a:t>
            </a:r>
            <a:r>
              <a:rPr lang="en-US" altLang="zh-CN" dirty="0"/>
              <a:t>0.6</a:t>
            </a:r>
            <a:r>
              <a:rPr lang="zh-CN" altLang="en-US" dirty="0"/>
              <a:t>之间相差（      ）。</a:t>
            </a:r>
            <a:endParaRPr lang="zh-CN" altLang="en-US" dirty="0"/>
          </a:p>
        </p:txBody>
      </p:sp>
      <p:sp>
        <p:nvSpPr>
          <p:cNvPr id="11" name="矩形 10"/>
          <p:cNvSpPr/>
          <p:nvPr/>
        </p:nvSpPr>
        <p:spPr>
          <a:xfrm>
            <a:off x="1128633" y="3089667"/>
            <a:ext cx="2457468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dirty="0"/>
              <a:t> A</a:t>
            </a:r>
            <a:r>
              <a:rPr lang="en-US" altLang="zh-CN" dirty="0" smtClean="0"/>
              <a:t>. 0.3             </a:t>
            </a:r>
            <a:r>
              <a:rPr lang="en-US" altLang="zh-CN" dirty="0"/>
              <a:t>B</a:t>
            </a:r>
            <a:r>
              <a:rPr lang="en-US" altLang="zh-CN" dirty="0" smtClean="0"/>
              <a:t>. 0.6            </a:t>
            </a:r>
            <a:r>
              <a:rPr lang="en-US" altLang="zh-CN" dirty="0"/>
              <a:t>C</a:t>
            </a:r>
            <a:r>
              <a:rPr lang="en-US" altLang="zh-CN" dirty="0" smtClean="0"/>
              <a:t>. 0.9 </a:t>
            </a:r>
            <a:endParaRPr lang="zh-CN" altLang="en-US" dirty="0"/>
          </a:p>
        </p:txBody>
      </p:sp>
      <p:sp>
        <p:nvSpPr>
          <p:cNvPr id="20" name="矩形 19"/>
          <p:cNvSpPr/>
          <p:nvPr/>
        </p:nvSpPr>
        <p:spPr>
          <a:xfrm>
            <a:off x="781334" y="3446493"/>
            <a:ext cx="6301854" cy="2846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3</a:t>
            </a:r>
            <a:r>
              <a:rPr lang="zh-CN" altLang="en-US" dirty="0"/>
              <a:t>）小丽在做小数减法题时，把减数</a:t>
            </a:r>
            <a:r>
              <a:rPr lang="en-US" altLang="zh-CN" dirty="0"/>
              <a:t>2.3</a:t>
            </a:r>
            <a:r>
              <a:rPr lang="zh-CN" altLang="en-US" dirty="0"/>
              <a:t>看成</a:t>
            </a:r>
            <a:r>
              <a:rPr lang="en-US" altLang="zh-CN" dirty="0"/>
              <a:t>2.8</a:t>
            </a:r>
            <a:r>
              <a:rPr lang="zh-CN" altLang="en-US" dirty="0"/>
              <a:t>，结果得</a:t>
            </a:r>
            <a:r>
              <a:rPr lang="en-US" altLang="zh-CN" dirty="0"/>
              <a:t>2.5</a:t>
            </a:r>
            <a:r>
              <a:rPr lang="zh-CN" altLang="en-US" dirty="0"/>
              <a:t>，正确结果是（   ）</a:t>
            </a:r>
            <a:endParaRPr lang="zh-CN" altLang="en-US" dirty="0"/>
          </a:p>
        </p:txBody>
      </p:sp>
      <p:sp>
        <p:nvSpPr>
          <p:cNvPr id="22" name="矩形 21"/>
          <p:cNvSpPr/>
          <p:nvPr/>
        </p:nvSpPr>
        <p:spPr>
          <a:xfrm>
            <a:off x="1207982" y="3924506"/>
            <a:ext cx="2225033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dirty="0"/>
              <a:t> A</a:t>
            </a:r>
            <a:r>
              <a:rPr lang="en-US" altLang="zh-CN" dirty="0" smtClean="0"/>
              <a:t>. 2.5            B. 2              </a:t>
            </a:r>
            <a:r>
              <a:rPr lang="en-US" altLang="zh-CN" dirty="0"/>
              <a:t>C</a:t>
            </a:r>
            <a:r>
              <a:rPr lang="en-US" altLang="zh-CN" dirty="0" smtClean="0"/>
              <a:t>. 3 </a:t>
            </a:r>
            <a:endParaRPr lang="zh-CN" altLang="en-US" dirty="0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95408" y1="66113" x2="96785" y2="89648"/>
                        <a14:foregroundMark x1="89323" y1="73926" x2="89323" y2="73926"/>
                        <a14:foregroundMark x1="89093" y1="79688" x2="89093" y2="79688"/>
                        <a14:foregroundMark x1="89323" y1="74512" x2="88634" y2="78711"/>
                        <a14:foregroundMark x1="43054" y1="87109" x2="44317" y2="87988"/>
                        <a14:foregroundMark x1="30999" y1="89551" x2="35706" y2="92090"/>
                        <a14:foregroundMark x1="40643" y1="97266" x2="42480" y2="97949"/>
                        <a14:foregroundMark x1="88175" y1="69531" x2="88634" y2="69531"/>
                        <a14:backgroundMark x1="40184" y1="84668" x2="40987" y2="8496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1181950">
            <a:off x="6653878" y="1966968"/>
            <a:ext cx="1209067" cy="14214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7" grpId="0"/>
      <p:bldP spid="11" grpId="0"/>
      <p:bldP spid="20" grpId="0"/>
      <p:bldP spid="2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五边形 7"/>
          <p:cNvSpPr>
            <a:spLocks noChangeArrowheads="1"/>
          </p:cNvSpPr>
          <p:nvPr/>
        </p:nvSpPr>
        <p:spPr bwMode="auto">
          <a:xfrm>
            <a:off x="1" y="376238"/>
            <a:ext cx="1937657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课后作业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13" name="TextBox 34"/>
          <p:cNvSpPr txBox="1"/>
          <p:nvPr/>
        </p:nvSpPr>
        <p:spPr>
          <a:xfrm>
            <a:off x="636160" y="1125680"/>
            <a:ext cx="1707843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/>
              <a:t>4</a:t>
            </a:r>
            <a:r>
              <a:rPr lang="en-US" altLang="zh-CN" sz="1800" dirty="0"/>
              <a:t>.</a:t>
            </a:r>
            <a:r>
              <a:rPr lang="zh-CN" altLang="zh-CN" sz="1800" dirty="0"/>
              <a:t>用竖式计算</a:t>
            </a:r>
            <a:endParaRPr lang="zh-CN" altLang="zh-CN" sz="1800" dirty="0"/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>
                        <a14:foregroundMark x1="95408" y1="66113" x2="96785" y2="89648"/>
                        <a14:foregroundMark x1="89323" y1="73926" x2="89323" y2="73926"/>
                        <a14:foregroundMark x1="89093" y1="79688" x2="89093" y2="79688"/>
                        <a14:foregroundMark x1="89323" y1="74512" x2="88634" y2="78711"/>
                        <a14:foregroundMark x1="43054" y1="87109" x2="44317" y2="87988"/>
                        <a14:foregroundMark x1="30999" y1="89551" x2="35706" y2="92090"/>
                        <a14:foregroundMark x1="40643" y1="97266" x2="42480" y2="97949"/>
                        <a14:foregroundMark x1="88175" y1="69531" x2="88634" y2="69531"/>
                        <a14:backgroundMark x1="40184" y1="84668" x2="40987" y2="8496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2095121">
            <a:off x="6355380" y="3204279"/>
            <a:ext cx="1209067" cy="1421452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89575" y="1863379"/>
            <a:ext cx="5994270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800" dirty="0"/>
              <a:t> </a:t>
            </a:r>
            <a:r>
              <a:rPr lang="en-US" altLang="zh-CN" sz="1800" dirty="0"/>
              <a:t>5.78</a:t>
            </a:r>
            <a:r>
              <a:rPr lang="zh-CN" altLang="en-US" sz="1800" dirty="0"/>
              <a:t>＋</a:t>
            </a:r>
            <a:r>
              <a:rPr lang="en-US" altLang="zh-CN" sz="1800" dirty="0"/>
              <a:t>2.4=       </a:t>
            </a:r>
            <a:r>
              <a:rPr lang="en-US" altLang="zh-CN" sz="1800" dirty="0"/>
              <a:t>                     </a:t>
            </a:r>
            <a:r>
              <a:rPr lang="en-US" altLang="zh-CN" sz="1800" dirty="0"/>
              <a:t>33.4</a:t>
            </a:r>
            <a:r>
              <a:rPr lang="zh-CN" altLang="en-US" sz="1800" dirty="0"/>
              <a:t>－</a:t>
            </a:r>
            <a:r>
              <a:rPr lang="en-US" altLang="zh-CN" sz="1800" dirty="0"/>
              <a:t>9.48=      </a:t>
            </a:r>
            <a:r>
              <a:rPr lang="en-US" altLang="zh-CN" sz="1800" dirty="0"/>
              <a:t>             </a:t>
            </a:r>
            <a:r>
              <a:rPr lang="en-US" altLang="zh-CN" sz="1800" dirty="0"/>
              <a:t>100</a:t>
            </a:r>
            <a:r>
              <a:rPr lang="zh-CN" altLang="en-US" sz="1800" dirty="0"/>
              <a:t>－</a:t>
            </a:r>
            <a:r>
              <a:rPr lang="en-US" altLang="zh-CN" sz="1800" dirty="0"/>
              <a:t>19.2=</a:t>
            </a:r>
            <a:endParaRPr lang="zh-CN" altLang="en-US" sz="1800" dirty="0"/>
          </a:p>
        </p:txBody>
      </p:sp>
      <p:grpSp>
        <p:nvGrpSpPr>
          <p:cNvPr id="16" name="组合 15"/>
          <p:cNvGrpSpPr/>
          <p:nvPr/>
        </p:nvGrpSpPr>
        <p:grpSpPr>
          <a:xfrm>
            <a:off x="761498" y="2633000"/>
            <a:ext cx="1698172" cy="1138773"/>
            <a:chOff x="5234609" y="3763617"/>
            <a:chExt cx="1271930" cy="1518364"/>
          </a:xfrm>
        </p:grpSpPr>
        <p:sp>
          <p:nvSpPr>
            <p:cNvPr id="17" name="文本框 16"/>
            <p:cNvSpPr txBox="1"/>
            <p:nvPr/>
          </p:nvSpPr>
          <p:spPr>
            <a:xfrm>
              <a:off x="5234609" y="3763617"/>
              <a:ext cx="1271930" cy="1518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      5.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7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8 </a:t>
              </a:r>
              <a:endParaRPr lang="en-US" altLang="zh-CN" sz="1800" dirty="0">
                <a:solidFill>
                  <a:srgbClr val="FF0000"/>
                </a:solidFill>
                <a:latin typeface="+mn-ea"/>
              </a:endParaRPr>
            </a:p>
            <a:p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+</a:t>
              </a:r>
              <a:r>
                <a:rPr lang="en-US" altLang="zh-CN" sz="500" dirty="0">
                  <a:solidFill>
                    <a:srgbClr val="FF0000"/>
                  </a:solidFill>
                  <a:latin typeface="+mn-ea"/>
                </a:rPr>
                <a:t> 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2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.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4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0</a:t>
              </a:r>
              <a:r>
                <a:rPr lang="en-US" altLang="zh-CN" sz="800" dirty="0">
                  <a:solidFill>
                    <a:srgbClr val="FF0000"/>
                  </a:solidFill>
                  <a:latin typeface="+mn-ea"/>
                </a:rPr>
                <a:t> </a:t>
              </a:r>
              <a:endParaRPr lang="en-US" altLang="zh-CN" sz="1800" dirty="0">
                <a:solidFill>
                  <a:srgbClr val="FF0000"/>
                </a:solidFill>
                <a:latin typeface="+mn-ea"/>
              </a:endParaRPr>
            </a:p>
            <a:p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      8.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1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8</a:t>
              </a:r>
              <a:endParaRPr lang="en-US" altLang="zh-CN" sz="1800" dirty="0">
                <a:solidFill>
                  <a:srgbClr val="FF0000"/>
                </a:solidFill>
                <a:latin typeface="+mn-ea"/>
              </a:endParaRPr>
            </a:p>
            <a:p>
              <a:endParaRPr lang="zh-CN" altLang="en-US" dirty="0">
                <a:solidFill>
                  <a:srgbClr val="FF0000"/>
                </a:solidFill>
              </a:endParaRPr>
            </a:p>
          </p:txBody>
        </p:sp>
        <p:cxnSp>
          <p:nvCxnSpPr>
            <p:cNvPr id="18" name="直接连接符 17"/>
            <p:cNvCxnSpPr/>
            <p:nvPr/>
          </p:nvCxnSpPr>
          <p:spPr>
            <a:xfrm>
              <a:off x="5340487" y="4545823"/>
              <a:ext cx="811983" cy="0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组合 18"/>
          <p:cNvGrpSpPr/>
          <p:nvPr/>
        </p:nvGrpSpPr>
        <p:grpSpPr>
          <a:xfrm>
            <a:off x="3182559" y="2633000"/>
            <a:ext cx="1698172" cy="1138773"/>
            <a:chOff x="5234609" y="3763617"/>
            <a:chExt cx="1271930" cy="1518364"/>
          </a:xfrm>
        </p:grpSpPr>
        <p:sp>
          <p:nvSpPr>
            <p:cNvPr id="21" name="文本框 20"/>
            <p:cNvSpPr txBox="1"/>
            <p:nvPr/>
          </p:nvSpPr>
          <p:spPr>
            <a:xfrm>
              <a:off x="5234609" y="3763617"/>
              <a:ext cx="1271930" cy="1518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   3 3. 4 0 </a:t>
              </a:r>
              <a:endParaRPr lang="en-US" altLang="zh-CN" sz="1800" dirty="0">
                <a:solidFill>
                  <a:srgbClr val="FF0000"/>
                </a:solidFill>
                <a:latin typeface="+mn-ea"/>
              </a:endParaRPr>
            </a:p>
            <a:p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-</a:t>
              </a:r>
              <a:r>
                <a:rPr lang="en-US" altLang="zh-CN" sz="500" dirty="0">
                  <a:solidFill>
                    <a:srgbClr val="FF0000"/>
                  </a:solidFill>
                  <a:latin typeface="+mn-ea"/>
                </a:rPr>
                <a:t>        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9.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4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8</a:t>
              </a:r>
              <a:r>
                <a:rPr lang="en-US" altLang="zh-CN" sz="800" dirty="0">
                  <a:solidFill>
                    <a:srgbClr val="FF0000"/>
                  </a:solidFill>
                  <a:latin typeface="+mn-ea"/>
                </a:rPr>
                <a:t> </a:t>
              </a:r>
              <a:endParaRPr lang="en-US" altLang="zh-CN" sz="1800" dirty="0">
                <a:solidFill>
                  <a:srgbClr val="FF0000"/>
                </a:solidFill>
                <a:latin typeface="+mn-ea"/>
              </a:endParaRPr>
            </a:p>
            <a:p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   2 3. 9 2</a:t>
              </a:r>
              <a:endParaRPr lang="en-US" altLang="zh-CN" sz="1800" dirty="0">
                <a:solidFill>
                  <a:srgbClr val="FF0000"/>
                </a:solidFill>
                <a:latin typeface="+mn-ea"/>
              </a:endParaRPr>
            </a:p>
            <a:p>
              <a:endParaRPr lang="zh-CN" altLang="en-US" dirty="0">
                <a:solidFill>
                  <a:srgbClr val="FF0000"/>
                </a:solidFill>
              </a:endParaRPr>
            </a:p>
          </p:txBody>
        </p:sp>
        <p:cxnSp>
          <p:nvCxnSpPr>
            <p:cNvPr id="27" name="直接连接符 26"/>
            <p:cNvCxnSpPr/>
            <p:nvPr/>
          </p:nvCxnSpPr>
          <p:spPr>
            <a:xfrm>
              <a:off x="5340487" y="4545823"/>
              <a:ext cx="811983" cy="0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组合 27"/>
          <p:cNvGrpSpPr/>
          <p:nvPr/>
        </p:nvGrpSpPr>
        <p:grpSpPr>
          <a:xfrm>
            <a:off x="5246846" y="2633188"/>
            <a:ext cx="2186940" cy="1138773"/>
            <a:chOff x="5234609" y="3763617"/>
            <a:chExt cx="1271930" cy="1518038"/>
          </a:xfrm>
        </p:grpSpPr>
        <p:sp>
          <p:nvSpPr>
            <p:cNvPr id="29" name="文本框 28"/>
            <p:cNvSpPr txBox="1"/>
            <p:nvPr/>
          </p:nvSpPr>
          <p:spPr>
            <a:xfrm>
              <a:off x="5234609" y="3763617"/>
              <a:ext cx="1271930" cy="15180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   1 0 0. 0 </a:t>
              </a:r>
              <a:endParaRPr lang="en-US" altLang="zh-CN" sz="1800" dirty="0">
                <a:solidFill>
                  <a:srgbClr val="FF0000"/>
                </a:solidFill>
                <a:latin typeface="+mn-ea"/>
              </a:endParaRPr>
            </a:p>
            <a:p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-</a:t>
              </a:r>
              <a:r>
                <a:rPr lang="en-US" altLang="zh-CN" sz="500" dirty="0">
                  <a:solidFill>
                    <a:srgbClr val="FF0000"/>
                  </a:solidFill>
                  <a:latin typeface="+mn-ea"/>
                </a:rPr>
                <a:t>         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1 9. 2 </a:t>
              </a:r>
              <a:r>
                <a:rPr lang="en-US" altLang="zh-CN" sz="800" dirty="0">
                  <a:solidFill>
                    <a:srgbClr val="FF0000"/>
                  </a:solidFill>
                  <a:latin typeface="+mn-ea"/>
                </a:rPr>
                <a:t> </a:t>
              </a:r>
              <a:endParaRPr lang="en-US" altLang="zh-CN" sz="1800" dirty="0">
                <a:solidFill>
                  <a:srgbClr val="FF0000"/>
                </a:solidFill>
                <a:latin typeface="+mn-ea"/>
              </a:endParaRPr>
            </a:p>
            <a:p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    </a:t>
              </a:r>
              <a:r>
                <a:rPr lang="en-US" altLang="zh-CN" sz="600" dirty="0">
                  <a:solidFill>
                    <a:srgbClr val="FF0000"/>
                  </a:solidFill>
                  <a:latin typeface="+mn-ea"/>
                </a:rPr>
                <a:t> 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8 0.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8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</a:t>
              </a:r>
              <a:endParaRPr lang="en-US" altLang="zh-CN" sz="1800" dirty="0">
                <a:solidFill>
                  <a:srgbClr val="FF0000"/>
                </a:solidFill>
                <a:latin typeface="+mn-ea"/>
              </a:endParaRPr>
            </a:p>
            <a:p>
              <a:endParaRPr lang="zh-CN" altLang="en-US" dirty="0">
                <a:solidFill>
                  <a:srgbClr val="FF0000"/>
                </a:solidFill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5390678" y="4545823"/>
              <a:ext cx="811983" cy="0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TextBox 26"/>
          <p:cNvSpPr txBox="1"/>
          <p:nvPr/>
        </p:nvSpPr>
        <p:spPr>
          <a:xfrm>
            <a:off x="2101153" y="1863912"/>
            <a:ext cx="932259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8.18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26"/>
          <p:cNvSpPr txBox="1"/>
          <p:nvPr/>
        </p:nvSpPr>
        <p:spPr>
          <a:xfrm>
            <a:off x="4520152" y="1850454"/>
            <a:ext cx="932259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23.92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6"/>
          <p:cNvSpPr txBox="1"/>
          <p:nvPr/>
        </p:nvSpPr>
        <p:spPr>
          <a:xfrm>
            <a:off x="6734717" y="1861170"/>
            <a:ext cx="932259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80.8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0" grpId="0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 rot="10800000">
            <a:off x="5691217" y="3576616"/>
            <a:ext cx="3474215" cy="1586135"/>
            <a:chOff x="-36512" y="-22820"/>
            <a:chExt cx="5904656" cy="3096344"/>
          </a:xfrm>
        </p:grpSpPr>
        <p:grpSp>
          <p:nvGrpSpPr>
            <p:cNvPr id="18" name="组合 17"/>
            <p:cNvGrpSpPr/>
            <p:nvPr/>
          </p:nvGrpSpPr>
          <p:grpSpPr>
            <a:xfrm>
              <a:off x="-36512" y="-22820"/>
              <a:ext cx="5904656" cy="3096344"/>
              <a:chOff x="-108520" y="-94828"/>
              <a:chExt cx="5904656" cy="3096344"/>
            </a:xfrm>
          </p:grpSpPr>
          <p:pic>
            <p:nvPicPr>
              <p:cNvPr id="20" name="Picture 3" descr="C:\Users\Administrator\Desktop\未标题-1.png"/>
              <p:cNvPicPr>
                <a:picLocks noChangeAspect="1" noChangeArrowheads="1"/>
              </p:cNvPicPr>
              <p:nvPr/>
            </p:nvPicPr>
            <p:blipFill rotWithShape="1">
              <a:blip r:embed="rId1" cstate="email"/>
              <a:srcRect/>
              <a:stretch>
                <a:fillRect/>
              </a:stretch>
            </p:blipFill>
            <p:spPr bwMode="auto">
              <a:xfrm>
                <a:off x="-108520" y="-94828"/>
                <a:ext cx="3417204" cy="292470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21" name="矩形 20"/>
              <p:cNvSpPr/>
              <p:nvPr/>
            </p:nvSpPr>
            <p:spPr>
              <a:xfrm>
                <a:off x="611560" y="2353444"/>
                <a:ext cx="5184576" cy="64807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矩形 18"/>
            <p:cNvSpPr/>
            <p:nvPr/>
          </p:nvSpPr>
          <p:spPr>
            <a:xfrm>
              <a:off x="683568" y="1885393"/>
              <a:ext cx="2375990" cy="54844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" name="五边形 10"/>
          <p:cNvSpPr>
            <a:spLocks noChangeArrowheads="1"/>
          </p:cNvSpPr>
          <p:nvPr/>
        </p:nvSpPr>
        <p:spPr bwMode="auto">
          <a:xfrm>
            <a:off x="1" y="376238"/>
            <a:ext cx="1937657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拓展提高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4" name="TextBox 34"/>
          <p:cNvSpPr txBox="1"/>
          <p:nvPr/>
        </p:nvSpPr>
        <p:spPr>
          <a:xfrm>
            <a:off x="543301" y="1094303"/>
            <a:ext cx="1473156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dirty="0"/>
              <a:t>解决问题</a:t>
            </a:r>
            <a:endParaRPr lang="zh-CN" altLang="en-US" sz="2100" dirty="0"/>
          </a:p>
        </p:txBody>
      </p:sp>
      <p:sp>
        <p:nvSpPr>
          <p:cNvPr id="3" name="矩形 2"/>
          <p:cNvSpPr/>
          <p:nvPr/>
        </p:nvSpPr>
        <p:spPr>
          <a:xfrm>
            <a:off x="616255" y="1620049"/>
            <a:ext cx="7376615" cy="2846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）五年级向灾区捐款</a:t>
            </a:r>
            <a:r>
              <a:rPr lang="en-US" altLang="zh-CN" dirty="0"/>
              <a:t>658.35</a:t>
            </a:r>
            <a:r>
              <a:rPr lang="zh-CN" altLang="en-US" dirty="0"/>
              <a:t>元，四年级比五年级少捐</a:t>
            </a:r>
            <a:r>
              <a:rPr lang="en-US" altLang="zh-CN" dirty="0"/>
              <a:t>132.7</a:t>
            </a:r>
            <a:r>
              <a:rPr lang="zh-CN" altLang="en-US" dirty="0"/>
              <a:t>元。四年级共捐款多少元？ 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616255" y="2617196"/>
            <a:ext cx="7230707" cy="2846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）一辆卡车运化肥，上午运走</a:t>
            </a:r>
            <a:r>
              <a:rPr lang="en-US" altLang="zh-CN" dirty="0"/>
              <a:t>9.5</a:t>
            </a:r>
            <a:r>
              <a:rPr lang="zh-CN" altLang="en-US" dirty="0"/>
              <a:t>吨，下午运</a:t>
            </a:r>
            <a:r>
              <a:rPr lang="en-US" altLang="zh-CN" dirty="0"/>
              <a:t>1.89</a:t>
            </a:r>
            <a:r>
              <a:rPr lang="zh-CN" altLang="en-US" dirty="0"/>
              <a:t>吨，上午比下午多运化肥多少吨？</a:t>
            </a:r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543301" y="3614343"/>
            <a:ext cx="7635118" cy="28469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dirty="0"/>
              <a:t> （</a:t>
            </a:r>
            <a:r>
              <a:rPr lang="en-US" altLang="zh-CN" dirty="0"/>
              <a:t>3</a:t>
            </a:r>
            <a:r>
              <a:rPr lang="zh-CN" altLang="en-US" dirty="0"/>
              <a:t>）李老师买书用去</a:t>
            </a:r>
            <a:r>
              <a:rPr lang="en-US" altLang="zh-CN" dirty="0"/>
              <a:t>76.68</a:t>
            </a:r>
            <a:r>
              <a:rPr lang="zh-CN" altLang="en-US" dirty="0"/>
              <a:t>元，买</a:t>
            </a:r>
            <a:r>
              <a:rPr lang="en-US" altLang="zh-CN" dirty="0"/>
              <a:t>5</a:t>
            </a:r>
            <a:r>
              <a:rPr lang="zh-CN" altLang="en-US" dirty="0"/>
              <a:t>千克苹果共用去</a:t>
            </a:r>
            <a:r>
              <a:rPr lang="en-US" altLang="zh-CN" dirty="0"/>
              <a:t>12.2</a:t>
            </a:r>
            <a:r>
              <a:rPr lang="zh-CN" altLang="en-US" dirty="0"/>
              <a:t>元，她带了</a:t>
            </a:r>
            <a:r>
              <a:rPr lang="en-US" altLang="zh-CN" dirty="0"/>
              <a:t>100</a:t>
            </a:r>
            <a:r>
              <a:rPr lang="zh-CN" altLang="en-US" dirty="0"/>
              <a:t>元，还剩下多少元？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2399028" y="2118623"/>
            <a:ext cx="2235227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658.35-132.7=525.65</a:t>
            </a:r>
            <a:r>
              <a:rPr lang="zh-CN" altLang="en-US" dirty="0">
                <a:solidFill>
                  <a:srgbClr val="FF0000"/>
                </a:solidFill>
              </a:rPr>
              <a:t>（元）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09359" y="3115769"/>
            <a:ext cx="1687000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9.5-1.89=7.61</a:t>
            </a:r>
            <a:r>
              <a:rPr lang="zh-CN" altLang="en-US" dirty="0">
                <a:solidFill>
                  <a:srgbClr val="FF0000"/>
                </a:solidFill>
              </a:rPr>
              <a:t>（吨）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666506" y="4112916"/>
            <a:ext cx="3854260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76.68+12.2=88.88</a:t>
            </a:r>
            <a:r>
              <a:rPr lang="zh-CN" altLang="en-US" dirty="0">
                <a:solidFill>
                  <a:srgbClr val="FF0000"/>
                </a:solidFill>
              </a:rPr>
              <a:t>（元）  </a:t>
            </a:r>
            <a:r>
              <a:rPr lang="en-US" altLang="zh-CN" dirty="0">
                <a:solidFill>
                  <a:srgbClr val="FF0000"/>
                </a:solidFill>
              </a:rPr>
              <a:t>100-88.88=11.12</a:t>
            </a:r>
            <a:r>
              <a:rPr lang="zh-CN" altLang="en-US" dirty="0">
                <a:solidFill>
                  <a:srgbClr val="FF0000"/>
                </a:solidFill>
              </a:rPr>
              <a:t>（元）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9" grpId="0"/>
      <p:bldP spid="14" grpId="0"/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957248" y="2528248"/>
            <a:ext cx="1940543" cy="2411616"/>
          </a:xfrm>
          <a:prstGeom prst="rect">
            <a:avLst/>
          </a:prstGeom>
        </p:spPr>
      </p:pic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课题引入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870100" y="1158089"/>
            <a:ext cx="6796530" cy="131574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800" dirty="0"/>
              <a:t>1</a:t>
            </a:r>
            <a:r>
              <a:rPr lang="zh-CN" altLang="en-US" sz="1800" dirty="0"/>
              <a:t>、</a:t>
            </a:r>
            <a:r>
              <a:rPr lang="zh-CN" altLang="zh-CN" sz="1800" dirty="0"/>
              <a:t>小林</a:t>
            </a:r>
            <a:r>
              <a:rPr lang="zh-CN" altLang="zh-CN" sz="1800" dirty="0"/>
              <a:t>买了《数学家的故事》</a:t>
            </a:r>
            <a:r>
              <a:rPr lang="en-US" altLang="zh-CN" sz="1800" dirty="0"/>
              <a:t>6.45</a:t>
            </a:r>
            <a:r>
              <a:rPr lang="zh-CN" altLang="zh-CN" sz="1800" dirty="0"/>
              <a:t>元，《神奇的大自然》</a:t>
            </a:r>
            <a:r>
              <a:rPr lang="en-US" altLang="zh-CN" sz="1800" dirty="0"/>
              <a:t>8.3</a:t>
            </a:r>
            <a:r>
              <a:rPr lang="zh-CN" altLang="zh-CN" sz="1800" dirty="0"/>
              <a:t>元。可以求两本书一共花了多少元？《数学家的故事》比《神奇的大自然》便宜多少元？《神奇的大自然》比《数学家的故事》贵多少元？</a:t>
            </a:r>
            <a:endParaRPr lang="zh-CN" altLang="zh-CN" sz="1800" dirty="0"/>
          </a:p>
        </p:txBody>
      </p:sp>
      <p:sp>
        <p:nvSpPr>
          <p:cNvPr id="6" name="矩形 5"/>
          <p:cNvSpPr/>
          <p:nvPr/>
        </p:nvSpPr>
        <p:spPr>
          <a:xfrm>
            <a:off x="954855" y="3470826"/>
            <a:ext cx="2009146" cy="3924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100" dirty="0"/>
              <a:t>6.45+8.3</a:t>
            </a:r>
            <a:r>
              <a:rPr lang="en-US" altLang="zh-CN" sz="2100" dirty="0"/>
              <a:t>=</a:t>
            </a:r>
            <a:endParaRPr lang="zh-CN" altLang="en-US" sz="2100" dirty="0"/>
          </a:p>
        </p:txBody>
      </p:sp>
      <p:sp>
        <p:nvSpPr>
          <p:cNvPr id="8" name="矩形 7"/>
          <p:cNvSpPr/>
          <p:nvPr/>
        </p:nvSpPr>
        <p:spPr>
          <a:xfrm>
            <a:off x="3408351" y="3470826"/>
            <a:ext cx="1170833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2100" dirty="0"/>
              <a:t>8.3-6.45=</a:t>
            </a:r>
            <a:endParaRPr lang="en-US" altLang="zh-CN" sz="2100" dirty="0"/>
          </a:p>
        </p:txBody>
      </p:sp>
      <p:sp>
        <p:nvSpPr>
          <p:cNvPr id="12" name="矩形 11"/>
          <p:cNvSpPr/>
          <p:nvPr/>
        </p:nvSpPr>
        <p:spPr>
          <a:xfrm>
            <a:off x="870100" y="2799206"/>
            <a:ext cx="1985159" cy="34624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1800" dirty="0"/>
              <a:t>你能列式解答吗？</a:t>
            </a:r>
            <a:endParaRPr lang="zh-CN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8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202132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88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565440" y="1244081"/>
            <a:ext cx="6322220" cy="339578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-88974" y="2100834"/>
            <a:ext cx="2055835" cy="304266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62022" y="1429761"/>
            <a:ext cx="6000750" cy="9002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07035">
              <a:lnSpc>
                <a:spcPct val="150000"/>
              </a:lnSpc>
            </a:pPr>
            <a:r>
              <a:rPr lang="en-US" altLang="zh-CN" sz="1800" dirty="0">
                <a:solidFill>
                  <a:schemeClr val="bg1"/>
                </a:solidFill>
                <a:latin typeface="+mn-ea"/>
              </a:rPr>
              <a:t>1.</a:t>
            </a:r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尝试计算：</a:t>
            </a:r>
            <a:r>
              <a:rPr lang="en-US" altLang="zh-CN" sz="1800" dirty="0">
                <a:solidFill>
                  <a:schemeClr val="bg1"/>
                </a:solidFill>
                <a:latin typeface="+mn-ea"/>
              </a:rPr>
              <a:t>6.45+8.3=</a:t>
            </a:r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，</a:t>
            </a:r>
            <a:r>
              <a:rPr lang="en-US" altLang="zh-CN" sz="1800" dirty="0">
                <a:solidFill>
                  <a:schemeClr val="bg1"/>
                </a:solidFill>
                <a:latin typeface="+mn-ea"/>
              </a:rPr>
              <a:t>8.3-6.45</a:t>
            </a:r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分别</a:t>
            </a:r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等于多少呢？你想列竖式试试吗？</a:t>
            </a:r>
            <a:endParaRPr lang="en-US" altLang="zh-CN" sz="18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backgroundMark x1="13636" y1="42424" x2="97576" y2="4356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571013" y="3520775"/>
            <a:ext cx="2074100" cy="1659279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89773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437134" y="3645675"/>
            <a:ext cx="1579192" cy="1263353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89773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57942" y="3645675"/>
            <a:ext cx="1579192" cy="1263353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5502220" y="2837215"/>
            <a:ext cx="1596204" cy="1246495"/>
            <a:chOff x="5234609" y="3763617"/>
            <a:chExt cx="1271930" cy="993265"/>
          </a:xfrm>
        </p:grpSpPr>
        <p:sp>
          <p:nvSpPr>
            <p:cNvPr id="19" name="文本框 18"/>
            <p:cNvSpPr txBox="1"/>
            <p:nvPr/>
          </p:nvSpPr>
          <p:spPr>
            <a:xfrm>
              <a:off x="5234609" y="3763617"/>
              <a:ext cx="1271930" cy="993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" dirty="0">
                  <a:solidFill>
                    <a:schemeClr val="bg1"/>
                  </a:solidFill>
                  <a:latin typeface="+mn-ea"/>
                </a:rPr>
                <a:t>   </a:t>
              </a:r>
              <a:r>
                <a:rPr lang="en-US" altLang="zh-CN" sz="2100" dirty="0">
                  <a:solidFill>
                    <a:schemeClr val="bg1"/>
                  </a:solidFill>
                  <a:latin typeface="+mn-ea"/>
                </a:rPr>
                <a:t>6</a:t>
              </a:r>
              <a:r>
                <a:rPr lang="en-US" altLang="zh-CN" sz="2100" dirty="0">
                  <a:solidFill>
                    <a:schemeClr val="bg1"/>
                  </a:solidFill>
                  <a:latin typeface="+mn-ea"/>
                </a:rPr>
                <a:t>.</a:t>
              </a:r>
              <a:r>
                <a:rPr lang="en-US" altLang="zh-CN" sz="2100" dirty="0">
                  <a:solidFill>
                    <a:schemeClr val="bg1"/>
                  </a:solidFill>
                  <a:latin typeface="+mn-ea"/>
                </a:rPr>
                <a:t>4</a:t>
              </a:r>
              <a:r>
                <a:rPr lang="en-US" altLang="zh-CN" sz="2100" dirty="0">
                  <a:solidFill>
                    <a:schemeClr val="bg1"/>
                  </a:solidFill>
                  <a:latin typeface="+mn-ea"/>
                </a:rPr>
                <a:t> 5</a:t>
              </a:r>
              <a:endParaRPr lang="en-US" altLang="zh-CN" sz="2100" dirty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zh-CN" sz="2100" dirty="0">
                  <a:solidFill>
                    <a:schemeClr val="bg1"/>
                  </a:solidFill>
                  <a:latin typeface="+mn-ea"/>
                </a:rPr>
                <a:t> +</a:t>
              </a:r>
              <a:r>
                <a:rPr lang="en-US" altLang="zh-CN" sz="9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100" dirty="0">
                  <a:solidFill>
                    <a:schemeClr val="bg1"/>
                  </a:solidFill>
                  <a:latin typeface="+mn-ea"/>
                </a:rPr>
                <a:t>8</a:t>
              </a:r>
              <a:r>
                <a:rPr lang="en-US" altLang="zh-CN" sz="2100" dirty="0">
                  <a:solidFill>
                    <a:schemeClr val="bg1"/>
                  </a:solidFill>
                  <a:latin typeface="+mn-ea"/>
                </a:rPr>
                <a:t>.</a:t>
              </a:r>
              <a:r>
                <a:rPr lang="en-US" altLang="zh-CN" sz="2100" dirty="0">
                  <a:solidFill>
                    <a:schemeClr val="bg1"/>
                  </a:solidFill>
                  <a:latin typeface="+mn-ea"/>
                </a:rPr>
                <a:t>3</a:t>
              </a:r>
              <a:endParaRPr lang="en-US" altLang="zh-CN" sz="2100" dirty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zh-CN" sz="2100" dirty="0">
                  <a:solidFill>
                    <a:schemeClr val="bg1"/>
                  </a:solidFill>
                  <a:latin typeface="+mn-ea"/>
                </a:rPr>
                <a:t> 1 4.7 </a:t>
              </a:r>
              <a:r>
                <a:rPr lang="en-US" altLang="zh-CN" sz="2100" dirty="0">
                  <a:solidFill>
                    <a:schemeClr val="bg1"/>
                  </a:solidFill>
                  <a:latin typeface="+mn-ea"/>
                </a:rPr>
                <a:t>5</a:t>
              </a:r>
              <a:endParaRPr lang="en-US" altLang="zh-CN" sz="2100" dirty="0">
                <a:solidFill>
                  <a:schemeClr val="bg1"/>
                </a:solidFill>
                <a:latin typeface="+mn-ea"/>
              </a:endParaRPr>
            </a:p>
            <a:p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5240180" y="4308310"/>
              <a:ext cx="97824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组合 21"/>
          <p:cNvGrpSpPr/>
          <p:nvPr/>
        </p:nvGrpSpPr>
        <p:grpSpPr>
          <a:xfrm>
            <a:off x="2361689" y="2837215"/>
            <a:ext cx="1596204" cy="1246495"/>
            <a:chOff x="5234609" y="3763617"/>
            <a:chExt cx="1271930" cy="993265"/>
          </a:xfrm>
        </p:grpSpPr>
        <p:sp>
          <p:nvSpPr>
            <p:cNvPr id="29" name="文本框 28"/>
            <p:cNvSpPr txBox="1"/>
            <p:nvPr/>
          </p:nvSpPr>
          <p:spPr>
            <a:xfrm>
              <a:off x="5234609" y="3763617"/>
              <a:ext cx="1271930" cy="993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" dirty="0">
                  <a:solidFill>
                    <a:schemeClr val="bg1"/>
                  </a:solidFill>
                  <a:latin typeface="+mn-ea"/>
                </a:rPr>
                <a:t>    </a:t>
              </a:r>
              <a:r>
                <a:rPr lang="en-US" altLang="zh-CN" sz="2100" dirty="0">
                  <a:solidFill>
                    <a:schemeClr val="bg1"/>
                  </a:solidFill>
                  <a:latin typeface="+mn-ea"/>
                </a:rPr>
                <a:t>6</a:t>
              </a:r>
              <a:r>
                <a:rPr lang="en-US" altLang="zh-CN" sz="2100" dirty="0">
                  <a:solidFill>
                    <a:schemeClr val="bg1"/>
                  </a:solidFill>
                  <a:latin typeface="+mn-ea"/>
                </a:rPr>
                <a:t>.</a:t>
              </a:r>
              <a:r>
                <a:rPr lang="en-US" altLang="zh-CN" sz="2100" dirty="0">
                  <a:solidFill>
                    <a:schemeClr val="bg1"/>
                  </a:solidFill>
                  <a:latin typeface="+mn-ea"/>
                </a:rPr>
                <a:t>4</a:t>
              </a:r>
              <a:r>
                <a:rPr lang="en-US" altLang="zh-CN" sz="2100" dirty="0">
                  <a:solidFill>
                    <a:schemeClr val="bg1"/>
                  </a:solidFill>
                  <a:latin typeface="+mn-ea"/>
                </a:rPr>
                <a:t> 5</a:t>
              </a:r>
              <a:endParaRPr lang="en-US" altLang="zh-CN" sz="2100" dirty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zh-CN" sz="21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100" dirty="0">
                  <a:solidFill>
                    <a:schemeClr val="bg1"/>
                  </a:solidFill>
                  <a:latin typeface="+mn-ea"/>
                </a:rPr>
                <a:t>+ </a:t>
              </a:r>
              <a:r>
                <a:rPr lang="en-US" altLang="zh-CN" sz="2100" dirty="0">
                  <a:solidFill>
                    <a:schemeClr val="bg1"/>
                  </a:solidFill>
                  <a:latin typeface="+mn-ea"/>
                </a:rPr>
                <a:t>8</a:t>
              </a:r>
              <a:r>
                <a:rPr lang="en-US" altLang="zh-CN" sz="2100" dirty="0">
                  <a:solidFill>
                    <a:schemeClr val="bg1"/>
                  </a:solidFill>
                  <a:latin typeface="+mn-ea"/>
                </a:rPr>
                <a:t>.</a:t>
              </a:r>
              <a:r>
                <a:rPr lang="en-US" altLang="zh-CN" sz="2100" dirty="0">
                  <a:solidFill>
                    <a:schemeClr val="bg1"/>
                  </a:solidFill>
                  <a:latin typeface="+mn-ea"/>
                </a:rPr>
                <a:t>3</a:t>
              </a:r>
              <a:r>
                <a:rPr lang="en-US" altLang="zh-CN" sz="2100" dirty="0">
                  <a:solidFill>
                    <a:schemeClr val="bg1"/>
                  </a:solidFill>
                  <a:latin typeface="+mn-ea"/>
                </a:rPr>
                <a:t> </a:t>
              </a:r>
              <a:endParaRPr lang="en-US" altLang="zh-CN" sz="2100" dirty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zh-CN" sz="2100" dirty="0">
                  <a:solidFill>
                    <a:schemeClr val="bg1"/>
                  </a:solidFill>
                  <a:latin typeface="+mn-ea"/>
                </a:rPr>
                <a:t>   6.28</a:t>
              </a:r>
              <a:endParaRPr lang="en-US" altLang="zh-CN" sz="2100" dirty="0">
                <a:solidFill>
                  <a:schemeClr val="bg1"/>
                </a:solidFill>
                <a:latin typeface="+mn-ea"/>
              </a:endParaRPr>
            </a:p>
            <a:p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5240180" y="4308310"/>
              <a:ext cx="97824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组合 33"/>
          <p:cNvGrpSpPr/>
          <p:nvPr/>
        </p:nvGrpSpPr>
        <p:grpSpPr>
          <a:xfrm>
            <a:off x="3947794" y="2828869"/>
            <a:ext cx="1596204" cy="1246495"/>
            <a:chOff x="5234609" y="3763617"/>
            <a:chExt cx="1271930" cy="993265"/>
          </a:xfrm>
        </p:grpSpPr>
        <p:sp>
          <p:nvSpPr>
            <p:cNvPr id="35" name="文本框 34"/>
            <p:cNvSpPr txBox="1"/>
            <p:nvPr/>
          </p:nvSpPr>
          <p:spPr>
            <a:xfrm>
              <a:off x="5234609" y="3763617"/>
              <a:ext cx="1271930" cy="993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" dirty="0">
                  <a:solidFill>
                    <a:schemeClr val="bg1"/>
                  </a:solidFill>
                  <a:latin typeface="+mn-ea"/>
                </a:rPr>
                <a:t>     </a:t>
              </a:r>
              <a:r>
                <a:rPr lang="en-US" altLang="zh-CN" sz="2100" dirty="0">
                  <a:solidFill>
                    <a:schemeClr val="bg1"/>
                  </a:solidFill>
                  <a:latin typeface="+mn-ea"/>
                </a:rPr>
                <a:t>6</a:t>
              </a:r>
              <a:r>
                <a:rPr lang="en-US" altLang="zh-CN" sz="2100" dirty="0">
                  <a:solidFill>
                    <a:schemeClr val="bg1"/>
                  </a:solidFill>
                  <a:latin typeface="+mn-ea"/>
                </a:rPr>
                <a:t>.</a:t>
              </a:r>
              <a:r>
                <a:rPr lang="en-US" altLang="zh-CN" sz="2100" dirty="0">
                  <a:solidFill>
                    <a:schemeClr val="bg1"/>
                  </a:solidFill>
                  <a:latin typeface="+mn-ea"/>
                </a:rPr>
                <a:t>4</a:t>
              </a:r>
              <a:r>
                <a:rPr lang="en-US" altLang="zh-CN" sz="2100" dirty="0">
                  <a:solidFill>
                    <a:schemeClr val="bg1"/>
                  </a:solidFill>
                  <a:latin typeface="+mn-ea"/>
                </a:rPr>
                <a:t>5</a:t>
              </a:r>
              <a:endParaRPr lang="en-US" altLang="zh-CN" sz="2100" dirty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zh-CN" sz="21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100" dirty="0">
                  <a:solidFill>
                    <a:schemeClr val="bg1"/>
                  </a:solidFill>
                  <a:latin typeface="+mn-ea"/>
                </a:rPr>
                <a:t>+  </a:t>
              </a:r>
              <a:r>
                <a:rPr lang="en-US" altLang="zh-CN" sz="2100" dirty="0">
                  <a:solidFill>
                    <a:schemeClr val="bg1"/>
                  </a:solidFill>
                  <a:latin typeface="+mn-ea"/>
                </a:rPr>
                <a:t>8</a:t>
              </a:r>
              <a:r>
                <a:rPr lang="en-US" altLang="zh-CN" sz="2100" dirty="0">
                  <a:solidFill>
                    <a:schemeClr val="bg1"/>
                  </a:solidFill>
                  <a:latin typeface="+mn-ea"/>
                </a:rPr>
                <a:t>.</a:t>
              </a:r>
              <a:r>
                <a:rPr lang="en-US" altLang="zh-CN" sz="2100" dirty="0">
                  <a:solidFill>
                    <a:schemeClr val="bg1"/>
                  </a:solidFill>
                  <a:latin typeface="+mn-ea"/>
                </a:rPr>
                <a:t>3</a:t>
              </a:r>
              <a:r>
                <a:rPr lang="en-US" altLang="zh-CN" sz="2100" dirty="0">
                  <a:solidFill>
                    <a:schemeClr val="bg1"/>
                  </a:solidFill>
                  <a:latin typeface="+mn-ea"/>
                </a:rPr>
                <a:t> </a:t>
              </a:r>
              <a:endParaRPr lang="en-US" altLang="zh-CN" sz="2100" dirty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zh-CN" sz="2100" dirty="0">
                  <a:solidFill>
                    <a:schemeClr val="bg1"/>
                  </a:solidFill>
                  <a:latin typeface="+mn-ea"/>
                </a:rPr>
                <a:t>   </a:t>
              </a:r>
              <a:r>
                <a:rPr lang="en-US" altLang="zh-CN" sz="2100" dirty="0">
                  <a:solidFill>
                    <a:schemeClr val="bg1"/>
                  </a:solidFill>
                  <a:latin typeface="+mn-ea"/>
                </a:rPr>
                <a:t>7</a:t>
              </a:r>
              <a:r>
                <a:rPr lang="en-US" altLang="zh-CN" sz="2100" dirty="0">
                  <a:solidFill>
                    <a:schemeClr val="bg1"/>
                  </a:solidFill>
                  <a:latin typeface="+mn-ea"/>
                </a:rPr>
                <a:t>.28</a:t>
              </a:r>
              <a:endParaRPr lang="en-US" altLang="zh-CN" sz="2100" dirty="0">
                <a:solidFill>
                  <a:schemeClr val="bg1"/>
                </a:solidFill>
                <a:latin typeface="+mn-ea"/>
              </a:endParaRPr>
            </a:p>
            <a:p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5240180" y="4308310"/>
              <a:ext cx="97824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7"/>
          <p:cNvSpPr>
            <a:spLocks noChangeArrowheads="1"/>
          </p:cNvSpPr>
          <p:nvPr/>
        </p:nvSpPr>
        <p:spPr bwMode="auto">
          <a:xfrm>
            <a:off x="1" y="376238"/>
            <a:ext cx="202132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教学新知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colorTemperature colorTemp="8800"/>
                    </a14:imgEffect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1565440" y="1244081"/>
            <a:ext cx="6322220" cy="339578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-88974" y="2100834"/>
            <a:ext cx="2055835" cy="3042666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62022" y="1429761"/>
            <a:ext cx="6000750" cy="90024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407035">
              <a:lnSpc>
                <a:spcPct val="150000"/>
              </a:lnSpc>
            </a:pPr>
            <a:r>
              <a:rPr lang="en-US" altLang="zh-CN" sz="1800" dirty="0">
                <a:solidFill>
                  <a:schemeClr val="bg1"/>
                </a:solidFill>
                <a:latin typeface="+mn-ea"/>
              </a:rPr>
              <a:t>1.</a:t>
            </a:r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尝试计算：</a:t>
            </a:r>
            <a:r>
              <a:rPr lang="en-US" altLang="zh-CN" sz="1800" dirty="0">
                <a:solidFill>
                  <a:schemeClr val="bg1"/>
                </a:solidFill>
                <a:latin typeface="+mn-ea"/>
              </a:rPr>
              <a:t>6.45+8.3=</a:t>
            </a:r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，</a:t>
            </a:r>
            <a:r>
              <a:rPr lang="en-US" altLang="zh-CN" sz="1800" dirty="0">
                <a:solidFill>
                  <a:schemeClr val="bg1"/>
                </a:solidFill>
                <a:latin typeface="+mn-ea"/>
              </a:rPr>
              <a:t>8.3-6.45</a:t>
            </a:r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分别</a:t>
            </a:r>
            <a:r>
              <a:rPr lang="zh-CN" altLang="en-US" sz="1800" dirty="0">
                <a:solidFill>
                  <a:schemeClr val="bg1"/>
                </a:solidFill>
                <a:latin typeface="+mn-ea"/>
              </a:rPr>
              <a:t>等于多少呢？你想列竖式试试吗？</a:t>
            </a:r>
            <a:endParaRPr lang="en-US" altLang="zh-CN" sz="1800" dirty="0">
              <a:solidFill>
                <a:schemeClr val="bg1"/>
              </a:solidFill>
              <a:latin typeface="+mn-ea"/>
            </a:endParaRP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backgroundMark x1="13636" y1="42424" x2="97576" y2="43561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726550" y="3595848"/>
            <a:ext cx="2074100" cy="1659279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89773" l="10000" r="9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857942" y="3645675"/>
            <a:ext cx="1579192" cy="1263353"/>
          </a:xfrm>
          <a:prstGeom prst="rect">
            <a:avLst/>
          </a:prstGeom>
        </p:spPr>
      </p:pic>
      <p:grpSp>
        <p:nvGrpSpPr>
          <p:cNvPr id="22" name="组合 21"/>
          <p:cNvGrpSpPr/>
          <p:nvPr/>
        </p:nvGrpSpPr>
        <p:grpSpPr>
          <a:xfrm>
            <a:off x="2361689" y="2837215"/>
            <a:ext cx="1969770" cy="1246495"/>
            <a:chOff x="5234609" y="3763617"/>
            <a:chExt cx="1569605" cy="993265"/>
          </a:xfrm>
        </p:grpSpPr>
        <p:sp>
          <p:nvSpPr>
            <p:cNvPr id="29" name="文本框 28"/>
            <p:cNvSpPr txBox="1"/>
            <p:nvPr/>
          </p:nvSpPr>
          <p:spPr>
            <a:xfrm>
              <a:off x="5234609" y="3763617"/>
              <a:ext cx="1569605" cy="993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" dirty="0">
                  <a:solidFill>
                    <a:schemeClr val="bg1"/>
                  </a:solidFill>
                  <a:latin typeface="+mn-ea"/>
                </a:rPr>
                <a:t>     </a:t>
              </a:r>
              <a:r>
                <a:rPr lang="en-US" altLang="zh-CN" sz="2100" dirty="0">
                  <a:solidFill>
                    <a:schemeClr val="bg1"/>
                  </a:solidFill>
                  <a:latin typeface="+mn-ea"/>
                </a:rPr>
                <a:t>8</a:t>
              </a:r>
              <a:r>
                <a:rPr lang="en-US" altLang="zh-CN" sz="2100" dirty="0">
                  <a:solidFill>
                    <a:schemeClr val="bg1"/>
                  </a:solidFill>
                  <a:latin typeface="+mn-ea"/>
                </a:rPr>
                <a:t>.</a:t>
              </a:r>
              <a:r>
                <a:rPr lang="en-US" altLang="zh-CN" sz="2100" dirty="0">
                  <a:solidFill>
                    <a:schemeClr val="bg1"/>
                  </a:solidFill>
                  <a:latin typeface="+mn-ea"/>
                </a:rPr>
                <a:t>3</a:t>
              </a:r>
              <a:r>
                <a:rPr lang="en-US" altLang="zh-CN" sz="2100" dirty="0">
                  <a:solidFill>
                    <a:schemeClr val="bg1"/>
                  </a:solidFill>
                  <a:latin typeface="+mn-ea"/>
                </a:rPr>
                <a:t> </a:t>
              </a:r>
              <a:endParaRPr lang="en-US" altLang="zh-CN" sz="2100" dirty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zh-CN" sz="21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100" dirty="0">
                  <a:solidFill>
                    <a:schemeClr val="bg1"/>
                  </a:solidFill>
                  <a:latin typeface="+mn-ea"/>
                </a:rPr>
                <a:t>- </a:t>
              </a:r>
              <a:r>
                <a:rPr lang="en-US" altLang="zh-CN" sz="9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100" dirty="0">
                  <a:solidFill>
                    <a:schemeClr val="bg1"/>
                  </a:solidFill>
                  <a:latin typeface="+mn-ea"/>
                </a:rPr>
                <a:t>6</a:t>
              </a:r>
              <a:r>
                <a:rPr lang="en-US" altLang="zh-CN" sz="2100" dirty="0">
                  <a:solidFill>
                    <a:schemeClr val="bg1"/>
                  </a:solidFill>
                  <a:latin typeface="+mn-ea"/>
                </a:rPr>
                <a:t>.45 </a:t>
              </a:r>
              <a:endParaRPr lang="en-US" altLang="zh-CN" sz="2100" dirty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zh-CN" sz="2100" dirty="0">
                  <a:solidFill>
                    <a:schemeClr val="bg1"/>
                  </a:solidFill>
                  <a:latin typeface="+mn-ea"/>
                </a:rPr>
                <a:t>   1.9</a:t>
              </a:r>
              <a:r>
                <a:rPr lang="en-US" altLang="zh-CN" sz="2100" dirty="0">
                  <a:solidFill>
                    <a:schemeClr val="bg1"/>
                  </a:solidFill>
                  <a:latin typeface="+mn-ea"/>
                </a:rPr>
                <a:t>5</a:t>
              </a:r>
              <a:endParaRPr lang="en-US" altLang="zh-CN" sz="2100" dirty="0">
                <a:solidFill>
                  <a:schemeClr val="bg1"/>
                </a:solidFill>
                <a:latin typeface="+mn-ea"/>
              </a:endParaRPr>
            </a:p>
            <a:p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cxnSp>
          <p:nvCxnSpPr>
            <p:cNvPr id="30" name="直接连接符 29"/>
            <p:cNvCxnSpPr/>
            <p:nvPr/>
          </p:nvCxnSpPr>
          <p:spPr>
            <a:xfrm>
              <a:off x="5240180" y="4308310"/>
              <a:ext cx="97824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组合 20"/>
          <p:cNvGrpSpPr/>
          <p:nvPr/>
        </p:nvGrpSpPr>
        <p:grpSpPr>
          <a:xfrm>
            <a:off x="4607611" y="2825308"/>
            <a:ext cx="1855946" cy="1246495"/>
            <a:chOff x="5240180" y="3754130"/>
            <a:chExt cx="1478905" cy="993265"/>
          </a:xfrm>
        </p:grpSpPr>
        <p:sp>
          <p:nvSpPr>
            <p:cNvPr id="23" name="文本框 22"/>
            <p:cNvSpPr txBox="1"/>
            <p:nvPr/>
          </p:nvSpPr>
          <p:spPr>
            <a:xfrm>
              <a:off x="5240180" y="3754130"/>
              <a:ext cx="1478905" cy="993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" dirty="0">
                  <a:solidFill>
                    <a:schemeClr val="bg1"/>
                  </a:solidFill>
                  <a:latin typeface="+mn-ea"/>
                </a:rPr>
                <a:t>     </a:t>
              </a:r>
              <a:r>
                <a:rPr lang="en-US" altLang="zh-CN" sz="2100" dirty="0">
                  <a:solidFill>
                    <a:schemeClr val="bg1"/>
                  </a:solidFill>
                  <a:latin typeface="+mn-ea"/>
                </a:rPr>
                <a:t>8</a:t>
              </a:r>
              <a:r>
                <a:rPr lang="en-US" altLang="zh-CN" sz="2100" dirty="0">
                  <a:solidFill>
                    <a:schemeClr val="bg1"/>
                  </a:solidFill>
                  <a:latin typeface="+mn-ea"/>
                </a:rPr>
                <a:t>.</a:t>
              </a:r>
              <a:r>
                <a:rPr lang="en-US" altLang="zh-CN" sz="2100" dirty="0">
                  <a:solidFill>
                    <a:schemeClr val="bg1"/>
                  </a:solidFill>
                  <a:latin typeface="+mn-ea"/>
                </a:rPr>
                <a:t>3</a:t>
              </a:r>
              <a:r>
                <a:rPr lang="en-US" altLang="zh-CN" sz="2100" dirty="0">
                  <a:solidFill>
                    <a:schemeClr val="bg1"/>
                  </a:solidFill>
                  <a:latin typeface="+mn-ea"/>
                </a:rPr>
                <a:t> </a:t>
              </a:r>
              <a:endParaRPr lang="en-US" altLang="zh-CN" sz="2100" dirty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zh-CN" sz="21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100" dirty="0">
                  <a:solidFill>
                    <a:schemeClr val="bg1"/>
                  </a:solidFill>
                  <a:latin typeface="+mn-ea"/>
                </a:rPr>
                <a:t>- </a:t>
              </a:r>
              <a:r>
                <a:rPr lang="en-US" altLang="zh-CN" sz="900" dirty="0">
                  <a:solidFill>
                    <a:schemeClr val="bg1"/>
                  </a:solidFill>
                  <a:latin typeface="+mn-ea"/>
                </a:rPr>
                <a:t> </a:t>
              </a:r>
              <a:r>
                <a:rPr lang="en-US" altLang="zh-CN" sz="2100" dirty="0">
                  <a:solidFill>
                    <a:schemeClr val="bg1"/>
                  </a:solidFill>
                  <a:latin typeface="+mn-ea"/>
                </a:rPr>
                <a:t>6</a:t>
              </a:r>
              <a:r>
                <a:rPr lang="en-US" altLang="zh-CN" sz="2100" dirty="0">
                  <a:solidFill>
                    <a:schemeClr val="bg1"/>
                  </a:solidFill>
                  <a:latin typeface="+mn-ea"/>
                </a:rPr>
                <a:t>.4 5 </a:t>
              </a:r>
              <a:endParaRPr lang="en-US" altLang="zh-CN" sz="2100" dirty="0">
                <a:solidFill>
                  <a:schemeClr val="bg1"/>
                </a:solidFill>
                <a:latin typeface="+mn-ea"/>
              </a:endParaRPr>
            </a:p>
            <a:p>
              <a:r>
                <a:rPr lang="en-US" altLang="zh-CN" sz="2100" dirty="0">
                  <a:solidFill>
                    <a:schemeClr val="bg1"/>
                  </a:solidFill>
                  <a:latin typeface="+mn-ea"/>
                </a:rPr>
                <a:t>   1.8 </a:t>
              </a:r>
              <a:r>
                <a:rPr lang="en-US" altLang="zh-CN" sz="2100" dirty="0">
                  <a:solidFill>
                    <a:schemeClr val="bg1"/>
                  </a:solidFill>
                  <a:latin typeface="+mn-ea"/>
                </a:rPr>
                <a:t>5</a:t>
              </a:r>
              <a:endParaRPr lang="en-US" altLang="zh-CN" sz="2100" dirty="0">
                <a:solidFill>
                  <a:schemeClr val="bg1"/>
                </a:solidFill>
                <a:latin typeface="+mn-ea"/>
              </a:endParaRPr>
            </a:p>
            <a:p>
              <a:endParaRPr lang="zh-CN" altLang="en-US" sz="1200" dirty="0">
                <a:solidFill>
                  <a:schemeClr val="bg1"/>
                </a:solidFill>
              </a:endParaRPr>
            </a:p>
          </p:txBody>
        </p:sp>
        <p:cxnSp>
          <p:nvCxnSpPr>
            <p:cNvPr id="24" name="直接连接符 23"/>
            <p:cNvCxnSpPr/>
            <p:nvPr/>
          </p:nvCxnSpPr>
          <p:spPr>
            <a:xfrm>
              <a:off x="5240180" y="4308310"/>
              <a:ext cx="978241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7364668" y="2788920"/>
            <a:ext cx="1599584" cy="2114375"/>
          </a:xfrm>
          <a:prstGeom prst="rect">
            <a:avLst/>
          </a:prstGeom>
        </p:spPr>
      </p:pic>
      <p:sp>
        <p:nvSpPr>
          <p:cNvPr id="24" name="五边形 7"/>
          <p:cNvSpPr>
            <a:spLocks noChangeArrowheads="1"/>
          </p:cNvSpPr>
          <p:nvPr/>
        </p:nvSpPr>
        <p:spPr bwMode="auto">
          <a:xfrm>
            <a:off x="1" y="376238"/>
            <a:ext cx="204280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知识梳理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811268" y="1187303"/>
            <a:ext cx="4178067" cy="392415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100" dirty="0"/>
              <a:t>知识点</a:t>
            </a:r>
            <a:r>
              <a:rPr lang="zh-CN" altLang="en-US" sz="2100" dirty="0"/>
              <a:t>：</a:t>
            </a:r>
            <a:r>
              <a:rPr lang="zh-CN" altLang="zh-CN" sz="2100" dirty="0"/>
              <a:t>小数加、减法的</a:t>
            </a:r>
            <a:r>
              <a:rPr lang="zh-CN" altLang="zh-CN" sz="2100" dirty="0"/>
              <a:t>计算方法</a:t>
            </a:r>
            <a:endParaRPr lang="zh-CN" altLang="en-US" sz="2100" dirty="0"/>
          </a:p>
        </p:txBody>
      </p:sp>
      <p:sp>
        <p:nvSpPr>
          <p:cNvPr id="17" name="矩形 16"/>
          <p:cNvSpPr/>
          <p:nvPr/>
        </p:nvSpPr>
        <p:spPr>
          <a:xfrm>
            <a:off x="1170496" y="1721475"/>
            <a:ext cx="6467876" cy="7617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/>
              <a:t>（</a:t>
            </a:r>
            <a:r>
              <a:rPr lang="en-US" altLang="zh-CN" sz="1500" dirty="0"/>
              <a:t>1</a:t>
            </a:r>
            <a:r>
              <a:rPr lang="zh-CN" altLang="en-US" sz="1500" dirty="0"/>
              <a:t>）计算小数加、减法，先把各数的小数点对齐（也就是把相同数位上的数对齐）。</a:t>
            </a:r>
            <a:endParaRPr lang="zh-CN" altLang="en-US" sz="1500" dirty="0"/>
          </a:p>
        </p:txBody>
      </p:sp>
      <p:sp>
        <p:nvSpPr>
          <p:cNvPr id="7" name="矩形 6"/>
          <p:cNvSpPr/>
          <p:nvPr/>
        </p:nvSpPr>
        <p:spPr>
          <a:xfrm>
            <a:off x="1170496" y="2442442"/>
            <a:ext cx="6467876" cy="110799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500" dirty="0"/>
              <a:t>（</a:t>
            </a:r>
            <a:r>
              <a:rPr lang="en-US" altLang="zh-CN" sz="1500" dirty="0"/>
              <a:t>2</a:t>
            </a:r>
            <a:r>
              <a:rPr lang="zh-CN" altLang="en-US" sz="1500" dirty="0"/>
              <a:t>）再按照整数加、减法的法则进行计算，最后在得数里对齐横线上的小数点点上小数点。（得数的小数部分末尾有</a:t>
            </a:r>
            <a:r>
              <a:rPr lang="en-US" altLang="zh-CN" sz="1500" dirty="0"/>
              <a:t>0</a:t>
            </a:r>
            <a:r>
              <a:rPr lang="zh-CN" altLang="en-US" sz="1500" dirty="0"/>
              <a:t>，一般要把</a:t>
            </a:r>
            <a:r>
              <a:rPr lang="en-US" altLang="zh-CN" sz="1500" dirty="0"/>
              <a:t>0</a:t>
            </a:r>
            <a:r>
              <a:rPr lang="zh-CN" altLang="en-US" sz="1500" dirty="0"/>
              <a:t>去掉）如果哪一位上没有数字可以用</a:t>
            </a:r>
            <a:r>
              <a:rPr lang="en-US" altLang="zh-CN" sz="1500" dirty="0"/>
              <a:t>0</a:t>
            </a:r>
            <a:r>
              <a:rPr lang="zh-CN" altLang="en-US" sz="1500" dirty="0"/>
              <a:t>来进行计算。</a:t>
            </a:r>
            <a:endParaRPr lang="zh-CN" altLang="en-US" sz="1500" dirty="0"/>
          </a:p>
        </p:txBody>
      </p:sp>
      <p:sp>
        <p:nvSpPr>
          <p:cNvPr id="4" name="矩形 3"/>
          <p:cNvSpPr/>
          <p:nvPr/>
        </p:nvSpPr>
        <p:spPr>
          <a:xfrm>
            <a:off x="811268" y="3987631"/>
            <a:ext cx="4000134" cy="3000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sz="1500" dirty="0"/>
              <a:t>【</a:t>
            </a:r>
            <a:r>
              <a:rPr lang="zh-CN" altLang="en-US" sz="1500" dirty="0"/>
              <a:t>例</a:t>
            </a:r>
            <a:r>
              <a:rPr lang="en-US" altLang="zh-CN" sz="1500" dirty="0"/>
              <a:t>】</a:t>
            </a:r>
            <a:r>
              <a:rPr lang="zh-CN" altLang="en-US" sz="1500" dirty="0"/>
              <a:t>计算４</a:t>
            </a:r>
            <a:r>
              <a:rPr lang="en-US" altLang="zh-CN" sz="1500" dirty="0"/>
              <a:t>.</a:t>
            </a:r>
            <a:r>
              <a:rPr lang="zh-CN" altLang="en-US" sz="1500" dirty="0"/>
              <a:t>７５</a:t>
            </a:r>
            <a:r>
              <a:rPr lang="en-US" altLang="zh-CN" sz="1500" dirty="0"/>
              <a:t>+</a:t>
            </a:r>
            <a:r>
              <a:rPr lang="zh-CN" altLang="en-US" sz="1500" dirty="0"/>
              <a:t>３</a:t>
            </a:r>
            <a:r>
              <a:rPr lang="en-US" altLang="zh-CN" sz="1500" dirty="0"/>
              <a:t>.</a:t>
            </a:r>
            <a:r>
              <a:rPr lang="zh-CN" altLang="en-US" sz="1500" dirty="0"/>
              <a:t>４</a:t>
            </a:r>
            <a:r>
              <a:rPr lang="en-US" altLang="zh-CN" sz="1500" dirty="0"/>
              <a:t>=    </a:t>
            </a:r>
            <a:r>
              <a:rPr lang="en-US" altLang="zh-CN" sz="1500" dirty="0"/>
              <a:t>   </a:t>
            </a:r>
            <a:r>
              <a:rPr lang="zh-CN" altLang="en-US" sz="1500" dirty="0"/>
              <a:t>３</a:t>
            </a:r>
            <a:r>
              <a:rPr lang="en-US" altLang="zh-CN" sz="1500" dirty="0"/>
              <a:t>.</a:t>
            </a:r>
            <a:r>
              <a:rPr lang="zh-CN" altLang="en-US" sz="1500" dirty="0"/>
              <a:t>４－２</a:t>
            </a:r>
            <a:r>
              <a:rPr lang="en-US" altLang="zh-CN" sz="1500" dirty="0"/>
              <a:t>.</a:t>
            </a:r>
            <a:r>
              <a:rPr lang="zh-CN" altLang="en-US" sz="1500" dirty="0"/>
              <a:t>６５</a:t>
            </a:r>
            <a:r>
              <a:rPr lang="en-US" altLang="zh-CN" sz="1500" dirty="0"/>
              <a:t>=</a:t>
            </a:r>
            <a:endParaRPr lang="zh-CN" altLang="en-US" sz="15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7" grpId="0"/>
      <p:bldP spid="7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 cstate="email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7021303" y="2542032"/>
            <a:ext cx="1843997" cy="2437447"/>
          </a:xfrm>
          <a:prstGeom prst="rect">
            <a:avLst/>
          </a:prstGeom>
        </p:spPr>
      </p:pic>
      <p:sp>
        <p:nvSpPr>
          <p:cNvPr id="24" name="五边形 7"/>
          <p:cNvSpPr>
            <a:spLocks noChangeArrowheads="1"/>
          </p:cNvSpPr>
          <p:nvPr/>
        </p:nvSpPr>
        <p:spPr bwMode="auto">
          <a:xfrm>
            <a:off x="1" y="376238"/>
            <a:ext cx="204280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知识梳理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113526" y="1569618"/>
            <a:ext cx="1605407" cy="1231106"/>
            <a:chOff x="5227276" y="3763617"/>
            <a:chExt cx="1279263" cy="981002"/>
          </a:xfrm>
        </p:grpSpPr>
        <p:sp>
          <p:nvSpPr>
            <p:cNvPr id="12" name="文本框 11"/>
            <p:cNvSpPr txBox="1"/>
            <p:nvPr/>
          </p:nvSpPr>
          <p:spPr>
            <a:xfrm>
              <a:off x="5234609" y="3763617"/>
              <a:ext cx="1271930" cy="9810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00B0F0"/>
                  </a:solidFill>
                  <a:latin typeface="+mn-ea"/>
                </a:rPr>
                <a:t>     </a:t>
              </a:r>
              <a:r>
                <a:rPr lang="en-US" altLang="zh-CN" sz="2000" dirty="0">
                  <a:solidFill>
                    <a:srgbClr val="00B0F0"/>
                  </a:solidFill>
                  <a:latin typeface="+mn-ea"/>
                </a:rPr>
                <a:t>4</a:t>
              </a:r>
              <a:r>
                <a:rPr lang="en-US" altLang="zh-CN" sz="2000" dirty="0">
                  <a:solidFill>
                    <a:srgbClr val="00B0F0"/>
                  </a:solidFill>
                  <a:latin typeface="+mn-ea"/>
                </a:rPr>
                <a:t>. </a:t>
              </a:r>
              <a:r>
                <a:rPr lang="en-US" altLang="zh-CN" sz="2000" dirty="0">
                  <a:solidFill>
                    <a:srgbClr val="00B0F0"/>
                  </a:solidFill>
                  <a:latin typeface="+mn-ea"/>
                </a:rPr>
                <a:t>7</a:t>
              </a:r>
              <a:r>
                <a:rPr lang="en-US" altLang="zh-CN" sz="2000" dirty="0">
                  <a:solidFill>
                    <a:srgbClr val="00B0F0"/>
                  </a:solidFill>
                  <a:latin typeface="+mn-ea"/>
                </a:rPr>
                <a:t> 5</a:t>
              </a:r>
              <a:endParaRPr lang="en-US" altLang="zh-CN" sz="2000" dirty="0">
                <a:solidFill>
                  <a:srgbClr val="00B0F0"/>
                </a:solidFill>
                <a:latin typeface="+mn-ea"/>
              </a:endParaRPr>
            </a:p>
            <a:p>
              <a:r>
                <a:rPr lang="en-US" altLang="zh-CN" sz="2000" dirty="0">
                  <a:solidFill>
                    <a:srgbClr val="00B0F0"/>
                  </a:solidFill>
                  <a:latin typeface="+mn-ea"/>
                </a:rPr>
                <a:t> +</a:t>
              </a:r>
              <a:r>
                <a:rPr lang="en-US" altLang="zh-CN" sz="1050" dirty="0">
                  <a:solidFill>
                    <a:srgbClr val="00B0F0"/>
                  </a:solidFill>
                  <a:latin typeface="+mn-ea"/>
                </a:rPr>
                <a:t> </a:t>
              </a:r>
              <a:r>
                <a:rPr lang="en-US" altLang="zh-CN" sz="2000" dirty="0">
                  <a:solidFill>
                    <a:srgbClr val="00B0F0"/>
                  </a:solidFill>
                  <a:latin typeface="+mn-ea"/>
                </a:rPr>
                <a:t>3</a:t>
              </a:r>
              <a:r>
                <a:rPr lang="en-US" altLang="zh-CN" sz="2000" dirty="0">
                  <a:solidFill>
                    <a:srgbClr val="00B0F0"/>
                  </a:solidFill>
                  <a:latin typeface="+mn-ea"/>
                </a:rPr>
                <a:t>. 4 0</a:t>
              </a:r>
              <a:endParaRPr lang="en-US" altLang="zh-CN" sz="2000" dirty="0">
                <a:solidFill>
                  <a:srgbClr val="00B0F0"/>
                </a:solidFill>
                <a:latin typeface="+mn-ea"/>
              </a:endParaRPr>
            </a:p>
            <a:p>
              <a:r>
                <a:rPr lang="en-US" altLang="zh-CN" sz="2000" dirty="0">
                  <a:solidFill>
                    <a:srgbClr val="00B0F0"/>
                  </a:solidFill>
                  <a:latin typeface="+mn-ea"/>
                </a:rPr>
                <a:t>    </a:t>
              </a:r>
              <a:r>
                <a:rPr lang="en-US" altLang="zh-CN" sz="2000" dirty="0">
                  <a:solidFill>
                    <a:srgbClr val="00B0F0"/>
                  </a:solidFill>
                  <a:latin typeface="+mn-ea"/>
                </a:rPr>
                <a:t>8</a:t>
              </a:r>
              <a:r>
                <a:rPr lang="en-US" altLang="zh-CN" sz="2000" dirty="0">
                  <a:solidFill>
                    <a:srgbClr val="00B0F0"/>
                  </a:solidFill>
                  <a:latin typeface="+mn-ea"/>
                </a:rPr>
                <a:t>. </a:t>
              </a:r>
              <a:r>
                <a:rPr lang="en-US" altLang="zh-CN" sz="2000" dirty="0">
                  <a:solidFill>
                    <a:srgbClr val="00B0F0"/>
                  </a:solidFill>
                  <a:latin typeface="+mn-ea"/>
                </a:rPr>
                <a:t>1</a:t>
              </a:r>
              <a:r>
                <a:rPr lang="en-US" altLang="zh-CN" sz="2000" dirty="0">
                  <a:solidFill>
                    <a:srgbClr val="00B0F0"/>
                  </a:solidFill>
                  <a:latin typeface="+mn-ea"/>
                </a:rPr>
                <a:t> </a:t>
              </a:r>
              <a:r>
                <a:rPr lang="en-US" altLang="zh-CN" sz="2000" dirty="0">
                  <a:solidFill>
                    <a:srgbClr val="00B0F0"/>
                  </a:solidFill>
                  <a:latin typeface="+mn-ea"/>
                </a:rPr>
                <a:t>5</a:t>
              </a:r>
              <a:endParaRPr lang="en-US" altLang="zh-CN" sz="2000" dirty="0">
                <a:solidFill>
                  <a:srgbClr val="00B0F0"/>
                </a:solidFill>
                <a:latin typeface="+mn-ea"/>
              </a:endParaRPr>
            </a:p>
            <a:p>
              <a:endParaRPr lang="zh-CN" altLang="en-US" sz="1200" dirty="0">
                <a:solidFill>
                  <a:srgbClr val="00B0F0"/>
                </a:solidFill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5227276" y="4380841"/>
              <a:ext cx="1166052" cy="0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圆角矩形 15"/>
          <p:cNvSpPr/>
          <p:nvPr/>
        </p:nvSpPr>
        <p:spPr>
          <a:xfrm>
            <a:off x="4247002" y="1384107"/>
            <a:ext cx="3095630" cy="1570505"/>
          </a:xfrm>
          <a:prstGeom prst="roundRect">
            <a:avLst>
              <a:gd name="adj" fmla="val 7934"/>
            </a:avLst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latin typeface="+mn-ea"/>
              </a:rPr>
              <a:t>【</a:t>
            </a:r>
            <a:r>
              <a:rPr lang="zh-CN" altLang="en-US" dirty="0" smtClean="0">
                <a:latin typeface="+mn-ea"/>
              </a:rPr>
              <a:t>讲解</a:t>
            </a:r>
            <a:r>
              <a:rPr lang="en-US" altLang="zh-CN" dirty="0" smtClean="0">
                <a:latin typeface="+mn-ea"/>
              </a:rPr>
              <a:t>1】</a:t>
            </a:r>
            <a:r>
              <a:rPr lang="zh-CN" altLang="en-US" dirty="0">
                <a:latin typeface="+mn-ea"/>
              </a:rPr>
              <a:t>首先列竖式时要注意数位对齐，</a:t>
            </a:r>
            <a:r>
              <a:rPr lang="en-US" altLang="zh-CN" dirty="0">
                <a:latin typeface="+mn-ea"/>
              </a:rPr>
              <a:t>4.75+3.4</a:t>
            </a:r>
            <a:r>
              <a:rPr lang="zh-CN" altLang="en-US" dirty="0">
                <a:latin typeface="+mn-ea"/>
              </a:rPr>
              <a:t>，百分位上不是把“５”移下去，是算５</a:t>
            </a:r>
            <a:r>
              <a:rPr lang="en-US" altLang="zh-CN" dirty="0">
                <a:latin typeface="+mn-ea"/>
              </a:rPr>
              <a:t>+</a:t>
            </a:r>
            <a:r>
              <a:rPr lang="zh-CN" altLang="en-US" dirty="0">
                <a:latin typeface="+mn-ea"/>
              </a:rPr>
              <a:t>０</a:t>
            </a:r>
            <a:r>
              <a:rPr lang="en-US" altLang="zh-CN" dirty="0">
                <a:latin typeface="+mn-ea"/>
              </a:rPr>
              <a:t>=</a:t>
            </a:r>
            <a:r>
              <a:rPr lang="zh-CN" altLang="en-US" dirty="0">
                <a:latin typeface="+mn-ea"/>
              </a:rPr>
              <a:t>５</a:t>
            </a:r>
            <a:r>
              <a:rPr lang="en-US" altLang="zh-CN" dirty="0">
                <a:latin typeface="+mn-ea"/>
              </a:rPr>
              <a:t>,“</a:t>
            </a:r>
            <a:r>
              <a:rPr lang="zh-CN" altLang="en-US" dirty="0">
                <a:latin typeface="+mn-ea"/>
              </a:rPr>
              <a:t>０”是根据小数的性质，在</a:t>
            </a:r>
            <a:r>
              <a:rPr lang="en-US" altLang="zh-CN" dirty="0">
                <a:latin typeface="+mn-ea"/>
              </a:rPr>
              <a:t>3.</a:t>
            </a:r>
            <a:r>
              <a:rPr lang="zh-CN" altLang="en-US" dirty="0">
                <a:latin typeface="+mn-ea"/>
              </a:rPr>
              <a:t>４的末尾添上的。</a:t>
            </a:r>
            <a:endParaRPr lang="zh-CN" altLang="en-US" dirty="0">
              <a:latin typeface="+mn-ea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4380461" y="3426861"/>
            <a:ext cx="1605407" cy="1231106"/>
            <a:chOff x="5227276" y="3763617"/>
            <a:chExt cx="1279263" cy="981002"/>
          </a:xfrm>
        </p:grpSpPr>
        <p:sp>
          <p:nvSpPr>
            <p:cNvPr id="19" name="文本框 18"/>
            <p:cNvSpPr txBox="1"/>
            <p:nvPr/>
          </p:nvSpPr>
          <p:spPr>
            <a:xfrm>
              <a:off x="5234609" y="3763617"/>
              <a:ext cx="1271930" cy="98100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600" dirty="0">
                  <a:solidFill>
                    <a:srgbClr val="00B0F0"/>
                  </a:solidFill>
                  <a:latin typeface="+mn-ea"/>
                </a:rPr>
                <a:t>     </a:t>
              </a:r>
              <a:r>
                <a:rPr lang="en-US" altLang="zh-CN" sz="2000" dirty="0">
                  <a:solidFill>
                    <a:srgbClr val="00B0F0"/>
                  </a:solidFill>
                  <a:latin typeface="+mn-ea"/>
                </a:rPr>
                <a:t>3. 4 </a:t>
              </a:r>
              <a:r>
                <a:rPr lang="en-US" altLang="zh-CN" sz="2000" dirty="0">
                  <a:solidFill>
                    <a:srgbClr val="00B0F0"/>
                  </a:solidFill>
                  <a:latin typeface="+mn-ea"/>
                </a:rPr>
                <a:t>0</a:t>
              </a:r>
              <a:endParaRPr lang="en-US" altLang="zh-CN" sz="2000" dirty="0">
                <a:solidFill>
                  <a:srgbClr val="00B0F0"/>
                </a:solidFill>
                <a:latin typeface="+mn-ea"/>
              </a:endParaRPr>
            </a:p>
            <a:p>
              <a:r>
                <a:rPr lang="en-US" altLang="zh-CN" sz="2000" dirty="0">
                  <a:solidFill>
                    <a:srgbClr val="00B0F0"/>
                  </a:solidFill>
                  <a:latin typeface="+mn-ea"/>
                </a:rPr>
                <a:t> </a:t>
              </a:r>
              <a:r>
                <a:rPr lang="en-US" altLang="zh-CN" sz="2000" dirty="0">
                  <a:solidFill>
                    <a:srgbClr val="00B0F0"/>
                  </a:solidFill>
                  <a:latin typeface="+mn-ea"/>
                </a:rPr>
                <a:t>- </a:t>
              </a:r>
              <a:r>
                <a:rPr lang="en-US" altLang="zh-CN" sz="1050" dirty="0">
                  <a:solidFill>
                    <a:srgbClr val="00B0F0"/>
                  </a:solidFill>
                  <a:latin typeface="+mn-ea"/>
                </a:rPr>
                <a:t> </a:t>
              </a:r>
              <a:r>
                <a:rPr lang="en-US" altLang="zh-CN" sz="2000" dirty="0">
                  <a:solidFill>
                    <a:srgbClr val="00B0F0"/>
                  </a:solidFill>
                  <a:latin typeface="+mn-ea"/>
                </a:rPr>
                <a:t>2</a:t>
              </a:r>
              <a:r>
                <a:rPr lang="en-US" altLang="zh-CN" sz="2000" dirty="0">
                  <a:solidFill>
                    <a:srgbClr val="00B0F0"/>
                  </a:solidFill>
                  <a:latin typeface="+mn-ea"/>
                </a:rPr>
                <a:t>. 6 </a:t>
              </a:r>
              <a:r>
                <a:rPr lang="en-US" altLang="zh-CN" sz="2000" dirty="0">
                  <a:solidFill>
                    <a:srgbClr val="00B0F0"/>
                  </a:solidFill>
                  <a:latin typeface="+mn-ea"/>
                </a:rPr>
                <a:t>5</a:t>
              </a:r>
              <a:endParaRPr lang="en-US" altLang="zh-CN" sz="2000" dirty="0">
                <a:solidFill>
                  <a:srgbClr val="00B0F0"/>
                </a:solidFill>
                <a:latin typeface="+mn-ea"/>
              </a:endParaRPr>
            </a:p>
            <a:p>
              <a:r>
                <a:rPr lang="en-US" altLang="zh-CN" sz="2000" dirty="0">
                  <a:solidFill>
                    <a:srgbClr val="00B0F0"/>
                  </a:solidFill>
                  <a:latin typeface="+mn-ea"/>
                </a:rPr>
                <a:t>    0. 7 </a:t>
              </a:r>
              <a:r>
                <a:rPr lang="en-US" altLang="zh-CN" sz="2000" dirty="0">
                  <a:solidFill>
                    <a:srgbClr val="00B0F0"/>
                  </a:solidFill>
                  <a:latin typeface="+mn-ea"/>
                </a:rPr>
                <a:t>5</a:t>
              </a:r>
              <a:endParaRPr lang="en-US" altLang="zh-CN" sz="2000" dirty="0">
                <a:solidFill>
                  <a:srgbClr val="00B0F0"/>
                </a:solidFill>
                <a:latin typeface="+mn-ea"/>
              </a:endParaRPr>
            </a:p>
            <a:p>
              <a:endParaRPr lang="zh-CN" altLang="en-US" sz="1200" dirty="0">
                <a:solidFill>
                  <a:srgbClr val="00B0F0"/>
                </a:solidFill>
              </a:endParaRPr>
            </a:p>
          </p:txBody>
        </p:sp>
        <p:cxnSp>
          <p:nvCxnSpPr>
            <p:cNvPr id="20" name="直接连接符 19"/>
            <p:cNvCxnSpPr/>
            <p:nvPr/>
          </p:nvCxnSpPr>
          <p:spPr>
            <a:xfrm>
              <a:off x="5227276" y="4380841"/>
              <a:ext cx="1166052" cy="0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圆角矩形 20"/>
          <p:cNvSpPr/>
          <p:nvPr/>
        </p:nvSpPr>
        <p:spPr>
          <a:xfrm>
            <a:off x="760999" y="3241350"/>
            <a:ext cx="2688080" cy="1570505"/>
          </a:xfrm>
          <a:prstGeom prst="roundRect">
            <a:avLst>
              <a:gd name="adj" fmla="val 7934"/>
            </a:avLst>
          </a:prstGeom>
          <a:solidFill>
            <a:schemeClr val="accent5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latin typeface="+mn-ea"/>
              </a:rPr>
              <a:t>【</a:t>
            </a:r>
            <a:r>
              <a:rPr lang="zh-CN" altLang="en-US" dirty="0" smtClean="0">
                <a:latin typeface="+mn-ea"/>
              </a:rPr>
              <a:t>讲解</a:t>
            </a:r>
            <a:r>
              <a:rPr lang="en-US" altLang="zh-CN" dirty="0" smtClean="0">
                <a:latin typeface="+mn-ea"/>
              </a:rPr>
              <a:t>2】</a:t>
            </a:r>
            <a:r>
              <a:rPr lang="zh-CN" altLang="zh-CN" dirty="0" smtClean="0"/>
              <a:t>同样</a:t>
            </a:r>
            <a:r>
              <a:rPr lang="zh-CN" altLang="zh-CN" dirty="0"/>
              <a:t>，</a:t>
            </a:r>
            <a:r>
              <a:rPr lang="en-US" altLang="zh-CN" dirty="0"/>
              <a:t>3.4-2.65</a:t>
            </a:r>
            <a:r>
              <a:rPr lang="zh-CN" altLang="zh-CN" dirty="0"/>
              <a:t>，被减数百分位上空着。这一位上是几减几</a:t>
            </a:r>
            <a:r>
              <a:rPr lang="en-US" altLang="zh-CN" dirty="0"/>
              <a:t>?</a:t>
            </a:r>
            <a:r>
              <a:rPr lang="zh-CN" altLang="zh-CN" dirty="0"/>
              <a:t>根据小数的性质，可以在</a:t>
            </a:r>
            <a:r>
              <a:rPr lang="en-US" altLang="zh-CN" dirty="0"/>
              <a:t>3.</a:t>
            </a:r>
            <a:r>
              <a:rPr lang="zh-CN" altLang="zh-CN" dirty="0"/>
              <a:t>４的末尾添上一个“０”。</a:t>
            </a:r>
            <a:endParaRPr lang="zh-CN" altLang="en-US" dirty="0">
              <a:latin typeface="+mn-ea"/>
            </a:endParaRPr>
          </a:p>
        </p:txBody>
      </p:sp>
      <p:sp>
        <p:nvSpPr>
          <p:cNvPr id="14" name="左箭头 13"/>
          <p:cNvSpPr/>
          <p:nvPr/>
        </p:nvSpPr>
        <p:spPr>
          <a:xfrm>
            <a:off x="2917209" y="1934569"/>
            <a:ext cx="726743" cy="327546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15" name="右箭头 14"/>
          <p:cNvSpPr/>
          <p:nvPr/>
        </p:nvSpPr>
        <p:spPr>
          <a:xfrm>
            <a:off x="3603009" y="3889612"/>
            <a:ext cx="643994" cy="31183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1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6155" y="1213918"/>
            <a:ext cx="7601873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100" dirty="0">
                <a:latin typeface="+mn-ea"/>
              </a:rPr>
              <a:t>竖式计算</a:t>
            </a:r>
            <a:r>
              <a:rPr lang="zh-CN" altLang="zh-CN" sz="2100" dirty="0">
                <a:latin typeface="+mn-ea"/>
              </a:rPr>
              <a:t> </a:t>
            </a:r>
            <a:endParaRPr lang="zh-CN" altLang="zh-CN" sz="2100" dirty="0">
              <a:latin typeface="+mn-ea"/>
            </a:endParaRPr>
          </a:p>
        </p:txBody>
      </p:sp>
      <p:sp>
        <p:nvSpPr>
          <p:cNvPr id="37" name="五边形 7"/>
          <p:cNvSpPr>
            <a:spLocks noChangeArrowheads="1"/>
          </p:cNvSpPr>
          <p:nvPr/>
        </p:nvSpPr>
        <p:spPr bwMode="auto">
          <a:xfrm>
            <a:off x="1" y="376238"/>
            <a:ext cx="1959428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</a:rPr>
              <a:t>    </a:t>
            </a:r>
            <a:r>
              <a:rPr lang="zh-CN" altLang="zh-CN" sz="2400" dirty="0">
                <a:solidFill>
                  <a:schemeClr val="bg1"/>
                </a:solidFill>
                <a:latin typeface="微软雅黑" panose="020B0503020204020204" pitchFamily="34" charset="-122"/>
              </a:rPr>
              <a:t>小练习</a:t>
            </a:r>
            <a:endParaRPr lang="zh-CN" altLang="zh-CN" sz="2400" dirty="0">
              <a:solidFill>
                <a:schemeClr val="bg1"/>
              </a:solidFill>
              <a:latin typeface="微软雅黑" panose="020B0503020204020204" pitchFamily="34" charset="-122"/>
            </a:endParaRPr>
          </a:p>
        </p:txBody>
      </p:sp>
      <p:pic>
        <p:nvPicPr>
          <p:cNvPr id="59" name="图片 5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65395" y="2620777"/>
            <a:ext cx="1814009" cy="2202732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773204" y="1983859"/>
            <a:ext cx="6999196" cy="29908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dirty="0"/>
              <a:t> </a:t>
            </a:r>
            <a:r>
              <a:rPr lang="en-US" altLang="zh-CN" sz="1500" dirty="0"/>
              <a:t>3</a:t>
            </a:r>
            <a:r>
              <a:rPr lang="zh-CN" altLang="en-US" sz="1500" dirty="0"/>
              <a:t>．</a:t>
            </a:r>
            <a:r>
              <a:rPr lang="en-US" altLang="zh-CN" sz="1500" dirty="0"/>
              <a:t>8 -</a:t>
            </a:r>
            <a:r>
              <a:rPr lang="en-US" altLang="zh-CN" sz="1500" dirty="0"/>
              <a:t>3</a:t>
            </a:r>
            <a:r>
              <a:rPr lang="zh-CN" altLang="en-US" sz="1500" dirty="0"/>
              <a:t>．</a:t>
            </a:r>
            <a:r>
              <a:rPr lang="en-US" altLang="zh-CN" sz="1500" dirty="0"/>
              <a:t>0</a:t>
            </a:r>
            <a:r>
              <a:rPr lang="en-US" altLang="zh-CN" sz="1500" dirty="0"/>
              <a:t>4</a:t>
            </a:r>
            <a:r>
              <a:rPr lang="en-US" altLang="zh-CN" sz="1500" dirty="0"/>
              <a:t>=                                85</a:t>
            </a:r>
            <a:r>
              <a:rPr lang="zh-CN" altLang="en-US" sz="1500" dirty="0"/>
              <a:t>－</a:t>
            </a:r>
            <a:r>
              <a:rPr lang="en-US" altLang="zh-CN" sz="1500" dirty="0"/>
              <a:t>4</a:t>
            </a:r>
            <a:r>
              <a:rPr lang="zh-CN" altLang="en-US" sz="1500" dirty="0"/>
              <a:t>．</a:t>
            </a:r>
            <a:r>
              <a:rPr lang="en-US" altLang="zh-CN" sz="1500" dirty="0"/>
              <a:t>7</a:t>
            </a:r>
            <a:r>
              <a:rPr lang="en-US" altLang="zh-CN" sz="1500" dirty="0"/>
              <a:t>5</a:t>
            </a:r>
            <a:r>
              <a:rPr lang="en-US" altLang="zh-CN" sz="1500" dirty="0"/>
              <a:t>=                       4.75 - 3</a:t>
            </a:r>
            <a:r>
              <a:rPr lang="zh-CN" altLang="zh-CN" sz="1500" dirty="0"/>
              <a:t>．</a:t>
            </a:r>
            <a:r>
              <a:rPr lang="en-US" altLang="zh-CN" sz="1500" dirty="0"/>
              <a:t>4</a:t>
            </a:r>
            <a:r>
              <a:rPr lang="en-US" altLang="zh-CN" sz="1500" dirty="0"/>
              <a:t>=</a:t>
            </a:r>
            <a:endParaRPr lang="zh-CN" altLang="zh-CN" sz="1500" dirty="0"/>
          </a:p>
        </p:txBody>
      </p:sp>
      <p:grpSp>
        <p:nvGrpSpPr>
          <p:cNvPr id="30" name="组合 29"/>
          <p:cNvGrpSpPr/>
          <p:nvPr/>
        </p:nvGrpSpPr>
        <p:grpSpPr>
          <a:xfrm>
            <a:off x="979714" y="2789241"/>
            <a:ext cx="1823562" cy="1138773"/>
            <a:chOff x="5234609" y="3763617"/>
            <a:chExt cx="1748641" cy="1518364"/>
          </a:xfrm>
        </p:grpSpPr>
        <p:sp>
          <p:nvSpPr>
            <p:cNvPr id="31" name="文本框 30"/>
            <p:cNvSpPr txBox="1"/>
            <p:nvPr/>
          </p:nvSpPr>
          <p:spPr>
            <a:xfrm>
              <a:off x="5234609" y="3763617"/>
              <a:ext cx="1748641" cy="1518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  3. 8 0</a:t>
              </a:r>
              <a:endParaRPr lang="en-US" altLang="zh-CN" sz="1800" dirty="0">
                <a:solidFill>
                  <a:srgbClr val="FF0000"/>
                </a:solidFill>
                <a:latin typeface="+mn-ea"/>
              </a:endParaRPr>
            </a:p>
            <a:p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+</a:t>
              </a:r>
              <a:r>
                <a:rPr lang="en-US" altLang="zh-CN" sz="500" dirty="0">
                  <a:solidFill>
                    <a:srgbClr val="FF0000"/>
                  </a:solidFill>
                  <a:latin typeface="+mn-ea"/>
                </a:rPr>
                <a:t> 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3.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0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4</a:t>
              </a:r>
              <a:r>
                <a:rPr lang="en-US" altLang="zh-CN" sz="800" dirty="0">
                  <a:solidFill>
                    <a:srgbClr val="FF0000"/>
                  </a:solidFill>
                  <a:latin typeface="+mn-ea"/>
                </a:rPr>
                <a:t> </a:t>
              </a:r>
              <a:endParaRPr lang="en-US" altLang="zh-CN" sz="1800" dirty="0">
                <a:solidFill>
                  <a:srgbClr val="FF0000"/>
                </a:solidFill>
                <a:latin typeface="+mn-ea"/>
              </a:endParaRPr>
            </a:p>
            <a:p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 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0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.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7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6</a:t>
              </a:r>
              <a:endParaRPr lang="en-US" altLang="zh-CN" sz="1800" dirty="0">
                <a:solidFill>
                  <a:srgbClr val="FF0000"/>
                </a:solidFill>
                <a:latin typeface="+mn-ea"/>
              </a:endParaRPr>
            </a:p>
            <a:p>
              <a:endParaRPr lang="zh-CN" altLang="en-US" dirty="0">
                <a:solidFill>
                  <a:srgbClr val="FF0000"/>
                </a:solidFill>
              </a:endParaRPr>
            </a:p>
          </p:txBody>
        </p:sp>
        <p:cxnSp>
          <p:nvCxnSpPr>
            <p:cNvPr id="32" name="直接连接符 31"/>
            <p:cNvCxnSpPr/>
            <p:nvPr/>
          </p:nvCxnSpPr>
          <p:spPr>
            <a:xfrm>
              <a:off x="5340487" y="4545823"/>
              <a:ext cx="1166052" cy="0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3" name="组合 32"/>
          <p:cNvGrpSpPr/>
          <p:nvPr/>
        </p:nvGrpSpPr>
        <p:grpSpPr>
          <a:xfrm>
            <a:off x="2803572" y="2789241"/>
            <a:ext cx="1725386" cy="1138773"/>
            <a:chOff x="5234609" y="3763617"/>
            <a:chExt cx="1271930" cy="1518364"/>
          </a:xfrm>
        </p:grpSpPr>
        <p:sp>
          <p:nvSpPr>
            <p:cNvPr id="34" name="文本框 33"/>
            <p:cNvSpPr txBox="1"/>
            <p:nvPr/>
          </p:nvSpPr>
          <p:spPr>
            <a:xfrm>
              <a:off x="5234609" y="3763617"/>
              <a:ext cx="1271930" cy="1518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  8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5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. 0 0 </a:t>
              </a:r>
              <a:endParaRPr lang="en-US" altLang="zh-CN" sz="1800" dirty="0">
                <a:solidFill>
                  <a:srgbClr val="FF0000"/>
                </a:solidFill>
                <a:latin typeface="+mn-ea"/>
              </a:endParaRPr>
            </a:p>
            <a:p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-  4.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7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5</a:t>
              </a:r>
              <a:r>
                <a:rPr lang="en-US" altLang="zh-CN" sz="500" dirty="0">
                  <a:solidFill>
                    <a:srgbClr val="FF0000"/>
                  </a:solidFill>
                  <a:latin typeface="+mn-ea"/>
                </a:rPr>
                <a:t> </a:t>
              </a:r>
              <a:endParaRPr lang="en-US" altLang="zh-CN" sz="500" dirty="0">
                <a:solidFill>
                  <a:srgbClr val="FF0000"/>
                </a:solidFill>
                <a:latin typeface="+mn-ea"/>
              </a:endParaRPr>
            </a:p>
            <a:p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  8 0.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2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5</a:t>
              </a:r>
              <a:endParaRPr lang="en-US" altLang="zh-CN" sz="1800" dirty="0">
                <a:solidFill>
                  <a:srgbClr val="FF0000"/>
                </a:solidFill>
                <a:latin typeface="+mn-ea"/>
              </a:endParaRPr>
            </a:p>
            <a:p>
              <a:endParaRPr lang="zh-CN" altLang="en-US" dirty="0">
                <a:solidFill>
                  <a:srgbClr val="FF0000"/>
                </a:solidFill>
              </a:endParaRPr>
            </a:p>
          </p:txBody>
        </p:sp>
        <p:cxnSp>
          <p:nvCxnSpPr>
            <p:cNvPr id="35" name="直接连接符 34"/>
            <p:cNvCxnSpPr/>
            <p:nvPr/>
          </p:nvCxnSpPr>
          <p:spPr>
            <a:xfrm>
              <a:off x="5340487" y="4545823"/>
              <a:ext cx="933333" cy="0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9" name="组合 38"/>
          <p:cNvGrpSpPr/>
          <p:nvPr/>
        </p:nvGrpSpPr>
        <p:grpSpPr>
          <a:xfrm>
            <a:off x="4710705" y="2821895"/>
            <a:ext cx="1725386" cy="923330"/>
            <a:chOff x="5234609" y="3763617"/>
            <a:chExt cx="1271930" cy="1231107"/>
          </a:xfrm>
        </p:grpSpPr>
        <p:sp>
          <p:nvSpPr>
            <p:cNvPr id="52" name="文本框 51"/>
            <p:cNvSpPr txBox="1"/>
            <p:nvPr/>
          </p:nvSpPr>
          <p:spPr>
            <a:xfrm>
              <a:off x="5234609" y="3763617"/>
              <a:ext cx="1271930" cy="1231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    4.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7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5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</a:t>
              </a:r>
              <a:endParaRPr lang="en-US" altLang="zh-CN" sz="1800" dirty="0">
                <a:solidFill>
                  <a:srgbClr val="FF0000"/>
                </a:solidFill>
                <a:latin typeface="+mn-ea"/>
              </a:endParaRPr>
            </a:p>
            <a:p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-</a:t>
              </a:r>
              <a:r>
                <a:rPr lang="en-US" altLang="zh-CN" sz="800" dirty="0">
                  <a:solidFill>
                    <a:srgbClr val="FF0000"/>
                  </a:solidFill>
                  <a:latin typeface="+mn-ea"/>
                </a:rPr>
                <a:t>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 3. 4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0</a:t>
              </a:r>
              <a:endParaRPr lang="en-US" altLang="zh-CN" sz="500" dirty="0">
                <a:solidFill>
                  <a:srgbClr val="FF0000"/>
                </a:solidFill>
                <a:latin typeface="+mn-ea"/>
              </a:endParaRPr>
            </a:p>
            <a:p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    1.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3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5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</a:t>
              </a:r>
              <a:endParaRPr lang="zh-CN" altLang="en-US" sz="1800" dirty="0">
                <a:solidFill>
                  <a:srgbClr val="FF0000"/>
                </a:solidFill>
                <a:latin typeface="+mn-ea"/>
              </a:endParaRPr>
            </a:p>
          </p:txBody>
        </p:sp>
        <p:cxnSp>
          <p:nvCxnSpPr>
            <p:cNvPr id="60" name="直接连接符 59"/>
            <p:cNvCxnSpPr/>
            <p:nvPr/>
          </p:nvCxnSpPr>
          <p:spPr>
            <a:xfrm>
              <a:off x="5340487" y="4545823"/>
              <a:ext cx="933333" cy="0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"/>
          <p:cNvSpPr txBox="1"/>
          <p:nvPr/>
        </p:nvSpPr>
        <p:spPr>
          <a:xfrm>
            <a:off x="2100262" y="1926977"/>
            <a:ext cx="932259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0.76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25"/>
          <p:cNvSpPr txBox="1"/>
          <p:nvPr/>
        </p:nvSpPr>
        <p:spPr>
          <a:xfrm>
            <a:off x="4262130" y="1937860"/>
            <a:ext cx="932259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80.25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26"/>
          <p:cNvSpPr txBox="1"/>
          <p:nvPr/>
        </p:nvSpPr>
        <p:spPr>
          <a:xfrm>
            <a:off x="6266913" y="1927143"/>
            <a:ext cx="932259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1.35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  <p:bldP spid="17" grpId="0"/>
      <p:bldP spid="1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7716483" y="3569336"/>
            <a:ext cx="1100682" cy="1257008"/>
          </a:xfrm>
          <a:prstGeom prst="rect">
            <a:avLst/>
          </a:prstGeom>
        </p:spPr>
      </p:pic>
      <p:sp>
        <p:nvSpPr>
          <p:cNvPr id="12" name="五边形 7"/>
          <p:cNvSpPr>
            <a:spLocks noChangeArrowheads="1"/>
          </p:cNvSpPr>
          <p:nvPr/>
        </p:nvSpPr>
        <p:spPr bwMode="auto">
          <a:xfrm>
            <a:off x="1" y="376238"/>
            <a:ext cx="197787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812678" y="2633002"/>
            <a:ext cx="1698172" cy="1138773"/>
            <a:chOff x="5234609" y="3763617"/>
            <a:chExt cx="1271930" cy="1518364"/>
          </a:xfrm>
        </p:grpSpPr>
        <p:sp>
          <p:nvSpPr>
            <p:cNvPr id="18" name="文本框 17"/>
            <p:cNvSpPr txBox="1"/>
            <p:nvPr/>
          </p:nvSpPr>
          <p:spPr>
            <a:xfrm>
              <a:off x="5234609" y="3763617"/>
              <a:ext cx="1271930" cy="1518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  2. 9 8 </a:t>
              </a:r>
              <a:endParaRPr lang="en-US" altLang="zh-CN" sz="1800" dirty="0">
                <a:solidFill>
                  <a:srgbClr val="FF0000"/>
                </a:solidFill>
                <a:latin typeface="+mn-ea"/>
              </a:endParaRPr>
            </a:p>
            <a:p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+</a:t>
              </a:r>
              <a:r>
                <a:rPr lang="en-US" altLang="zh-CN" sz="500" dirty="0">
                  <a:solidFill>
                    <a:srgbClr val="FF0000"/>
                  </a:solidFill>
                  <a:latin typeface="+mn-ea"/>
                </a:rPr>
                <a:t> 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0. 5 0</a:t>
              </a:r>
              <a:r>
                <a:rPr lang="en-US" altLang="zh-CN" sz="800" dirty="0">
                  <a:solidFill>
                    <a:srgbClr val="FF0000"/>
                  </a:solidFill>
                  <a:latin typeface="+mn-ea"/>
                </a:rPr>
                <a:t> </a:t>
              </a:r>
              <a:endParaRPr lang="en-US" altLang="zh-CN" sz="1800" dirty="0">
                <a:solidFill>
                  <a:srgbClr val="FF0000"/>
                </a:solidFill>
                <a:latin typeface="+mn-ea"/>
              </a:endParaRPr>
            </a:p>
            <a:p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   3. 4 8</a:t>
              </a:r>
              <a:endParaRPr lang="en-US" altLang="zh-CN" sz="1800" dirty="0">
                <a:solidFill>
                  <a:srgbClr val="FF0000"/>
                </a:solidFill>
                <a:latin typeface="+mn-ea"/>
              </a:endParaRPr>
            </a:p>
            <a:p>
              <a:endParaRPr lang="zh-CN" altLang="en-US" dirty="0">
                <a:solidFill>
                  <a:srgbClr val="FF0000"/>
                </a:solidFill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5340487" y="4545823"/>
              <a:ext cx="811983" cy="0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3" name="TextBox 1"/>
          <p:cNvSpPr txBox="1"/>
          <p:nvPr/>
        </p:nvSpPr>
        <p:spPr>
          <a:xfrm>
            <a:off x="546154" y="1213918"/>
            <a:ext cx="1685255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100" dirty="0">
                <a:latin typeface="+mn-ea"/>
              </a:rPr>
              <a:t>1</a:t>
            </a:r>
            <a:r>
              <a:rPr lang="zh-CN" altLang="en-US" sz="2100" dirty="0">
                <a:latin typeface="+mn-ea"/>
              </a:rPr>
              <a:t>、竖式计算</a:t>
            </a:r>
            <a:r>
              <a:rPr lang="zh-CN" altLang="zh-CN" sz="2100" dirty="0">
                <a:latin typeface="+mn-ea"/>
              </a:rPr>
              <a:t> </a:t>
            </a:r>
            <a:endParaRPr lang="zh-CN" altLang="zh-CN" sz="2100" dirty="0">
              <a:latin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37451" y="1983859"/>
            <a:ext cx="7580576" cy="29908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205105"/>
            <a:r>
              <a:rPr lang="zh-CN" altLang="en-US" dirty="0"/>
              <a:t> </a:t>
            </a:r>
            <a:r>
              <a:rPr lang="en-US" altLang="zh-CN" sz="1500" dirty="0"/>
              <a:t>2 . 98 + 0</a:t>
            </a:r>
            <a:r>
              <a:rPr lang="zh-CN" altLang="en-US" sz="1500" dirty="0"/>
              <a:t>．</a:t>
            </a:r>
            <a:r>
              <a:rPr lang="en-US" altLang="zh-CN" sz="1500" dirty="0"/>
              <a:t>5=                       1 2. 503 + 4</a:t>
            </a:r>
            <a:r>
              <a:rPr lang="zh-CN" altLang="en-US" sz="1500" dirty="0"/>
              <a:t>．</a:t>
            </a:r>
            <a:r>
              <a:rPr lang="en-US" altLang="zh-CN" sz="1500" dirty="0"/>
              <a:t>4</a:t>
            </a:r>
            <a:r>
              <a:rPr lang="en-US" altLang="zh-CN" sz="1500" dirty="0"/>
              <a:t>7</a:t>
            </a:r>
            <a:r>
              <a:rPr lang="en-US" altLang="zh-CN" sz="1500" dirty="0"/>
              <a:t>=                      7.2 - 6</a:t>
            </a:r>
            <a:r>
              <a:rPr lang="zh-CN" altLang="zh-CN" sz="1500" dirty="0"/>
              <a:t>．</a:t>
            </a:r>
            <a:r>
              <a:rPr lang="en-US" altLang="zh-CN" sz="1500" dirty="0"/>
              <a:t>45=                     5 – 0.61=</a:t>
            </a:r>
            <a:endParaRPr lang="zh-CN" altLang="zh-CN" sz="1500" dirty="0"/>
          </a:p>
        </p:txBody>
      </p:sp>
      <p:grpSp>
        <p:nvGrpSpPr>
          <p:cNvPr id="15" name="组合 14"/>
          <p:cNvGrpSpPr/>
          <p:nvPr/>
        </p:nvGrpSpPr>
        <p:grpSpPr>
          <a:xfrm>
            <a:off x="2746785" y="2633002"/>
            <a:ext cx="1698172" cy="1138773"/>
            <a:chOff x="5234609" y="3763617"/>
            <a:chExt cx="1271930" cy="1518364"/>
          </a:xfrm>
        </p:grpSpPr>
        <p:sp>
          <p:nvSpPr>
            <p:cNvPr id="16" name="文本框 15"/>
            <p:cNvSpPr txBox="1"/>
            <p:nvPr/>
          </p:nvSpPr>
          <p:spPr>
            <a:xfrm>
              <a:off x="5234609" y="3763617"/>
              <a:ext cx="1271930" cy="1518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  1 2.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5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0 3 </a:t>
              </a:r>
              <a:endParaRPr lang="en-US" altLang="zh-CN" sz="1800" dirty="0">
                <a:solidFill>
                  <a:srgbClr val="FF0000"/>
                </a:solidFill>
                <a:latin typeface="+mn-ea"/>
              </a:endParaRPr>
            </a:p>
            <a:p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+</a:t>
              </a:r>
              <a:r>
                <a:rPr lang="en-US" altLang="zh-CN" sz="500" dirty="0">
                  <a:solidFill>
                    <a:srgbClr val="FF0000"/>
                  </a:solidFill>
                  <a:latin typeface="+mn-ea"/>
                </a:rPr>
                <a:t> 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4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.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4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7 0</a:t>
              </a:r>
              <a:endParaRPr lang="en-US" altLang="zh-CN" sz="1800" dirty="0">
                <a:solidFill>
                  <a:srgbClr val="FF0000"/>
                </a:solidFill>
                <a:latin typeface="+mn-ea"/>
              </a:endParaRPr>
            </a:p>
            <a:p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  1 6.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9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7 3</a:t>
              </a:r>
              <a:endParaRPr lang="en-US" altLang="zh-CN" sz="1800" dirty="0">
                <a:solidFill>
                  <a:srgbClr val="FF0000"/>
                </a:solidFill>
                <a:latin typeface="+mn-ea"/>
              </a:endParaRPr>
            </a:p>
            <a:p>
              <a:endParaRPr lang="zh-CN" altLang="en-US" dirty="0">
                <a:solidFill>
                  <a:srgbClr val="FF0000"/>
                </a:solidFill>
              </a:endParaRPr>
            </a:p>
          </p:txBody>
        </p:sp>
        <p:cxnSp>
          <p:nvCxnSpPr>
            <p:cNvPr id="23" name="直接连接符 22"/>
            <p:cNvCxnSpPr/>
            <p:nvPr/>
          </p:nvCxnSpPr>
          <p:spPr>
            <a:xfrm>
              <a:off x="5340487" y="4545823"/>
              <a:ext cx="1001709" cy="0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组合 23"/>
          <p:cNvGrpSpPr/>
          <p:nvPr/>
        </p:nvGrpSpPr>
        <p:grpSpPr>
          <a:xfrm>
            <a:off x="4745324" y="2665658"/>
            <a:ext cx="1698172" cy="1138773"/>
            <a:chOff x="5234609" y="3763617"/>
            <a:chExt cx="1271930" cy="1518364"/>
          </a:xfrm>
        </p:grpSpPr>
        <p:sp>
          <p:nvSpPr>
            <p:cNvPr id="25" name="文本框 24"/>
            <p:cNvSpPr txBox="1"/>
            <p:nvPr/>
          </p:nvSpPr>
          <p:spPr>
            <a:xfrm>
              <a:off x="5234609" y="3763617"/>
              <a:ext cx="1271930" cy="1518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  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7. 2 0 </a:t>
              </a:r>
              <a:endParaRPr lang="en-US" altLang="zh-CN" sz="1800" dirty="0">
                <a:solidFill>
                  <a:srgbClr val="FF0000"/>
                </a:solidFill>
                <a:latin typeface="+mn-ea"/>
              </a:endParaRPr>
            </a:p>
            <a:p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  - </a:t>
              </a:r>
              <a:r>
                <a:rPr lang="en-US" altLang="zh-CN" sz="500" dirty="0">
                  <a:solidFill>
                    <a:srgbClr val="FF0000"/>
                  </a:solidFill>
                  <a:latin typeface="+mn-ea"/>
                </a:rPr>
                <a:t>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6.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4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5 </a:t>
              </a:r>
              <a:endParaRPr lang="en-US" altLang="zh-CN" sz="1800" dirty="0">
                <a:solidFill>
                  <a:srgbClr val="FF0000"/>
                </a:solidFill>
                <a:latin typeface="+mn-ea"/>
              </a:endParaRPr>
            </a:p>
            <a:p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  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0. 7 5 </a:t>
              </a:r>
              <a:endParaRPr lang="en-US" altLang="zh-CN" sz="1800" dirty="0">
                <a:solidFill>
                  <a:srgbClr val="FF0000"/>
                </a:solidFill>
                <a:latin typeface="+mn-ea"/>
              </a:endParaRPr>
            </a:p>
            <a:p>
              <a:endParaRPr lang="zh-CN" altLang="en-US" dirty="0">
                <a:solidFill>
                  <a:srgbClr val="FF0000"/>
                </a:solidFill>
              </a:endParaRPr>
            </a:p>
          </p:txBody>
        </p:sp>
        <p:cxnSp>
          <p:nvCxnSpPr>
            <p:cNvPr id="26" name="直接连接符 25"/>
            <p:cNvCxnSpPr/>
            <p:nvPr/>
          </p:nvCxnSpPr>
          <p:spPr>
            <a:xfrm>
              <a:off x="5417157" y="4545823"/>
              <a:ext cx="842895" cy="0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>
            <a:off x="6199773" y="2633002"/>
            <a:ext cx="1698172" cy="1138773"/>
            <a:chOff x="5234609" y="3763617"/>
            <a:chExt cx="1271930" cy="1518364"/>
          </a:xfrm>
        </p:grpSpPr>
        <p:sp>
          <p:nvSpPr>
            <p:cNvPr id="28" name="文本框 27"/>
            <p:cNvSpPr txBox="1"/>
            <p:nvPr/>
          </p:nvSpPr>
          <p:spPr>
            <a:xfrm>
              <a:off x="5234609" y="3763617"/>
              <a:ext cx="1271930" cy="15183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  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5.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0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0 </a:t>
              </a:r>
              <a:endParaRPr lang="en-US" altLang="zh-CN" sz="1800" dirty="0">
                <a:solidFill>
                  <a:srgbClr val="FF0000"/>
                </a:solidFill>
                <a:latin typeface="+mn-ea"/>
              </a:endParaRPr>
            </a:p>
            <a:p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  - </a:t>
              </a:r>
              <a:r>
                <a:rPr lang="en-US" altLang="zh-CN" sz="500" dirty="0">
                  <a:solidFill>
                    <a:srgbClr val="FF0000"/>
                  </a:solidFill>
                  <a:latin typeface="+mn-ea"/>
                </a:rPr>
                <a:t> 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0. 6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1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</a:t>
              </a:r>
              <a:endParaRPr lang="en-US" altLang="zh-CN" sz="1800" dirty="0">
                <a:solidFill>
                  <a:srgbClr val="FF0000"/>
                </a:solidFill>
                <a:latin typeface="+mn-ea"/>
              </a:endParaRPr>
            </a:p>
            <a:p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  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4.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3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9</a:t>
              </a:r>
              <a:r>
                <a:rPr lang="en-US" altLang="zh-CN" sz="1800" dirty="0">
                  <a:solidFill>
                    <a:srgbClr val="FF0000"/>
                  </a:solidFill>
                  <a:latin typeface="+mn-ea"/>
                </a:rPr>
                <a:t> </a:t>
              </a:r>
              <a:endParaRPr lang="en-US" altLang="zh-CN" sz="1800" dirty="0">
                <a:solidFill>
                  <a:srgbClr val="FF0000"/>
                </a:solidFill>
                <a:latin typeface="+mn-ea"/>
              </a:endParaRPr>
            </a:p>
            <a:p>
              <a:endParaRPr lang="zh-CN" altLang="en-US" dirty="0">
                <a:solidFill>
                  <a:srgbClr val="FF0000"/>
                </a:solidFill>
              </a:endParaRP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5417157" y="4545823"/>
              <a:ext cx="842895" cy="0"/>
            </a:xfrm>
            <a:prstGeom prst="line">
              <a:avLst/>
            </a:pr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" name="TextBox 1"/>
          <p:cNvSpPr txBox="1"/>
          <p:nvPr/>
        </p:nvSpPr>
        <p:spPr>
          <a:xfrm>
            <a:off x="2113598" y="1940995"/>
            <a:ext cx="932259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3.48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5"/>
          <p:cNvSpPr txBox="1"/>
          <p:nvPr/>
        </p:nvSpPr>
        <p:spPr>
          <a:xfrm>
            <a:off x="4275467" y="1930446"/>
            <a:ext cx="932259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16.973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6"/>
          <p:cNvSpPr txBox="1"/>
          <p:nvPr/>
        </p:nvSpPr>
        <p:spPr>
          <a:xfrm>
            <a:off x="6183806" y="1930446"/>
            <a:ext cx="932259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0.75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6"/>
          <p:cNvSpPr txBox="1"/>
          <p:nvPr/>
        </p:nvSpPr>
        <p:spPr>
          <a:xfrm>
            <a:off x="7828010" y="1921054"/>
            <a:ext cx="932259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4.39</a:t>
            </a:r>
            <a:endParaRPr lang="zh-CN" altLang="en-US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0" grpId="0"/>
      <p:bldP spid="21" grpId="0"/>
      <p:bldP spid="22" grpId="0"/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0"/>
          <p:cNvPicPr>
            <a:picLocks noChangeAspect="1"/>
          </p:cNvPicPr>
          <p:nvPr/>
        </p:nvPicPr>
        <p:blipFill rotWithShape="1">
          <a:blip r:embed="rId1" cstate="email"/>
          <a:srcRect/>
          <a:stretch>
            <a:fillRect/>
          </a:stretch>
        </p:blipFill>
        <p:spPr>
          <a:xfrm>
            <a:off x="7574113" y="3510247"/>
            <a:ext cx="1100682" cy="1257008"/>
          </a:xfrm>
          <a:prstGeom prst="rect">
            <a:avLst/>
          </a:prstGeom>
        </p:spPr>
      </p:pic>
      <p:sp>
        <p:nvSpPr>
          <p:cNvPr id="12" name="五边形 7"/>
          <p:cNvSpPr>
            <a:spLocks noChangeArrowheads="1"/>
          </p:cNvSpPr>
          <p:nvPr/>
        </p:nvSpPr>
        <p:spPr bwMode="auto">
          <a:xfrm>
            <a:off x="1" y="376238"/>
            <a:ext cx="1977875" cy="496491"/>
          </a:xfrm>
          <a:prstGeom prst="homePlate">
            <a:avLst>
              <a:gd name="adj" fmla="val 45226"/>
            </a:avLst>
          </a:prstGeom>
          <a:solidFill>
            <a:srgbClr val="306A9B"/>
          </a:solidFill>
          <a:ln w="12700" cmpd="sng">
            <a:solidFill>
              <a:srgbClr val="41719C"/>
            </a:solidFill>
            <a:miter lim="800000"/>
          </a:ln>
        </p:spPr>
        <p:txBody>
          <a:bodyPr lIns="68580" tIns="34290" rIns="68580" bIns="34290"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indent="273050">
              <a:defRPr/>
            </a:pPr>
            <a:r>
              <a:rPr lang="zh-CN" altLang="en-US" sz="2400" dirty="0">
                <a:solidFill>
                  <a:srgbClr val="FFFFFF"/>
                </a:solidFill>
                <a:latin typeface="微软雅黑" panose="020B0503020204020204" pitchFamily="34" charset="-122"/>
              </a:rPr>
              <a:t>课堂练习</a:t>
            </a:r>
            <a:endParaRPr lang="zh-CN" altLang="en-US" sz="2400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13" name="TextBox 1"/>
          <p:cNvSpPr txBox="1"/>
          <p:nvPr/>
        </p:nvSpPr>
        <p:spPr>
          <a:xfrm>
            <a:off x="546154" y="1213918"/>
            <a:ext cx="1964695" cy="5539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100" dirty="0">
                <a:latin typeface="+mn-ea"/>
              </a:rPr>
              <a:t>2</a:t>
            </a:r>
            <a:r>
              <a:rPr lang="zh-CN" altLang="en-US" sz="2100" dirty="0">
                <a:latin typeface="+mn-ea"/>
              </a:rPr>
              <a:t>、</a:t>
            </a:r>
            <a:r>
              <a:rPr lang="zh-CN" altLang="zh-CN" sz="2100" dirty="0"/>
              <a:t>解决问题</a:t>
            </a:r>
            <a:endParaRPr lang="zh-CN" altLang="zh-CN" sz="2100" dirty="0"/>
          </a:p>
        </p:txBody>
      </p:sp>
      <p:sp>
        <p:nvSpPr>
          <p:cNvPr id="3" name="矩形 2"/>
          <p:cNvSpPr/>
          <p:nvPr/>
        </p:nvSpPr>
        <p:spPr>
          <a:xfrm>
            <a:off x="905961" y="1887376"/>
            <a:ext cx="6893735" cy="715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266700">
              <a:lnSpc>
                <a:spcPct val="15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1</a:t>
            </a:r>
            <a:r>
              <a:rPr lang="zh-CN" altLang="en-US" dirty="0"/>
              <a:t>）我们计算买了一双运动鞋</a:t>
            </a:r>
            <a:r>
              <a:rPr lang="en-US" altLang="zh-CN" dirty="0"/>
              <a:t>38.5</a:t>
            </a:r>
            <a:r>
              <a:rPr lang="zh-CN" altLang="en-US" dirty="0"/>
              <a:t>元，一根跳绳</a:t>
            </a:r>
            <a:r>
              <a:rPr lang="en-US" altLang="zh-CN" dirty="0"/>
              <a:t>4.8</a:t>
            </a:r>
            <a:r>
              <a:rPr lang="zh-CN" altLang="en-US" dirty="0"/>
              <a:t>元，他们一共花了多少元？爸爸付给售货员</a:t>
            </a:r>
            <a:r>
              <a:rPr lang="en-US" altLang="zh-CN" dirty="0"/>
              <a:t>50</a:t>
            </a:r>
            <a:r>
              <a:rPr lang="zh-CN" altLang="en-US" dirty="0"/>
              <a:t>元，应找回多少元？</a:t>
            </a:r>
            <a:endParaRPr lang="zh-CN" altLang="en-US" dirty="0"/>
          </a:p>
        </p:txBody>
      </p:sp>
      <p:sp>
        <p:nvSpPr>
          <p:cNvPr id="5" name="矩形 4"/>
          <p:cNvSpPr/>
          <p:nvPr/>
        </p:nvSpPr>
        <p:spPr>
          <a:xfrm>
            <a:off x="905961" y="3113359"/>
            <a:ext cx="6371708" cy="71558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indent="338455">
              <a:lnSpc>
                <a:spcPct val="150000"/>
              </a:lnSpc>
            </a:pPr>
            <a:r>
              <a:rPr lang="zh-CN" altLang="en-US" dirty="0"/>
              <a:t>（</a:t>
            </a:r>
            <a:r>
              <a:rPr lang="en-US" altLang="zh-CN" dirty="0"/>
              <a:t>2</a:t>
            </a:r>
            <a:r>
              <a:rPr lang="zh-CN" altLang="en-US" dirty="0"/>
              <a:t>）老师准备去旅游，带了</a:t>
            </a:r>
            <a:r>
              <a:rPr lang="en-US" altLang="zh-CN" dirty="0"/>
              <a:t>30</a:t>
            </a:r>
            <a:r>
              <a:rPr lang="zh-CN" altLang="en-US" dirty="0"/>
              <a:t>元钱去超市购物，买了一包署条</a:t>
            </a:r>
            <a:r>
              <a:rPr lang="en-US" altLang="zh-CN" dirty="0"/>
              <a:t>3.2</a:t>
            </a:r>
            <a:r>
              <a:rPr lang="zh-CN" altLang="en-US" dirty="0"/>
              <a:t>元，一个水壶</a:t>
            </a:r>
            <a:r>
              <a:rPr lang="en-US" altLang="zh-CN" dirty="0"/>
              <a:t>6.48</a:t>
            </a:r>
            <a:r>
              <a:rPr lang="zh-CN" altLang="en-US" dirty="0"/>
              <a:t>元。老师的钱用完了吗？如果没用完，应找回多少钱？</a:t>
            </a:r>
            <a:endParaRPr lang="zh-CN" altLang="en-US" dirty="0"/>
          </a:p>
        </p:txBody>
      </p:sp>
      <p:sp>
        <p:nvSpPr>
          <p:cNvPr id="7" name="矩形 6"/>
          <p:cNvSpPr/>
          <p:nvPr/>
        </p:nvSpPr>
        <p:spPr>
          <a:xfrm>
            <a:off x="1977875" y="2689770"/>
            <a:ext cx="1722266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38.5+4.8=43.3</a:t>
            </a:r>
            <a:r>
              <a:rPr lang="zh-CN" altLang="en-US" dirty="0">
                <a:solidFill>
                  <a:srgbClr val="FF0000"/>
                </a:solidFill>
              </a:rPr>
              <a:t>（元）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123625" y="2689770"/>
            <a:ext cx="1550746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50-43.3=6.7</a:t>
            </a:r>
            <a:r>
              <a:rPr lang="zh-CN" altLang="en-US" dirty="0">
                <a:solidFill>
                  <a:srgbClr val="FF0000"/>
                </a:solidFill>
              </a:rPr>
              <a:t>（元）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977875" y="3952448"/>
            <a:ext cx="1722266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3.2+6.48=9.68</a:t>
            </a:r>
            <a:r>
              <a:rPr lang="zh-CN" altLang="en-US" dirty="0">
                <a:solidFill>
                  <a:srgbClr val="FF0000"/>
                </a:solidFill>
              </a:rPr>
              <a:t>（元）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123625" y="3952448"/>
            <a:ext cx="1733488" cy="284693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en-US" altLang="zh-CN" dirty="0">
                <a:solidFill>
                  <a:srgbClr val="FF0000"/>
                </a:solidFill>
              </a:rPr>
              <a:t>30-9.68=20.32</a:t>
            </a:r>
            <a:r>
              <a:rPr lang="zh-CN" altLang="en-US" dirty="0">
                <a:solidFill>
                  <a:srgbClr val="FF0000"/>
                </a:solidFill>
              </a:rPr>
              <a:t>（元）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  <p:bldP spid="9" grpId="0"/>
      <p:bldP spid="22" grpId="0"/>
    </p:bldLst>
  </p:timing>
</p:sld>
</file>

<file path=ppt/tags/tag1.xml><?xml version="1.0" encoding="utf-8"?>
<p:tagLst xmlns:p="http://schemas.openxmlformats.org/presentationml/2006/main">
  <p:tag name="KSO_WPP_MARK_KEY" val="77c882c9-573a-4a28-b4f7-854dad2801bc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2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2831</Words>
  <Application>WPS 演示</Application>
  <PresentationFormat>全屏显示(16:9)</PresentationFormat>
  <Paragraphs>257</Paragraphs>
  <Slides>15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楷体</vt:lpstr>
      <vt:lpstr>Arial</vt:lpstr>
      <vt:lpstr>Calibri</vt:lpstr>
      <vt:lpstr>Arial Unicode MS</vt:lpstr>
      <vt:lpstr>Calibri Light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1119</cp:revision>
  <dcterms:created xsi:type="dcterms:W3CDTF">2016-05-27T03:58:00Z</dcterms:created>
  <dcterms:modified xsi:type="dcterms:W3CDTF">2023-02-05T10:09:58Z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DB55A2D52C604AFBB48F25ADE63C7DB1</vt:lpwstr>
  </property>
</Properties>
</file>