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576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0014A-6BBC-40F3-A7E2-BAA6C1CA672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D7C4C-9973-47AC-B68F-C1277D4776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EC528-4625-499B-A09E-BB75D7AB47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4325A-7A71-45D4-9B77-39A3F5EB57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9711A-DCE0-4F95-BA3A-125FBC0665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B49BA-2BD2-403E-9ABF-62E5A727903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542E3-973A-45A3-8A25-B3DB848E1F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15334-A602-478F-B499-9A3D0B3C3E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F77B7-41C1-41B9-B68B-E83CE59CA83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719C-9337-4CBC-A7CF-75F2176A97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4F6E6-AEB4-4D71-BAA4-4750F75EC4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7E8DEC4-29D6-41E7-9906-F494EFE9B8F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4664"/>
            <a:ext cx="9144000" cy="1800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四年级下册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492896"/>
            <a:ext cx="9144000" cy="100811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数加减混合运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en-US" sz="5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676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小数加减混合运算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67" name="组合 5"/>
          <p:cNvGrpSpPr/>
          <p:nvPr/>
        </p:nvGrpSpPr>
        <p:grpSpPr bwMode="auto">
          <a:xfrm>
            <a:off x="1676400" y="914400"/>
            <a:ext cx="936625" cy="1027113"/>
            <a:chOff x="1160182" y="1186978"/>
            <a:chExt cx="1017531" cy="1078751"/>
          </a:xfrm>
        </p:grpSpPr>
        <p:pic>
          <p:nvPicPr>
            <p:cNvPr id="11268" name="Picture 2" descr="HH00625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60182" y="1186978"/>
              <a:ext cx="1017531" cy="107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9" name="文本框 13"/>
            <p:cNvSpPr>
              <a:spLocks noChangeArrowheads="1"/>
            </p:cNvSpPr>
            <p:nvPr/>
          </p:nvSpPr>
          <p:spPr bwMode="auto">
            <a:xfrm>
              <a:off x="1403355" y="1275346"/>
              <a:ext cx="696750" cy="736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华文彩云" pitchFamily="2" charset="-122"/>
                  <a:ea typeface="华文彩云" pitchFamily="2" charset="-122"/>
                </a:rPr>
                <a:t>收获</a:t>
              </a:r>
              <a:endParaRPr lang="zh-CN" altLang="en-US" sz="2000" b="1">
                <a:latin typeface="华文彩云" pitchFamily="2" charset="-122"/>
                <a:ea typeface="华文彩云" pitchFamily="2" charset="-122"/>
              </a:endParaRPr>
            </a:p>
          </p:txBody>
        </p:sp>
      </p:grpSp>
      <p:pic>
        <p:nvPicPr>
          <p:cNvPr id="11270" name="AutoShap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3600" y="2590800"/>
            <a:ext cx="4933950" cy="25717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Rectangle 8"/>
          <p:cNvSpPr>
            <a:spLocks noChangeArrowheads="1"/>
          </p:cNvSpPr>
          <p:nvPr/>
        </p:nvSpPr>
        <p:spPr bwMode="auto">
          <a:xfrm rot="10800000" flipV="1">
            <a:off x="2427847" y="2842290"/>
            <a:ext cx="442277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小数加减混合运算的运算顺序与整数加减混合运算的运算顺序相同，都是从左往右依次计算，如果有小括号的要先算括号里面的。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 smtClean="0"/>
              <a:t>          </a:t>
            </a:r>
            <a:endParaRPr lang="en-US" altLang="zh-CN" sz="4000" smtClean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 smtClean="0"/>
              <a:t>        78</a:t>
            </a:r>
            <a:r>
              <a:rPr lang="zh-CN" altLang="en-US" sz="4000" smtClean="0"/>
              <a:t>页</a:t>
            </a:r>
            <a:r>
              <a:rPr lang="en-US" altLang="zh-CN" sz="4000" smtClean="0"/>
              <a:t>3</a:t>
            </a:r>
            <a:r>
              <a:rPr lang="zh-CN" altLang="zh-CN" sz="4000" smtClean="0"/>
              <a:t>、</a:t>
            </a:r>
            <a:r>
              <a:rPr lang="en-US" altLang="zh-CN" sz="4000" smtClean="0"/>
              <a:t>4</a:t>
            </a:r>
            <a:r>
              <a:rPr lang="zh-CN" altLang="en-US" sz="4000" smtClean="0"/>
              <a:t>、</a:t>
            </a:r>
            <a:r>
              <a:rPr lang="en-US" altLang="zh-CN" sz="4000" smtClean="0"/>
              <a:t>5</a:t>
            </a:r>
            <a:r>
              <a:rPr lang="zh-CN" altLang="en-US" sz="4000" smtClean="0"/>
              <a:t>题</a:t>
            </a:r>
            <a:endParaRPr lang="zh-CN" altLang="en-US" sz="4000" smtClean="0"/>
          </a:p>
          <a:p>
            <a:pPr eaLnBrk="1" hangingPunct="1"/>
            <a:endParaRPr lang="en-US" altLang="zh-CN" sz="4000" smtClean="0"/>
          </a:p>
        </p:txBody>
      </p:sp>
      <p:pic>
        <p:nvPicPr>
          <p:cNvPr id="12291" name="流程图: 可选过程 1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609600"/>
            <a:ext cx="142875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流程图: 可选过程 9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3886200" y="381000"/>
            <a:ext cx="142875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标题 1"/>
          <p:cNvSpPr>
            <a:spLocks noGrp="1"/>
          </p:cNvSpPr>
          <p:nvPr>
            <p:ph type="body" idx="1"/>
          </p:nvPr>
        </p:nvSpPr>
        <p:spPr>
          <a:ln>
            <a:miter lim="800000"/>
          </a:ln>
        </p:spPr>
        <p:txBody>
          <a:bodyPr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/>
              <a:t>小数加减混合运算</a:t>
            </a:r>
            <a:endParaRPr lang="zh-CN" altLang="en-US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/>
              <a:t>     快乐算一算</a:t>
            </a:r>
            <a:endParaRPr lang="zh-CN" altLang="en-US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/>
              <a:t>              </a:t>
            </a:r>
            <a:endParaRPr lang="zh-CN" altLang="en-US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/>
              <a:t>     </a:t>
            </a:r>
            <a:r>
              <a:rPr lang="en-US" altLang="zh-CN" b="1" dirty="0" smtClean="0"/>
              <a:t>0.2+0.3=             3.5+2.4=             </a:t>
            </a:r>
            <a:endParaRPr lang="en-US" altLang="zh-CN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              </a:t>
            </a:r>
            <a:endParaRPr lang="en-US" altLang="zh-CN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     8.7-4.5=             1-0.6=</a:t>
            </a:r>
            <a:r>
              <a:rPr lang="en-US" altLang="zh-CN" dirty="0" smtClean="0"/>
              <a:t> </a:t>
            </a:r>
            <a:endParaRPr lang="en-US" altLang="zh-CN" b="1" dirty="0" smtClean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1</a:t>
            </a:r>
            <a:r>
              <a:rPr lang="zh-CN" altLang="en-US" dirty="0" smtClean="0"/>
              <a:t>、掌握小数加减法混合运算的运算顺序，正确计算小数加减法法混合运算。 </a:t>
            </a:r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r>
              <a:rPr lang="en-US" altLang="zh-CN" dirty="0" smtClean="0"/>
              <a:t>2</a:t>
            </a:r>
            <a:r>
              <a:rPr lang="zh-CN" altLang="en-US" dirty="0" smtClean="0"/>
              <a:t>、在教学中进一步培养学生的计算能力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</p:txBody>
      </p:sp>
      <p:pic>
        <p:nvPicPr>
          <p:cNvPr id="4099" name="流程图: 可选过程 1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533400"/>
            <a:ext cx="1828800" cy="95138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流程图: 可选过程 12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393700"/>
            <a:ext cx="182880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图片 10" descr="C:\Users\Administrator\Desktop\QQ截图20170401084814.png"/>
          <p:cNvPicPr>
            <a:picLocks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8800" y="2286000"/>
            <a:ext cx="5505450" cy="2476500"/>
          </a:xfrm>
          <a:effectLst>
            <a:outerShdw blurRad="292100" dist="139700" dir="2700000" algn="tl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流程图: 可选过程 11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393700"/>
            <a:ext cx="175260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图片 7" descr="C:\Users\Administrator\Desktop\01.png"/>
          <p:cNvPicPr>
            <a:picLocks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95400" y="1143000"/>
            <a:ext cx="6629400" cy="1752600"/>
          </a:xfrm>
          <a:effectLst>
            <a:outerShdw blurRad="292100" dist="139700" dir="2700000" algn="tl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副标题 2"/>
          <p:cNvSpPr txBox="1"/>
          <p:nvPr/>
        </p:nvSpPr>
        <p:spPr>
          <a:xfrm>
            <a:off x="1447800" y="3276600"/>
            <a:ext cx="6553200" cy="1312863"/>
          </a:xfrm>
          <a:prstGeom prst="rect">
            <a:avLst/>
          </a:prstGeom>
          <a:noFill/>
          <a:ln w="9525">
            <a:noFill/>
          </a:ln>
        </p:spPr>
        <p:txBody>
          <a:bodyPr lIns="81875" tIns="40938" rIns="81875" bIns="40938"/>
          <a:lstStyle/>
          <a:p>
            <a:pPr>
              <a:lnSpc>
                <a:spcPct val="150000"/>
              </a:lnSpc>
            </a:pP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华文楷体" charset="-122"/>
                <a:ea typeface="华文楷体" charset="-122"/>
                <a:sym typeface="宋体" panose="02010600030101010101" pitchFamily="2" charset="-122"/>
              </a:rPr>
              <a:t>（</a:t>
            </a:r>
            <a:r>
              <a:rPr lang="en-US" altLang="zh-CN" sz="1400">
                <a:effectLst>
                  <a:outerShdw blurRad="38100" dist="38100" dir="2700000" algn="tl">
                    <a:srgbClr val="C0C0C0"/>
                  </a:outerShdw>
                </a:effectLst>
                <a:latin typeface="华文楷体" charset="-122"/>
                <a:ea typeface="华文楷体" charset="-122"/>
                <a:sym typeface="宋体" panose="02010600030101010101" pitchFamily="2" charset="-122"/>
              </a:rPr>
              <a:t>2</a:t>
            </a: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华文楷体" charset="-122"/>
                <a:ea typeface="华文楷体" charset="-122"/>
                <a:sym typeface="宋体" panose="02010600030101010101" pitchFamily="2" charset="-122"/>
              </a:rPr>
              <a:t>）小林买了《少儿绘画书》和《太空漫步》两本书付了</a:t>
            </a:r>
            <a:r>
              <a:rPr lang="en-US" altLang="zh-CN" sz="1400">
                <a:effectLst>
                  <a:outerShdw blurRad="38100" dist="38100" dir="2700000" algn="tl">
                    <a:srgbClr val="C0C0C0"/>
                  </a:outerShdw>
                </a:effectLst>
                <a:latin typeface="华文楷体" charset="-122"/>
                <a:ea typeface="华文楷体" charset="-122"/>
                <a:sym typeface="宋体" panose="02010600030101010101" pitchFamily="2" charset="-122"/>
              </a:rPr>
              <a:t>20</a:t>
            </a:r>
            <a:r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华文楷体" charset="-122"/>
                <a:ea typeface="华文楷体" charset="-122"/>
                <a:sym typeface="宋体" panose="02010600030101010101" pitchFamily="2" charset="-122"/>
              </a:rPr>
              <a:t>元，应找回多少钱？</a:t>
            </a:r>
            <a:endParaRPr lang="zh-CN" altLang="en-US" sz="1400">
              <a:effectLst>
                <a:outerShdw blurRad="38100" dist="38100" dir="2700000" algn="tl">
                  <a:srgbClr val="C0C0C0"/>
                </a:outerShdw>
              </a:effectLst>
              <a:latin typeface="华文楷体" charset="-122"/>
              <a:ea typeface="华文楷体" charset="-122"/>
              <a:sym typeface="宋体" panose="02010600030101010101" pitchFamily="2" charset="-122"/>
            </a:endParaRPr>
          </a:p>
        </p:txBody>
      </p:sp>
      <p:sp>
        <p:nvSpPr>
          <p:cNvPr id="6149" name="副标题 2"/>
          <p:cNvSpPr/>
          <p:nvPr/>
        </p:nvSpPr>
        <p:spPr>
          <a:xfrm>
            <a:off x="2133600" y="5105400"/>
            <a:ext cx="5211763" cy="83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875" tIns="40938" rIns="81875" bIns="40938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7.45+5.8+4.69=          20-7.45-5.8=</a:t>
            </a:r>
            <a:endParaRPr lang="en-US" altLang="zh-CN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dirty="0" smtClean="0"/>
              <a:t>连加计算</a:t>
            </a:r>
            <a:endParaRPr lang="zh-CN" altLang="en-US" b="1" dirty="0" smtClean="0"/>
          </a:p>
        </p:txBody>
      </p:sp>
      <p:pic>
        <p:nvPicPr>
          <p:cNvPr id="7171" name="流程图: 可选过程 11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393700"/>
            <a:ext cx="175260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1219200" y="2438400"/>
            <a:ext cx="1790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/>
              <a:t>7.45+5.8+4.69=</a:t>
            </a:r>
            <a:endParaRPr lang="en-US" altLang="zh-CN" b="1" dirty="0"/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2971800" y="2351078"/>
            <a:ext cx="1446213" cy="45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/>
              <a:t>17.94</a:t>
            </a:r>
            <a:r>
              <a:rPr lang="zh-CN" altLang="en-US" b="1" dirty="0"/>
              <a:t>（元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1676400" y="3048000"/>
            <a:ext cx="8826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/>
              <a:t> </a:t>
            </a:r>
            <a:r>
              <a:rPr lang="en-US" altLang="zh-CN" b="1"/>
              <a:t>7 . 4 5</a:t>
            </a:r>
            <a:endParaRPr lang="en-US" altLang="zh-CN" b="1"/>
          </a:p>
        </p:txBody>
      </p:sp>
      <p:sp>
        <p:nvSpPr>
          <p:cNvPr id="7175" name="副标题 2"/>
          <p:cNvSpPr/>
          <p:nvPr/>
        </p:nvSpPr>
        <p:spPr>
          <a:xfrm>
            <a:off x="1524000" y="3962400"/>
            <a:ext cx="1447800" cy="427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875" tIns="40938" rIns="81875" bIns="40938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4 . 6 9</a:t>
            </a:r>
            <a:endParaRPr lang="en-US" altLang="zh-CN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Rectangle 10"/>
          <p:cNvSpPr>
            <a:spLocks noChangeArrowheads="1"/>
          </p:cNvSpPr>
          <p:nvPr/>
        </p:nvSpPr>
        <p:spPr bwMode="auto">
          <a:xfrm>
            <a:off x="1752600" y="3657600"/>
            <a:ext cx="62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5 . 8</a:t>
            </a:r>
            <a:endParaRPr lang="en-US" altLang="zh-CN" b="1"/>
          </a:p>
        </p:txBody>
      </p:sp>
      <p:sp>
        <p:nvSpPr>
          <p:cNvPr id="7177" name="Rectangle 11"/>
          <p:cNvSpPr>
            <a:spLocks noChangeArrowheads="1"/>
          </p:cNvSpPr>
          <p:nvPr/>
        </p:nvSpPr>
        <p:spPr bwMode="auto">
          <a:xfrm>
            <a:off x="1295400" y="3962400"/>
            <a:ext cx="317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+</a:t>
            </a:r>
            <a:endParaRPr lang="en-US" altLang="zh-CN" b="1"/>
          </a:p>
        </p:txBody>
      </p:sp>
      <p:sp>
        <p:nvSpPr>
          <p:cNvPr id="7178" name="Rectangle 12"/>
          <p:cNvSpPr>
            <a:spLocks noChangeArrowheads="1"/>
          </p:cNvSpPr>
          <p:nvPr/>
        </p:nvSpPr>
        <p:spPr bwMode="auto">
          <a:xfrm>
            <a:off x="1676400" y="3962400"/>
            <a:ext cx="1065213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/>
              <a:t> </a:t>
            </a:r>
            <a:r>
              <a:rPr lang="en-US" altLang="en-US" b="1"/>
              <a:t>＿</a:t>
            </a:r>
            <a:r>
              <a:rPr lang="zh-CN" altLang="en-US" b="1"/>
              <a:t> </a:t>
            </a:r>
            <a:r>
              <a:rPr lang="en-US" altLang="en-US" b="1"/>
              <a:t>＿</a:t>
            </a:r>
            <a:r>
              <a:rPr lang="zh-CN" altLang="en-US" b="1"/>
              <a:t> </a:t>
            </a:r>
            <a:r>
              <a:rPr lang="en-US" altLang="en-US" b="1"/>
              <a:t>＿</a:t>
            </a:r>
            <a:endParaRPr lang="zh-CN" altLang="en-US" b="1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/>
              <a:t>1 7 . 9 4</a:t>
            </a:r>
            <a:endParaRPr lang="en-US" altLang="zh-CN" b="1"/>
          </a:p>
        </p:txBody>
      </p:sp>
      <p:sp>
        <p:nvSpPr>
          <p:cNvPr id="7179" name="Rectangle 14"/>
          <p:cNvSpPr>
            <a:spLocks noChangeArrowheads="1"/>
          </p:cNvSpPr>
          <p:nvPr/>
        </p:nvSpPr>
        <p:spPr bwMode="auto">
          <a:xfrm>
            <a:off x="4757178" y="2422468"/>
            <a:ext cx="370325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b="1" dirty="0" smtClean="0"/>
              <a:t>当</a:t>
            </a:r>
            <a:r>
              <a:rPr lang="zh-CN" altLang="en-US" b="1" dirty="0"/>
              <a:t>几个小数进行连加计算时，可以把各个小数写在同一个竖式里，计算简便。也可以按从左往右的顺序进行计算。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dirty="0" smtClean="0"/>
              <a:t>连减计算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endParaRPr lang="en-US" altLang="zh-CN" b="1" dirty="0" smtClean="0"/>
          </a:p>
        </p:txBody>
      </p:sp>
      <p:pic>
        <p:nvPicPr>
          <p:cNvPr id="8195" name="流程图: 可选过程 11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381000" y="609600"/>
            <a:ext cx="142875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990600" y="2362200"/>
            <a:ext cx="1352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20-7.45-5.8</a:t>
            </a:r>
            <a:endParaRPr lang="en-US" altLang="zh-CN" b="1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685800" y="2819400"/>
            <a:ext cx="1409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b="1" dirty="0"/>
              <a:t>= 12.55-5.8</a:t>
            </a:r>
            <a:endParaRPr lang="en-US" altLang="zh-CN" b="1" dirty="0"/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762000" y="3276600"/>
            <a:ext cx="1516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= 6.75</a:t>
            </a:r>
            <a:r>
              <a:rPr lang="zh-CN" altLang="en-US" b="1"/>
              <a:t>（元）</a:t>
            </a:r>
            <a:endParaRPr lang="zh-CN" altLang="en-US" b="1"/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5334000" y="2362200"/>
            <a:ext cx="1352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20-7.45-5.8</a:t>
            </a:r>
            <a:endParaRPr lang="en-US" altLang="zh-CN" b="1"/>
          </a:p>
        </p:txBody>
      </p:sp>
      <p:sp>
        <p:nvSpPr>
          <p:cNvPr id="8200" name="Rectangle 10"/>
          <p:cNvSpPr>
            <a:spLocks noChangeArrowheads="1"/>
          </p:cNvSpPr>
          <p:nvPr/>
        </p:nvSpPr>
        <p:spPr bwMode="auto">
          <a:xfrm>
            <a:off x="5029200" y="2743200"/>
            <a:ext cx="2130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 = 20-</a:t>
            </a:r>
            <a:r>
              <a:rPr lang="zh-CN" altLang="en-US" b="1"/>
              <a:t>（</a:t>
            </a:r>
            <a:r>
              <a:rPr lang="en-US" altLang="zh-CN" b="1"/>
              <a:t>7.45+5.8</a:t>
            </a:r>
            <a:r>
              <a:rPr lang="zh-CN" altLang="en-US" b="1"/>
              <a:t>）</a:t>
            </a:r>
            <a:endParaRPr lang="zh-CN" altLang="en-US" b="1"/>
          </a:p>
        </p:txBody>
      </p:sp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4876800" y="3048000"/>
            <a:ext cx="14732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/>
              <a:t>   </a:t>
            </a:r>
            <a:r>
              <a:rPr lang="en-US" altLang="zh-CN" b="1"/>
              <a:t>= 20-13.25</a:t>
            </a:r>
            <a:endParaRPr lang="en-US" altLang="zh-CN" b="1"/>
          </a:p>
        </p:txBody>
      </p:sp>
      <p:sp>
        <p:nvSpPr>
          <p:cNvPr id="8202" name="Rectangle 12"/>
          <p:cNvSpPr>
            <a:spLocks noChangeArrowheads="1"/>
          </p:cNvSpPr>
          <p:nvPr/>
        </p:nvSpPr>
        <p:spPr bwMode="auto">
          <a:xfrm>
            <a:off x="5105400" y="3657600"/>
            <a:ext cx="1516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= 6.75</a:t>
            </a:r>
            <a:r>
              <a:rPr lang="zh-CN" altLang="en-US" b="1"/>
              <a:t>（元）</a:t>
            </a:r>
            <a:endParaRPr lang="zh-CN" altLang="en-US" b="1"/>
          </a:p>
        </p:txBody>
      </p:sp>
      <p:sp>
        <p:nvSpPr>
          <p:cNvPr id="8203" name="矩形 1"/>
          <p:cNvSpPr/>
          <p:nvPr/>
        </p:nvSpPr>
        <p:spPr>
          <a:xfrm>
            <a:off x="5029200" y="2667000"/>
            <a:ext cx="2087563" cy="500063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204" name="Rectangle 14"/>
          <p:cNvSpPr>
            <a:spLocks noChangeArrowheads="1"/>
          </p:cNvSpPr>
          <p:nvPr/>
        </p:nvSpPr>
        <p:spPr bwMode="auto">
          <a:xfrm>
            <a:off x="7239000" y="2667000"/>
            <a:ext cx="133508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/>
              <a:t>减法的性质</a:t>
            </a:r>
            <a:endParaRPr lang="zh-CN" altLang="en-US" b="1"/>
          </a:p>
        </p:txBody>
      </p:sp>
      <p:sp>
        <p:nvSpPr>
          <p:cNvPr id="8205" name="Rectangle 15"/>
          <p:cNvSpPr>
            <a:spLocks noChangeArrowheads="1"/>
          </p:cNvSpPr>
          <p:nvPr/>
        </p:nvSpPr>
        <p:spPr bwMode="auto">
          <a:xfrm>
            <a:off x="1981200" y="4800600"/>
            <a:ext cx="223996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/>
              <a:t>答：应找回</a:t>
            </a:r>
            <a:r>
              <a:rPr lang="en-US" altLang="zh-CN" b="1" dirty="0"/>
              <a:t>6.75</a:t>
            </a:r>
            <a:r>
              <a:rPr lang="zh-CN" altLang="en-US" b="1" dirty="0"/>
              <a:t>元。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流程图: 可选过程 4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533400"/>
            <a:ext cx="142875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图片 92" descr="C:\Users\Administrator\Desktop\QQ截图20170401083405.png"/>
          <p:cNvPicPr>
            <a:picLocks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1371600"/>
            <a:ext cx="6781800" cy="2362200"/>
          </a:xfrm>
          <a:effectLst>
            <a:outerShdw blurRad="292100" dist="139700" dir="2700000" algn="tl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Rectangle 6"/>
          <p:cNvSpPr/>
          <p:nvPr/>
        </p:nvSpPr>
        <p:spPr>
          <a:xfrm>
            <a:off x="1219200" y="4343400"/>
            <a:ext cx="4572000" cy="17399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b="1"/>
              <a:t>50–38.5–4.8</a:t>
            </a:r>
            <a:endParaRPr lang="en-US" altLang="zh-CN" b="1"/>
          </a:p>
          <a:p>
            <a:r>
              <a:rPr lang="en-US" altLang="zh-CN" b="1"/>
              <a:t>=50–</a:t>
            </a:r>
            <a:r>
              <a:rPr lang="zh-CN" altLang="en-US" b="1"/>
              <a:t>（</a:t>
            </a:r>
            <a:r>
              <a:rPr lang="en-US" altLang="zh-CN" b="1"/>
              <a:t>38.5+4.8</a:t>
            </a:r>
            <a:r>
              <a:rPr lang="zh-CN" altLang="en-US" b="1"/>
              <a:t>）</a:t>
            </a:r>
            <a:endParaRPr lang="zh-CN" altLang="en-US" b="1"/>
          </a:p>
          <a:p>
            <a:r>
              <a:rPr lang="en-US" altLang="zh-CN" b="1"/>
              <a:t>=50–43.3</a:t>
            </a:r>
            <a:endParaRPr lang="en-US" altLang="zh-CN" b="1"/>
          </a:p>
          <a:p>
            <a:r>
              <a:rPr lang="en-US" altLang="zh-CN" b="1"/>
              <a:t>=6.7</a:t>
            </a:r>
            <a:r>
              <a:rPr lang="zh-CN" altLang="en-US" b="1"/>
              <a:t>（元）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答：应找回</a:t>
            </a:r>
            <a:r>
              <a:rPr lang="en-US" altLang="zh-CN" b="1"/>
              <a:t>6.7</a:t>
            </a:r>
            <a:r>
              <a:rPr lang="zh-CN" altLang="en-US" b="1"/>
              <a:t>元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流程图: 可选过程 5"/>
          <p:cNvPicPr>
            <a:picLocks noGrp="1"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609600"/>
            <a:ext cx="1428750" cy="904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图片 4" descr="C:\Users\Administrator\Desktop\QQ截图20170401083436.png"/>
          <p:cNvPicPr>
            <a:picLocks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9600" y="1219200"/>
            <a:ext cx="6477000" cy="2819400"/>
          </a:xfrm>
          <a:effectLst>
            <a:outerShdw blurRad="292100" dist="139700" dir="2700000" algn="tl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Rectangle 6"/>
          <p:cNvSpPr/>
          <p:nvPr/>
        </p:nvSpPr>
        <p:spPr>
          <a:xfrm>
            <a:off x="914400" y="4648200"/>
            <a:ext cx="4572000" cy="91598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b="1" dirty="0"/>
              <a:t>1.1+0.15–0.09</a:t>
            </a:r>
            <a:endParaRPr lang="en-US" altLang="zh-CN" b="1" dirty="0"/>
          </a:p>
          <a:p>
            <a:r>
              <a:rPr lang="en-US" altLang="zh-CN" b="1" dirty="0"/>
              <a:t>=1.25–0.09</a:t>
            </a:r>
            <a:endParaRPr lang="en-US" altLang="zh-CN" b="1" dirty="0"/>
          </a:p>
          <a:p>
            <a:r>
              <a:rPr lang="en-US" altLang="zh-CN" b="1" dirty="0"/>
              <a:t>=1.16</a:t>
            </a:r>
            <a:r>
              <a:rPr lang="zh-CN" altLang="en-US" b="1" dirty="0"/>
              <a:t>（米）答：肖红跳了</a:t>
            </a:r>
            <a:r>
              <a:rPr lang="en-US" altLang="zh-CN" b="1" dirty="0"/>
              <a:t>1.16</a:t>
            </a:r>
            <a:r>
              <a:rPr lang="zh-CN" altLang="en-US" b="1" dirty="0"/>
              <a:t>米。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4f971cd-eb70-47e1-82a9-238e1b0c43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WPS 演示</Application>
  <PresentationFormat>全屏显示(4:3)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楷体</vt:lpstr>
      <vt:lpstr>微软雅黑</vt:lpstr>
      <vt:lpstr>华文楷体</vt:lpstr>
      <vt:lpstr>Wingdings</vt:lpstr>
      <vt:lpstr>华文彩云</vt:lpstr>
      <vt:lpstr>Arial</vt:lpstr>
      <vt:lpstr>Arial Unicode MS</vt:lpstr>
      <vt:lpstr>第一PPT模板网-WWW.1PPT.COM</vt:lpstr>
      <vt:lpstr>四年级下册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小数加减混合运算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2021-06-17T00:28:00Z</cp:lastPrinted>
  <dcterms:created xsi:type="dcterms:W3CDTF">2021-06-17T00:28:00Z</dcterms:created>
  <dcterms:modified xsi:type="dcterms:W3CDTF">2023-02-05T10:11:22Z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2BDDC9E7A9DA40ABA1708BF59BE7AD90</vt:lpwstr>
  </property>
  <property fmtid="{D5CDD505-2E9C-101B-9397-08002B2CF9AE}" pid="7" name="KSOProductBuildVer">
    <vt:lpwstr>2052-11.1.0.13703</vt:lpwstr>
  </property>
</Properties>
</file>