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359" r:id="rId3"/>
    <p:sldId id="325" r:id="rId4"/>
    <p:sldId id="327" r:id="rId6"/>
    <p:sldId id="328" r:id="rId7"/>
    <p:sldId id="300" r:id="rId8"/>
    <p:sldId id="266" r:id="rId9"/>
    <p:sldId id="306" r:id="rId10"/>
    <p:sldId id="288" r:id="rId11"/>
    <p:sldId id="358" r:id="rId12"/>
    <p:sldId id="286" r:id="rId13"/>
    <p:sldId id="360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/>
    <p:restoredTop sz="94671"/>
  </p:normalViewPr>
  <p:slideViewPr>
    <p:cSldViewPr showGuides="1">
      <p:cViewPr>
        <p:scale>
          <a:sx n="100" d="100"/>
          <a:sy n="100" d="100"/>
        </p:scale>
        <p:origin x="-1944" y="-294"/>
      </p:cViewPr>
      <p:guideLst>
        <p:guide orient="horz" pos="21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13B78-C068-4EEF-B7D5-E37D000497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6EA3E-EFA2-4070-B688-38727E6BDE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4BE67ED-FCBD-47EA-BB90-A585CC037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B7D5D60-67C7-48BD-BCAF-EEC2977B5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8CFE01-529E-490C-A5DD-7358CA7BDC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5759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lvl="0"/>
            <a:endParaRPr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en-US" altLang="zh-CN" smtClean="0"/>
            </a:fld>
            <a:endParaRPr lang="zh-CN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/>
              <a:t>谢    谢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EF03879-EC05-40BC-96F0-5C647FD95A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E934DCE-7249-401D-9FBC-B930CAFA94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A1ED0A9-4DFC-495B-9A83-6A9258661D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80382D7-988F-413E-8000-12DFD497D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en-US" altLang="zh-CN" smtClean="0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F80900-7FF1-4913-9B15-D0B21F85AF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039447A-20CA-43F1-B77E-0B8B03C319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168EA5-5EA3-4A5E-8230-F6C3E56140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3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6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73A6AF44-D828-410F-A3E9-B12FDEBA820E}" type="slidenum">
              <a:rPr lang="zh-CN" altLang="en-US" smtClean="0"/>
            </a:fld>
            <a:endParaRPr lang="zh-CN" altLang="en-US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checke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14" y="1844824"/>
            <a:ext cx="9144000" cy="1325880"/>
          </a:xfrm>
        </p:spPr>
        <p:txBody>
          <a:bodyPr/>
          <a:lstStyle/>
          <a:p>
            <a:pPr algn="ctr"/>
            <a:r>
              <a:rPr lang="zh-CN" altLang="en-US" sz="4000" dirty="0"/>
              <a:t>整数加法运算定律推广到小数</a:t>
            </a:r>
            <a:endParaRPr lang="zh-CN" altLang="en-US" sz="4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文本框 40962"/>
          <p:cNvSpPr txBox="1"/>
          <p:nvPr/>
        </p:nvSpPr>
        <p:spPr>
          <a:xfrm>
            <a:off x="0" y="1196752"/>
            <a:ext cx="9144000" cy="1615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ClrTx/>
            </a:pPr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34" charset="-122"/>
                <a:ea typeface="楷体" panose="02010609060101010101" pitchFamily="66" charset="-122"/>
              </a:rPr>
              <a:t>今天你有什么收获？</a:t>
            </a:r>
            <a:endParaRPr lang="zh-CN" altLang="en-US" sz="8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buClrTx/>
            </a:pPr>
            <a:r>
              <a:rPr lang="zh-CN" altLang="en-US" sz="20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34" charset="-122"/>
                <a:ea typeface="楷体" panose="02010609060101010101" pitchFamily="66" charset="-122"/>
              </a:rPr>
              <a:t>         </a:t>
            </a:r>
            <a:endParaRPr lang="en-US" altLang="zh-CN" sz="2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文鼎ＰＯＰ－４" pitchFamily="3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9565" y="2429510"/>
            <a:ext cx="881443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buClrTx/>
            </a:pPr>
            <a:endParaRPr lang="zh-CN" altLang="en-US" sz="40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 lvl="0">
              <a:buClrTx/>
            </a:pP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课后作业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:</a:t>
            </a:r>
            <a:endParaRPr lang="en-US" altLang="zh-CN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Times New Roman" panose="02020603050405020304"/>
              <a:ea typeface="楷体" panose="02010609060101010101" pitchFamily="66" charset="-122"/>
            </a:endParaRPr>
          </a:p>
          <a:p>
            <a:pPr lvl="0">
              <a:buClrTx/>
            </a:pP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课本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80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页第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2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题，第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3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题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/>
                <a:ea typeface="楷体" panose="02010609060101010101" pitchFamily="66" charset="-122"/>
              </a:rPr>
              <a:t>.</a:t>
            </a:r>
            <a:endParaRPr lang="en-US" altLang="zh-CN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Times New Roman" panose="02020603050405020304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3" grpId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/>
              <a:t>谢    谢</a:t>
            </a:r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560300" y="119634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6900" cy="705600"/>
          </a:xfrm>
        </p:spPr>
        <p:txBody>
          <a:bodyPr anchor="ctr"/>
          <a:lstStyle/>
          <a:p>
            <a:pPr algn="l"/>
            <a:r>
              <a:rPr lang="zh-CN" altLang="en-US">
                <a:latin typeface="Times New Roman" panose="02020603050405020304"/>
                <a:ea typeface="楷体" panose="02010609060101010101" pitchFamily="66" charset="-122"/>
              </a:rPr>
              <a:t>【课前热身赛—口算】</a:t>
            </a:r>
            <a:endParaRPr lang="zh-CN" altLang="en-US">
              <a:latin typeface="Times New Roman" panose="02020603050405020304"/>
              <a:ea typeface="楷体" panose="02010609060101010101" pitchFamily="66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900113" y="2061210"/>
            <a:ext cx="3224212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3.4＋4.6＝           </a:t>
            </a:r>
            <a:endParaRPr lang="zh-CN" altLang="en-US" sz="32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2.35＋8.65＝</a:t>
            </a:r>
            <a:endParaRPr lang="zh-CN" altLang="en-US" sz="32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13.97＋6.03＝</a:t>
            </a:r>
            <a:endParaRPr lang="zh-CN" altLang="en-US" sz="32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9.87－3.87＝</a:t>
            </a:r>
            <a:endParaRPr lang="zh-CN" altLang="en-US" sz="32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5003800" y="2061210"/>
            <a:ext cx="2824480" cy="30175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34" charset="-122"/>
                <a:ea typeface="楷体" panose="02010609060101010101" pitchFamily="66" charset="-122"/>
              </a:rPr>
              <a:t>6.7＋4.3＝</a:t>
            </a:r>
            <a:endParaRPr lang="zh-CN" altLang="en-US" sz="320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34" charset="-122"/>
                <a:ea typeface="楷体" panose="02010609060101010101" pitchFamily="66" charset="-122"/>
              </a:rPr>
              <a:t>4.02＋0.98＝</a:t>
            </a:r>
            <a:endParaRPr lang="zh-CN" altLang="en-US" sz="320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34" charset="-122"/>
                <a:ea typeface="楷体" panose="02010609060101010101" pitchFamily="66" charset="-122"/>
              </a:rPr>
              <a:t>27.26＋2.74＝</a:t>
            </a:r>
            <a:endParaRPr lang="zh-CN" altLang="en-US" sz="320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34" charset="-122"/>
                <a:ea typeface="楷体" panose="02010609060101010101" pitchFamily="66" charset="-122"/>
              </a:rPr>
              <a:t>23.52－4.52＝</a:t>
            </a:r>
            <a:endParaRPr lang="zh-CN" altLang="en-US" sz="3200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  <p:bldP spid="512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914" name="组合 166913"/>
          <p:cNvGrpSpPr/>
          <p:nvPr/>
        </p:nvGrpSpPr>
        <p:grpSpPr>
          <a:xfrm>
            <a:off x="7956550" y="6596063"/>
            <a:ext cx="1152525" cy="288925"/>
            <a:chOff x="476" y="73"/>
            <a:chExt cx="726" cy="182"/>
          </a:xfrm>
        </p:grpSpPr>
        <p:sp>
          <p:nvSpPr>
            <p:cNvPr id="166915" name="右箭头 166914">
              <a:hlinkClick r:id="" action="ppaction://hlinkshowjump?jump=nextslide"/>
            </p:cNvPr>
            <p:cNvSpPr/>
            <p:nvPr/>
          </p:nvSpPr>
          <p:spPr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916" name="右箭头 166915">
              <a:hlinkClick r:id="" action="ppaction://hlinkshowjump?jump=previousslide"/>
            </p:cNvPr>
            <p:cNvSpPr/>
            <p:nvPr/>
          </p:nvSpPr>
          <p:spPr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6919" name="图片 166918" descr="2006011812580149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549400" y="3154363"/>
            <a:ext cx="4356100" cy="337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20" name="文本框 166919"/>
          <p:cNvSpPr txBox="1"/>
          <p:nvPr/>
        </p:nvSpPr>
        <p:spPr>
          <a:xfrm>
            <a:off x="1031875" y="1268413"/>
            <a:ext cx="52882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3333FF"/>
                </a:solidFill>
                <a:latin typeface="Times New Roman" panose="02020603050405020304" pitchFamily="34" charset="-122"/>
                <a:ea typeface="楷体" panose="02010609060101010101" pitchFamily="66" charset="-122"/>
              </a:rPr>
              <a:t>整数加法的运算定律：</a:t>
            </a:r>
            <a:endParaRPr lang="zh-CN" altLang="en-US" sz="4000" b="1" dirty="0">
              <a:solidFill>
                <a:srgbClr val="3333FF"/>
              </a:solidFill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166921" name="文本框 166920"/>
          <p:cNvSpPr txBox="1"/>
          <p:nvPr/>
        </p:nvSpPr>
        <p:spPr>
          <a:xfrm>
            <a:off x="2522538" y="4797425"/>
            <a:ext cx="32734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en-US" altLang="zh-CN" sz="5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a+b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＝</a:t>
            </a:r>
            <a:r>
              <a:rPr lang="en-US" altLang="zh-CN" sz="5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b+a</a:t>
            </a:r>
            <a:endParaRPr lang="en-US" altLang="zh-CN" sz="5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166922" name="文本框 166921"/>
          <p:cNvSpPr txBox="1"/>
          <p:nvPr/>
        </p:nvSpPr>
        <p:spPr>
          <a:xfrm>
            <a:off x="1692275" y="3922713"/>
            <a:ext cx="42481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如果用字母</a:t>
            </a:r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a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b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表示两个加数，则可以写成：</a:t>
            </a:r>
            <a:endParaRPr lang="zh-CN" altLang="en-US" sz="28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166923" name="矩形标注 166922"/>
          <p:cNvSpPr/>
          <p:nvPr/>
        </p:nvSpPr>
        <p:spPr>
          <a:xfrm>
            <a:off x="1821180" y="2640330"/>
            <a:ext cx="4968875" cy="1081088"/>
          </a:xfrm>
          <a:prstGeom prst="wedgeRectCallout">
            <a:avLst>
              <a:gd name="adj1" fmla="val 14727"/>
              <a:gd name="adj2" fmla="val 43981"/>
            </a:avLst>
          </a:prstGeom>
          <a:solidFill>
            <a:srgbClr val="FFFF99"/>
          </a:solidFill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两个加数交换位置，和不变，这叫做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 pitchFamily="34" charset="-122"/>
                <a:ea typeface="楷体" panose="02010609060101010101" pitchFamily="66" charset="-122"/>
              </a:rPr>
              <a:t>加法交换律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。</a:t>
            </a:r>
            <a:endParaRPr lang="zh-CN" altLang="en-US" sz="28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39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69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20" grpId="0"/>
      <p:bldP spid="166920" grpId="1"/>
      <p:bldP spid="166921" grpId="0"/>
      <p:bldP spid="166922" grpId="0"/>
      <p:bldP spid="1669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8" name="组合 167937"/>
          <p:cNvGrpSpPr/>
          <p:nvPr/>
        </p:nvGrpSpPr>
        <p:grpSpPr>
          <a:xfrm>
            <a:off x="7956550" y="6596063"/>
            <a:ext cx="1152525" cy="288925"/>
            <a:chOff x="476" y="73"/>
            <a:chExt cx="726" cy="182"/>
          </a:xfrm>
        </p:grpSpPr>
        <p:sp>
          <p:nvSpPr>
            <p:cNvPr id="167939" name="右箭头 167938">
              <a:hlinkClick r:id="" action="ppaction://hlinkshowjump?jump=nextslide"/>
            </p:cNvPr>
            <p:cNvSpPr/>
            <p:nvPr/>
          </p:nvSpPr>
          <p:spPr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0" name="右箭头 167939">
              <a:hlinkClick r:id="" action="ppaction://hlinkshowjump?jump=previousslide"/>
            </p:cNvPr>
            <p:cNvSpPr/>
            <p:nvPr/>
          </p:nvSpPr>
          <p:spPr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7943" name="图片 167942" descr="2006011812580149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421130" y="3113088"/>
            <a:ext cx="4356100" cy="337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7946" name="文本框 167945"/>
          <p:cNvSpPr txBox="1"/>
          <p:nvPr/>
        </p:nvSpPr>
        <p:spPr>
          <a:xfrm>
            <a:off x="1343025" y="4675188"/>
            <a:ext cx="57499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(</a:t>
            </a:r>
            <a:r>
              <a:rPr lang="en-US" altLang="zh-CN" sz="5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a+b</a:t>
            </a:r>
            <a:r>
              <a: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)+c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＝</a:t>
            </a:r>
            <a:r>
              <a: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a+(</a:t>
            </a:r>
            <a:r>
              <a:rPr lang="en-US" altLang="zh-CN" sz="54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b+c</a:t>
            </a:r>
            <a:r>
              <a: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-122"/>
                <a:ea typeface="楷体" panose="02010609060101010101" pitchFamily="66" charset="-122"/>
              </a:rPr>
              <a:t>)</a:t>
            </a:r>
            <a:endParaRPr lang="en-US" altLang="zh-CN" sz="5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167947" name="文本框 167946"/>
          <p:cNvSpPr txBox="1"/>
          <p:nvPr/>
        </p:nvSpPr>
        <p:spPr>
          <a:xfrm>
            <a:off x="1547813" y="3748088"/>
            <a:ext cx="5543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如果用字母</a:t>
            </a:r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a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b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c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表示三个加数，则可以写成：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8" name="矩形标注 167947"/>
          <p:cNvSpPr/>
          <p:nvPr/>
        </p:nvSpPr>
        <p:spPr>
          <a:xfrm>
            <a:off x="1258888" y="2636838"/>
            <a:ext cx="6697662" cy="1152525"/>
          </a:xfrm>
          <a:prstGeom prst="wedgeRectCallout">
            <a:avLst>
              <a:gd name="adj1" fmla="val 29875"/>
              <a:gd name="adj2" fmla="val -49449"/>
            </a:avLst>
          </a:prstGeom>
          <a:solidFill>
            <a:srgbClr val="FFFF99"/>
          </a:solidFill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r>
              <a:rPr lang="en-US" altLang="zh-CN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      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先把前两个数相加，或者先把后两个数相加，和不变。这叫做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-122"/>
                <a:ea typeface="楷体" panose="02010609060101010101" pitchFamily="66" charset="-122"/>
              </a:rPr>
              <a:t>加法结合律</a:t>
            </a:r>
            <a:r>
              <a:rPr lang="zh-CN" altLang="en-US" sz="28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9" name="文本框 167948"/>
          <p:cNvSpPr txBox="1"/>
          <p:nvPr/>
        </p:nvSpPr>
        <p:spPr>
          <a:xfrm>
            <a:off x="1031875" y="1268413"/>
            <a:ext cx="52882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34" charset="-122"/>
                <a:ea typeface="楷体" panose="02010609060101010101" pitchFamily="66" charset="-122"/>
              </a:rPr>
              <a:t>整数加法的运算定律：</a:t>
            </a:r>
            <a:endParaRPr lang="zh-CN" altLang="en-US" sz="4000" b="1">
              <a:solidFill>
                <a:srgbClr val="3333FF"/>
              </a:solidFill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6" grpId="0"/>
      <p:bldP spid="167947" grpId="0"/>
      <p:bldP spid="1679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06" name="矩形 155705"/>
          <p:cNvSpPr/>
          <p:nvPr/>
        </p:nvSpPr>
        <p:spPr>
          <a:xfrm>
            <a:off x="179388" y="620713"/>
            <a:ext cx="8785225" cy="59039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55707" name="图片 155706" descr="C:\Users\Administrator\Desktop\20160214_153406_comps.jpg20160214_153406_comps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69435" y="621030"/>
            <a:ext cx="4774565" cy="5240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5650" name="组合 155649"/>
          <p:cNvGrpSpPr/>
          <p:nvPr/>
        </p:nvGrpSpPr>
        <p:grpSpPr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155651" name="右箭头 155650">
              <a:hlinkClick r:id="" action="ppaction://hlinkshowjump?jump=nextslide"/>
            </p:cNvPr>
            <p:cNvSpPr/>
            <p:nvPr/>
          </p:nvSpPr>
          <p:spPr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652" name="右箭头 155651">
              <a:hlinkClick r:id="" action="ppaction://hlinkshowjump?jump=previousslide"/>
            </p:cNvPr>
            <p:cNvSpPr/>
            <p:nvPr/>
          </p:nvSpPr>
          <p:spPr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5705" name="组合 155704"/>
          <p:cNvGrpSpPr/>
          <p:nvPr/>
        </p:nvGrpSpPr>
        <p:grpSpPr>
          <a:xfrm>
            <a:off x="179388" y="620713"/>
            <a:ext cx="4248150" cy="4549775"/>
            <a:chOff x="1383" y="754"/>
            <a:chExt cx="2676" cy="2866"/>
          </a:xfrm>
        </p:grpSpPr>
        <p:sp>
          <p:nvSpPr>
            <p:cNvPr id="155658" name="直接连接符 155657"/>
            <p:cNvSpPr/>
            <p:nvPr/>
          </p:nvSpPr>
          <p:spPr>
            <a:xfrm>
              <a:off x="1383" y="1389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59" name="直接连接符 155658"/>
            <p:cNvSpPr/>
            <p:nvPr/>
          </p:nvSpPr>
          <p:spPr>
            <a:xfrm>
              <a:off x="1383" y="1707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62" name="直接连接符 155661"/>
            <p:cNvSpPr/>
            <p:nvPr/>
          </p:nvSpPr>
          <p:spPr>
            <a:xfrm>
              <a:off x="2063" y="1389"/>
              <a:ext cx="1" cy="2223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63" name="直接连接符 155662"/>
            <p:cNvSpPr/>
            <p:nvPr/>
          </p:nvSpPr>
          <p:spPr>
            <a:xfrm flipH="1">
              <a:off x="2789" y="1389"/>
              <a:ext cx="0" cy="2223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70" name="矩形 155669"/>
            <p:cNvSpPr/>
            <p:nvPr/>
          </p:nvSpPr>
          <p:spPr>
            <a:xfrm>
              <a:off x="1428" y="1707"/>
              <a:ext cx="5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26</a:t>
              </a:r>
              <a:r>
                <a:rPr lang="zh-CN" altLang="en-US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日</a:t>
              </a:r>
              <a:endParaRPr lang="zh-CN" altLang="en-US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72" name="矩形 155671"/>
            <p:cNvSpPr/>
            <p:nvPr/>
          </p:nvSpPr>
          <p:spPr>
            <a:xfrm>
              <a:off x="1519" y="754"/>
              <a:ext cx="2359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zh-CN" altLang="en-US" sz="2800" b="1">
                  <a:latin typeface="Arial" panose="020B0604020202020204" pitchFamily="34" charset="0"/>
                  <a:ea typeface="宋体" panose="02010600030101010101" pitchFamily="2" charset="-122"/>
                </a:rPr>
                <a:t>巴松措夏令营徒步</a:t>
              </a:r>
              <a:endParaRPr lang="zh-CN" altLang="en-US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2800" b="1">
                  <a:latin typeface="Arial" panose="020B0604020202020204" pitchFamily="34" charset="0"/>
                  <a:ea typeface="宋体" panose="02010600030101010101" pitchFamily="2" charset="-122"/>
                </a:rPr>
                <a:t>赛赛段表</a:t>
              </a:r>
              <a:endParaRPr lang="zh-CN" altLang="en-US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73" name="矩形 155672"/>
            <p:cNvSpPr/>
            <p:nvPr/>
          </p:nvSpPr>
          <p:spPr>
            <a:xfrm>
              <a:off x="1383" y="1389"/>
              <a:ext cx="5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800" b="1">
                  <a:latin typeface="Arial" panose="020B0604020202020204" pitchFamily="34" charset="0"/>
                  <a:ea typeface="楷体_GB2312" pitchFamily="49" charset="-122"/>
                </a:rPr>
                <a:t>日期</a:t>
              </a:r>
              <a:endParaRPr lang="zh-CN" altLang="en-US" sz="28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55674" name="矩形 155673"/>
            <p:cNvSpPr/>
            <p:nvPr/>
          </p:nvSpPr>
          <p:spPr>
            <a:xfrm>
              <a:off x="2122" y="1404"/>
              <a:ext cx="667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2800" b="1">
                  <a:latin typeface="Arial" panose="020B0604020202020204" pitchFamily="34" charset="0"/>
                  <a:ea typeface="楷体_GB2312" pitchFamily="49" charset="-122"/>
                </a:rPr>
                <a:t>赛段</a:t>
              </a:r>
              <a:endParaRPr lang="zh-CN" altLang="en-US" sz="28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55677" name="文本框 155676"/>
            <p:cNvSpPr txBox="1"/>
            <p:nvPr/>
          </p:nvSpPr>
          <p:spPr>
            <a:xfrm>
              <a:off x="2063" y="1707"/>
              <a:ext cx="6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2400" b="0">
                  <a:latin typeface="Arial" panose="020B0604020202020204" pitchFamily="34" charset="0"/>
                  <a:ea typeface="华文新魏" pitchFamily="2" charset="-122"/>
                </a:rPr>
                <a:t>砂石段</a:t>
              </a:r>
              <a:endParaRPr lang="zh-CN" altLang="en-US" sz="2400" b="0"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155682" name="文本框 155681"/>
            <p:cNvSpPr txBox="1"/>
            <p:nvPr/>
          </p:nvSpPr>
          <p:spPr>
            <a:xfrm>
              <a:off x="2835" y="1387"/>
              <a:ext cx="121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3200" b="1">
                  <a:latin typeface="Arial" panose="020B0604020202020204" pitchFamily="34" charset="0"/>
                  <a:ea typeface="楷体_GB2312" pitchFamily="49" charset="-122"/>
                </a:rPr>
                <a:t>里程</a:t>
              </a:r>
              <a:r>
                <a:rPr lang="en-US" altLang="zh-CN" sz="3200" b="1">
                  <a:latin typeface="Arial" panose="020B0604020202020204" pitchFamily="34" charset="0"/>
                  <a:ea typeface="楷体_GB2312" pitchFamily="49" charset="-122"/>
                </a:rPr>
                <a:t>/</a:t>
              </a:r>
              <a:r>
                <a:rPr lang="zh-CN" altLang="en-US" sz="3200" b="1">
                  <a:latin typeface="Arial" panose="020B0604020202020204" pitchFamily="34" charset="0"/>
                  <a:ea typeface="楷体_GB2312" pitchFamily="49" charset="-122"/>
                </a:rPr>
                <a:t>千米</a:t>
              </a:r>
              <a:endParaRPr lang="zh-CN" altLang="en-US" sz="3200" b="1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55683" name="直接连接符 155682"/>
            <p:cNvSpPr/>
            <p:nvPr/>
          </p:nvSpPr>
          <p:spPr>
            <a:xfrm>
              <a:off x="1383" y="2024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84" name="文本框 155683"/>
            <p:cNvSpPr txBox="1"/>
            <p:nvPr/>
          </p:nvSpPr>
          <p:spPr>
            <a:xfrm>
              <a:off x="2063" y="2024"/>
              <a:ext cx="6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2400" b="0">
                  <a:latin typeface="Arial" panose="020B0604020202020204" pitchFamily="34" charset="0"/>
                  <a:ea typeface="华文新魏" pitchFamily="2" charset="-122"/>
                </a:rPr>
                <a:t>草地段</a:t>
              </a:r>
              <a:endParaRPr lang="zh-CN" altLang="en-US" sz="2400" b="0"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155685" name="直接连接符 155684"/>
            <p:cNvSpPr/>
            <p:nvPr/>
          </p:nvSpPr>
          <p:spPr>
            <a:xfrm>
              <a:off x="1383" y="2326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86" name="文本框 155685"/>
            <p:cNvSpPr txBox="1"/>
            <p:nvPr/>
          </p:nvSpPr>
          <p:spPr>
            <a:xfrm>
              <a:off x="2063" y="2326"/>
              <a:ext cx="6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2400" b="0">
                  <a:latin typeface="Arial" panose="020B0604020202020204" pitchFamily="34" charset="0"/>
                  <a:ea typeface="华文新魏" pitchFamily="2" charset="-122"/>
                </a:rPr>
                <a:t>公路段</a:t>
              </a:r>
              <a:endParaRPr lang="zh-CN" altLang="en-US" sz="2400" b="0"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155687" name="直接连接符 155686"/>
            <p:cNvSpPr/>
            <p:nvPr/>
          </p:nvSpPr>
          <p:spPr>
            <a:xfrm>
              <a:off x="1383" y="2614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88" name="文本框 155687"/>
            <p:cNvSpPr txBox="1"/>
            <p:nvPr/>
          </p:nvSpPr>
          <p:spPr>
            <a:xfrm>
              <a:off x="2063" y="2614"/>
              <a:ext cx="69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r>
                <a:rPr lang="zh-CN" altLang="en-US" sz="2400" b="0">
                  <a:latin typeface="Arial" panose="020B0604020202020204" pitchFamily="34" charset="0"/>
                  <a:ea typeface="华文新魏" pitchFamily="2" charset="-122"/>
                </a:rPr>
                <a:t>越野段</a:t>
              </a:r>
              <a:endParaRPr lang="zh-CN" altLang="en-US" sz="2400" b="0"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155689" name="直接连接符 155688"/>
            <p:cNvSpPr/>
            <p:nvPr/>
          </p:nvSpPr>
          <p:spPr>
            <a:xfrm>
              <a:off x="1383" y="2932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690" name="文本框 155689"/>
            <p:cNvSpPr txBox="1"/>
            <p:nvPr/>
          </p:nvSpPr>
          <p:spPr>
            <a:xfrm>
              <a:off x="2063" y="2932"/>
              <a:ext cx="19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/>
              <a:endParaRPr lang="zh-CN" altLang="en-US" sz="2400" b="0"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155691" name="矩形 155690"/>
            <p:cNvSpPr/>
            <p:nvPr/>
          </p:nvSpPr>
          <p:spPr>
            <a:xfrm>
              <a:off x="1428" y="2024"/>
              <a:ext cx="5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27</a:t>
              </a:r>
              <a:r>
                <a:rPr lang="zh-CN" altLang="en-US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日</a:t>
              </a:r>
              <a:endParaRPr lang="zh-CN" altLang="en-US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2" name="矩形 155691"/>
            <p:cNvSpPr/>
            <p:nvPr/>
          </p:nvSpPr>
          <p:spPr>
            <a:xfrm>
              <a:off x="1428" y="2332"/>
              <a:ext cx="5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28</a:t>
              </a:r>
              <a:r>
                <a:rPr lang="zh-CN" altLang="en-US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日</a:t>
              </a:r>
              <a:endParaRPr lang="zh-CN" altLang="en-US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3" name="矩形 155692"/>
            <p:cNvSpPr/>
            <p:nvPr/>
          </p:nvSpPr>
          <p:spPr>
            <a:xfrm>
              <a:off x="1428" y="2605"/>
              <a:ext cx="5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29</a:t>
              </a:r>
              <a:r>
                <a:rPr lang="zh-CN" altLang="en-US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日</a:t>
              </a:r>
              <a:endParaRPr lang="zh-CN" altLang="en-US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4" name="矩形 155693"/>
            <p:cNvSpPr/>
            <p:nvPr/>
          </p:nvSpPr>
          <p:spPr>
            <a:xfrm>
              <a:off x="1427" y="2932"/>
              <a:ext cx="19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endParaRPr lang="zh-CN" altLang="en-US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5" name="矩形 155694"/>
            <p:cNvSpPr/>
            <p:nvPr/>
          </p:nvSpPr>
          <p:spPr>
            <a:xfrm>
              <a:off x="3061" y="1707"/>
              <a:ext cx="42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0.6</a:t>
              </a:r>
              <a:endParaRPr lang="en-US" altLang="zh-CN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6" name="矩形 155695"/>
            <p:cNvSpPr/>
            <p:nvPr/>
          </p:nvSpPr>
          <p:spPr>
            <a:xfrm>
              <a:off x="3061" y="2024"/>
              <a:ext cx="551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7.91</a:t>
              </a:r>
              <a:endParaRPr lang="en-US" altLang="zh-CN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7" name="矩形 155696"/>
            <p:cNvSpPr/>
            <p:nvPr/>
          </p:nvSpPr>
          <p:spPr>
            <a:xfrm>
              <a:off x="3061" y="2332"/>
              <a:ext cx="42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3.4</a:t>
              </a:r>
              <a:endParaRPr lang="en-US" altLang="zh-CN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8" name="矩形 155697"/>
            <p:cNvSpPr/>
            <p:nvPr/>
          </p:nvSpPr>
          <p:spPr>
            <a:xfrm>
              <a:off x="3061" y="2614"/>
              <a:ext cx="551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0.09</a:t>
              </a:r>
              <a:endParaRPr lang="en-US" altLang="zh-CN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699" name="矩形 155698"/>
            <p:cNvSpPr/>
            <p:nvPr/>
          </p:nvSpPr>
          <p:spPr>
            <a:xfrm>
              <a:off x="3061" y="2932"/>
              <a:ext cx="19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endParaRPr lang="en-US" altLang="zh-CN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5700" name="直接连接符 155699"/>
            <p:cNvSpPr/>
            <p:nvPr/>
          </p:nvSpPr>
          <p:spPr>
            <a:xfrm>
              <a:off x="1383" y="3249"/>
              <a:ext cx="2676" cy="0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5701" name="文本框 155700"/>
            <p:cNvSpPr txBox="1"/>
            <p:nvPr/>
          </p:nvSpPr>
          <p:spPr>
            <a:xfrm>
              <a:off x="1383" y="2951"/>
              <a:ext cx="6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400" b="0">
                  <a:latin typeface="Arial" panose="020B0604020202020204" pitchFamily="34" charset="0"/>
                  <a:ea typeface="华文新魏" pitchFamily="2" charset="-122"/>
                </a:rPr>
                <a:t>总里程</a:t>
              </a:r>
              <a:endParaRPr lang="zh-CN" altLang="en-US" sz="2400" b="0"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155703" name="矩形 155702"/>
            <p:cNvSpPr/>
            <p:nvPr/>
          </p:nvSpPr>
          <p:spPr>
            <a:xfrm>
              <a:off x="3018" y="3294"/>
              <a:ext cx="178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en-US" altLang="zh-CN" sz="2800" b="1">
                  <a:solidFill>
                    <a:srgbClr val="99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 sz="28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5709" name="圆角矩形标注 155708"/>
          <p:cNvSpPr/>
          <p:nvPr/>
        </p:nvSpPr>
        <p:spPr>
          <a:xfrm>
            <a:off x="1403350" y="5229225"/>
            <a:ext cx="1871663" cy="1268413"/>
          </a:xfrm>
          <a:prstGeom prst="wedgeRoundRectCallout">
            <a:avLst>
              <a:gd name="adj1" fmla="val 117602"/>
              <a:gd name="adj2" fmla="val -44366"/>
              <a:gd name="adj3" fmla="val 16667"/>
            </a:avLst>
          </a:prstGeom>
          <a:solidFill>
            <a:srgbClr val="CCFF99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2400" b="1">
                <a:latin typeface="Times New Roman" panose="02020603050405020304" pitchFamily="34" charset="-122"/>
                <a:ea typeface="楷体" panose="02010609060101010101" pitchFamily="66" charset="-122"/>
              </a:rPr>
              <a:t>今天第</a:t>
            </a:r>
            <a:r>
              <a:rPr lang="en-US" altLang="zh-CN" sz="2400" b="1">
                <a:latin typeface="Times New Roman" panose="02020603050405020304" pitchFamily="34" charset="-122"/>
                <a:ea typeface="楷体" panose="02010609060101010101" pitchFamily="66" charset="-122"/>
              </a:rPr>
              <a:t>2</a:t>
            </a:r>
            <a:r>
              <a:rPr lang="zh-CN" altLang="en-US" sz="2400" b="1">
                <a:latin typeface="Times New Roman" panose="02020603050405020304" pitchFamily="34" charset="-122"/>
                <a:ea typeface="楷体" panose="02010609060101010101" pitchFamily="66" charset="-122"/>
              </a:rPr>
              <a:t>赛段的比赛已经结束了。</a:t>
            </a:r>
            <a:endParaRPr lang="zh-CN" altLang="en-US" sz="2400" b="1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155710" name="圆角矩形标注 155709"/>
          <p:cNvSpPr/>
          <p:nvPr/>
        </p:nvSpPr>
        <p:spPr>
          <a:xfrm>
            <a:off x="6083300" y="934720"/>
            <a:ext cx="2555875" cy="850900"/>
          </a:xfrm>
          <a:prstGeom prst="wedgeRoundRectCallout">
            <a:avLst>
              <a:gd name="adj1" fmla="val -47329"/>
              <a:gd name="adj2" fmla="val 6879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r>
              <a:rPr lang="zh-CN" altLang="en-US" sz="2400" b="1">
                <a:latin typeface="Times New Roman" panose="02020603050405020304" pitchFamily="34" charset="-122"/>
                <a:ea typeface="楷体" panose="02010609060101010101" pitchFamily="66" charset="-122"/>
              </a:rPr>
              <a:t>队员们已经步行了多少千米？</a:t>
            </a:r>
            <a:endParaRPr lang="zh-CN" altLang="en-US" sz="2400" b="1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588125" y="4596130"/>
            <a:ext cx="2555875" cy="1387475"/>
          </a:xfrm>
          <a:prstGeom prst="wedgeRoundRectCallout">
            <a:avLst>
              <a:gd name="adj1" fmla="val -47329"/>
              <a:gd name="adj2" fmla="val 6879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r>
              <a:rPr lang="zh-CN" altLang="en-US" sz="2400" b="1">
                <a:latin typeface="Times New Roman" panose="02020603050405020304" pitchFamily="34" charset="-122"/>
                <a:ea typeface="楷体" panose="02010609060101010101" pitchFamily="66" charset="-122"/>
              </a:rPr>
              <a:t>前三个赛段结束了队员们步行了多少千米？</a:t>
            </a:r>
            <a:endParaRPr lang="zh-CN" altLang="en-US" sz="2400" b="1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5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5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5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5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5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55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55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709" grpId="0" animBg="1"/>
      <p:bldP spid="155710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0" y="1700213"/>
            <a:ext cx="9288463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□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中可以填什么数？运用了什么定律？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dirty="0">
                <a:latin typeface="Times New Roman" panose="02020603050405020304" pitchFamily="18" charset="0"/>
                <a:ea typeface="楷体" panose="02010609060101010101" pitchFamily="66" charset="-122"/>
              </a:rPr>
              <a:t>        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①  6.7+4.95+3.3= 6.7 +          + 4.95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　　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②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1.38+1.75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+0.25=          +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（        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+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66" charset="-122"/>
              </a:rPr>
              <a:t>） 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pic>
        <p:nvPicPr>
          <p:cNvPr id="12294" name="图片 1229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4654550"/>
            <a:ext cx="2232025" cy="220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文本框 12296"/>
          <p:cNvSpPr txBox="1"/>
          <p:nvPr/>
        </p:nvSpPr>
        <p:spPr>
          <a:xfrm>
            <a:off x="4284663" y="2708275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 3.3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4427538" y="36449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1.38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5867400" y="36449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1.75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7235825" y="36449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0.25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12302" name="矩形 12301"/>
          <p:cNvSpPr/>
          <p:nvPr/>
        </p:nvSpPr>
        <p:spPr>
          <a:xfrm>
            <a:off x="4356100" y="2708275"/>
            <a:ext cx="792163" cy="50482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3" name="矩形 12302"/>
          <p:cNvSpPr/>
          <p:nvPr/>
        </p:nvSpPr>
        <p:spPr>
          <a:xfrm>
            <a:off x="4500563" y="3716338"/>
            <a:ext cx="792162" cy="50482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矩形 12303"/>
          <p:cNvSpPr/>
          <p:nvPr/>
        </p:nvSpPr>
        <p:spPr>
          <a:xfrm>
            <a:off x="5940425" y="3716338"/>
            <a:ext cx="792163" cy="50482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5" name="矩形 12304"/>
          <p:cNvSpPr/>
          <p:nvPr/>
        </p:nvSpPr>
        <p:spPr>
          <a:xfrm>
            <a:off x="7308850" y="3716338"/>
            <a:ext cx="792163" cy="50482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306" name="图片 3" descr="9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AFB"/>
              </a:clrFrom>
              <a:clrTo>
                <a:srgbClr val="FFFA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404813"/>
            <a:ext cx="2000250" cy="90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3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4" name="Rectangle 3"/>
          <p:cNvSpPr>
            <a:spLocks noRot="1"/>
          </p:cNvSpPr>
          <p:nvPr/>
        </p:nvSpPr>
        <p:spPr>
          <a:xfrm>
            <a:off x="250825" y="1412875"/>
            <a:ext cx="8540750" cy="172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en-US" altLang="zh-CN" dirty="0">
                <a:latin typeface="Times New Roman" panose="02020603050405020304"/>
                <a:ea typeface="楷体" panose="02010609060101010101" pitchFamily="66" charset="-122"/>
              </a:rPr>
              <a:t>              </a:t>
            </a:r>
            <a:r>
              <a:rPr lang="en-US" altLang="zh-CN" sz="3600" b="1" dirty="0">
                <a:latin typeface="Times New Roman" panose="02020603050405020304"/>
                <a:ea typeface="楷体" panose="02010609060101010101" pitchFamily="66" charset="-122"/>
              </a:rPr>
              <a:t>53786+4698 ○ 4698+53786</a:t>
            </a:r>
            <a:endParaRPr lang="en-US" altLang="zh-CN" sz="3600" b="1" dirty="0">
              <a:latin typeface="Times New Roman" panose="02020603050405020304"/>
              <a:ea typeface="楷体" panose="02010609060101010101" pitchFamily="66" charset="-122"/>
            </a:endParaRPr>
          </a:p>
          <a:p>
            <a:pPr lvl="0">
              <a:buNone/>
            </a:pPr>
            <a:r>
              <a:rPr lang="zh-CN" altLang="en-US" sz="3600" b="1" dirty="0">
                <a:latin typeface="Times New Roman" panose="02020603050405020304"/>
                <a:ea typeface="楷体" panose="02010609060101010101" pitchFamily="66" charset="-122"/>
              </a:rPr>
              <a:t>（</a:t>
            </a:r>
            <a:r>
              <a:rPr lang="en-US" altLang="zh-CN" sz="3600" b="1" dirty="0">
                <a:latin typeface="Times New Roman" panose="02020603050405020304"/>
                <a:ea typeface="楷体" panose="02010609060101010101" pitchFamily="66" charset="-122"/>
              </a:rPr>
              <a:t>546+2747</a:t>
            </a:r>
            <a:r>
              <a:rPr lang="zh-CN" altLang="en-US" sz="3600" b="1" dirty="0">
                <a:latin typeface="Times New Roman" panose="02020603050405020304"/>
                <a:ea typeface="楷体" panose="02010609060101010101" pitchFamily="66" charset="-122"/>
              </a:rPr>
              <a:t>）</a:t>
            </a:r>
            <a:r>
              <a:rPr lang="en-US" altLang="zh-CN" sz="3600" b="1" dirty="0">
                <a:latin typeface="Times New Roman" panose="02020603050405020304"/>
                <a:ea typeface="楷体" panose="02010609060101010101" pitchFamily="66" charset="-122"/>
              </a:rPr>
              <a:t>+899 ○ 546+</a:t>
            </a:r>
            <a:r>
              <a:rPr lang="zh-CN" altLang="en-US" sz="3600" b="1" dirty="0">
                <a:latin typeface="Times New Roman" panose="02020603050405020304"/>
                <a:ea typeface="楷体" panose="02010609060101010101" pitchFamily="66" charset="-122"/>
              </a:rPr>
              <a:t>（</a:t>
            </a:r>
            <a:r>
              <a:rPr lang="en-US" altLang="zh-CN" sz="3600" b="1" dirty="0">
                <a:latin typeface="Times New Roman" panose="02020603050405020304"/>
                <a:ea typeface="楷体" panose="02010609060101010101" pitchFamily="66" charset="-122"/>
              </a:rPr>
              <a:t>2747+899</a:t>
            </a:r>
            <a:r>
              <a:rPr lang="zh-CN" altLang="en-US" sz="3600" b="1" dirty="0" smtClean="0">
                <a:latin typeface="Times New Roman" panose="02020603050405020304"/>
                <a:ea typeface="楷体" panose="02010609060101010101" pitchFamily="66" charset="-122"/>
              </a:rPr>
              <a:t>）</a:t>
            </a:r>
            <a:endParaRPr lang="zh-CN" altLang="en-US" sz="3600" b="1" dirty="0">
              <a:latin typeface="Times New Roman" panose="02020603050405020304"/>
              <a:ea typeface="楷体" panose="02010609060101010101" pitchFamily="66" charset="-122"/>
            </a:endParaRPr>
          </a:p>
        </p:txBody>
      </p:sp>
      <p:sp>
        <p:nvSpPr>
          <p:cNvPr id="5145" name="Rectangle 2"/>
          <p:cNvSpPr>
            <a:spLocks noRot="1"/>
          </p:cNvSpPr>
          <p:nvPr/>
        </p:nvSpPr>
        <p:spPr>
          <a:xfrm>
            <a:off x="250825" y="188913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838200" lvl="0" indent="-838200" algn="l"/>
            <a:r>
              <a:rPr lang="en-US" altLang="zh-CN" b="1" dirty="0">
                <a:latin typeface="Times New Roman" panose="02020603050405020304"/>
                <a:ea typeface="楷体" panose="02010609060101010101" pitchFamily="66" charset="-122"/>
              </a:rPr>
              <a:t>     </a:t>
            </a:r>
            <a:r>
              <a:rPr lang="zh-CN" altLang="en-US" b="1" dirty="0">
                <a:solidFill>
                  <a:srgbClr val="000099"/>
                </a:solidFill>
                <a:latin typeface="Times New Roman" panose="02020603050405020304"/>
                <a:ea typeface="楷体" panose="02010609060101010101" pitchFamily="66" charset="-122"/>
              </a:rPr>
              <a:t>快速比较大小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5147" name="图片 514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4750" y="260350"/>
            <a:ext cx="1079500" cy="125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58" name="文本框 5157"/>
          <p:cNvSpPr txBox="1"/>
          <p:nvPr/>
        </p:nvSpPr>
        <p:spPr>
          <a:xfrm>
            <a:off x="0" y="3716338"/>
            <a:ext cx="9144000" cy="1737360"/>
          </a:xfrm>
          <a:prstGeom prst="rect">
            <a:avLst/>
          </a:prstGeom>
          <a:noFill/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66" charset="-122"/>
              </a:rPr>
              <a:t>             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537.86+46.98 ○ 46.98+537.86</a:t>
            </a:r>
            <a:endParaRPr lang="en-US" altLang="zh-CN" sz="36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（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5.46+27.47</a:t>
            </a:r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）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+8.99 ○ 5.46+</a:t>
            </a:r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（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27.47+8.99</a:t>
            </a:r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）</a:t>
            </a:r>
            <a:endParaRPr lang="zh-CN" altLang="en-US" sz="36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          </a:t>
            </a:r>
            <a:endParaRPr lang="zh-CN" altLang="en-US" sz="3600" b="1">
              <a:solidFill>
                <a:srgbClr val="000099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5159" name="文本框 5158"/>
          <p:cNvSpPr txBox="1"/>
          <p:nvPr/>
        </p:nvSpPr>
        <p:spPr>
          <a:xfrm>
            <a:off x="4140200" y="1341438"/>
            <a:ext cx="5762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=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5160" name="文本框 5159"/>
          <p:cNvSpPr txBox="1"/>
          <p:nvPr/>
        </p:nvSpPr>
        <p:spPr>
          <a:xfrm>
            <a:off x="4140200" y="1989138"/>
            <a:ext cx="5762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=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5164" name="文本框 5163"/>
          <p:cNvSpPr txBox="1"/>
          <p:nvPr/>
        </p:nvSpPr>
        <p:spPr>
          <a:xfrm>
            <a:off x="4211638" y="3644900"/>
            <a:ext cx="5762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=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5165" name="文本框 5164"/>
          <p:cNvSpPr txBox="1"/>
          <p:nvPr/>
        </p:nvSpPr>
        <p:spPr>
          <a:xfrm>
            <a:off x="4284663" y="4221163"/>
            <a:ext cx="5762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=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8" grpId="0" animBg="1"/>
      <p:bldP spid="5159" grpId="0"/>
      <p:bldP spid="5164" grpId="0"/>
      <p:bldP spid="51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395288" y="1628775"/>
            <a:ext cx="9001125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、判断下面各题哪些能用简便方法计算，能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 的在（）里打“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√”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，不能的在（）打“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×”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6.02+4.5+0.98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（  ） 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8.5+3.85-5.13 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（   ）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    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6.17+28+3.2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（  ）   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66" charset="-122"/>
              </a:rPr>
              <a:t>2.7+6.6+3.4+3.3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66" charset="-122"/>
              </a:rPr>
              <a:t>（  ） 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66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3011" name="对象 43010"/>
          <p:cNvGraphicFramePr>
            <a:graphicFrameLocks noChangeAspect="1"/>
          </p:cNvGraphicFramePr>
          <p:nvPr/>
        </p:nvGraphicFramePr>
        <p:xfrm>
          <a:off x="395288" y="260350"/>
          <a:ext cx="2209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1" imgW="4095750" imgH="1724025" progId="Paint.Picture">
                  <p:embed/>
                </p:oleObj>
              </mc:Choice>
              <mc:Fallback>
                <p:oleObj name="" r:id="rId1" imgW="4095750" imgH="1724025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260350"/>
                        <a:ext cx="2209800" cy="990600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6" name="文本框 43015"/>
          <p:cNvSpPr txBox="1"/>
          <p:nvPr/>
        </p:nvSpPr>
        <p:spPr>
          <a:xfrm>
            <a:off x="3059113" y="3068638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6804025" y="4005263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6659563" y="3068638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2771775" y="4076700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66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66" charset="-122"/>
            </a:endParaRPr>
          </a:p>
        </p:txBody>
      </p:sp>
      <p:pic>
        <p:nvPicPr>
          <p:cNvPr id="43021" name="图片 43020" descr="02300100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19925" y="5229225"/>
            <a:ext cx="1746250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  <p:bldP spid="43018" grpId="0"/>
      <p:bldP spid="430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/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200" dirty="0">
                <a:latin typeface="Times New Roman" panose="02020603050405020304"/>
                <a:ea typeface="楷体" panose="02010609060101010101" pitchFamily="66" charset="-122"/>
              </a:rPr>
              <a:t>你能用简便方法计算下面各题吗？</a:t>
            </a:r>
            <a:endParaRPr lang="zh-CN" altLang="zh-CN" sz="3200" dirty="0">
              <a:latin typeface="Times New Roman" panose="02020603050405020304"/>
              <a:ea typeface="楷体" panose="02010609060101010101" pitchFamily="66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887095" y="1752600"/>
            <a:ext cx="6798945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1.88+2.3+3.7</a:t>
            </a:r>
            <a:endParaRPr lang="en-US" altLang="zh-CN" sz="40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13.7+0.98+0.02+4.3</a:t>
            </a:r>
            <a:r>
              <a:rPr lang="zh-CN" altLang="en-US" sz="40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         </a:t>
            </a:r>
            <a:endParaRPr lang="zh-CN" altLang="en-US" sz="40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34" charset="-122"/>
                <a:ea typeface="楷体" panose="02010609060101010101" pitchFamily="66" charset="-122"/>
              </a:rPr>
              <a:t>77+2.7+2.8+25</a:t>
            </a:r>
            <a:endParaRPr lang="en-US" altLang="zh-CN" sz="40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34" charset="-122"/>
                <a:ea typeface="楷体" panose="02010609060101010101" pitchFamily="66" charset="-122"/>
              </a:rPr>
              <a:t>3.9+4.08+3.92+1.1</a:t>
            </a:r>
            <a:endParaRPr lang="en-US" altLang="zh-CN" sz="4000" b="1" dirty="0">
              <a:latin typeface="Times New Roman" panose="02020603050405020304" pitchFamily="34" charset="-122"/>
              <a:ea typeface="楷体" panose="02010609060101010101" pitchFamily="66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11736a5-f55a-41ad-93af-b353bd825fd5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945</Words>
  <Application>WPS 演示</Application>
  <PresentationFormat>全屏显示(4:3)</PresentationFormat>
  <Paragraphs>135</Paragraphs>
  <Slides>11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Times New Roman</vt:lpstr>
      <vt:lpstr>楷体</vt:lpstr>
      <vt:lpstr>Times New Roman</vt:lpstr>
      <vt:lpstr>楷体_GB2312</vt:lpstr>
      <vt:lpstr>新宋体</vt:lpstr>
      <vt:lpstr>华文新魏</vt:lpstr>
      <vt:lpstr>Times New Roman</vt:lpstr>
      <vt:lpstr>文鼎ＰＯＰ－４</vt:lpstr>
      <vt:lpstr>Arial</vt:lpstr>
      <vt:lpstr>Arial Unicode MS</vt:lpstr>
      <vt:lpstr>第一PPT模板网-WWW.1PPT.COM</vt:lpstr>
      <vt:lpstr>Paint.Picture</vt:lpstr>
      <vt:lpstr>整数加法运算定律推广到小数</vt:lpstr>
      <vt:lpstr>【课前热身赛—口算】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2021-04-07T13:22:00Z</cp:lastPrinted>
  <dcterms:created xsi:type="dcterms:W3CDTF">2021-04-07T13:22:00Z</dcterms:created>
  <dcterms:modified xsi:type="dcterms:W3CDTF">2023-02-05T10:12:57Z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C2CC7D65EF6B4724AD837BB34FC54A42</vt:lpwstr>
  </property>
  <property fmtid="{D5CDD505-2E9C-101B-9397-08002B2CF9AE}" pid="7" name="KSOProductBuildVer">
    <vt:lpwstr>2052-11.1.0.13703</vt:lpwstr>
  </property>
</Properties>
</file>