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0" r:id="rId3"/>
    <p:sldId id="326" r:id="rId4"/>
    <p:sldId id="327" r:id="rId5"/>
    <p:sldId id="329" r:id="rId6"/>
    <p:sldId id="328" r:id="rId7"/>
    <p:sldId id="336" r:id="rId8"/>
    <p:sldId id="337" r:id="rId9"/>
    <p:sldId id="341" r:id="rId10"/>
    <p:sldId id="343" r:id="rId11"/>
    <p:sldId id="338" r:id="rId12"/>
  </p:sldIdLst>
  <p:sldSz cx="12190095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954" y="-294"/>
      </p:cViewPr>
      <p:guideLst>
        <p:guide orient="horz" pos="2254"/>
        <p:guide pos="380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363"/>
            <a:ext cx="9143048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2038"/>
            <a:ext cx="9143048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125"/>
            <a:ext cx="2628626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125"/>
            <a:ext cx="7733494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3" y="1709738"/>
            <a:ext cx="1051450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3" y="4589463"/>
            <a:ext cx="1051450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125"/>
            <a:ext cx="10514505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0" y="1778438"/>
            <a:ext cx="4873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0" y="2665379"/>
            <a:ext cx="4873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6" y="1778438"/>
            <a:ext cx="4897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6" y="2665379"/>
            <a:ext cx="4897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393182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425"/>
            <a:ext cx="6171557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393182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416491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201"/>
            <a:ext cx="6171557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416491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9.png"/><Relationship Id="rId20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7.png"/><Relationship Id="rId18" Type="http://schemas.openxmlformats.org/officeDocument/2006/relationships/image" Target="../media/image6.png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7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539750" y="50800"/>
            <a:ext cx="811213" cy="81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5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10171113" y="5348288"/>
            <a:ext cx="839787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6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0" y="407988"/>
            <a:ext cx="1079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7"/>
          <p:cNvPicPr>
            <a:picLocks noChangeAspect="1"/>
          </p:cNvPicPr>
          <p:nvPr userDrawn="1"/>
        </p:nvPicPr>
        <p:blipFill>
          <a:blip r:embed="rId16" cstate="email"/>
          <a:stretch>
            <a:fillRect/>
          </a:stretch>
        </p:blipFill>
        <p:spPr>
          <a:xfrm>
            <a:off x="-336550" y="6429375"/>
            <a:ext cx="12996863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9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0947400" y="4740275"/>
            <a:ext cx="904875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0"/>
          <p:cNvPicPr>
            <a:picLocks noChangeAspect="1"/>
          </p:cNvPicPr>
          <p:nvPr userDrawn="1"/>
        </p:nvPicPr>
        <p:blipFill>
          <a:blip r:embed="rId18" cstate="email"/>
          <a:stretch>
            <a:fillRect/>
          </a:stretch>
        </p:blipFill>
        <p:spPr>
          <a:xfrm>
            <a:off x="9358313" y="4721225"/>
            <a:ext cx="1163637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1"/>
          <p:cNvPicPr>
            <a:picLocks noChangeAspect="1"/>
          </p:cNvPicPr>
          <p:nvPr userDrawn="1"/>
        </p:nvPicPr>
        <p:blipFill>
          <a:blip r:embed="rId19" cstate="email"/>
          <a:stretch>
            <a:fillRect/>
          </a:stretch>
        </p:blipFill>
        <p:spPr>
          <a:xfrm>
            <a:off x="11510963" y="6115050"/>
            <a:ext cx="563562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12"/>
          <p:cNvPicPr>
            <a:picLocks noChangeAspect="1"/>
          </p:cNvPicPr>
          <p:nvPr userDrawn="1"/>
        </p:nvPicPr>
        <p:blipFill>
          <a:blip r:embed="rId20" cstate="email"/>
          <a:stretch>
            <a:fillRect/>
          </a:stretch>
        </p:blipFill>
        <p:spPr>
          <a:xfrm>
            <a:off x="10171113" y="3908425"/>
            <a:ext cx="1058862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13"/>
          <p:cNvPicPr>
            <a:picLocks noChangeAspect="1"/>
          </p:cNvPicPr>
          <p:nvPr userDrawn="1"/>
        </p:nvPicPr>
        <p:blipFill>
          <a:blip r:embed="rId21" cstate="email"/>
          <a:srcRect/>
          <a:stretch>
            <a:fillRect/>
          </a:stretch>
        </p:blipFill>
        <p:spPr>
          <a:xfrm>
            <a:off x="8975725" y="0"/>
            <a:ext cx="3214688" cy="9096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lv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1450" algn="l" defTabSz="685800" rtl="0" eaLnBrk="1" fontAlgn="base" latinLnBrk="0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1" name="组合 8"/>
          <p:cNvGrpSpPr/>
          <p:nvPr/>
        </p:nvGrpSpPr>
        <p:grpSpPr>
          <a:xfrm>
            <a:off x="2560636" y="1517282"/>
            <a:ext cx="7120777" cy="2554203"/>
            <a:chOff x="-444463" y="1469445"/>
            <a:chExt cx="7135568" cy="2556190"/>
          </a:xfrm>
        </p:grpSpPr>
        <p:sp>
          <p:nvSpPr>
            <p:cNvPr id="29702" name="矩形 24"/>
            <p:cNvSpPr>
              <a:spLocks noChangeArrowheads="1"/>
            </p:cNvSpPr>
            <p:nvPr/>
          </p:nvSpPr>
          <p:spPr bwMode="auto">
            <a:xfrm>
              <a:off x="479994" y="1469445"/>
              <a:ext cx="6211111" cy="10164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zh-CN" sz="4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图</a:t>
              </a:r>
              <a:r>
                <a:rPr lang="zh-CN" altLang="zh-CN" sz="40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形的运动（二）</a:t>
              </a:r>
              <a:endParaRPr lang="zh-CN" altLang="zh-CN" sz="40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TextBox 2"/>
            <p:cNvSpPr txBox="1">
              <a:spLocks noChangeArrowheads="1"/>
            </p:cNvSpPr>
            <p:nvPr/>
          </p:nvSpPr>
          <p:spPr bwMode="auto">
            <a:xfrm>
              <a:off x="-444463" y="2916777"/>
              <a:ext cx="7014782" cy="1108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auto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6600" b="1" spc="300" noProof="0" dirty="0" smtClean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轴</a:t>
              </a:r>
              <a:r>
                <a:rPr lang="zh-CN" altLang="en-US" sz="6600" b="1" spc="3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对称</a:t>
              </a:r>
              <a:endParaRPr lang="zh-CN" altLang="en-US" sz="6600" b="1" spc="3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" name="矩形 24"/>
          <p:cNvSpPr>
            <a:spLocks noChangeArrowheads="1"/>
          </p:cNvSpPr>
          <p:nvPr/>
        </p:nvSpPr>
        <p:spPr bwMode="auto">
          <a:xfrm>
            <a:off x="2015828" y="196215"/>
            <a:ext cx="391695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24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人民教育出版社四年级下册</a:t>
            </a:r>
            <a:endParaRPr lang="zh-CN" sz="2400" b="1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5594" y="1676950"/>
            <a:ext cx="825500" cy="8153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4"/>
          <p:cNvSpPr/>
          <p:nvPr/>
        </p:nvSpPr>
        <p:spPr>
          <a:xfrm>
            <a:off x="1202690" y="241935"/>
            <a:ext cx="39751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四、课堂小结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4" name="Text Box 15"/>
          <p:cNvSpPr txBox="1"/>
          <p:nvPr/>
        </p:nvSpPr>
        <p:spPr>
          <a:xfrm>
            <a:off x="1182370" y="697230"/>
            <a:ext cx="81222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关于轴对称你都知道了哪些知识？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4" name="Text Box 14"/>
          <p:cNvSpPr txBox="1"/>
          <p:nvPr/>
        </p:nvSpPr>
        <p:spPr>
          <a:xfrm>
            <a:off x="325120" y="1567180"/>
            <a:ext cx="11595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把一个图形沿着某一条直线对折，如果直线两侧的部分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能完全重合，那么这个图形就是轴对称图形。这条直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线就是这个图形的对称轴，互相重合的点叫做对应点，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也叫做对称点。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轴对称图形的性质：对称点到对称轴的距离相等。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95" name="Text Box 15"/>
          <p:cNvSpPr txBox="1"/>
          <p:nvPr/>
        </p:nvSpPr>
        <p:spPr>
          <a:xfrm>
            <a:off x="492125" y="4112895"/>
            <a:ext cx="116128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补全轴对称图形的方法：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1.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确定所给图形的关键点，也就是图形上每条线段的端点；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确定关键点的对称点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把描出的对称点按顺序连线，得到轴对称图形的另一半。</a:t>
            </a:r>
            <a:endParaRPr lang="zh-CN" altLang="en-US" sz="3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867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598400" y="116713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4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6"/>
          <p:cNvSpPr/>
          <p:nvPr/>
        </p:nvSpPr>
        <p:spPr>
          <a:xfrm>
            <a:off x="1473200" y="187325"/>
            <a:ext cx="3618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一、新课导入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485265" y="2209800"/>
            <a:ext cx="8122285" cy="3909695"/>
            <a:chOff x="1643346" y="2796908"/>
            <a:chExt cx="5379754" cy="3303407"/>
          </a:xfrm>
        </p:grpSpPr>
        <p:pic>
          <p:nvPicPr>
            <p:cNvPr id="9241" name="Picture 4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22650" y="2823018"/>
              <a:ext cx="893428" cy="903524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2" name="Picture 4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55976" y="2886113"/>
              <a:ext cx="883334" cy="777334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3" name="Picture 5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824460" y="2796908"/>
              <a:ext cx="918666" cy="903524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4" name="Picture 5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704757" y="4108203"/>
              <a:ext cx="822762" cy="535048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3124" name="Picture 52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2951377" y="4102611"/>
              <a:ext cx="819107" cy="545983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</p:spPr>
        </p:pic>
        <p:pic>
          <p:nvPicPr>
            <p:cNvPr id="9246" name="Picture 5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390406" y="4103156"/>
              <a:ext cx="817714" cy="545143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7" name="Picture 54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5888756" y="4103156"/>
              <a:ext cx="817714" cy="545143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8" name="Picture 55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3346" y="4974347"/>
              <a:ext cx="1138414" cy="1121914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49" name="Picture 56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6151" y="4974083"/>
              <a:ext cx="1628774" cy="1126232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50" name="Picture 47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1720527" y="2850917"/>
              <a:ext cx="832496" cy="847726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9251" name="Picture 8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5300" y="5000735"/>
              <a:ext cx="1447800" cy="1038452"/>
            </a:xfrm>
            <a:prstGeom prst="rect">
              <a:avLst/>
            </a:prstGeom>
            <a:noFill/>
            <a:ln w="12700">
              <a:noFill/>
            </a:ln>
          </p:spPr>
        </p:pic>
      </p:grpSp>
      <p:cxnSp>
        <p:nvCxnSpPr>
          <p:cNvPr id="10" name="直接连接符 9"/>
          <p:cNvCxnSpPr/>
          <p:nvPr/>
        </p:nvCxnSpPr>
        <p:spPr>
          <a:xfrm flipH="1">
            <a:off x="2230120" y="2209483"/>
            <a:ext cx="0" cy="12763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 flipH="1">
            <a:off x="4078605" y="2209483"/>
            <a:ext cx="0" cy="12763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 flipH="1">
            <a:off x="6247765" y="2209483"/>
            <a:ext cx="0" cy="12763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flipH="1">
            <a:off x="8491220" y="2138045"/>
            <a:ext cx="0" cy="12763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>
          <a:xfrm>
            <a:off x="7697470" y="2744153"/>
            <a:ext cx="16287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>
          <a:xfrm flipH="1">
            <a:off x="8039735" y="2277110"/>
            <a:ext cx="935990" cy="93599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>
          <a:xfrm>
            <a:off x="7797483" y="2273935"/>
            <a:ext cx="1278890" cy="865505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33" name="直接连接符 32"/>
          <p:cNvCxnSpPr/>
          <p:nvPr/>
        </p:nvCxnSpPr>
        <p:spPr>
          <a:xfrm>
            <a:off x="1472883" y="4078288"/>
            <a:ext cx="16287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35" name="直接连接符 34"/>
          <p:cNvCxnSpPr/>
          <p:nvPr/>
        </p:nvCxnSpPr>
        <p:spPr>
          <a:xfrm flipH="1">
            <a:off x="2198688" y="3635693"/>
            <a:ext cx="0" cy="106299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36" name="直接连接符 35"/>
          <p:cNvCxnSpPr/>
          <p:nvPr/>
        </p:nvCxnSpPr>
        <p:spPr>
          <a:xfrm>
            <a:off x="3276918" y="4077653"/>
            <a:ext cx="16287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>
          <a:xfrm flipH="1">
            <a:off x="4078288" y="3635693"/>
            <a:ext cx="0" cy="106299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/>
          <p:nvPr/>
        </p:nvCxnSpPr>
        <p:spPr>
          <a:xfrm flipH="1">
            <a:off x="6247448" y="3546158"/>
            <a:ext cx="0" cy="106299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/>
          <p:nvPr/>
        </p:nvCxnSpPr>
        <p:spPr>
          <a:xfrm flipH="1">
            <a:off x="8514715" y="3333750"/>
            <a:ext cx="0" cy="148971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4" name="直接连接符 43"/>
          <p:cNvCxnSpPr/>
          <p:nvPr/>
        </p:nvCxnSpPr>
        <p:spPr>
          <a:xfrm>
            <a:off x="1337628" y="5445443"/>
            <a:ext cx="2122170" cy="889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/>
          <p:nvPr/>
        </p:nvCxnSpPr>
        <p:spPr>
          <a:xfrm>
            <a:off x="1548130" y="4857433"/>
            <a:ext cx="1609725" cy="119126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46" name="直接连接符 45"/>
          <p:cNvCxnSpPr/>
          <p:nvPr/>
        </p:nvCxnSpPr>
        <p:spPr>
          <a:xfrm flipH="1">
            <a:off x="2333625" y="4664710"/>
            <a:ext cx="22860" cy="1702435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52" name="直接连接符 51"/>
          <p:cNvCxnSpPr/>
          <p:nvPr/>
        </p:nvCxnSpPr>
        <p:spPr>
          <a:xfrm flipH="1">
            <a:off x="5496243" y="4664710"/>
            <a:ext cx="0" cy="148971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53" name="直接连接符 52"/>
          <p:cNvCxnSpPr/>
          <p:nvPr/>
        </p:nvCxnSpPr>
        <p:spPr>
          <a:xfrm flipH="1">
            <a:off x="8514398" y="4771073"/>
            <a:ext cx="0" cy="12763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3" name="Group 46"/>
          <p:cNvGrpSpPr/>
          <p:nvPr/>
        </p:nvGrpSpPr>
        <p:grpSpPr>
          <a:xfrm>
            <a:off x="2229803" y="804228"/>
            <a:ext cx="7581926" cy="1405412"/>
            <a:chOff x="1538" y="932"/>
            <a:chExt cx="4245" cy="1180"/>
          </a:xfrm>
        </p:grpSpPr>
        <p:sp>
          <p:nvSpPr>
            <p:cNvPr id="9239" name="AutoShape 19"/>
            <p:cNvSpPr/>
            <p:nvPr/>
          </p:nvSpPr>
          <p:spPr>
            <a:xfrm>
              <a:off x="1538" y="932"/>
              <a:ext cx="3244" cy="1109"/>
            </a:xfrm>
            <a:prstGeom prst="wedgeRoundRectCallout">
              <a:avLst>
                <a:gd name="adj1" fmla="val 55338"/>
                <a:gd name="adj2" fmla="val -12241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3600" b="1" dirty="0">
                  <a:latin typeface="宋体" panose="02010600030101010101" pitchFamily="2" charset="-122"/>
                </a:rPr>
                <a:t>你见过哪些轴对称图形？画出它们的对称轴。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  <p:pic>
          <p:nvPicPr>
            <p:cNvPr id="9240" name="Picture 14" descr="107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4699" y="1029"/>
              <a:ext cx="1084" cy="108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6"/>
          <p:cNvSpPr/>
          <p:nvPr/>
        </p:nvSpPr>
        <p:spPr>
          <a:xfrm>
            <a:off x="1541145" y="59690"/>
            <a:ext cx="3525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二、探究新知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205" name="Picture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605" y="991870"/>
            <a:ext cx="1092200" cy="97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2"/>
          <p:cNvSpPr txBox="1"/>
          <p:nvPr/>
        </p:nvSpPr>
        <p:spPr>
          <a:xfrm>
            <a:off x="2146935" y="991870"/>
            <a:ext cx="7896225" cy="9220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看一看，数一数，你发现了什么？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6327" name="Picture 403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1770" y="2171065"/>
            <a:ext cx="5946140" cy="3368675"/>
          </a:xfrm>
          <a:prstGeom prst="rect">
            <a:avLst/>
          </a:prstGeom>
          <a:noFill/>
          <a:ln w="12700">
            <a:noFill/>
          </a:ln>
        </p:spPr>
      </p:pic>
      <p:grpSp>
        <p:nvGrpSpPr>
          <p:cNvPr id="5134" name="Group 14"/>
          <p:cNvGrpSpPr/>
          <p:nvPr/>
        </p:nvGrpSpPr>
        <p:grpSpPr>
          <a:xfrm>
            <a:off x="7861300" y="2170746"/>
            <a:ext cx="2819400" cy="4087814"/>
            <a:chOff x="3731" y="1483"/>
            <a:chExt cx="1776" cy="2575"/>
          </a:xfrm>
        </p:grpSpPr>
        <p:sp>
          <p:nvSpPr>
            <p:cNvPr id="6154" name="AutoShape 19"/>
            <p:cNvSpPr>
              <a:spLocks noChangeArrowheads="1"/>
            </p:cNvSpPr>
            <p:nvPr/>
          </p:nvSpPr>
          <p:spPr bwMode="auto">
            <a:xfrm>
              <a:off x="3731" y="1483"/>
              <a:ext cx="1776" cy="1304"/>
            </a:xfrm>
            <a:prstGeom prst="wedgeRoundRectCallout">
              <a:avLst>
                <a:gd name="adj1" fmla="val 1126"/>
                <a:gd name="adj2" fmla="val 6416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点</a:t>
              </a:r>
              <a:r>
                <a:rPr kumimoji="0" lang="en-US" altLang="zh-CN" sz="32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rPr>
                <a:t>A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与点</a:t>
              </a:r>
              <a:r>
                <a:rPr kumimoji="0" lang="en-US" altLang="zh-CN" sz="3200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</a:rPr>
                <a:t>A'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到对称轴的距离都是</a:t>
              </a: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小格。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pic>
          <p:nvPicPr>
            <p:cNvPr id="8198" name="Picture 11" descr="未标题-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31" y="2965"/>
              <a:ext cx="968" cy="109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" y="733425"/>
            <a:ext cx="1473200" cy="1374775"/>
          </a:xfrm>
          <a:prstGeom prst="rect">
            <a:avLst/>
          </a:prstGeom>
        </p:spPr>
      </p:pic>
      <p:pic>
        <p:nvPicPr>
          <p:cNvPr id="4104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3530" y="733425"/>
            <a:ext cx="8444230" cy="55403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5837555" y="2252980"/>
            <a:ext cx="401955" cy="8877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239510" y="3116580"/>
            <a:ext cx="122428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623050" y="3140710"/>
            <a:ext cx="840740" cy="5435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6623050" y="3684270"/>
            <a:ext cx="408940" cy="8966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5837555" y="3978275"/>
            <a:ext cx="1194435" cy="60261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云形标注 9"/>
          <p:cNvSpPr/>
          <p:nvPr/>
        </p:nvSpPr>
        <p:spPr>
          <a:xfrm>
            <a:off x="10342880" y="1558925"/>
            <a:ext cx="1152525" cy="4336840"/>
          </a:xfrm>
          <a:prstGeom prst="cloudCallout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怎么画的呢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818907" y="836712"/>
            <a:ext cx="9850755" cy="51695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补全轴对称图形的方法：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266700" marR="0" lvl="0" indent="-2667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确定所给图形的关键点，也就是图形上每条线段的端点；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确定关键点的对称点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把描出的对称点按顺序连线，得到轴对称图形的另一半。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" y="1011555"/>
            <a:ext cx="2698750" cy="1018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竖卷形 4"/>
          <p:cNvSpPr>
            <a:spLocks noChangeArrowheads="1"/>
          </p:cNvSpPr>
          <p:nvPr/>
        </p:nvSpPr>
        <p:spPr bwMode="auto">
          <a:xfrm>
            <a:off x="7180580" y="2240915"/>
            <a:ext cx="4961890" cy="3542030"/>
          </a:xfrm>
          <a:prstGeom prst="verticalScroll">
            <a:avLst>
              <a:gd name="adj" fmla="val 12500"/>
            </a:avLst>
          </a:prstGeom>
          <a:solidFill>
            <a:srgbClr val="CCE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1" name="TextBox 1"/>
          <p:cNvSpPr txBox="1"/>
          <p:nvPr/>
        </p:nvSpPr>
        <p:spPr>
          <a:xfrm>
            <a:off x="2138045" y="1298575"/>
            <a:ext cx="95738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试一试，画出下面这个轴对称图形的另一半。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5080" y="2758440"/>
            <a:ext cx="38931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第一步：标出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点</a:t>
            </a:r>
            <a:r>
              <a:rPr lang="en-US" altLang="zh-CN" sz="2800" b="1" i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点</a:t>
            </a:r>
            <a:r>
              <a:rPr lang="en-US" altLang="zh-CN" sz="2800" b="1" i="1" dirty="0">
                <a:solidFill>
                  <a:srgbClr val="0066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96835" y="3373755"/>
            <a:ext cx="389318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第二步：通过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数格</a:t>
            </a:r>
            <a:r>
              <a:rPr lang="zh-CN" altLang="en-US" sz="2800" b="1" dirty="0">
                <a:latin typeface="宋体" panose="02010600030101010101" pitchFamily="2" charset="-122"/>
              </a:rPr>
              <a:t>找到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B'</a:t>
            </a:r>
            <a:r>
              <a:rPr lang="zh-CN" altLang="en-US" sz="2800" b="1" dirty="0">
                <a:latin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</a:pP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5080" y="4615815"/>
            <a:ext cx="35071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第三步：顺次连线。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83055" y="2612390"/>
            <a:ext cx="92964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3200" b="1" i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200" b="1" i="1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228" name="Group 2916"/>
          <p:cNvGraphicFramePr>
            <a:graphicFrameLocks noGrp="1"/>
          </p:cNvGraphicFramePr>
          <p:nvPr/>
        </p:nvGraphicFramePr>
        <p:xfrm>
          <a:off x="1014730" y="2325370"/>
          <a:ext cx="5826760" cy="3457575"/>
        </p:xfrm>
        <a:graphic>
          <a:graphicData uri="http://schemas.openxmlformats.org/drawingml/2006/table">
            <a:tbl>
              <a:tblPr/>
              <a:tblGrid>
                <a:gridCol w="325120"/>
                <a:gridCol w="323850"/>
                <a:gridCol w="325120"/>
                <a:gridCol w="311150"/>
                <a:gridCol w="332740"/>
                <a:gridCol w="324485"/>
                <a:gridCol w="330835"/>
                <a:gridCol w="318135"/>
                <a:gridCol w="324485"/>
                <a:gridCol w="319405"/>
                <a:gridCol w="325120"/>
                <a:gridCol w="323850"/>
                <a:gridCol w="325120"/>
                <a:gridCol w="323850"/>
                <a:gridCol w="325120"/>
                <a:gridCol w="319405"/>
                <a:gridCol w="325120"/>
                <a:gridCol w="323850"/>
              </a:tblGrid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99" marB="34299" horzOverflow="overflow">
                    <a:lnL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1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696" name="Group 939"/>
          <p:cNvGrpSpPr/>
          <p:nvPr/>
        </p:nvGrpSpPr>
        <p:grpSpPr>
          <a:xfrm>
            <a:off x="1984375" y="2971165"/>
            <a:ext cx="1629147" cy="2175263"/>
            <a:chOff x="1200" y="1533"/>
            <a:chExt cx="808" cy="1379"/>
          </a:xfrm>
        </p:grpSpPr>
        <p:sp>
          <p:nvSpPr>
            <p:cNvPr id="19720" name="Line 931"/>
            <p:cNvSpPr/>
            <p:nvPr/>
          </p:nvSpPr>
          <p:spPr>
            <a:xfrm>
              <a:off x="1207" y="1537"/>
              <a:ext cx="316" cy="137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9721" name="Line 932"/>
            <p:cNvSpPr/>
            <p:nvPr/>
          </p:nvSpPr>
          <p:spPr>
            <a:xfrm>
              <a:off x="1200" y="1533"/>
              <a:ext cx="808" cy="38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9722" name="Line 933"/>
            <p:cNvSpPr/>
            <p:nvPr/>
          </p:nvSpPr>
          <p:spPr>
            <a:xfrm flipV="1">
              <a:off x="1532" y="2533"/>
              <a:ext cx="476" cy="37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23" name="Oval 18"/>
          <p:cNvSpPr/>
          <p:nvPr/>
        </p:nvSpPr>
        <p:spPr>
          <a:xfrm>
            <a:off x="1940560" y="2909570"/>
            <a:ext cx="92710" cy="76200"/>
          </a:xfrm>
          <a:prstGeom prst="ellipse">
            <a:avLst/>
          </a:prstGeom>
          <a:solidFill>
            <a:srgbClr val="0066FF"/>
          </a:solidFill>
          <a:ln w="63500">
            <a:noFill/>
          </a:ln>
        </p:spPr>
        <p:txBody>
          <a:bodyPr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3657600" y="2947035"/>
            <a:ext cx="1565275" cy="6350"/>
          </a:xfrm>
          <a:prstGeom prst="line">
            <a:avLst/>
          </a:prstGeom>
          <a:ln w="22225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 flipV="1">
            <a:off x="1994535" y="2945130"/>
            <a:ext cx="1591310" cy="4445"/>
          </a:xfrm>
          <a:prstGeom prst="line">
            <a:avLst/>
          </a:prstGeom>
          <a:ln w="22225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</p:cxn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952875" y="2437130"/>
            <a:ext cx="930275" cy="534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格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440940" y="2451735"/>
            <a:ext cx="930275" cy="534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格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51120" y="2606040"/>
            <a:ext cx="92964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15"/>
          <p:cNvSpPr/>
          <p:nvPr/>
        </p:nvSpPr>
        <p:spPr>
          <a:xfrm flipH="1">
            <a:off x="3613785" y="2986405"/>
            <a:ext cx="1609090" cy="591820"/>
          </a:xfrm>
          <a:prstGeom prst="line">
            <a:avLst/>
          </a:prstGeom>
          <a:ln w="1905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cxnSp>
        <p:nvCxnSpPr>
          <p:cNvPr id="51" name="直接连接符 50"/>
          <p:cNvCxnSpPr/>
          <p:nvPr/>
        </p:nvCxnSpPr>
        <p:spPr>
          <a:xfrm>
            <a:off x="2581275" y="5146675"/>
            <a:ext cx="1066165" cy="10795"/>
          </a:xfrm>
          <a:prstGeom prst="line">
            <a:avLst/>
          </a:prstGeom>
          <a:ln w="22225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</p:cxnSp>
      <p:cxnSp>
        <p:nvCxnSpPr>
          <p:cNvPr id="49" name="直接连接符 48"/>
          <p:cNvCxnSpPr/>
          <p:nvPr/>
        </p:nvCxnSpPr>
        <p:spPr>
          <a:xfrm>
            <a:off x="3585528" y="5157470"/>
            <a:ext cx="904240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</p:cxnSp>
      <p:sp>
        <p:nvSpPr>
          <p:cNvPr id="30" name="TextBox 29"/>
          <p:cNvSpPr txBox="1"/>
          <p:nvPr/>
        </p:nvSpPr>
        <p:spPr>
          <a:xfrm>
            <a:off x="4294505" y="4957445"/>
            <a:ext cx="93027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3200" b="1" i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707" name="直接连接符 31"/>
          <p:cNvCxnSpPr/>
          <p:nvPr/>
        </p:nvCxnSpPr>
        <p:spPr>
          <a:xfrm flipH="1">
            <a:off x="3613785" y="2697798"/>
            <a:ext cx="0" cy="2668905"/>
          </a:xfrm>
          <a:prstGeom prst="line">
            <a:avLst/>
          </a:prstGeom>
          <a:ln w="22225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</p:cxnSp>
      <p:sp>
        <p:nvSpPr>
          <p:cNvPr id="28" name="TextBox 27"/>
          <p:cNvSpPr txBox="1"/>
          <p:nvPr/>
        </p:nvSpPr>
        <p:spPr>
          <a:xfrm>
            <a:off x="1961515" y="4928235"/>
            <a:ext cx="92964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3200" b="1" i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3200" b="1" i="1">
              <a:solidFill>
                <a:srgbClr val="0066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613785" y="5145405"/>
            <a:ext cx="930275" cy="534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格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2715895" y="5177155"/>
            <a:ext cx="931545" cy="5340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格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Line 16"/>
          <p:cNvSpPr/>
          <p:nvPr/>
        </p:nvSpPr>
        <p:spPr>
          <a:xfrm flipH="1">
            <a:off x="4592320" y="2986405"/>
            <a:ext cx="630555" cy="2159635"/>
          </a:xfrm>
          <a:prstGeom prst="line">
            <a:avLst/>
          </a:prstGeom>
          <a:ln w="1905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" name="Oval 18"/>
          <p:cNvSpPr/>
          <p:nvPr/>
        </p:nvSpPr>
        <p:spPr>
          <a:xfrm>
            <a:off x="5192395" y="2915285"/>
            <a:ext cx="90170" cy="76200"/>
          </a:xfrm>
          <a:prstGeom prst="ellipse">
            <a:avLst/>
          </a:prstGeom>
          <a:solidFill>
            <a:srgbClr val="FF0000"/>
          </a:solidFill>
          <a:ln w="63500">
            <a:noFill/>
          </a:ln>
        </p:spPr>
        <p:txBody>
          <a:bodyPr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9" name="Line 17"/>
          <p:cNvSpPr/>
          <p:nvPr/>
        </p:nvSpPr>
        <p:spPr>
          <a:xfrm>
            <a:off x="3613785" y="4548505"/>
            <a:ext cx="979170" cy="596900"/>
          </a:xfrm>
          <a:prstGeom prst="line">
            <a:avLst/>
          </a:prstGeom>
          <a:ln w="1905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" name="Oval 18"/>
          <p:cNvSpPr/>
          <p:nvPr/>
        </p:nvSpPr>
        <p:spPr>
          <a:xfrm>
            <a:off x="3568700" y="4509135"/>
            <a:ext cx="90170" cy="76200"/>
          </a:xfrm>
          <a:prstGeom prst="ellipse">
            <a:avLst/>
          </a:prstGeom>
          <a:solidFill>
            <a:schemeClr val="tx1"/>
          </a:solidFill>
          <a:ln w="63500">
            <a:noFill/>
          </a:ln>
        </p:spPr>
        <p:txBody>
          <a:bodyPr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5" name="Oval 18"/>
          <p:cNvSpPr/>
          <p:nvPr/>
        </p:nvSpPr>
        <p:spPr>
          <a:xfrm>
            <a:off x="3564890" y="3542665"/>
            <a:ext cx="90170" cy="76200"/>
          </a:xfrm>
          <a:prstGeom prst="ellipse">
            <a:avLst/>
          </a:prstGeom>
          <a:solidFill>
            <a:schemeClr val="tx1"/>
          </a:solidFill>
          <a:ln w="63500">
            <a:noFill/>
          </a:ln>
        </p:spPr>
        <p:txBody>
          <a:bodyPr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9717" name="Oval 18"/>
          <p:cNvSpPr/>
          <p:nvPr/>
        </p:nvSpPr>
        <p:spPr>
          <a:xfrm flipV="1">
            <a:off x="2581275" y="5100955"/>
            <a:ext cx="92710" cy="76200"/>
          </a:xfrm>
          <a:prstGeom prst="ellipse">
            <a:avLst/>
          </a:prstGeom>
          <a:solidFill>
            <a:srgbClr val="0066FF"/>
          </a:solidFill>
          <a:ln w="63500">
            <a:noFill/>
          </a:ln>
        </p:spPr>
        <p:txBody>
          <a:bodyPr rot="10800000"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4519295" y="5100955"/>
            <a:ext cx="90170" cy="76200"/>
          </a:xfrm>
          <a:prstGeom prst="ellipse">
            <a:avLst/>
          </a:prstGeom>
          <a:solidFill>
            <a:srgbClr val="FF0000"/>
          </a:solidFill>
          <a:ln w="63500">
            <a:noFill/>
          </a:ln>
        </p:spPr>
        <p:txBody>
          <a:bodyPr/>
          <a:lstStyle/>
          <a:p>
            <a:pPr defTabSz="914400">
              <a:lnSpc>
                <a:spcPct val="12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22" grpId="0"/>
      <p:bldP spid="27" grpId="0"/>
      <p:bldP spid="23" grpId="0" animBg="1"/>
      <p:bldP spid="48" grpId="0"/>
      <p:bldP spid="48" grpId="1"/>
      <p:bldP spid="47" grpId="0"/>
      <p:bldP spid="47" grpId="1"/>
      <p:bldP spid="29" grpId="0"/>
      <p:bldP spid="30" grpId="0"/>
      <p:bldP spid="28" grpId="0"/>
      <p:bldP spid="53" grpId="0"/>
      <p:bldP spid="53" grpId="1"/>
      <p:bldP spid="52" grpId="0"/>
      <p:bldP spid="52" grpId="1"/>
      <p:bldP spid="10" grpId="0" animBg="1"/>
      <p:bldP spid="26" grpId="0" animBg="1"/>
      <p:bldP spid="25" grpId="0" animBg="1"/>
      <p:bldP spid="1971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760" y="2272665"/>
            <a:ext cx="757682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82980" y="949325"/>
            <a:ext cx="1023112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6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下列图形中是轴对称图形的在括号里画“√”。</a:t>
            </a:r>
            <a:endParaRPr kumimoji="0" lang="zh-CN" altLang="en-US" sz="36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755" y="3375978"/>
            <a:ext cx="442913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3715" y="3375978"/>
            <a:ext cx="442913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92795" y="3375978"/>
            <a:ext cx="442913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1438" y="4996815"/>
            <a:ext cx="4429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23398" y="4996815"/>
            <a:ext cx="4429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7755" y="4996498"/>
            <a:ext cx="4429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65185" y="4996498"/>
            <a:ext cx="442913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20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  <p:bldP spid="1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9150" y="1017270"/>
            <a:ext cx="866203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．选择。</a:t>
            </a:r>
            <a:endParaRPr kumimoji="0" lang="en-US" altLang="zh-CN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9150" y="1960245"/>
            <a:ext cx="908748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(1)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下列英文字母中，是轴对称图形的是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	A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Q</a:t>
            </a:r>
            <a:endParaRPr kumimoji="0" lang="en-US" altLang="zh-CN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(2)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下列各图形中，不是轴对称图形的是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065" y="4482465"/>
            <a:ext cx="7914640" cy="1226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8237220" y="2195195"/>
            <a:ext cx="58483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B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37220" y="3683635"/>
            <a:ext cx="58483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A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0" name="Rectangle 8"/>
          <p:cNvSpPr/>
          <p:nvPr/>
        </p:nvSpPr>
        <p:spPr>
          <a:xfrm>
            <a:off x="1042988" y="2708275"/>
            <a:ext cx="6697662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7505" indent="-357505" latinLnBrk="1">
              <a:lnSpc>
                <a:spcPct val="150000"/>
              </a:lnSpc>
            </a:pP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</a:pP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250" y="559435"/>
            <a:ext cx="10995025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(3)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下图是一些国家的国旗，其中是轴对称图形的有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个  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	B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个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	C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个  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	D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个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(4)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下列图形中，对称轴最多的是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	A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．正方形          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．圆          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．长方形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  <a:p>
            <a:pPr marL="323850" marR="0" indent="-45720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tabLst>
                <a:tab pos="2781300" algn="l"/>
              </a:tabLst>
              <a:defRPr/>
            </a:pP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(5)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要使大小两个圆有无数条对称轴，应采用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en-US" altLang="zh-CN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kern="1200" cap="none" spc="0" normalizeH="0" baseline="0" noProof="0">
                <a:latin typeface="+mn-lt"/>
                <a:ea typeface="宋体" panose="02010600030101010101" pitchFamily="2" charset="-122"/>
                <a:cs typeface="+mn-cs"/>
              </a:rPr>
              <a:t>种画法。</a:t>
            </a:r>
            <a:endParaRPr kumimoji="0" lang="zh-CN" altLang="en-US" sz="3200" b="1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1399540"/>
            <a:ext cx="6423025" cy="967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4510" y="5431790"/>
            <a:ext cx="6666230" cy="1022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0389235" y="815975"/>
            <a:ext cx="67437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B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2320" y="3500755"/>
            <a:ext cx="67437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B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77655" y="4991735"/>
            <a:ext cx="67437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B</a:t>
            </a:r>
            <a:endParaRPr kumimoji="0" lang="en-US" altLang="zh-CN" sz="3200" b="1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9e5e9dd-ec31-432d-bc56-348939044a0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8100"/>
      </a:accent1>
      <a:accent2>
        <a:srgbClr val="FFA74C"/>
      </a:accent2>
      <a:accent3>
        <a:srgbClr val="FFFFFF"/>
      </a:accent3>
      <a:accent4>
        <a:srgbClr val="000000"/>
      </a:accent4>
      <a:accent5>
        <a:srgbClr val="FFC1AA"/>
      </a:accent5>
      <a:accent6>
        <a:srgbClr val="E59543"/>
      </a:accent6>
      <a:hlink>
        <a:srgbClr val="FF8100"/>
      </a:hlink>
      <a:folHlink>
        <a:srgbClr val="BFB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>
        <a:spAutoFit/>
      </a:bodyPr>
      <a:lstStyle>
        <a:defPPr algn="ctr">
          <a:defRPr lang="zh-CN" altLang="en-US" sz="3600" b="1" dirty="0">
            <a:latin typeface="黑体" panose="02010609060101010101" charset="-122"/>
            <a:ea typeface="黑体" panose="02010609060101010101" charset="-122"/>
          </a:defRPr>
        </a:defPPr>
      </a:lst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778495"/>
        </a:dk2>
        <a:lt2>
          <a:srgbClr val="F0F0F0"/>
        </a:lt2>
        <a:accent1>
          <a:srgbClr val="FF8100"/>
        </a:accent1>
        <a:accent2>
          <a:srgbClr val="FFA74C"/>
        </a:accent2>
        <a:accent3>
          <a:srgbClr val="FFFFFF"/>
        </a:accent3>
        <a:accent4>
          <a:srgbClr val="000000"/>
        </a:accent4>
        <a:accent5>
          <a:srgbClr val="FFC1AA"/>
        </a:accent5>
        <a:accent6>
          <a:srgbClr val="E59543"/>
        </a:accent6>
        <a:hlink>
          <a:srgbClr val="FF8100"/>
        </a:hlink>
        <a:folHlink>
          <a:srgbClr val="BFBFB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演示</Application>
  <PresentationFormat>自定义</PresentationFormat>
  <Paragraphs>115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黑体</vt:lpstr>
      <vt:lpstr>Calibri</vt:lpstr>
      <vt:lpstr>Calibri</vt:lpstr>
      <vt:lpstr>微软雅黑</vt:lpstr>
      <vt:lpstr>楷体_GB2312</vt:lpstr>
      <vt:lpstr>新宋体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《轴对称》图形的运动PPT免费下载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2021-04-05T22:48:00Z</cp:lastPrinted>
  <dcterms:created xsi:type="dcterms:W3CDTF">2021-04-05T22:48:00Z</dcterms:created>
  <dcterms:modified xsi:type="dcterms:W3CDTF">2023-02-05T10:13:59Z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6D9132235E8346FB93CBECB50FD40104</vt:lpwstr>
  </property>
  <property fmtid="{D5CDD505-2E9C-101B-9397-08002B2CF9AE}" pid="7" name="KSOProductBuildVer">
    <vt:lpwstr>2052-11.1.0.13703</vt:lpwstr>
  </property>
</Properties>
</file>