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0" r:id="rId3"/>
    <p:sldId id="285" r:id="rId4"/>
    <p:sldId id="263" r:id="rId5"/>
    <p:sldId id="281" r:id="rId6"/>
    <p:sldId id="289" r:id="rId7"/>
    <p:sldId id="283" r:id="rId8"/>
    <p:sldId id="264" r:id="rId9"/>
    <p:sldId id="265" r:id="rId10"/>
    <p:sldId id="270" r:id="rId11"/>
    <p:sldId id="271" r:id="rId12"/>
    <p:sldId id="272" r:id="rId13"/>
    <p:sldId id="273" r:id="rId14"/>
    <p:sldId id="278" r:id="rId15"/>
    <p:sldId id="277" r:id="rId16"/>
    <p:sldId id="279" r:id="rId17"/>
    <p:sldId id="280" r:id="rId18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-4344" y="-7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1BCD0-B0A5-41E4-B4BC-6B44CF0D52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94C1D-A407-4EBB-B595-9170F11082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B78D4-BD20-4A3B-8D7C-18D02AEB9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8549A-09C8-496E-9D68-892DBCC6B6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8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10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/>
              <a:t>人教版四年级下册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2" y="1700809"/>
            <a:ext cx="9137888" cy="187220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9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平均数</a:t>
            </a:r>
            <a:endParaRPr lang="zh-CN" altLang="en-US" sz="96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2808288" y="3793333"/>
            <a:ext cx="420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</a:rPr>
              <a:t>14</a:t>
            </a:r>
            <a:r>
              <a:rPr lang="zh-CN" altLang="en-US" sz="2000" b="1" dirty="0">
                <a:latin typeface="楷体_GB2312" pitchFamily="1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</a:rPr>
              <a:t>12</a:t>
            </a:r>
            <a:r>
              <a:rPr lang="zh-CN" altLang="en-US" sz="2000" b="1" dirty="0">
                <a:latin typeface="楷体_GB2312" pitchFamily="1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</a:rPr>
              <a:t>11</a:t>
            </a:r>
            <a:r>
              <a:rPr lang="zh-CN" altLang="en-US" sz="2000" b="1" dirty="0">
                <a:latin typeface="楷体_GB2312" pitchFamily="1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</a:rPr>
              <a:t>15</a:t>
            </a:r>
            <a:r>
              <a:rPr lang="zh-CN" altLang="en-US" sz="2000" b="1" dirty="0">
                <a:solidFill>
                  <a:srgbClr val="000000"/>
                </a:solidFill>
              </a:rPr>
              <a:t>）</a:t>
            </a:r>
            <a:r>
              <a:rPr lang="en-US" altLang="zh-CN" sz="2000" b="1" dirty="0">
                <a:solidFill>
                  <a:srgbClr val="000000"/>
                </a:solidFill>
                <a:latin typeface="楷体_GB2312" pitchFamily="1" charset="-122"/>
              </a:rPr>
              <a:t>÷</a:t>
            </a:r>
            <a:r>
              <a:rPr lang="en-US" altLang="zh-CN" sz="2000" b="1" dirty="0">
                <a:solidFill>
                  <a:srgbClr val="000000"/>
                </a:solidFill>
              </a:rPr>
              <a:t>4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2562225" y="4443413"/>
            <a:ext cx="2592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latin typeface="楷体_GB2312" pitchFamily="1" charset="-122"/>
              </a:rPr>
              <a:t>＝</a:t>
            </a:r>
            <a:r>
              <a:rPr lang="en-US" altLang="zh-CN" sz="2000" b="1">
                <a:solidFill>
                  <a:srgbClr val="000000"/>
                </a:solidFill>
              </a:rPr>
              <a:t>52</a:t>
            </a:r>
            <a:r>
              <a:rPr lang="en-US" altLang="zh-CN" sz="2000" b="1">
                <a:solidFill>
                  <a:srgbClr val="000000"/>
                </a:solidFill>
                <a:latin typeface="楷体_GB2312" pitchFamily="1" charset="-122"/>
              </a:rPr>
              <a:t>÷</a:t>
            </a:r>
            <a:r>
              <a:rPr lang="en-US" altLang="zh-CN" sz="2000" b="1">
                <a:solidFill>
                  <a:srgbClr val="000000"/>
                </a:solidFill>
              </a:rPr>
              <a:t>4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2562225" y="4900613"/>
            <a:ext cx="2592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latin typeface="楷体_GB2312" pitchFamily="1" charset="-122"/>
              </a:rPr>
              <a:t>＝</a:t>
            </a:r>
            <a:r>
              <a:rPr lang="en-US" altLang="zh-CN" sz="2000" b="1">
                <a:solidFill>
                  <a:srgbClr val="000000"/>
                </a:solidFill>
              </a:rPr>
              <a:t>13</a:t>
            </a:r>
            <a:r>
              <a:rPr lang="zh-CN" altLang="en-US" sz="2000" b="1">
                <a:solidFill>
                  <a:srgbClr val="000000"/>
                </a:solidFill>
              </a:rPr>
              <a:t>（个）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2562225" y="5499100"/>
            <a:ext cx="5976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_GB2312" pitchFamily="1" charset="-122"/>
              </a:rPr>
              <a:t>答：环保小队平均每人收集了</a:t>
            </a:r>
            <a:r>
              <a:rPr lang="en-US" altLang="zh-CN" sz="2000" b="1">
                <a:solidFill>
                  <a:srgbClr val="000000"/>
                </a:solidFill>
              </a:rPr>
              <a:t>13</a:t>
            </a:r>
            <a:r>
              <a:rPr lang="zh-CN" altLang="en-US" sz="2000" b="1">
                <a:solidFill>
                  <a:srgbClr val="000000"/>
                </a:solidFill>
                <a:latin typeface="楷体_GB2312" pitchFamily="1" charset="-122"/>
              </a:rPr>
              <a:t>个废旧饮料瓶。</a:t>
            </a:r>
            <a:endParaRPr lang="zh-CN" altLang="en-US" sz="2000" b="1">
              <a:solidFill>
                <a:srgbClr val="000000"/>
              </a:solidFill>
              <a:latin typeface="楷体_GB2312" pitchFamily="1" charset="-122"/>
            </a:endParaRPr>
          </a:p>
        </p:txBody>
      </p:sp>
      <p:sp>
        <p:nvSpPr>
          <p:cNvPr id="5134" name="AutoShape 27"/>
          <p:cNvSpPr>
            <a:spLocks noChangeArrowheads="1"/>
          </p:cNvSpPr>
          <p:nvPr/>
        </p:nvSpPr>
        <p:spPr bwMode="auto">
          <a:xfrm>
            <a:off x="2267744" y="1255713"/>
            <a:ext cx="3181350" cy="922338"/>
          </a:xfrm>
          <a:prstGeom prst="wedgeRoundRectCallout">
            <a:avLst>
              <a:gd name="adj1" fmla="val -57000"/>
              <a:gd name="adj2" fmla="val -52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tIns="10800" bIns="82800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latin typeface="楷体_GB2312" pitchFamily="1" charset="-122"/>
              </a:rPr>
              <a:t>通过先和后分的方法，像下面这样计算。</a:t>
            </a:r>
            <a:endParaRPr lang="en-US" sz="2000" b="1" dirty="0">
              <a:latin typeface="楷体_GB2312" pitchFamily="1" charset="-122"/>
            </a:endParaRPr>
          </a:p>
        </p:txBody>
      </p:sp>
      <p:grpSp>
        <p:nvGrpSpPr>
          <p:cNvPr id="4" name="Group 26"/>
          <p:cNvGrpSpPr/>
          <p:nvPr/>
        </p:nvGrpSpPr>
        <p:grpSpPr>
          <a:xfrm>
            <a:off x="5550694" y="2110582"/>
            <a:ext cx="3978275" cy="1471612"/>
            <a:chOff x="0" y="0"/>
            <a:chExt cx="2506" cy="927"/>
          </a:xfrm>
        </p:grpSpPr>
        <p:pic>
          <p:nvPicPr>
            <p:cNvPr id="5131" name="Picture 20" descr="男天使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38" y="0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2" name="AutoShape 27"/>
            <p:cNvSpPr>
              <a:spLocks noChangeArrowheads="1"/>
            </p:cNvSpPr>
            <p:nvPr/>
          </p:nvSpPr>
          <p:spPr bwMode="auto">
            <a:xfrm>
              <a:off x="0" y="90"/>
              <a:ext cx="1549" cy="837"/>
            </a:xfrm>
            <a:prstGeom prst="wedgeRoundRectCallout">
              <a:avLst>
                <a:gd name="adj1" fmla="val 58287"/>
                <a:gd name="adj2" fmla="val -1725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13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就是</a:t>
              </a:r>
              <a:r>
                <a:rPr lang="en-US" altLang="zh-CN" sz="2000" b="1" dirty="0">
                  <a:solidFill>
                    <a:srgbClr val="000000"/>
                  </a:solidFill>
                </a:rPr>
                <a:t>14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、</a:t>
              </a:r>
              <a:r>
                <a:rPr lang="en-US" altLang="zh-CN" sz="2000" b="1" dirty="0">
                  <a:solidFill>
                    <a:srgbClr val="000000"/>
                  </a:solidFill>
                </a:rPr>
                <a:t>12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、</a:t>
              </a:r>
              <a:endParaRPr lang="en-US" sz="2000" b="1" dirty="0">
                <a:solidFill>
                  <a:srgbClr val="000000"/>
                </a:solidFill>
                <a:latin typeface="楷体_GB2312" pitchFamily="1" charset="-122"/>
              </a:endParaRPr>
            </a:p>
            <a:p>
              <a:pPr>
                <a:lnSpc>
                  <a:spcPct val="120000"/>
                </a:lnSpc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11</a:t>
              </a:r>
              <a:r>
                <a:rPr lang="zh-CN" altLang="en-US" sz="2000" b="1" dirty="0">
                  <a:solidFill>
                    <a:srgbClr val="000000"/>
                  </a:solidFill>
                </a:rPr>
                <a:t>、</a:t>
              </a:r>
              <a:r>
                <a:rPr lang="en-US" altLang="zh-CN" sz="2000" b="1" dirty="0">
                  <a:solidFill>
                    <a:srgbClr val="000000"/>
                  </a:solidFill>
                </a:rPr>
                <a:t>15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这</a:t>
              </a:r>
              <a:r>
                <a:rPr lang="en-US" altLang="zh-CN" sz="2000" b="1" dirty="0">
                  <a:solidFill>
                    <a:srgbClr val="000000"/>
                  </a:solidFill>
                </a:rPr>
                <a:t>4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个数</a:t>
              </a:r>
              <a:endParaRPr lang="en-US" sz="2000" b="1" dirty="0">
                <a:solidFill>
                  <a:srgbClr val="000000"/>
                </a:solidFill>
                <a:latin typeface="楷体_GB2312" pitchFamily="1" charset="-122"/>
              </a:endParaRPr>
            </a:p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_GB2312" pitchFamily="1" charset="-122"/>
                </a:rPr>
                <a:t>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itchFamily="1" charset="-122"/>
                </a:rPr>
                <a:t>平均数</a:t>
              </a:r>
              <a:r>
                <a:rPr lang="zh-CN" altLang="en-US" sz="2000" b="1" dirty="0">
                  <a:latin typeface="楷体_GB2312" pitchFamily="1" charset="-122"/>
                </a:rPr>
                <a:t>。</a:t>
              </a:r>
              <a:endParaRPr lang="en-US" sz="2000" b="1" dirty="0">
                <a:latin typeface="楷体_GB2312" pitchFamily="1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52042" y="4300538"/>
            <a:ext cx="11104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总数量</a:t>
            </a:r>
            <a:endParaRPr lang="zh-CN" altLang="en-US" sz="20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50694" y="4300538"/>
            <a:ext cx="11557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总份数</a:t>
            </a:r>
            <a:endParaRPr lang="zh-CN" altLang="en-US" sz="20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408" y="4300538"/>
            <a:ext cx="105328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平均数</a:t>
            </a:r>
            <a:endParaRPr lang="zh-CN" altLang="en-US" sz="20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21251" y="4181803"/>
            <a:ext cx="560357" cy="5232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6852764" y="4238983"/>
            <a:ext cx="386644" cy="5232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3528" y="852281"/>
            <a:ext cx="1714673" cy="35052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3" grpId="0"/>
      <p:bldP spid="7175" grpId="0"/>
      <p:bldP spid="5134" grpId="0" animBg="1"/>
      <p:bldP spid="5" grpId="0" animBg="1"/>
      <p:bldP spid="18" grpId="0" animBg="1"/>
      <p:bldP spid="19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/>
          <p:nvPr/>
        </p:nvGrpSpPr>
        <p:grpSpPr>
          <a:xfrm>
            <a:off x="4762500" y="892152"/>
            <a:ext cx="3978275" cy="1131887"/>
            <a:chOff x="0" y="0"/>
            <a:chExt cx="2506" cy="713"/>
          </a:xfrm>
        </p:grpSpPr>
        <p:pic>
          <p:nvPicPr>
            <p:cNvPr id="3" name="Picture 20" descr="男天使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38" y="0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0" y="90"/>
              <a:ext cx="1549" cy="579"/>
            </a:xfrm>
            <a:prstGeom prst="wedgeRoundRectCallout">
              <a:avLst>
                <a:gd name="adj1" fmla="val 58287"/>
                <a:gd name="adj2" fmla="val -1725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en-US" altLang="zh-CN" sz="2000" b="1" dirty="0">
                  <a:latin typeface="楷体_GB2312" pitchFamily="1" charset="-122"/>
                </a:rPr>
                <a:t>13</a:t>
              </a:r>
              <a:r>
                <a:rPr lang="zh-CN" altLang="en-US" sz="2000" b="1" dirty="0">
                  <a:latin typeface="楷体_GB2312" pitchFamily="1" charset="-122"/>
                </a:rPr>
                <a:t>个是谁收集到的水瓶数量？</a:t>
              </a:r>
              <a:endParaRPr lang="en-US" sz="2000" b="1" dirty="0">
                <a:latin typeface="楷体_GB2312" pitchFamily="1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19065" y="1613861"/>
            <a:ext cx="6192838" cy="4557713"/>
            <a:chOff x="250825" y="2108200"/>
            <a:chExt cx="6192838" cy="4557713"/>
          </a:xfrm>
        </p:grpSpPr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250825" y="2843213"/>
              <a:ext cx="8651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小红</a:t>
              </a:r>
              <a:endParaRPr lang="zh-CN" altLang="en-US" sz="2000" b="1">
                <a:latin typeface="楷体_GB2312" pitchFamily="1" charset="-122"/>
              </a:endParaRPr>
            </a:p>
          </p:txBody>
        </p:sp>
        <p:sp>
          <p:nvSpPr>
            <p:cNvPr id="7" name="TextBox 18"/>
            <p:cNvSpPr txBox="1">
              <a:spLocks noChangeArrowheads="1"/>
            </p:cNvSpPr>
            <p:nvPr/>
          </p:nvSpPr>
          <p:spPr bwMode="auto">
            <a:xfrm>
              <a:off x="250825" y="3763963"/>
              <a:ext cx="8651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小兰</a:t>
              </a:r>
              <a:endParaRPr lang="zh-CN" altLang="en-US" sz="2000" b="1">
                <a:latin typeface="楷体_GB2312" pitchFamily="1" charset="-122"/>
              </a:endParaRPr>
            </a:p>
          </p:txBody>
        </p:sp>
        <p:sp>
          <p:nvSpPr>
            <p:cNvPr id="8" name="TextBox 19"/>
            <p:cNvSpPr txBox="1">
              <a:spLocks noChangeArrowheads="1"/>
            </p:cNvSpPr>
            <p:nvPr/>
          </p:nvSpPr>
          <p:spPr bwMode="auto">
            <a:xfrm>
              <a:off x="250825" y="4652963"/>
              <a:ext cx="8651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小亮</a:t>
              </a:r>
              <a:endParaRPr lang="zh-CN" altLang="en-US" sz="2000" b="1">
                <a:latin typeface="楷体_GB2312" pitchFamily="1" charset="-122"/>
              </a:endParaRPr>
            </a:p>
          </p:txBody>
        </p:sp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250825" y="5537200"/>
              <a:ext cx="865188" cy="41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小明</a:t>
              </a:r>
              <a:endParaRPr lang="zh-CN" altLang="en-US" sz="2000" b="1">
                <a:latin typeface="楷体_GB2312" pitchFamily="1" charset="-122"/>
              </a:endParaRPr>
            </a:p>
          </p:txBody>
        </p:sp>
        <p:grpSp>
          <p:nvGrpSpPr>
            <p:cNvPr id="10" name="组合 25"/>
            <p:cNvGrpSpPr/>
            <p:nvPr/>
          </p:nvGrpSpPr>
          <p:grpSpPr>
            <a:xfrm>
              <a:off x="630238" y="2108200"/>
              <a:ext cx="5813425" cy="4557713"/>
              <a:chOff x="0" y="0"/>
              <a:chExt cx="5813425" cy="4557986"/>
            </a:xfrm>
          </p:grpSpPr>
          <p:sp>
            <p:nvSpPr>
              <p:cNvPr id="11" name="TextBox 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865187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zh-CN" altLang="en-US" sz="1600" b="1">
                    <a:latin typeface="楷体_GB2312" pitchFamily="1" charset="-122"/>
                  </a:rPr>
                  <a:t>姓名</a:t>
                </a:r>
                <a:endParaRPr lang="zh-CN" altLang="en-US" sz="1600" b="1">
                  <a:latin typeface="楷体_GB2312" pitchFamily="1" charset="-122"/>
                </a:endParaRPr>
              </a:p>
            </p:txBody>
          </p:sp>
          <p:grpSp>
            <p:nvGrpSpPr>
              <p:cNvPr id="12" name="组合 23"/>
              <p:cNvGrpSpPr/>
              <p:nvPr/>
            </p:nvGrpSpPr>
            <p:grpSpPr>
              <a:xfrm>
                <a:off x="288925" y="384175"/>
                <a:ext cx="4445000" cy="3821113"/>
                <a:chOff x="0" y="0"/>
                <a:chExt cx="4445000" cy="3821113"/>
              </a:xfrm>
            </p:grpSpPr>
            <p:pic>
              <p:nvPicPr>
                <p:cNvPr id="30" name="Picture 65" descr="15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 bwMode="auto">
                <a:xfrm>
                  <a:off x="0" y="0"/>
                  <a:ext cx="4392612" cy="382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Line 28"/>
                <p:cNvSpPr>
                  <a:spLocks noChangeShapeType="1"/>
                </p:cNvSpPr>
                <p:nvPr/>
              </p:nvSpPr>
              <p:spPr bwMode="auto">
                <a:xfrm>
                  <a:off x="4084637" y="3807420"/>
                  <a:ext cx="360363" cy="0"/>
                </a:xfrm>
                <a:prstGeom prst="line">
                  <a:avLst/>
                </a:prstGeom>
                <a:noFill/>
                <a:ln w="12700">
                  <a:solidFill>
                    <a:srgbClr val="0091BB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" name="TextBox 29"/>
              <p:cNvSpPr txBox="1">
                <a:spLocks noChangeArrowheads="1"/>
              </p:cNvSpPr>
              <p:nvPr/>
            </p:nvSpPr>
            <p:spPr bwMode="auto">
              <a:xfrm>
                <a:off x="4446587" y="4157935"/>
                <a:ext cx="1366838" cy="38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zh-CN" altLang="en-US" sz="1600" b="1">
                    <a:latin typeface="楷体_GB2312" pitchFamily="1" charset="-122"/>
                  </a:rPr>
                  <a:t>数量</a:t>
                </a:r>
                <a:r>
                  <a:rPr lang="zh-CN" altLang="en-US" sz="1000" b="1">
                    <a:latin typeface="楷体_GB2312" pitchFamily="1" charset="-122"/>
                  </a:rPr>
                  <a:t> </a:t>
                </a:r>
                <a:r>
                  <a:rPr lang="en-US" altLang="zh-CN" sz="1600" b="1">
                    <a:latin typeface="楷体_GB2312" pitchFamily="1" charset="-122"/>
                  </a:rPr>
                  <a:t>/</a:t>
                </a:r>
                <a:r>
                  <a:rPr lang="en-US" altLang="zh-CN" sz="1000" b="1">
                    <a:latin typeface="楷体_GB2312" pitchFamily="1" charset="-122"/>
                  </a:rPr>
                  <a:t> </a:t>
                </a:r>
                <a:r>
                  <a:rPr lang="zh-CN" altLang="en-US" sz="1600" b="1">
                    <a:latin typeface="楷体_GB2312" pitchFamily="1" charset="-122"/>
                  </a:rPr>
                  <a:t>个</a:t>
                </a:r>
                <a:endParaRPr lang="zh-CN" altLang="en-US" sz="1600" b="1">
                  <a:latin typeface="楷体_GB2312" pitchFamily="1" charset="-122"/>
                </a:endParaRPr>
              </a:p>
            </p:txBody>
          </p:sp>
          <p:sp>
            <p:nvSpPr>
              <p:cNvPr id="14" name="TextBox 29"/>
              <p:cNvSpPr txBox="1">
                <a:spLocks noChangeArrowheads="1"/>
              </p:cNvSpPr>
              <p:nvPr/>
            </p:nvSpPr>
            <p:spPr bwMode="auto">
              <a:xfrm>
                <a:off x="177800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0</a:t>
                </a:r>
                <a:endParaRPr lang="en-US" altLang="zh-CN" sz="1600" b="1"/>
              </a:p>
            </p:txBody>
          </p:sp>
          <p:sp>
            <p:nvSpPr>
              <p:cNvPr id="15" name="TextBox 29"/>
              <p:cNvSpPr txBox="1">
                <a:spLocks noChangeArrowheads="1"/>
              </p:cNvSpPr>
              <p:nvPr/>
            </p:nvSpPr>
            <p:spPr bwMode="auto">
              <a:xfrm>
                <a:off x="692150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2</a:t>
                </a:r>
                <a:endParaRPr lang="en-US" altLang="zh-CN" sz="1600" b="1"/>
              </a:p>
            </p:txBody>
          </p:sp>
          <p:sp>
            <p:nvSpPr>
              <p:cNvPr id="16" name="TextBox 29"/>
              <p:cNvSpPr txBox="1">
                <a:spLocks noChangeArrowheads="1"/>
              </p:cNvSpPr>
              <p:nvPr/>
            </p:nvSpPr>
            <p:spPr bwMode="auto">
              <a:xfrm>
                <a:off x="422275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</a:t>
                </a:r>
                <a:endParaRPr lang="en-US" altLang="zh-CN" sz="1600" b="1"/>
              </a:p>
            </p:txBody>
          </p:sp>
          <p:sp>
            <p:nvSpPr>
              <p:cNvPr id="17" name="TextBox 29"/>
              <p:cNvSpPr txBox="1">
                <a:spLocks noChangeArrowheads="1"/>
              </p:cNvSpPr>
              <p:nvPr/>
            </p:nvSpPr>
            <p:spPr bwMode="auto">
              <a:xfrm>
                <a:off x="1752600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6</a:t>
                </a:r>
                <a:endParaRPr lang="en-US" altLang="zh-CN" sz="1600" b="1"/>
              </a:p>
            </p:txBody>
          </p:sp>
          <p:sp>
            <p:nvSpPr>
              <p:cNvPr id="18" name="TextBox 29"/>
              <p:cNvSpPr txBox="1">
                <a:spLocks noChangeArrowheads="1"/>
              </p:cNvSpPr>
              <p:nvPr/>
            </p:nvSpPr>
            <p:spPr bwMode="auto">
              <a:xfrm>
                <a:off x="960437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3</a:t>
                </a:r>
                <a:endParaRPr lang="en-US" altLang="zh-CN" sz="1600" b="1"/>
              </a:p>
            </p:txBody>
          </p:sp>
          <p:sp>
            <p:nvSpPr>
              <p:cNvPr id="19" name="TextBox 29"/>
              <p:cNvSpPr txBox="1">
                <a:spLocks noChangeArrowheads="1"/>
              </p:cNvSpPr>
              <p:nvPr/>
            </p:nvSpPr>
            <p:spPr bwMode="auto">
              <a:xfrm>
                <a:off x="1204912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4</a:t>
                </a:r>
                <a:endParaRPr lang="en-US" altLang="zh-CN" sz="1600" b="1"/>
              </a:p>
            </p:txBody>
          </p:sp>
          <p:sp>
            <p:nvSpPr>
              <p:cNvPr id="20" name="TextBox 29"/>
              <p:cNvSpPr txBox="1">
                <a:spLocks noChangeArrowheads="1"/>
              </p:cNvSpPr>
              <p:nvPr/>
            </p:nvSpPr>
            <p:spPr bwMode="auto">
              <a:xfrm>
                <a:off x="1484312" y="4172223"/>
                <a:ext cx="288925" cy="38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5</a:t>
                </a:r>
                <a:endParaRPr lang="en-US" altLang="zh-CN" sz="1600" b="1"/>
              </a:p>
            </p:txBody>
          </p:sp>
          <p:sp>
            <p:nvSpPr>
              <p:cNvPr id="21" name="TextBox 29"/>
              <p:cNvSpPr txBox="1">
                <a:spLocks noChangeArrowheads="1"/>
              </p:cNvSpPr>
              <p:nvPr/>
            </p:nvSpPr>
            <p:spPr bwMode="auto">
              <a:xfrm>
                <a:off x="2006600" y="4172223"/>
                <a:ext cx="288925" cy="38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7</a:t>
                </a:r>
                <a:endParaRPr lang="en-US" altLang="zh-CN" sz="1600" b="1"/>
              </a:p>
            </p:txBody>
          </p:sp>
          <p:sp>
            <p:nvSpPr>
              <p:cNvPr id="22" name="TextBox 29"/>
              <p:cNvSpPr txBox="1">
                <a:spLocks noChangeArrowheads="1"/>
              </p:cNvSpPr>
              <p:nvPr/>
            </p:nvSpPr>
            <p:spPr bwMode="auto">
              <a:xfrm>
                <a:off x="2276475" y="4172223"/>
                <a:ext cx="288925" cy="38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8</a:t>
                </a:r>
                <a:endParaRPr lang="en-US" altLang="zh-CN" sz="1600" b="1"/>
              </a:p>
            </p:txBody>
          </p:sp>
          <p:sp>
            <p:nvSpPr>
              <p:cNvPr id="23" name="TextBox 29"/>
              <p:cNvSpPr txBox="1">
                <a:spLocks noChangeArrowheads="1"/>
              </p:cNvSpPr>
              <p:nvPr/>
            </p:nvSpPr>
            <p:spPr bwMode="auto">
              <a:xfrm>
                <a:off x="3014662" y="4172223"/>
                <a:ext cx="433388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11</a:t>
                </a:r>
                <a:endParaRPr lang="en-US" altLang="zh-CN" sz="1600" b="1"/>
              </a:p>
            </p:txBody>
          </p:sp>
          <p:sp>
            <p:nvSpPr>
              <p:cNvPr id="24" name="TextBox 29"/>
              <p:cNvSpPr txBox="1">
                <a:spLocks noChangeArrowheads="1"/>
              </p:cNvSpPr>
              <p:nvPr/>
            </p:nvSpPr>
            <p:spPr bwMode="auto">
              <a:xfrm>
                <a:off x="2736850" y="4172223"/>
                <a:ext cx="431800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10</a:t>
                </a:r>
                <a:endParaRPr lang="en-US" altLang="zh-CN" sz="1600" b="1"/>
              </a:p>
            </p:txBody>
          </p:sp>
          <p:sp>
            <p:nvSpPr>
              <p:cNvPr id="25" name="TextBox 29"/>
              <p:cNvSpPr txBox="1">
                <a:spLocks noChangeArrowheads="1"/>
              </p:cNvSpPr>
              <p:nvPr/>
            </p:nvSpPr>
            <p:spPr bwMode="auto">
              <a:xfrm>
                <a:off x="2544762" y="4172223"/>
                <a:ext cx="28892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9</a:t>
                </a:r>
                <a:endParaRPr lang="en-US" altLang="zh-CN" sz="1600" b="1"/>
              </a:p>
            </p:txBody>
          </p:sp>
          <p:sp>
            <p:nvSpPr>
              <p:cNvPr id="26" name="TextBox 29"/>
              <p:cNvSpPr txBox="1">
                <a:spLocks noChangeArrowheads="1"/>
              </p:cNvSpPr>
              <p:nvPr/>
            </p:nvSpPr>
            <p:spPr bwMode="auto">
              <a:xfrm>
                <a:off x="3294062" y="4172223"/>
                <a:ext cx="433388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12</a:t>
                </a:r>
                <a:endParaRPr lang="en-US" altLang="zh-CN" sz="1600" b="1"/>
              </a:p>
            </p:txBody>
          </p:sp>
          <p:sp>
            <p:nvSpPr>
              <p:cNvPr id="27" name="TextBox 29"/>
              <p:cNvSpPr txBox="1">
                <a:spLocks noChangeArrowheads="1"/>
              </p:cNvSpPr>
              <p:nvPr/>
            </p:nvSpPr>
            <p:spPr bwMode="auto">
              <a:xfrm>
                <a:off x="3557587" y="4172223"/>
                <a:ext cx="433388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13</a:t>
                </a:r>
                <a:endParaRPr lang="en-US" altLang="zh-CN" sz="1600" b="1"/>
              </a:p>
            </p:txBody>
          </p:sp>
          <p:sp>
            <p:nvSpPr>
              <p:cNvPr id="28" name="TextBox 29"/>
              <p:cNvSpPr txBox="1">
                <a:spLocks noChangeArrowheads="1"/>
              </p:cNvSpPr>
              <p:nvPr/>
            </p:nvSpPr>
            <p:spPr bwMode="auto">
              <a:xfrm>
                <a:off x="3816350" y="4172223"/>
                <a:ext cx="433387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14</a:t>
                </a:r>
                <a:endParaRPr lang="en-US" altLang="zh-CN" sz="1600" b="1"/>
              </a:p>
            </p:txBody>
          </p:sp>
          <p:sp>
            <p:nvSpPr>
              <p:cNvPr id="29" name="TextBox 29"/>
              <p:cNvSpPr txBox="1">
                <a:spLocks noChangeArrowheads="1"/>
              </p:cNvSpPr>
              <p:nvPr/>
            </p:nvSpPr>
            <p:spPr bwMode="auto">
              <a:xfrm>
                <a:off x="4081462" y="4172223"/>
                <a:ext cx="433388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Tx/>
                  <a:buNone/>
                </a:pPr>
                <a:r>
                  <a:rPr lang="en-US" altLang="zh-CN" sz="1600" b="1"/>
                  <a:t>15</a:t>
                </a:r>
                <a:endParaRPr lang="en-US" altLang="zh-CN" sz="1600" b="1"/>
              </a:p>
            </p:txBody>
          </p:sp>
        </p:grpSp>
        <p:pic>
          <p:nvPicPr>
            <p:cNvPr id="32" name="Picture 62" descr="9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962025" y="4437063"/>
              <a:ext cx="2855913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Line 66"/>
            <p:cNvSpPr>
              <a:spLocks noChangeShapeType="1"/>
            </p:cNvSpPr>
            <p:nvPr/>
          </p:nvSpPr>
          <p:spPr bwMode="auto">
            <a:xfrm flipH="1">
              <a:off x="4365625" y="2492375"/>
              <a:ext cx="0" cy="3816350"/>
            </a:xfrm>
            <a:prstGeom prst="line">
              <a:avLst/>
            </a:prstGeom>
            <a:noFill/>
            <a:ln w="13970">
              <a:solidFill>
                <a:srgbClr val="D33B8C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34" name="Picture 68" descr="12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962025" y="5348288"/>
              <a:ext cx="3371850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4" descr="12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962025" y="2640013"/>
              <a:ext cx="33718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71" descr="8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962025" y="3529013"/>
              <a:ext cx="3124200" cy="7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74" descr="13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>
              <a:off x="4446588" y="2625576"/>
              <a:ext cx="227012" cy="703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76" descr="11 - 副本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4421372" y="5364162"/>
              <a:ext cx="495300" cy="69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矩形 40"/>
          <p:cNvSpPr/>
          <p:nvPr/>
        </p:nvSpPr>
        <p:spPr bwMode="auto">
          <a:xfrm>
            <a:off x="4762500" y="3738830"/>
            <a:ext cx="3978275" cy="132343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楷体_GB2312" pitchFamily="1" charset="-122"/>
              </a:rPr>
              <a:t>平均数在它们一组数据的中间，不一定是这组数据中的数，是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</a:rPr>
              <a:t>虚拟数</a:t>
            </a:r>
            <a:r>
              <a:rPr lang="zh-CN" altLang="en-US" sz="2000" b="1" dirty="0">
                <a:latin typeface="楷体_GB2312" pitchFamily="1" charset="-122"/>
              </a:rPr>
              <a:t>，它代表的是一组数据的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1" charset="-122"/>
              </a:rPr>
              <a:t>总体水平</a:t>
            </a:r>
            <a:r>
              <a:rPr lang="zh-CN" altLang="en-US" sz="2000" b="1" dirty="0">
                <a:latin typeface="楷体_GB2312" pitchFamily="1" charset="-122"/>
              </a:rPr>
              <a:t>。</a:t>
            </a:r>
            <a:endParaRPr lang="zh-CN" altLang="en-US" sz="2000" b="1" dirty="0">
              <a:latin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5"/>
          <p:cNvSpPr>
            <a:spLocks noChangeAspect="1" noChangeArrowheads="1" noTextEdit="1"/>
          </p:cNvSpPr>
          <p:nvPr/>
        </p:nvSpPr>
        <p:spPr bwMode="auto">
          <a:xfrm>
            <a:off x="-142875" y="692150"/>
            <a:ext cx="64706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Text Box 25"/>
          <p:cNvSpPr txBox="1">
            <a:spLocks noChangeArrowheads="1"/>
          </p:cNvSpPr>
          <p:nvPr/>
        </p:nvSpPr>
        <p:spPr bwMode="auto">
          <a:xfrm>
            <a:off x="1965325" y="1912938"/>
            <a:ext cx="45307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607" tIns="28804" rIns="57607" bIns="28804"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en-US" altLang="zh-CN" sz="1800" b="1">
                <a:solidFill>
                  <a:srgbClr val="000000"/>
                </a:solidFill>
              </a:rPr>
              <a:t>2014</a:t>
            </a:r>
            <a:r>
              <a:rPr lang="zh-CN" altLang="en-US" sz="1800" b="1">
                <a:solidFill>
                  <a:srgbClr val="000000"/>
                </a:solidFill>
              </a:rPr>
              <a:t>年</a:t>
            </a:r>
            <a:r>
              <a:rPr lang="zh-CN" altLang="en-US" sz="1800" b="1">
                <a:solidFill>
                  <a:srgbClr val="000000"/>
                </a:solidFill>
                <a:latin typeface="楷体_GB2312" pitchFamily="1" charset="-122"/>
              </a:rPr>
              <a:t>小刚家各季度用水量情况统计图</a:t>
            </a:r>
            <a:endParaRPr lang="zh-CN" altLang="en-US" sz="1800" b="1">
              <a:latin typeface="楷体_GB2312" pitchFamily="1" charset="-122"/>
            </a:endParaRPr>
          </a:p>
        </p:txBody>
      </p:sp>
      <p:sp>
        <p:nvSpPr>
          <p:cNvPr id="8196" name="Text Box 24"/>
          <p:cNvSpPr txBox="1">
            <a:spLocks noChangeArrowheads="1"/>
          </p:cNvSpPr>
          <p:nvPr/>
        </p:nvSpPr>
        <p:spPr bwMode="auto">
          <a:xfrm>
            <a:off x="2489200" y="5457825"/>
            <a:ext cx="4170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607" tIns="28804" rIns="57607" bIns="28804"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>
                <a:solidFill>
                  <a:srgbClr val="000000"/>
                </a:solidFill>
              </a:rPr>
              <a:t>.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16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24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35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21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r>
              <a:rPr lang="en-US" altLang="zh-CN" sz="2000" b="1">
                <a:solidFill>
                  <a:srgbClr val="000000"/>
                </a:solidFill>
              </a:rPr>
              <a:t>÷4</a:t>
            </a:r>
            <a:endParaRPr lang="en-US" altLang="zh-CN" sz="2000" b="1"/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b="1">
                <a:solidFill>
                  <a:srgbClr val="000000"/>
                </a:solidFill>
              </a:rPr>
              <a:t>.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16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24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35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21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r>
              <a:rPr lang="en-US" altLang="zh-CN" sz="2000" b="1">
                <a:solidFill>
                  <a:srgbClr val="000000"/>
                </a:solidFill>
              </a:rPr>
              <a:t>÷12</a:t>
            </a:r>
            <a:endParaRPr lang="en-US" altLang="zh-CN" sz="2000" b="1"/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000" b="1">
                <a:solidFill>
                  <a:srgbClr val="000000"/>
                </a:solidFill>
              </a:rPr>
              <a:t>.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16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24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35</a:t>
            </a:r>
            <a:r>
              <a:rPr lang="zh-CN" altLang="en-US" sz="2000" b="1">
                <a:solidFill>
                  <a:srgbClr val="000000"/>
                </a:solidFill>
              </a:rPr>
              <a:t>＋</a:t>
            </a:r>
            <a:r>
              <a:rPr lang="en-US" altLang="zh-CN" sz="2000" b="1">
                <a:solidFill>
                  <a:srgbClr val="000000"/>
                </a:solidFill>
              </a:rPr>
              <a:t>21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r>
              <a:rPr lang="en-US" altLang="zh-CN" sz="2000" b="1">
                <a:solidFill>
                  <a:srgbClr val="000000"/>
                </a:solidFill>
              </a:rPr>
              <a:t>÷365</a:t>
            </a:r>
            <a:endParaRPr lang="en-US" altLang="zh-CN" sz="2000" b="1"/>
          </a:p>
        </p:txBody>
      </p:sp>
      <p:sp>
        <p:nvSpPr>
          <p:cNvPr id="8197" name="Text Box 19"/>
          <p:cNvSpPr txBox="1">
            <a:spLocks noChangeArrowheads="1"/>
          </p:cNvSpPr>
          <p:nvPr/>
        </p:nvSpPr>
        <p:spPr bwMode="auto">
          <a:xfrm>
            <a:off x="1652588" y="4948238"/>
            <a:ext cx="54578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607" tIns="28804" rIns="57607" bIns="28804"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latin typeface="楷体_GB2312" pitchFamily="1" charset="-122"/>
              </a:rPr>
              <a:t>小刚家平均每月用水多少吨</a:t>
            </a:r>
            <a:r>
              <a:rPr lang="en-US" altLang="zh-CN" sz="2000" b="1">
                <a:latin typeface="楷体_GB2312" pitchFamily="1" charset="-122"/>
              </a:rPr>
              <a:t>? </a:t>
            </a:r>
            <a:r>
              <a:rPr lang="zh-CN" altLang="en-US" sz="2000" b="1">
                <a:latin typeface="楷体_GB2312" pitchFamily="1" charset="-122"/>
              </a:rPr>
              <a:t>（    ）</a:t>
            </a:r>
            <a:endParaRPr lang="en-US" sz="2000" b="1">
              <a:latin typeface="楷体_GB2312" pitchFamily="1" charset="-122"/>
            </a:endParaRPr>
          </a:p>
        </p:txBody>
      </p:sp>
      <p:grpSp>
        <p:nvGrpSpPr>
          <p:cNvPr id="8198" name="组合 1"/>
          <p:cNvGrpSpPr/>
          <p:nvPr/>
        </p:nvGrpSpPr>
        <p:grpSpPr>
          <a:xfrm>
            <a:off x="1192213" y="2146300"/>
            <a:ext cx="6208712" cy="2960688"/>
            <a:chOff x="0" y="0"/>
            <a:chExt cx="6209110" cy="2960566"/>
          </a:xfrm>
        </p:grpSpPr>
        <p:grpSp>
          <p:nvGrpSpPr>
            <p:cNvPr id="8208" name="Group 36"/>
            <p:cNvGrpSpPr/>
            <p:nvPr/>
          </p:nvGrpSpPr>
          <p:grpSpPr>
            <a:xfrm>
              <a:off x="541613" y="474864"/>
              <a:ext cx="5122933" cy="2017490"/>
              <a:chOff x="0" y="0"/>
              <a:chExt cx="3651" cy="2886"/>
            </a:xfrm>
          </p:grpSpPr>
          <p:sp>
            <p:nvSpPr>
              <p:cNvPr id="8236" name="Rectangle 44"/>
              <p:cNvSpPr>
                <a:spLocks noChangeArrowheads="1"/>
              </p:cNvSpPr>
              <p:nvPr/>
            </p:nvSpPr>
            <p:spPr bwMode="auto">
              <a:xfrm>
                <a:off x="9" y="0"/>
                <a:ext cx="3634" cy="2886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  <a:buFontTx/>
                  <a:buNone/>
                </a:pPr>
                <a:endParaRPr lang="zh-CN" altLang="zh-CN" sz="2000" b="1">
                  <a:latin typeface="楷体_GB2312" pitchFamily="1" charset="-122"/>
                </a:endParaRPr>
              </a:p>
            </p:txBody>
          </p:sp>
          <p:sp>
            <p:nvSpPr>
              <p:cNvPr id="8237" name="Line 43"/>
              <p:cNvSpPr>
                <a:spLocks noChangeShapeType="1"/>
              </p:cNvSpPr>
              <p:nvPr/>
            </p:nvSpPr>
            <p:spPr bwMode="auto">
              <a:xfrm>
                <a:off x="17" y="1414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Line 42"/>
              <p:cNvSpPr>
                <a:spLocks noChangeShapeType="1"/>
              </p:cNvSpPr>
              <p:nvPr/>
            </p:nvSpPr>
            <p:spPr bwMode="auto">
              <a:xfrm>
                <a:off x="7" y="2150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Line 41"/>
              <p:cNvSpPr>
                <a:spLocks noChangeShapeType="1"/>
              </p:cNvSpPr>
              <p:nvPr/>
            </p:nvSpPr>
            <p:spPr bwMode="auto">
              <a:xfrm>
                <a:off x="0" y="2513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0" name="Line 40"/>
              <p:cNvSpPr>
                <a:spLocks noChangeShapeType="1"/>
              </p:cNvSpPr>
              <p:nvPr/>
            </p:nvSpPr>
            <p:spPr bwMode="auto">
              <a:xfrm>
                <a:off x="9" y="1777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1" name="Line 39"/>
              <p:cNvSpPr>
                <a:spLocks noChangeShapeType="1"/>
              </p:cNvSpPr>
              <p:nvPr/>
            </p:nvSpPr>
            <p:spPr bwMode="auto">
              <a:xfrm>
                <a:off x="8" y="724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2" name="Line 38"/>
              <p:cNvSpPr>
                <a:spLocks noChangeShapeType="1"/>
              </p:cNvSpPr>
              <p:nvPr/>
            </p:nvSpPr>
            <p:spPr bwMode="auto">
              <a:xfrm>
                <a:off x="8" y="1063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3" name="Line 37"/>
              <p:cNvSpPr>
                <a:spLocks noChangeShapeType="1"/>
              </p:cNvSpPr>
              <p:nvPr/>
            </p:nvSpPr>
            <p:spPr bwMode="auto">
              <a:xfrm>
                <a:off x="8" y="350"/>
                <a:ext cx="36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9" name="Rectangle 35"/>
            <p:cNvSpPr>
              <a:spLocks noChangeArrowheads="1"/>
            </p:cNvSpPr>
            <p:nvPr/>
          </p:nvSpPr>
          <p:spPr bwMode="auto">
            <a:xfrm>
              <a:off x="1252093" y="1675103"/>
              <a:ext cx="387180" cy="817249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buFontTx/>
                <a:buNone/>
              </a:pPr>
              <a:endParaRPr lang="zh-CN" altLang="zh-CN" sz="2000" b="1">
                <a:latin typeface="楷体_GB2312" pitchFamily="1" charset="-122"/>
              </a:endParaRPr>
            </a:p>
          </p:txBody>
        </p:sp>
        <p:sp>
          <p:nvSpPr>
            <p:cNvPr id="8210" name="Rectangle 34"/>
            <p:cNvSpPr>
              <a:spLocks noChangeArrowheads="1"/>
            </p:cNvSpPr>
            <p:nvPr/>
          </p:nvSpPr>
          <p:spPr bwMode="auto">
            <a:xfrm>
              <a:off x="2385588" y="1270398"/>
              <a:ext cx="387180" cy="1219005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buFontTx/>
                <a:buNone/>
              </a:pPr>
              <a:endParaRPr lang="zh-CN" altLang="zh-CN" sz="2000" b="1">
                <a:latin typeface="楷体_GB2312" pitchFamily="1" charset="-122"/>
              </a:endParaRPr>
            </a:p>
          </p:txBody>
        </p:sp>
        <p:sp>
          <p:nvSpPr>
            <p:cNvPr id="8211" name="Rectangle 33"/>
            <p:cNvSpPr>
              <a:spLocks noChangeArrowheads="1"/>
            </p:cNvSpPr>
            <p:nvPr/>
          </p:nvSpPr>
          <p:spPr bwMode="auto">
            <a:xfrm>
              <a:off x="3561931" y="723213"/>
              <a:ext cx="387180" cy="176641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buFontTx/>
                <a:buNone/>
              </a:pPr>
              <a:endParaRPr lang="zh-CN" altLang="zh-CN" sz="2000" b="1">
                <a:latin typeface="楷体_GB2312" pitchFamily="1" charset="-122"/>
              </a:endParaRPr>
            </a:p>
          </p:txBody>
        </p:sp>
        <p:sp>
          <p:nvSpPr>
            <p:cNvPr id="8212" name="Rectangle 32"/>
            <p:cNvSpPr>
              <a:spLocks noChangeArrowheads="1"/>
            </p:cNvSpPr>
            <p:nvPr/>
          </p:nvSpPr>
          <p:spPr bwMode="auto">
            <a:xfrm>
              <a:off x="4736716" y="1422718"/>
              <a:ext cx="387180" cy="1069635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buFontTx/>
                <a:buNone/>
              </a:pPr>
              <a:endParaRPr lang="zh-CN" altLang="zh-CN" sz="2000" b="1">
                <a:latin typeface="楷体_GB2312" pitchFamily="1" charset="-122"/>
              </a:endParaRPr>
            </a:p>
          </p:txBody>
        </p:sp>
        <p:sp>
          <p:nvSpPr>
            <p:cNvPr id="8213" name="Text Box 31"/>
            <p:cNvSpPr txBox="1">
              <a:spLocks noChangeArrowheads="1"/>
            </p:cNvSpPr>
            <p:nvPr/>
          </p:nvSpPr>
          <p:spPr bwMode="auto">
            <a:xfrm>
              <a:off x="1057614" y="2519289"/>
              <a:ext cx="1371616" cy="44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</a:rPr>
                <a:t>第一季度</a:t>
              </a:r>
              <a:endParaRPr lang="zh-CN" altLang="en-US" sz="1800"/>
            </a:p>
          </p:txBody>
        </p:sp>
        <p:sp>
          <p:nvSpPr>
            <p:cNvPr id="8214" name="Text Box 30"/>
            <p:cNvSpPr txBox="1">
              <a:spLocks noChangeArrowheads="1"/>
            </p:cNvSpPr>
            <p:nvPr/>
          </p:nvSpPr>
          <p:spPr bwMode="auto">
            <a:xfrm>
              <a:off x="2237139" y="2527226"/>
              <a:ext cx="1449405" cy="43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</a:rPr>
                <a:t>第二季度</a:t>
              </a:r>
              <a:endParaRPr lang="zh-CN" altLang="en-US" sz="1800"/>
            </a:p>
          </p:txBody>
        </p:sp>
        <p:sp>
          <p:nvSpPr>
            <p:cNvPr id="8215" name="Text Box 29"/>
            <p:cNvSpPr txBox="1">
              <a:spLocks noChangeArrowheads="1"/>
            </p:cNvSpPr>
            <p:nvPr/>
          </p:nvSpPr>
          <p:spPr bwMode="auto">
            <a:xfrm>
              <a:off x="3434128" y="2527226"/>
              <a:ext cx="1404954" cy="43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</a:rPr>
                <a:t>第三季度</a:t>
              </a:r>
              <a:endParaRPr lang="zh-CN" altLang="en-US" sz="1800"/>
            </a:p>
          </p:txBody>
        </p:sp>
        <p:sp>
          <p:nvSpPr>
            <p:cNvPr id="8216" name="Text Box 28"/>
            <p:cNvSpPr txBox="1">
              <a:spLocks noChangeArrowheads="1"/>
            </p:cNvSpPr>
            <p:nvPr/>
          </p:nvSpPr>
          <p:spPr bwMode="auto">
            <a:xfrm>
              <a:off x="4605716" y="2530401"/>
              <a:ext cx="1003312" cy="28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</a:rPr>
                <a:t>第四季度</a:t>
              </a:r>
              <a:endParaRPr lang="zh-CN" altLang="en-US" sz="1800"/>
            </a:p>
          </p:txBody>
        </p:sp>
        <p:sp>
          <p:nvSpPr>
            <p:cNvPr id="8217" name="Text Box 27"/>
            <p:cNvSpPr txBox="1">
              <a:spLocks noChangeArrowheads="1"/>
            </p:cNvSpPr>
            <p:nvPr/>
          </p:nvSpPr>
          <p:spPr bwMode="auto">
            <a:xfrm>
              <a:off x="255917" y="60318"/>
              <a:ext cx="1171588" cy="487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楷体_GB2312" pitchFamily="1" charset="-122"/>
                </a:rPr>
                <a:t>单位：吨</a:t>
              </a:r>
              <a:endParaRPr lang="zh-CN" altLang="en-US" sz="2400" b="1">
                <a:latin typeface="楷体_GB2312" pitchFamily="1" charset="-122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37079" y="0"/>
              <a:ext cx="3957497" cy="70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Tx/>
                <a:buNone/>
              </a:pPr>
              <a:endParaRPr lang="zh-CN" altLang="zh-CN" sz="2000" b="1"/>
            </a:p>
          </p:txBody>
        </p:sp>
        <p:sp>
          <p:nvSpPr>
            <p:cNvPr id="10266" name="Text Box 23"/>
            <p:cNvSpPr txBox="1">
              <a:spLocks noChangeArrowheads="1"/>
            </p:cNvSpPr>
            <p:nvPr/>
          </p:nvSpPr>
          <p:spPr bwMode="auto">
            <a:xfrm>
              <a:off x="1289133" y="1393768"/>
              <a:ext cx="668380" cy="487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7607" tIns="28804" rIns="57607" bIns="28804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16</a:t>
              </a: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10267" name="Text Box 22"/>
            <p:cNvSpPr txBox="1">
              <a:spLocks noChangeArrowheads="1"/>
            </p:cNvSpPr>
            <p:nvPr/>
          </p:nvSpPr>
          <p:spPr bwMode="auto">
            <a:xfrm>
              <a:off x="2356001" y="952461"/>
              <a:ext cx="668380" cy="487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7607" tIns="28804" rIns="57607" bIns="28804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 </a:t>
              </a:r>
              <a:r>
                <a:rPr 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24</a:t>
              </a: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10268" name="Text Box 21"/>
            <p:cNvSpPr txBox="1">
              <a:spLocks noChangeArrowheads="1"/>
            </p:cNvSpPr>
            <p:nvPr/>
          </p:nvSpPr>
          <p:spPr bwMode="auto">
            <a:xfrm>
              <a:off x="3549878" y="438132"/>
              <a:ext cx="669968" cy="485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7607" tIns="28804" rIns="57607" bIns="28804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 </a:t>
              </a:r>
              <a:r>
                <a:rPr 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35</a:t>
              </a: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10269" name="Text Box 20"/>
            <p:cNvSpPr txBox="1">
              <a:spLocks noChangeArrowheads="1"/>
            </p:cNvSpPr>
            <p:nvPr/>
          </p:nvSpPr>
          <p:spPr bwMode="auto">
            <a:xfrm>
              <a:off x="4765980" y="1157240"/>
              <a:ext cx="668380" cy="4873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7607" tIns="28804" rIns="57607" bIns="28804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15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</a:rPr>
                <a:t>21</a:t>
              </a:r>
              <a:endParaRPr lang="en-US" sz="1800">
                <a:latin typeface="Arial" panose="020B0604020202020204" pitchFamily="34" charset="0"/>
              </a:endParaRPr>
            </a:p>
          </p:txBody>
        </p:sp>
        <p:sp>
          <p:nvSpPr>
            <p:cNvPr id="8223" name="Line 17"/>
            <p:cNvSpPr>
              <a:spLocks noChangeShapeType="1"/>
            </p:cNvSpPr>
            <p:nvPr/>
          </p:nvSpPr>
          <p:spPr bwMode="auto">
            <a:xfrm flipH="1" flipV="1">
              <a:off x="550182" y="342503"/>
              <a:ext cx="14802" cy="214780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Line 16"/>
            <p:cNvSpPr>
              <a:spLocks noChangeShapeType="1"/>
            </p:cNvSpPr>
            <p:nvPr/>
          </p:nvSpPr>
          <p:spPr bwMode="auto">
            <a:xfrm>
              <a:off x="566789" y="2490307"/>
              <a:ext cx="528029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25" name="Group 5"/>
            <p:cNvGrpSpPr/>
            <p:nvPr/>
          </p:nvGrpSpPr>
          <p:grpSpPr>
            <a:xfrm>
              <a:off x="0" y="343185"/>
              <a:ext cx="500049" cy="2293129"/>
              <a:chOff x="0" y="0"/>
              <a:chExt cx="352" cy="3122"/>
            </a:xfrm>
          </p:grpSpPr>
          <p:sp>
            <p:nvSpPr>
              <p:cNvPr id="8227" name="Text Box 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52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40</a:t>
                </a:r>
                <a:endParaRPr lang="en-US" altLang="zh-CN" sz="1800"/>
              </a:p>
            </p:txBody>
          </p:sp>
          <p:sp>
            <p:nvSpPr>
              <p:cNvPr id="8228" name="Text Box 13"/>
              <p:cNvSpPr txBox="1">
                <a:spLocks noChangeArrowheads="1"/>
              </p:cNvSpPr>
              <p:nvPr/>
            </p:nvSpPr>
            <p:spPr bwMode="auto">
              <a:xfrm>
                <a:off x="0" y="341"/>
                <a:ext cx="352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35</a:t>
                </a:r>
                <a:endParaRPr lang="en-US" altLang="zh-CN" sz="1800"/>
              </a:p>
            </p:txBody>
          </p:sp>
          <p:sp>
            <p:nvSpPr>
              <p:cNvPr id="8229" name="Text Box 12"/>
              <p:cNvSpPr txBox="1">
                <a:spLocks noChangeArrowheads="1"/>
              </p:cNvSpPr>
              <p:nvPr/>
            </p:nvSpPr>
            <p:spPr bwMode="auto">
              <a:xfrm>
                <a:off x="0" y="687"/>
                <a:ext cx="352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30</a:t>
                </a:r>
                <a:endParaRPr lang="en-US" altLang="zh-CN" sz="1800"/>
              </a:p>
            </p:txBody>
          </p:sp>
          <p:sp>
            <p:nvSpPr>
              <p:cNvPr id="8230" name="Text Box 11"/>
              <p:cNvSpPr txBox="1">
                <a:spLocks noChangeArrowheads="1"/>
              </p:cNvSpPr>
              <p:nvPr/>
            </p:nvSpPr>
            <p:spPr bwMode="auto">
              <a:xfrm>
                <a:off x="0" y="1030"/>
                <a:ext cx="352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25</a:t>
                </a:r>
                <a:endParaRPr lang="en-US" altLang="zh-CN" sz="1800"/>
              </a:p>
            </p:txBody>
          </p:sp>
          <p:sp>
            <p:nvSpPr>
              <p:cNvPr id="8231" name="Text Box 10"/>
              <p:cNvSpPr txBox="1">
                <a:spLocks noChangeArrowheads="1"/>
              </p:cNvSpPr>
              <p:nvPr/>
            </p:nvSpPr>
            <p:spPr bwMode="auto">
              <a:xfrm>
                <a:off x="1" y="1376"/>
                <a:ext cx="351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20</a:t>
                </a:r>
                <a:endParaRPr lang="en-US" altLang="zh-CN" sz="1800"/>
              </a:p>
            </p:txBody>
          </p:sp>
          <p:sp>
            <p:nvSpPr>
              <p:cNvPr id="8232" name="Text Box 9"/>
              <p:cNvSpPr txBox="1">
                <a:spLocks noChangeArrowheads="1"/>
              </p:cNvSpPr>
              <p:nvPr/>
            </p:nvSpPr>
            <p:spPr bwMode="auto">
              <a:xfrm>
                <a:off x="0" y="1720"/>
                <a:ext cx="35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15</a:t>
                </a:r>
                <a:endParaRPr lang="en-US" altLang="zh-CN" sz="1800"/>
              </a:p>
            </p:txBody>
          </p:sp>
          <p:sp>
            <p:nvSpPr>
              <p:cNvPr id="8233" name="Text Box 8"/>
              <p:cNvSpPr txBox="1">
                <a:spLocks noChangeArrowheads="1"/>
              </p:cNvSpPr>
              <p:nvPr/>
            </p:nvSpPr>
            <p:spPr bwMode="auto">
              <a:xfrm>
                <a:off x="0" y="2066"/>
                <a:ext cx="35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10</a:t>
                </a:r>
                <a:endParaRPr lang="en-US" altLang="zh-CN" sz="1800"/>
              </a:p>
            </p:txBody>
          </p:sp>
          <p:sp>
            <p:nvSpPr>
              <p:cNvPr id="8234" name="Text Box 7"/>
              <p:cNvSpPr txBox="1">
                <a:spLocks noChangeArrowheads="1"/>
              </p:cNvSpPr>
              <p:nvPr/>
            </p:nvSpPr>
            <p:spPr bwMode="auto">
              <a:xfrm>
                <a:off x="1" y="2409"/>
                <a:ext cx="351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5</a:t>
                </a:r>
                <a:endParaRPr lang="en-US" altLang="zh-CN" sz="1800"/>
              </a:p>
            </p:txBody>
          </p:sp>
          <p:sp>
            <p:nvSpPr>
              <p:cNvPr id="8235" name="Text Box 6"/>
              <p:cNvSpPr txBox="1">
                <a:spLocks noChangeArrowheads="1"/>
              </p:cNvSpPr>
              <p:nvPr/>
            </p:nvSpPr>
            <p:spPr bwMode="auto">
              <a:xfrm>
                <a:off x="0" y="2755"/>
                <a:ext cx="352" cy="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7607" tIns="28804" rIns="57607" bIns="28804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/>
                  <a:defRPr sz="3200">
                    <a:solidFill>
                      <a:schemeClr val="tx1"/>
                    </a:solidFill>
                    <a:latin typeface="Arial" panose="020B0604020202020204"/>
                    <a:ea typeface="宋体" panose="02010600030101010101" pitchFamily="2" charset="-122"/>
                  </a:defRPr>
                </a:lvl9pPr>
              </a:lstStyle>
              <a:p>
                <a:pPr algn="r" eaLnBrk="1" hangingPunct="1"/>
                <a:r>
                  <a:rPr lang="en-US" altLang="zh-CN" sz="1200">
                    <a:solidFill>
                      <a:srgbClr val="000000"/>
                    </a:solidFill>
                    <a:ea typeface="黑体" panose="02010609060101010101" pitchFamily="49" charset="-122"/>
                  </a:rPr>
                  <a:t>0</a:t>
                </a:r>
                <a:endParaRPr lang="en-US" altLang="zh-CN" sz="1800"/>
              </a:p>
            </p:txBody>
          </p:sp>
        </p:grpSp>
        <p:sp>
          <p:nvSpPr>
            <p:cNvPr id="8226" name="Text Box 28"/>
            <p:cNvSpPr txBox="1">
              <a:spLocks noChangeArrowheads="1"/>
            </p:cNvSpPr>
            <p:nvPr/>
          </p:nvSpPr>
          <p:spPr bwMode="auto">
            <a:xfrm>
              <a:off x="5443925" y="2530401"/>
              <a:ext cx="765185" cy="28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3200"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</a:rPr>
                <a:t>季度</a:t>
              </a:r>
              <a:endParaRPr lang="zh-CN" altLang="en-US" sz="1800"/>
            </a:p>
          </p:txBody>
        </p:sp>
      </p:grp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endParaRPr lang="zh-CN" altLang="zh-CN" sz="2000" b="1">
              <a:latin typeface="楷体_GB2312" pitchFamily="1" charset="-122"/>
            </a:endParaRPr>
          </a:p>
        </p:txBody>
      </p:sp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1120946" y="1354138"/>
            <a:ext cx="60658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1. </a:t>
            </a:r>
            <a:r>
              <a:rPr lang="zh-CN" altLang="en-US" sz="2400" b="1">
                <a:solidFill>
                  <a:srgbClr val="000000"/>
                </a:solidFill>
              </a:rPr>
              <a:t>选择正确算式的字母填在括号里。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10285" name="TextBox 3"/>
          <p:cNvSpPr txBox="1">
            <a:spLocks noChangeArrowheads="1"/>
          </p:cNvSpPr>
          <p:nvPr/>
        </p:nvSpPr>
        <p:spPr bwMode="auto">
          <a:xfrm>
            <a:off x="5187950" y="4916488"/>
            <a:ext cx="7207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6" name="TextBox 53"/>
          <p:cNvSpPr txBox="1">
            <a:spLocks noChangeArrowheads="1"/>
          </p:cNvSpPr>
          <p:nvPr/>
        </p:nvSpPr>
        <p:spPr bwMode="auto">
          <a:xfrm>
            <a:off x="2897188" y="4930775"/>
            <a:ext cx="1008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_GB2312" pitchFamily="1" charset="-122"/>
              </a:rPr>
              <a:t>每月</a:t>
            </a:r>
            <a:endParaRPr lang="zh-CN" altLang="en-US" sz="2000" b="1">
              <a:solidFill>
                <a:srgbClr val="FF0000"/>
              </a:solidFill>
              <a:latin typeface="楷体_GB2312" pitchFamily="1" charset="-122"/>
            </a:endParaRPr>
          </a:p>
        </p:txBody>
      </p:sp>
      <p:sp>
        <p:nvSpPr>
          <p:cNvPr id="10287" name="TextBox 54"/>
          <p:cNvSpPr txBox="1">
            <a:spLocks noChangeArrowheads="1"/>
          </p:cNvSpPr>
          <p:nvPr/>
        </p:nvSpPr>
        <p:spPr bwMode="auto">
          <a:xfrm>
            <a:off x="5309305" y="5807529"/>
            <a:ext cx="10064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12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grpSp>
        <p:nvGrpSpPr>
          <p:cNvPr id="5" name="Group 60"/>
          <p:cNvGrpSpPr/>
          <p:nvPr/>
        </p:nvGrpSpPr>
        <p:grpSpPr>
          <a:xfrm>
            <a:off x="7131050" y="4181475"/>
            <a:ext cx="1833563" cy="2354263"/>
            <a:chOff x="-106" y="-36"/>
            <a:chExt cx="1155" cy="1483"/>
          </a:xfrm>
        </p:grpSpPr>
        <p:pic>
          <p:nvPicPr>
            <p:cNvPr id="8206" name="Picture 20" descr="男天使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81" y="734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AutoShape 27"/>
            <p:cNvSpPr>
              <a:spLocks noChangeArrowheads="1"/>
            </p:cNvSpPr>
            <p:nvPr/>
          </p:nvSpPr>
          <p:spPr bwMode="auto">
            <a:xfrm>
              <a:off x="-106" y="-36"/>
              <a:ext cx="1054" cy="709"/>
            </a:xfrm>
            <a:prstGeom prst="wedgeRoundRectCallout">
              <a:avLst>
                <a:gd name="adj1" fmla="val 13486"/>
                <a:gd name="adj2" fmla="val 6764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tIns="10800" bIns="82800">
              <a:spAutoFit/>
            </a:bodyPr>
            <a:lstStyle/>
            <a:p>
              <a:pPr>
                <a:lnSpc>
                  <a:spcPct val="125000"/>
                </a:lnSpc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_GB2312" pitchFamily="1" charset="-122"/>
                </a:rPr>
                <a:t>为什么选</a:t>
              </a:r>
              <a:endParaRPr lang="en-US" sz="2400" b="1">
                <a:solidFill>
                  <a:srgbClr val="000000"/>
                </a:solidFill>
                <a:latin typeface="楷体_GB2312" pitchFamily="1" charset="-122"/>
              </a:endParaRPr>
            </a:p>
            <a:p>
              <a:pPr>
                <a:lnSpc>
                  <a:spcPct val="125000"/>
                </a:lnSpc>
                <a:buFontTx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400" b="1">
                  <a:solidFill>
                    <a:srgbClr val="000000"/>
                  </a:solidFill>
                  <a:latin typeface="楷体_GB2312" pitchFamily="1" charset="-122"/>
                </a:rPr>
                <a:t>呢？</a:t>
              </a:r>
              <a:endParaRPr lang="en-US" sz="2400" b="1">
                <a:solidFill>
                  <a:srgbClr val="000000"/>
                </a:solidFill>
                <a:latin typeface="楷体_GB2312" pitchFamily="1" charset="-122"/>
              </a:endParaRPr>
            </a:p>
          </p:txBody>
        </p:sp>
      </p:grpSp>
      <p:sp>
        <p:nvSpPr>
          <p:cNvPr id="10291" name="Rectangle 2"/>
          <p:cNvSpPr txBox="1">
            <a:spLocks noChangeArrowheads="1"/>
          </p:cNvSpPr>
          <p:nvPr/>
        </p:nvSpPr>
        <p:spPr bwMode="auto">
          <a:xfrm>
            <a:off x="524127" y="457200"/>
            <a:ext cx="419100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三、知识运用</a:t>
            </a:r>
            <a:endParaRPr lang="zh-CN" sz="40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5" grpId="0"/>
      <p:bldP spid="10286" grpId="0"/>
      <p:bldP spid="102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971550" y="1565275"/>
            <a:ext cx="74168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400" b="1"/>
              <a:t>2. </a:t>
            </a:r>
            <a:r>
              <a:rPr lang="zh-CN" altLang="en-US" sz="2400" b="1">
                <a:latin typeface="楷体_GB2312" pitchFamily="1" charset="-122"/>
              </a:rPr>
              <a:t>下表是某小组</a:t>
            </a:r>
            <a:r>
              <a:rPr lang="en-US" altLang="zh-CN" sz="2400" b="1"/>
              <a:t>6</a:t>
            </a:r>
            <a:r>
              <a:rPr lang="zh-CN" altLang="en-US" sz="2400" b="1">
                <a:latin typeface="楷体_GB2312" pitchFamily="1" charset="-122"/>
              </a:rPr>
              <a:t>名同学的身高和体重情况。</a:t>
            </a:r>
            <a:endParaRPr lang="zh-CN" altLang="en-US" sz="2400" b="1">
              <a:latin typeface="楷体_GB2312" pitchFamily="1" charset="-122"/>
            </a:endParaRPr>
          </a:p>
        </p:txBody>
      </p:sp>
      <p:graphicFrame>
        <p:nvGraphicFramePr>
          <p:cNvPr id="9219" name="Group 3"/>
          <p:cNvGraphicFramePr>
            <a:graphicFrameLocks noGrp="1"/>
          </p:cNvGraphicFramePr>
          <p:nvPr/>
        </p:nvGraphicFramePr>
        <p:xfrm>
          <a:off x="684213" y="2276475"/>
          <a:ext cx="7991475" cy="1262064"/>
        </p:xfrm>
        <a:graphic>
          <a:graphicData uri="http://schemas.openxmlformats.org/drawingml/2006/table">
            <a:tbl>
              <a:tblPr/>
              <a:tblGrid>
                <a:gridCol w="1439862"/>
                <a:gridCol w="1152525"/>
                <a:gridCol w="1079500"/>
                <a:gridCol w="1152525"/>
                <a:gridCol w="1079500"/>
                <a:gridCol w="1079500"/>
                <a:gridCol w="1008063"/>
              </a:tblGrid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姓  名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刘子涵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李  强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高  风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陈  莉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宋东晓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张思思</a:t>
                      </a:r>
                      <a:endParaRPr kumimoji="0" 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身高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∕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cm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</a:rPr>
                        <a:t>体重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∕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kg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marT="45727" marB="45727" horzOverflow="overflow">
                    <a:lnL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398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AD5"/>
                    </a:solidFill>
                  </a:tcPr>
                </a:tc>
              </a:tr>
            </a:tbl>
          </a:graphicData>
        </a:graphic>
      </p:graphicFrame>
      <p:sp>
        <p:nvSpPr>
          <p:cNvPr id="7205" name="TextBox 6"/>
          <p:cNvSpPr txBox="1">
            <a:spLocks noChangeArrowheads="1"/>
          </p:cNvSpPr>
          <p:nvPr/>
        </p:nvSpPr>
        <p:spPr bwMode="auto">
          <a:xfrm>
            <a:off x="915988" y="3613150"/>
            <a:ext cx="6583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000" b="1">
                <a:latin typeface="楷体_GB2312" pitchFamily="1" charset="-122"/>
              </a:rPr>
              <a:t>请你算出这些同学的平均身高和平均体重各是多少。</a:t>
            </a:r>
            <a:endParaRPr lang="zh-CN" altLang="en-US" sz="2000" b="1">
              <a:latin typeface="楷体_GB2312" pitchFamily="1" charset="-122"/>
            </a:endParaRPr>
          </a:p>
        </p:txBody>
      </p:sp>
      <p:sp>
        <p:nvSpPr>
          <p:cNvPr id="9254" name="TextBox 7"/>
          <p:cNvSpPr txBox="1">
            <a:spLocks noChangeArrowheads="1"/>
          </p:cNvSpPr>
          <p:nvPr/>
        </p:nvSpPr>
        <p:spPr bwMode="auto">
          <a:xfrm>
            <a:off x="565150" y="4111625"/>
            <a:ext cx="47783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dirty="0"/>
              <a:t>（</a:t>
            </a:r>
            <a:r>
              <a:rPr lang="en-US" altLang="zh-CN" sz="1800" dirty="0"/>
              <a:t>139</a:t>
            </a:r>
            <a:r>
              <a:rPr lang="zh-CN" altLang="en-US" sz="1800" dirty="0"/>
              <a:t>＋</a:t>
            </a:r>
            <a:r>
              <a:rPr lang="en-US" altLang="zh-CN" sz="1800" dirty="0"/>
              <a:t>140</a:t>
            </a:r>
            <a:r>
              <a:rPr lang="zh-CN" altLang="en-US" sz="1800" dirty="0"/>
              <a:t>＋</a:t>
            </a:r>
            <a:r>
              <a:rPr lang="en-US" altLang="zh-CN" sz="1800" dirty="0"/>
              <a:t>135</a:t>
            </a:r>
            <a:r>
              <a:rPr lang="zh-CN" altLang="en-US" sz="1800" dirty="0"/>
              <a:t>＋</a:t>
            </a:r>
            <a:r>
              <a:rPr lang="en-US" altLang="zh-CN" sz="1800" dirty="0"/>
              <a:t>138</a:t>
            </a:r>
            <a:r>
              <a:rPr lang="zh-CN" altLang="en-US" sz="1800" dirty="0"/>
              <a:t>＋</a:t>
            </a:r>
            <a:r>
              <a:rPr lang="en-US" altLang="zh-CN" sz="1800" dirty="0"/>
              <a:t>139</a:t>
            </a:r>
            <a:r>
              <a:rPr lang="zh-CN" altLang="en-US" sz="1800" dirty="0"/>
              <a:t>＋</a:t>
            </a:r>
            <a:r>
              <a:rPr lang="en-US" altLang="zh-CN" sz="1800" dirty="0"/>
              <a:t>137</a:t>
            </a:r>
            <a:r>
              <a:rPr lang="zh-CN" altLang="en-US" sz="1800" dirty="0"/>
              <a:t>）</a:t>
            </a:r>
            <a:r>
              <a:rPr lang="en-US" altLang="zh-CN" sz="1800" dirty="0"/>
              <a:t>÷6</a:t>
            </a:r>
            <a:endParaRPr lang="zh-CN" altLang="en-US" sz="1800" dirty="0"/>
          </a:p>
        </p:txBody>
      </p:sp>
      <p:sp>
        <p:nvSpPr>
          <p:cNvPr id="9255" name="TextBox 9"/>
          <p:cNvSpPr txBox="1">
            <a:spLocks noChangeArrowheads="1"/>
          </p:cNvSpPr>
          <p:nvPr/>
        </p:nvSpPr>
        <p:spPr bwMode="auto">
          <a:xfrm>
            <a:off x="431800" y="4430713"/>
            <a:ext cx="324167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/>
              <a:t>＝</a:t>
            </a:r>
            <a:r>
              <a:rPr lang="en-US" altLang="zh-CN" sz="1800"/>
              <a:t>828÷6</a:t>
            </a:r>
            <a:endParaRPr lang="zh-CN" altLang="en-US" sz="1800"/>
          </a:p>
        </p:txBody>
      </p:sp>
      <p:sp>
        <p:nvSpPr>
          <p:cNvPr id="9256" name="TextBox 10"/>
          <p:cNvSpPr txBox="1">
            <a:spLocks noChangeArrowheads="1"/>
          </p:cNvSpPr>
          <p:nvPr/>
        </p:nvSpPr>
        <p:spPr bwMode="auto">
          <a:xfrm>
            <a:off x="431800" y="4752975"/>
            <a:ext cx="32416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/>
              <a:t>＝</a:t>
            </a:r>
            <a:r>
              <a:rPr lang="en-US" altLang="zh-CN" sz="1800"/>
              <a:t>138</a:t>
            </a:r>
            <a:r>
              <a:rPr lang="zh-CN" altLang="en-US" sz="1800"/>
              <a:t>（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1800"/>
              <a:t>）</a:t>
            </a:r>
            <a:endParaRPr lang="zh-CN" altLang="en-US" sz="1800"/>
          </a:p>
        </p:txBody>
      </p:sp>
      <p:sp>
        <p:nvSpPr>
          <p:cNvPr id="9257" name="TextBox 14"/>
          <p:cNvSpPr txBox="1">
            <a:spLocks noChangeArrowheads="1"/>
          </p:cNvSpPr>
          <p:nvPr/>
        </p:nvSpPr>
        <p:spPr bwMode="auto">
          <a:xfrm>
            <a:off x="5170488" y="4111625"/>
            <a:ext cx="4002087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/>
              <a:t>（</a:t>
            </a:r>
            <a:r>
              <a:rPr lang="en-US" altLang="zh-CN" sz="1800"/>
              <a:t>34</a:t>
            </a:r>
            <a:r>
              <a:rPr lang="zh-CN" altLang="en-US" sz="1800"/>
              <a:t>＋</a:t>
            </a:r>
            <a:r>
              <a:rPr lang="en-US" altLang="zh-CN" sz="1800"/>
              <a:t>38</a:t>
            </a:r>
            <a:r>
              <a:rPr lang="zh-CN" altLang="en-US" sz="1800"/>
              <a:t>＋</a:t>
            </a:r>
            <a:r>
              <a:rPr lang="en-US" altLang="zh-CN" sz="1800"/>
              <a:t>35</a:t>
            </a:r>
            <a:r>
              <a:rPr lang="zh-CN" altLang="en-US" sz="1800"/>
              <a:t>＋</a:t>
            </a:r>
            <a:r>
              <a:rPr lang="en-US" altLang="zh-CN" sz="1800"/>
              <a:t>34</a:t>
            </a:r>
            <a:r>
              <a:rPr lang="zh-CN" altLang="en-US" sz="1800"/>
              <a:t>＋</a:t>
            </a:r>
            <a:r>
              <a:rPr lang="en-US" altLang="zh-CN" sz="1800"/>
              <a:t>36</a:t>
            </a:r>
            <a:r>
              <a:rPr lang="zh-CN" altLang="en-US" sz="1800"/>
              <a:t>＋</a:t>
            </a:r>
            <a:r>
              <a:rPr lang="en-US" altLang="zh-CN" sz="1800"/>
              <a:t>33</a:t>
            </a:r>
            <a:r>
              <a:rPr lang="zh-CN" altLang="en-US" sz="1800"/>
              <a:t>）</a:t>
            </a:r>
            <a:r>
              <a:rPr lang="en-US" altLang="zh-CN" sz="1800"/>
              <a:t>÷6</a:t>
            </a:r>
            <a:endParaRPr lang="zh-CN" altLang="en-US" sz="1800"/>
          </a:p>
        </p:txBody>
      </p:sp>
      <p:sp>
        <p:nvSpPr>
          <p:cNvPr id="9258" name="TextBox 15"/>
          <p:cNvSpPr txBox="1">
            <a:spLocks noChangeArrowheads="1"/>
          </p:cNvSpPr>
          <p:nvPr/>
        </p:nvSpPr>
        <p:spPr bwMode="auto">
          <a:xfrm>
            <a:off x="5038725" y="4446588"/>
            <a:ext cx="324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/>
              <a:t>＝</a:t>
            </a:r>
            <a:r>
              <a:rPr lang="en-US" altLang="zh-CN" sz="1800"/>
              <a:t>210÷6</a:t>
            </a:r>
            <a:endParaRPr lang="zh-CN" altLang="en-US" sz="1800"/>
          </a:p>
        </p:txBody>
      </p:sp>
      <p:sp>
        <p:nvSpPr>
          <p:cNvPr id="9259" name="TextBox 16"/>
          <p:cNvSpPr txBox="1">
            <a:spLocks noChangeArrowheads="1"/>
          </p:cNvSpPr>
          <p:nvPr/>
        </p:nvSpPr>
        <p:spPr bwMode="auto">
          <a:xfrm>
            <a:off x="5038725" y="4752975"/>
            <a:ext cx="324008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/>
              <a:t>＝</a:t>
            </a:r>
            <a:r>
              <a:rPr lang="en-US" altLang="zh-CN" sz="1800"/>
              <a:t>35</a:t>
            </a:r>
            <a:r>
              <a:rPr lang="zh-CN" altLang="en-US" sz="1800"/>
              <a:t>（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en-US" sz="1800"/>
              <a:t>）</a:t>
            </a:r>
            <a:endParaRPr lang="zh-CN" altLang="en-US" sz="1800"/>
          </a:p>
        </p:txBody>
      </p:sp>
      <p:grpSp>
        <p:nvGrpSpPr>
          <p:cNvPr id="2" name="Group 103"/>
          <p:cNvGrpSpPr/>
          <p:nvPr/>
        </p:nvGrpSpPr>
        <p:grpSpPr>
          <a:xfrm>
            <a:off x="5048250" y="5453063"/>
            <a:ext cx="3657600" cy="1144587"/>
            <a:chOff x="0" y="0"/>
            <a:chExt cx="2304" cy="721"/>
          </a:xfrm>
        </p:grpSpPr>
        <p:pic>
          <p:nvPicPr>
            <p:cNvPr id="7220" name="Picture 95" descr="1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608" y="0"/>
              <a:ext cx="696" cy="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1" name="AutoShape 27"/>
            <p:cNvSpPr>
              <a:spLocks noChangeArrowheads="1"/>
            </p:cNvSpPr>
            <p:nvPr/>
          </p:nvSpPr>
          <p:spPr bwMode="auto">
            <a:xfrm>
              <a:off x="0" y="2"/>
              <a:ext cx="1707" cy="323"/>
            </a:xfrm>
            <a:prstGeom prst="wedgeRoundRectCallout">
              <a:avLst>
                <a:gd name="adj1" fmla="val 57407"/>
                <a:gd name="adj2" fmla="val -428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tIns="10800" bIns="82800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我算的是平均体重。</a:t>
              </a:r>
              <a:endParaRPr lang="en-US" sz="2000" b="1">
                <a:latin typeface="楷体_GB2312" pitchFamily="1" charset="-122"/>
              </a:endParaRPr>
            </a:p>
          </p:txBody>
        </p:sp>
      </p:grpSp>
      <p:grpSp>
        <p:nvGrpSpPr>
          <p:cNvPr id="3" name="Group 100"/>
          <p:cNvGrpSpPr/>
          <p:nvPr/>
        </p:nvGrpSpPr>
        <p:grpSpPr>
          <a:xfrm>
            <a:off x="539750" y="5456238"/>
            <a:ext cx="3668713" cy="1211262"/>
            <a:chOff x="0" y="0"/>
            <a:chExt cx="2311" cy="763"/>
          </a:xfrm>
        </p:grpSpPr>
        <p:pic>
          <p:nvPicPr>
            <p:cNvPr id="7218" name="Picture 94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0" y="84"/>
              <a:ext cx="679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9" name="AutoShape 27"/>
            <p:cNvSpPr>
              <a:spLocks noChangeArrowheads="1"/>
            </p:cNvSpPr>
            <p:nvPr/>
          </p:nvSpPr>
          <p:spPr bwMode="auto">
            <a:xfrm>
              <a:off x="581" y="0"/>
              <a:ext cx="1730" cy="323"/>
            </a:xfrm>
            <a:prstGeom prst="wedgeRoundRectCallout">
              <a:avLst>
                <a:gd name="adj1" fmla="val -55991"/>
                <a:gd name="adj2" fmla="val -586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tIns="10800" bIns="82800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000" b="1">
                  <a:latin typeface="楷体_GB2312" pitchFamily="1" charset="-122"/>
                </a:rPr>
                <a:t>我算的是平均身高。</a:t>
              </a:r>
              <a:endParaRPr lang="en-US" sz="2000" b="1">
                <a:latin typeface="楷体_GB2312" pitchFamily="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4" grpId="0"/>
      <p:bldP spid="9255" grpId="0"/>
      <p:bldP spid="9256" grpId="0"/>
      <p:bldP spid="9257" grpId="0"/>
      <p:bldP spid="9258" grpId="0"/>
      <p:bldP spid="92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219288" y="1295456"/>
            <a:ext cx="2455191" cy="41908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6553148" y="3505243"/>
            <a:ext cx="76198" cy="76193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629346" y="3162329"/>
            <a:ext cx="304792" cy="110484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02478" y="2639109"/>
            <a:ext cx="7594572" cy="3090467"/>
            <a:chOff x="1202478" y="2639109"/>
            <a:chExt cx="7594572" cy="3090467"/>
          </a:xfrm>
        </p:grpSpPr>
        <p:grpSp>
          <p:nvGrpSpPr>
            <p:cNvPr id="7" name="组合 6"/>
            <p:cNvGrpSpPr/>
            <p:nvPr/>
          </p:nvGrpSpPr>
          <p:grpSpPr>
            <a:xfrm>
              <a:off x="1202478" y="3429000"/>
              <a:ext cx="7594572" cy="2300576"/>
              <a:chOff x="3098836" y="6709994"/>
              <a:chExt cx="7594572" cy="230057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>
                            <a14:backgroundMark x1="75895" y1="0" x2="79063" y2="22061"/>
                          </a14:backgroundRemoval>
                        </a14:imgEffect>
                      </a14:imgLayer>
                    </a14:imgProps>
                  </a:ext>
                </a:extLst>
              </a:blip>
              <a:srcRect r="-96932"/>
              <a:stretch>
                <a:fillRect/>
              </a:stretch>
            </p:blipFill>
            <p:spPr>
              <a:xfrm>
                <a:off x="3259659" y="6709994"/>
                <a:ext cx="5943478" cy="230057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rcRect l="-4343" r="-13689"/>
              <a:stretch>
                <a:fillRect/>
              </a:stretch>
            </p:blipFill>
            <p:spPr>
              <a:xfrm>
                <a:off x="3098836" y="7738602"/>
                <a:ext cx="7594572" cy="774700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4999764" y="2639109"/>
              <a:ext cx="1981148" cy="1818499"/>
              <a:chOff x="5943564" y="2639109"/>
              <a:chExt cx="1981148" cy="1818499"/>
            </a:xfrm>
          </p:grpSpPr>
          <p:sp>
            <p:nvSpPr>
              <p:cNvPr id="10" name="矩形 9"/>
              <p:cNvSpPr/>
              <p:nvPr/>
            </p:nvSpPr>
            <p:spPr bwMode="auto">
              <a:xfrm>
                <a:off x="5943564" y="2639109"/>
                <a:ext cx="1981148" cy="52322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sp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8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水深</a:t>
                </a:r>
                <a:r>
                  <a:rPr kumimoji="0" lang="en-US" altLang="zh-CN" sz="28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120cm</a:t>
                </a: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6781742" y="3162329"/>
                <a:ext cx="45719" cy="1295279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sp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椭圆形标注 14"/>
          <p:cNvSpPr/>
          <p:nvPr/>
        </p:nvSpPr>
        <p:spPr bwMode="auto">
          <a:xfrm>
            <a:off x="2895644" y="1600248"/>
            <a:ext cx="1523960" cy="609584"/>
          </a:xfrm>
          <a:prstGeom prst="wedgeEllipse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椭圆形标注 15"/>
          <p:cNvSpPr/>
          <p:nvPr/>
        </p:nvSpPr>
        <p:spPr bwMode="auto">
          <a:xfrm>
            <a:off x="2061702" y="1613401"/>
            <a:ext cx="2734761" cy="735747"/>
          </a:xfrm>
          <a:prstGeom prst="wedgeEllipse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130cm</a:t>
            </a: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7218" y="1905040"/>
            <a:ext cx="3200406" cy="3200406"/>
          </a:xfrm>
          <a:prstGeom prst="rect">
            <a:avLst/>
          </a:prstGeom>
        </p:spPr>
      </p:pic>
      <p:grpSp>
        <p:nvGrpSpPr>
          <p:cNvPr id="19" name="Group 60"/>
          <p:cNvGrpSpPr/>
          <p:nvPr/>
        </p:nvGrpSpPr>
        <p:grpSpPr>
          <a:xfrm>
            <a:off x="5283874" y="983957"/>
            <a:ext cx="3424238" cy="1778000"/>
            <a:chOff x="-1108" y="327"/>
            <a:chExt cx="2157" cy="1120"/>
          </a:xfrm>
        </p:grpSpPr>
        <p:pic>
          <p:nvPicPr>
            <p:cNvPr id="20" name="Picture 20" descr="男天使副本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281" y="734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-1108" y="327"/>
              <a:ext cx="2157" cy="388"/>
            </a:xfrm>
            <a:prstGeom prst="wedgeRoundRectCallout">
              <a:avLst>
                <a:gd name="adj1" fmla="val 13486"/>
                <a:gd name="adj2" fmla="val 6764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tIns="10800" bIns="82800">
              <a:spAutoFit/>
            </a:bodyPr>
            <a:lstStyle/>
            <a:p>
              <a:pPr>
                <a:lnSpc>
                  <a:spcPct val="125000"/>
                </a:lnSpc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楷体_GB2312" pitchFamily="1" charset="-122"/>
                </a:rPr>
                <a:t>小孩去游泳有危险吗？</a:t>
              </a:r>
              <a:endParaRPr lang="en-US" sz="2400" b="1">
                <a:solidFill>
                  <a:srgbClr val="000000"/>
                </a:solidFill>
                <a:latin typeface="楷体_GB2312" pitchFamily="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447800" y="2819400"/>
            <a:ext cx="7389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39552" y="743449"/>
            <a:ext cx="6400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+mn-ea"/>
              </a:rPr>
              <a:t>四、课堂总结</a:t>
            </a:r>
            <a:endParaRPr lang="zh-CN" altLang="en-US" sz="40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+mn-ea"/>
            </a:endParaRPr>
          </a:p>
        </p:txBody>
      </p:sp>
      <p:grpSp>
        <p:nvGrpSpPr>
          <p:cNvPr id="11" name="Group 26"/>
          <p:cNvGrpSpPr/>
          <p:nvPr/>
        </p:nvGrpSpPr>
        <p:grpSpPr>
          <a:xfrm>
            <a:off x="1447800" y="2819400"/>
            <a:ext cx="5932751" cy="1323974"/>
            <a:chOff x="0" y="0"/>
            <a:chExt cx="2636" cy="834"/>
          </a:xfrm>
        </p:grpSpPr>
        <p:pic>
          <p:nvPicPr>
            <p:cNvPr id="12" name="Picture 20" descr="男天使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38" y="0"/>
              <a:ext cx="898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0" y="330"/>
              <a:ext cx="1612" cy="327"/>
            </a:xfrm>
            <a:prstGeom prst="wedgeRoundRectCallout">
              <a:avLst>
                <a:gd name="adj1" fmla="val 58287"/>
                <a:gd name="adj2" fmla="val -1725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ct val="20000"/>
                </a:spcBef>
                <a:buFontTx/>
                <a:buNone/>
              </a:pPr>
              <a:r>
                <a:rPr lang="zh-CN" altLang="en-US" sz="2400" b="1">
                  <a:ea typeface="黑体" panose="02010609060101010101" pitchFamily="49" charset="-122"/>
                </a:rPr>
                <a:t>这节课，你有什么收获？</a:t>
              </a:r>
              <a:endParaRPr lang="zh-CN" altLang="en-US" sz="24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algn="l"/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五、课后作业</a:t>
            </a:r>
            <a:endParaRPr lang="zh-CN" altLang="en-US" sz="48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</a:endParaRPr>
          </a:p>
        </p:txBody>
      </p:sp>
      <p:grpSp>
        <p:nvGrpSpPr>
          <p:cNvPr id="7" name="Group 108"/>
          <p:cNvGrpSpPr/>
          <p:nvPr/>
        </p:nvGrpSpPr>
        <p:grpSpPr>
          <a:xfrm>
            <a:off x="1066892" y="2209832"/>
            <a:ext cx="5840387" cy="1508126"/>
            <a:chOff x="0" y="0"/>
            <a:chExt cx="3054" cy="950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2188" cy="950"/>
            </a:xfrm>
            <a:prstGeom prst="wedgeRoundRectCallout">
              <a:avLst>
                <a:gd name="adj1" fmla="val 57329"/>
                <a:gd name="adj2" fmla="val -1329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400" b="1" dirty="0">
                  <a:latin typeface="楷体_GB2312" pitchFamily="1" charset="-122"/>
                </a:rPr>
                <a:t>测量本班同学的身高和体</a:t>
              </a:r>
              <a:endParaRPr lang="en-US" sz="2400" b="1" dirty="0">
                <a:latin typeface="楷体_GB2312" pitchFamily="1" charset="-122"/>
              </a:endParaRPr>
            </a:p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400" b="1" dirty="0">
                  <a:latin typeface="楷体_GB2312" pitchFamily="1" charset="-122"/>
                </a:rPr>
                <a:t>重，并计算出全班同学的</a:t>
              </a:r>
              <a:endParaRPr lang="en-US" sz="2400" b="1" dirty="0">
                <a:latin typeface="楷体_GB2312" pitchFamily="1" charset="-122"/>
              </a:endParaRPr>
            </a:p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400" b="1" dirty="0">
                  <a:latin typeface="楷体_GB2312" pitchFamily="1" charset="-122"/>
                </a:rPr>
                <a:t>平均身高和平均体重。</a:t>
              </a:r>
              <a:r>
                <a:rPr lang="en-US" sz="2400" b="1" dirty="0">
                  <a:latin typeface="楷体_GB2312" pitchFamily="1" charset="-122"/>
                </a:rPr>
                <a:t> 	</a:t>
              </a:r>
              <a:endParaRPr lang="en-US" sz="2400" b="1" dirty="0">
                <a:latin typeface="楷体_GB2312" pitchFamily="1" charset="-122"/>
              </a:endParaRPr>
            </a:p>
          </p:txBody>
        </p:sp>
        <p:pic>
          <p:nvPicPr>
            <p:cNvPr id="9" name="Picture 20" descr="男天使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286" y="62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60000" y="116967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2119324" y="2045594"/>
            <a:ext cx="4900589" cy="3649463"/>
          </a:xfrm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699371" y="1988747"/>
            <a:ext cx="2409825" cy="579438"/>
          </a:xfrm>
          <a:prstGeom prst="wedgeRoundRectCallout">
            <a:avLst>
              <a:gd name="adj1" fmla="val -60588"/>
              <a:gd name="adj2" fmla="val -1006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这是什么？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833491" y="1938708"/>
            <a:ext cx="4284340" cy="578882"/>
          </a:xfrm>
          <a:prstGeom prst="wedgeRoundRectCallout">
            <a:avLst>
              <a:gd name="adj1" fmla="val -60588"/>
              <a:gd name="adj2" fmla="val -634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我们什么时候吃它呢？</a:t>
            </a:r>
            <a:endParaRPr lang="en-US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13" name="Picture 15" descr="男天使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87624" y="1688456"/>
            <a:ext cx="12192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513517" y="404664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一、认识平均数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395536" y="548680"/>
            <a:ext cx="8506070" cy="3767292"/>
          </a:xfrm>
        </p:spPr>
      </p:pic>
      <p:sp>
        <p:nvSpPr>
          <p:cNvPr id="3" name="TextBox 2"/>
          <p:cNvSpPr txBox="1"/>
          <p:nvPr/>
        </p:nvSpPr>
        <p:spPr>
          <a:xfrm>
            <a:off x="683568" y="5229200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       每年的农历八月十五，是我国的传统节日。我们在这一天，班级里面总是举办“你到我家吃馓子，我到你家吃月饼”融情活动，共度中秋节。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93494" y="1655953"/>
            <a:ext cx="696953" cy="696953"/>
          </a:xfrm>
          <a:prstGeom prst="rect">
            <a:avLst/>
          </a:prstGeom>
        </p:spPr>
      </p:pic>
      <p:pic>
        <p:nvPicPr>
          <p:cNvPr id="20" name="图片 19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3995" y="1655953"/>
            <a:ext cx="696953" cy="696953"/>
          </a:xfrm>
          <a:prstGeom prst="rect">
            <a:avLst/>
          </a:prstGeom>
        </p:spPr>
      </p:pic>
      <p:pic>
        <p:nvPicPr>
          <p:cNvPr id="21" name="图片 20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14496" y="1655953"/>
            <a:ext cx="696953" cy="696953"/>
          </a:xfrm>
          <a:prstGeom prst="rect">
            <a:avLst/>
          </a:prstGeom>
        </p:spPr>
      </p:pic>
      <p:pic>
        <p:nvPicPr>
          <p:cNvPr id="26" name="图片 25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74997" y="1655953"/>
            <a:ext cx="696953" cy="696953"/>
          </a:xfrm>
          <a:prstGeom prst="rect">
            <a:avLst/>
          </a:prstGeom>
        </p:spPr>
      </p:pic>
      <p:pic>
        <p:nvPicPr>
          <p:cNvPr id="28" name="图片 27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69287" y="1655953"/>
            <a:ext cx="696953" cy="696953"/>
          </a:xfrm>
          <a:prstGeom prst="rect">
            <a:avLst/>
          </a:prstGeom>
        </p:spPr>
      </p:pic>
      <p:pic>
        <p:nvPicPr>
          <p:cNvPr id="29" name="图片 28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95999" y="1655953"/>
            <a:ext cx="696953" cy="696953"/>
          </a:xfrm>
          <a:prstGeom prst="rect">
            <a:avLst/>
          </a:prstGeom>
        </p:spPr>
      </p:pic>
      <p:pic>
        <p:nvPicPr>
          <p:cNvPr id="30" name="图片 29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37072" y="1623913"/>
            <a:ext cx="696953" cy="696953"/>
          </a:xfrm>
          <a:prstGeom prst="rect">
            <a:avLst/>
          </a:prstGeom>
        </p:spPr>
      </p:pic>
      <p:pic>
        <p:nvPicPr>
          <p:cNvPr id="31" name="图片 30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89905" y="1631165"/>
            <a:ext cx="696953" cy="696953"/>
          </a:xfrm>
          <a:prstGeom prst="rect">
            <a:avLst/>
          </a:prstGeom>
        </p:spPr>
      </p:pic>
      <p:pic>
        <p:nvPicPr>
          <p:cNvPr id="32" name="图片 31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21526" y="1631164"/>
            <a:ext cx="696953" cy="696953"/>
          </a:xfrm>
          <a:prstGeom prst="rect">
            <a:avLst/>
          </a:prstGeom>
        </p:spPr>
      </p:pic>
      <p:sp>
        <p:nvSpPr>
          <p:cNvPr id="33" name="TextBox 16"/>
          <p:cNvSpPr txBox="1"/>
          <p:nvPr/>
        </p:nvSpPr>
        <p:spPr>
          <a:xfrm>
            <a:off x="5319192" y="696222"/>
            <a:ext cx="3824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移多补少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3446" y="5471812"/>
            <a:ext cx="696953" cy="6969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52423" y="3313534"/>
            <a:ext cx="2113817" cy="21856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71735" y="3614562"/>
            <a:ext cx="2113817" cy="15836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17707" y="3363974"/>
            <a:ext cx="890309" cy="1939338"/>
          </a:xfrm>
          <a:prstGeom prst="rect">
            <a:avLst/>
          </a:prstGeom>
        </p:spPr>
      </p:pic>
      <p:sp>
        <p:nvSpPr>
          <p:cNvPr id="35" name="AutoShape 27"/>
          <p:cNvSpPr>
            <a:spLocks noChangeArrowheads="1"/>
          </p:cNvSpPr>
          <p:nvPr/>
        </p:nvSpPr>
        <p:spPr bwMode="auto">
          <a:xfrm>
            <a:off x="1990447" y="696222"/>
            <a:ext cx="3000654" cy="578882"/>
          </a:xfrm>
          <a:prstGeom prst="wedgeRoundRectCallout">
            <a:avLst>
              <a:gd name="adj1" fmla="val -60588"/>
              <a:gd name="adj2" fmla="val -634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这样分公平吗？</a:t>
            </a:r>
            <a:endParaRPr lang="en-US" altLang="zh-CN" sz="2800" b="1" dirty="0">
              <a:solidFill>
                <a:srgbClr val="000000"/>
              </a:solidFill>
            </a:endParaRPr>
          </a:p>
        </p:txBody>
      </p:sp>
      <p:pic>
        <p:nvPicPr>
          <p:cNvPr id="36" name="Picture 15" descr="男天使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07962" y="419719"/>
            <a:ext cx="12192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3.7037E-07 L 0.03698 0.57546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2877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3.7037E-07 C -0.00104 0.02315 -0.00277 0.04676 -0.00399 0.08426 C -0.00538 0.12199 -0.00607 0.17454 -0.00677 0.22593 C -0.00746 0.27708 -0.00798 0.34282 -0.00798 0.39213 C -0.00798 0.4419 -0.00798 0.49259 -0.00677 0.52199 C -0.00555 0.55162 -0.00034 0.56875 -0.00034 0.56898 C 0.00052 0.57546 0.00018 0.56898 -0.00017 0.56273" pathEditMode="relative" rAng="0" ptsTypes="AAAAA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2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3.7037E-07 C 0.00799 0.04143 0.01684 0.0838 0.02275 0.13565 C 0.02882 0.18727 0.03125 0.23634 0.03594 0.30972 C 0.04098 0.3831 0.04601 0.47917 0.05174 0.57546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" y="287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13 0.0088 C 0.08125 0.02847 0.09184 0.08125 0.09532 0.12662 C 0.09879 0.17199 0.09879 0.23426 0.09948 0.28125 C 0.10018 0.32847 0.10243 0.37199 0.10018 0.40949 C 0.09809 0.44722 0.09254 0.47731 0.08768 0.50602 C 0.08282 0.53611 0.07657 0.56042 0.07101 0.58588" pathEditMode="relative" rAng="0" ptsTypes="aaaa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288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99 0.00301 C -0.07882 0.02593 -0.06215 0.09444 -0.05781 0.14236 C -0.05347 0.19028 -0.05677 0.24537 -0.0566 0.2912 C -0.05642 0.33657 -0.05521 0.3787 -0.0566 0.41505 C -0.05695 0.45093 -0.05816 0.48102 -0.05938 0.5081 C -0.06094 0.53634 -0.0625 0.55995 -0.06302 0.58611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291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3.7037E-07 C -0.01007 0.03727 -0.01215 0.07731 -0.01319 0.12315 C -0.01406 0.16852 -0.01389 0.22569 -0.01406 0.27199 C -0.01423 0.31713 -0.0151 0.35903 -0.01423 0.39514 C -0.01371 0.43079 -0.00677 0.45602 -0.01128 0.48681 C -0.0158 0.51736 -0.04218 0.55532 -0.04097 0.58009" pathEditMode="relative" rAng="0" ptsTypes="saaaas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" y="2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3.7037E-06 L 0.01736 0.59051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" y="295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06 2.59259E-06 C 0.00816 0.07153 0.01684 0.14375 0.02153 0.21458 C 0.02622 0.28518 0.0316 0.35995 0.02795 0.42384 C 0.02466 0.48796 0.01285 0.54352 0.00104 0.59977" pathEditMode="relative" rAng="0" ptsTypes="AA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2997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07 1.85185E-06 C 0.0033 0.03588 0.01632 0.14259 0.01997 0.21504 C 0.02361 0.2875 0.025 0.36852 0.02153 0.43426 C 0.01806 0.5 0.00347 0.57338 -0.00121 0.60995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3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11560" y="620688"/>
            <a:ext cx="382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27011" y="5345498"/>
            <a:ext cx="696953" cy="696953"/>
          </a:xfrm>
          <a:prstGeom prst="rect">
            <a:avLst/>
          </a:prstGeom>
        </p:spPr>
      </p:pic>
      <p:pic>
        <p:nvPicPr>
          <p:cNvPr id="46" name="图片 45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0438" y="5345497"/>
            <a:ext cx="696953" cy="696953"/>
          </a:xfrm>
          <a:prstGeom prst="rect">
            <a:avLst/>
          </a:prstGeom>
        </p:spPr>
      </p:pic>
      <p:pic>
        <p:nvPicPr>
          <p:cNvPr id="48" name="图片 47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30695" y="6120081"/>
            <a:ext cx="696953" cy="696953"/>
          </a:xfrm>
          <a:prstGeom prst="rect">
            <a:avLst/>
          </a:prstGeom>
        </p:spPr>
      </p:pic>
      <p:pic>
        <p:nvPicPr>
          <p:cNvPr id="49" name="图片 48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7905" y="6120081"/>
            <a:ext cx="696953" cy="696953"/>
          </a:xfrm>
          <a:prstGeom prst="rect">
            <a:avLst/>
          </a:prstGeom>
        </p:spPr>
      </p:pic>
      <p:pic>
        <p:nvPicPr>
          <p:cNvPr id="50" name="图片 49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04300" y="6120081"/>
            <a:ext cx="696953" cy="696953"/>
          </a:xfrm>
          <a:prstGeom prst="rect">
            <a:avLst/>
          </a:prstGeom>
        </p:spPr>
      </p:pic>
      <p:pic>
        <p:nvPicPr>
          <p:cNvPr id="51" name="图片 50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34465" y="6120081"/>
            <a:ext cx="696953" cy="696953"/>
          </a:xfrm>
          <a:prstGeom prst="rect">
            <a:avLst/>
          </a:prstGeom>
        </p:spPr>
      </p:pic>
      <p:pic>
        <p:nvPicPr>
          <p:cNvPr id="52" name="图片 51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2191" y="5449696"/>
            <a:ext cx="696953" cy="696953"/>
          </a:xfrm>
          <a:prstGeom prst="rect">
            <a:avLst/>
          </a:prstGeom>
        </p:spPr>
      </p:pic>
      <p:pic>
        <p:nvPicPr>
          <p:cNvPr id="53" name="图片 52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1846" y="5449696"/>
            <a:ext cx="696953" cy="696953"/>
          </a:xfrm>
          <a:prstGeom prst="rect">
            <a:avLst/>
          </a:prstGeom>
        </p:spPr>
      </p:pic>
      <p:pic>
        <p:nvPicPr>
          <p:cNvPr id="54" name="图片 53" descr="图片包含 游戏机, 食物, 瓶子, 蜂蜜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12535" y="5449696"/>
            <a:ext cx="696953" cy="6969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7391" y="2911948"/>
            <a:ext cx="2113817" cy="21856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85710" y="3246282"/>
            <a:ext cx="2113817" cy="158363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28835" y="3035122"/>
            <a:ext cx="890309" cy="1939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-1.48148E-06 L 0.00677 -0.44699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-223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06 -2.59259E-06 L -0.00781 -0.4456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2.22222E-06 L 0.01284 -0.5669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-283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-2.22222E-06 L -3.61111E-06 -0.5669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-0.00209 L 0.00538 -0.56899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-0.00209 L -0.00799 -0.56899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06 -3.7037E-07 L -0.01215 -0.46088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-230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3.7037E-06 L 0.00798 -0.46181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-2310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06 -3.7037E-07 L -0.02917 -0.46088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-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4761" y="3363974"/>
            <a:ext cx="2113817" cy="21856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1735" y="3614562"/>
            <a:ext cx="2113817" cy="15836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46930" y="3363974"/>
            <a:ext cx="890309" cy="1939338"/>
          </a:xfrm>
          <a:prstGeom prst="rect">
            <a:avLst/>
          </a:prstGeom>
        </p:spPr>
      </p:pic>
      <p:pic>
        <p:nvPicPr>
          <p:cNvPr id="45" name="图片 44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19672" y="2250714"/>
            <a:ext cx="696953" cy="696953"/>
          </a:xfrm>
          <a:prstGeom prst="rect">
            <a:avLst/>
          </a:prstGeom>
        </p:spPr>
      </p:pic>
      <p:pic>
        <p:nvPicPr>
          <p:cNvPr id="46" name="图片 45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31465" y="2263327"/>
            <a:ext cx="696953" cy="696953"/>
          </a:xfrm>
          <a:prstGeom prst="rect">
            <a:avLst/>
          </a:prstGeom>
        </p:spPr>
      </p:pic>
      <p:pic>
        <p:nvPicPr>
          <p:cNvPr id="48" name="图片 47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37075" y="2288997"/>
            <a:ext cx="696953" cy="696953"/>
          </a:xfrm>
          <a:prstGeom prst="rect">
            <a:avLst/>
          </a:prstGeom>
        </p:spPr>
      </p:pic>
      <p:pic>
        <p:nvPicPr>
          <p:cNvPr id="49" name="图片 48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23031" y="2288997"/>
            <a:ext cx="696953" cy="696953"/>
          </a:xfrm>
          <a:prstGeom prst="rect">
            <a:avLst/>
          </a:prstGeom>
        </p:spPr>
      </p:pic>
      <p:pic>
        <p:nvPicPr>
          <p:cNvPr id="50" name="图片 49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42176" y="2288997"/>
            <a:ext cx="696953" cy="696953"/>
          </a:xfrm>
          <a:prstGeom prst="rect">
            <a:avLst/>
          </a:prstGeom>
        </p:spPr>
      </p:pic>
      <p:pic>
        <p:nvPicPr>
          <p:cNvPr id="51" name="图片 50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57103" y="2288997"/>
            <a:ext cx="696953" cy="696953"/>
          </a:xfrm>
          <a:prstGeom prst="rect">
            <a:avLst/>
          </a:prstGeom>
        </p:spPr>
      </p:pic>
      <p:pic>
        <p:nvPicPr>
          <p:cNvPr id="52" name="图片 51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91443" y="2288996"/>
            <a:ext cx="696953" cy="696953"/>
          </a:xfrm>
          <a:prstGeom prst="rect">
            <a:avLst/>
          </a:prstGeom>
        </p:spPr>
      </p:pic>
      <p:pic>
        <p:nvPicPr>
          <p:cNvPr id="53" name="图片 52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80322" y="2263326"/>
            <a:ext cx="696953" cy="696953"/>
          </a:xfrm>
          <a:prstGeom prst="rect">
            <a:avLst/>
          </a:prstGeom>
        </p:spPr>
      </p:pic>
      <p:pic>
        <p:nvPicPr>
          <p:cNvPr id="54" name="图片 53" descr="图片包含 游戏机, 食物, 瓶子, 蜂蜜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91892" y="2288997"/>
            <a:ext cx="696953" cy="6969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87638" y="692696"/>
            <a:ext cx="32085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先和后分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15" descr="男天使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00472" y="692696"/>
            <a:ext cx="12192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968148" y="968921"/>
            <a:ext cx="3619490" cy="1055608"/>
          </a:xfrm>
          <a:prstGeom prst="wedgeRoundRectCallout">
            <a:avLst>
              <a:gd name="adj1" fmla="val -60588"/>
              <a:gd name="adj2" fmla="val -1006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每个人都得到了</a:t>
            </a:r>
            <a:r>
              <a:rPr lang="en-US" altLang="zh-CN" sz="2800" b="1" dirty="0">
                <a:solidFill>
                  <a:srgbClr val="000000"/>
                </a:solidFill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</a:rPr>
              <a:t>块月饼，</a:t>
            </a:r>
            <a:r>
              <a:rPr lang="en-US" altLang="zh-CN" sz="2800" b="1" dirty="0">
                <a:solidFill>
                  <a:srgbClr val="000000"/>
                </a:solidFill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</a:rPr>
              <a:t>就是</a:t>
            </a:r>
            <a:r>
              <a:rPr lang="zh-CN" altLang="en-US" sz="2800" b="1" dirty="0">
                <a:solidFill>
                  <a:srgbClr val="FF0000"/>
                </a:solidFill>
              </a:rPr>
              <a:t>平均数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7.40741E-07 L -0.03889 0.51435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4" y="25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0.01042 L -0.15313 0.51435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25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4.81481E-06 L -0.03003 0.50949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33 0.50879" pathEditMode="relative" ptsTypes="AA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6 -0.01042 L 0.01146 0.50394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2571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99 -7.40741E-07 L -0.09948 0.51458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4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-7.40741E-07 L -0.00799 0.50995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254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06 2.96296E-06 L -0.00122 0.51828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90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2.59259E-06 L -0.02361 0.50208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+mn-ea"/>
                <a:cs typeface="+mn-cs"/>
              </a:rPr>
              <a:t>二、平均数的意义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3118" y="5301208"/>
            <a:ext cx="669766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+mn-ea"/>
                <a:ea typeface="+mn-ea"/>
              </a:rPr>
              <a:t>    同学们利用周末去收集废旧的饮料瓶，为正在创建全国卫生城市的阿勒泰贡献一份力量。</a:t>
            </a:r>
            <a:endParaRPr lang="zh-CN" altLang="en-US" sz="2400"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5656" y="1196751"/>
            <a:ext cx="3857711" cy="38577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组合 25"/>
          <p:cNvGrpSpPr/>
          <p:nvPr/>
        </p:nvGrpSpPr>
        <p:grpSpPr>
          <a:xfrm>
            <a:off x="630238" y="1834444"/>
            <a:ext cx="5813425" cy="4557713"/>
            <a:chOff x="630238" y="2108200"/>
            <a:chExt cx="5813425" cy="4557986"/>
          </a:xfrm>
        </p:grpSpPr>
        <p:sp>
          <p:nvSpPr>
            <p:cNvPr id="6" name="TextBox 29"/>
            <p:cNvSpPr txBox="1">
              <a:spLocks noChangeArrowheads="1"/>
            </p:cNvSpPr>
            <p:nvPr/>
          </p:nvSpPr>
          <p:spPr bwMode="auto">
            <a:xfrm>
              <a:off x="630238" y="2108200"/>
              <a:ext cx="865187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1600"/>
                <a:t>姓名</a:t>
              </a:r>
              <a:endParaRPr lang="zh-CN" altLang="en-US" sz="1600"/>
            </a:p>
          </p:txBody>
        </p:sp>
        <p:grpSp>
          <p:nvGrpSpPr>
            <p:cNvPr id="7" name="组合 23"/>
            <p:cNvGrpSpPr/>
            <p:nvPr/>
          </p:nvGrpSpPr>
          <p:grpSpPr>
            <a:xfrm>
              <a:off x="919163" y="2492375"/>
              <a:ext cx="4445000" cy="3821113"/>
              <a:chOff x="919163" y="2492375"/>
              <a:chExt cx="4445000" cy="3821113"/>
            </a:xfrm>
          </p:grpSpPr>
          <p:pic>
            <p:nvPicPr>
              <p:cNvPr id="25" name="Picture 65" descr="15"/>
              <p:cNvPicPr>
                <a:picLocks noChangeAspect="1" noChangeArrowheads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 bwMode="auto">
              <a:xfrm>
                <a:off x="919163" y="2492375"/>
                <a:ext cx="4392612" cy="382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Line 28"/>
              <p:cNvSpPr>
                <a:spLocks noChangeShapeType="1"/>
              </p:cNvSpPr>
              <p:nvPr/>
            </p:nvSpPr>
            <p:spPr bwMode="auto">
              <a:xfrm>
                <a:off x="5003800" y="6299795"/>
                <a:ext cx="360363" cy="0"/>
              </a:xfrm>
              <a:prstGeom prst="line">
                <a:avLst/>
              </a:prstGeom>
              <a:noFill/>
              <a:ln w="12700">
                <a:solidFill>
                  <a:srgbClr val="0091BB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" name="TextBox 29"/>
            <p:cNvSpPr txBox="1">
              <a:spLocks noChangeArrowheads="1"/>
            </p:cNvSpPr>
            <p:nvPr/>
          </p:nvSpPr>
          <p:spPr bwMode="auto">
            <a:xfrm>
              <a:off x="5076825" y="6266135"/>
              <a:ext cx="1366838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1600"/>
                <a:t>数量</a:t>
              </a:r>
              <a:r>
                <a:rPr lang="zh-CN" altLang="en-US" sz="1000"/>
                <a:t> </a:t>
              </a:r>
              <a:r>
                <a:rPr lang="en-US" altLang="zh-CN" sz="1600"/>
                <a:t>/</a:t>
              </a:r>
              <a:r>
                <a:rPr lang="en-US" altLang="zh-CN" sz="1000"/>
                <a:t> </a:t>
              </a:r>
              <a:r>
                <a:rPr lang="zh-CN" altLang="en-US" sz="1600"/>
                <a:t>个</a:t>
              </a:r>
              <a:endParaRPr lang="zh-CN" altLang="en-US" sz="1600"/>
            </a:p>
          </p:txBody>
        </p: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80803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0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0" name="TextBox 29"/>
            <p:cNvSpPr txBox="1">
              <a:spLocks noChangeArrowheads="1"/>
            </p:cNvSpPr>
            <p:nvPr/>
          </p:nvSpPr>
          <p:spPr bwMode="auto">
            <a:xfrm>
              <a:off x="132238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2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1" name="TextBox 29"/>
            <p:cNvSpPr txBox="1">
              <a:spLocks noChangeArrowheads="1"/>
            </p:cNvSpPr>
            <p:nvPr/>
          </p:nvSpPr>
          <p:spPr bwMode="auto">
            <a:xfrm>
              <a:off x="1052513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2" name="TextBox 29"/>
            <p:cNvSpPr txBox="1">
              <a:spLocks noChangeArrowheads="1"/>
            </p:cNvSpPr>
            <p:nvPr/>
          </p:nvSpPr>
          <p:spPr bwMode="auto">
            <a:xfrm>
              <a:off x="238283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6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3" name="TextBox 29"/>
            <p:cNvSpPr txBox="1">
              <a:spLocks noChangeArrowheads="1"/>
            </p:cNvSpPr>
            <p:nvPr/>
          </p:nvSpPr>
          <p:spPr bwMode="auto">
            <a:xfrm>
              <a:off x="1590675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3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4" name="TextBox 29"/>
            <p:cNvSpPr txBox="1">
              <a:spLocks noChangeArrowheads="1"/>
            </p:cNvSpPr>
            <p:nvPr/>
          </p:nvSpPr>
          <p:spPr bwMode="auto">
            <a:xfrm>
              <a:off x="1835150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4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5" name="TextBox 29"/>
            <p:cNvSpPr txBox="1">
              <a:spLocks noChangeArrowheads="1"/>
            </p:cNvSpPr>
            <p:nvPr/>
          </p:nvSpPr>
          <p:spPr bwMode="auto">
            <a:xfrm>
              <a:off x="2114550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5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6" name="TextBox 29"/>
            <p:cNvSpPr txBox="1">
              <a:spLocks noChangeArrowheads="1"/>
            </p:cNvSpPr>
            <p:nvPr/>
          </p:nvSpPr>
          <p:spPr bwMode="auto">
            <a:xfrm>
              <a:off x="2636838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7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7" name="TextBox 29"/>
            <p:cNvSpPr txBox="1">
              <a:spLocks noChangeArrowheads="1"/>
            </p:cNvSpPr>
            <p:nvPr/>
          </p:nvSpPr>
          <p:spPr bwMode="auto">
            <a:xfrm>
              <a:off x="2906713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8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8" name="TextBox 29"/>
            <p:cNvSpPr txBox="1">
              <a:spLocks noChangeArrowheads="1"/>
            </p:cNvSpPr>
            <p:nvPr/>
          </p:nvSpPr>
          <p:spPr bwMode="auto">
            <a:xfrm>
              <a:off x="36449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11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19" name="TextBox 29"/>
            <p:cNvSpPr txBox="1">
              <a:spLocks noChangeArrowheads="1"/>
            </p:cNvSpPr>
            <p:nvPr/>
          </p:nvSpPr>
          <p:spPr bwMode="auto">
            <a:xfrm>
              <a:off x="3367088" y="6280423"/>
              <a:ext cx="431800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10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20" name="TextBox 29"/>
            <p:cNvSpPr txBox="1">
              <a:spLocks noChangeArrowheads="1"/>
            </p:cNvSpPr>
            <p:nvPr/>
          </p:nvSpPr>
          <p:spPr bwMode="auto">
            <a:xfrm>
              <a:off x="3175000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9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21" name="TextBox 29"/>
            <p:cNvSpPr txBox="1">
              <a:spLocks noChangeArrowheads="1"/>
            </p:cNvSpPr>
            <p:nvPr/>
          </p:nvSpPr>
          <p:spPr bwMode="auto">
            <a:xfrm>
              <a:off x="39243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12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22" name="TextBox 29"/>
            <p:cNvSpPr txBox="1">
              <a:spLocks noChangeArrowheads="1"/>
            </p:cNvSpPr>
            <p:nvPr/>
          </p:nvSpPr>
          <p:spPr bwMode="auto">
            <a:xfrm>
              <a:off x="4187825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13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23" name="TextBox 29"/>
            <p:cNvSpPr txBox="1">
              <a:spLocks noChangeArrowheads="1"/>
            </p:cNvSpPr>
            <p:nvPr/>
          </p:nvSpPr>
          <p:spPr bwMode="auto">
            <a:xfrm>
              <a:off x="4446588" y="6280423"/>
              <a:ext cx="433387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14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24" name="TextBox 29"/>
            <p:cNvSpPr txBox="1">
              <a:spLocks noChangeArrowheads="1"/>
            </p:cNvSpPr>
            <p:nvPr/>
          </p:nvSpPr>
          <p:spPr bwMode="auto">
            <a:xfrm>
              <a:off x="47117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15</a:t>
              </a:r>
              <a:endParaRPr lang="en-US" altLang="zh-CN" sz="1600">
                <a:latin typeface="Arial" panose="020B0604020202020204"/>
              </a:endParaRPr>
            </a:p>
          </p:txBody>
        </p:sp>
      </p:grpSp>
      <p:grpSp>
        <p:nvGrpSpPr>
          <p:cNvPr id="27" name="Group 55"/>
          <p:cNvGrpSpPr/>
          <p:nvPr/>
        </p:nvGrpSpPr>
        <p:grpSpPr>
          <a:xfrm>
            <a:off x="5148263" y="765175"/>
            <a:ext cx="3748087" cy="1543050"/>
            <a:chOff x="3048" y="1236"/>
            <a:chExt cx="2361" cy="972"/>
          </a:xfrm>
        </p:grpSpPr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3891" y="1236"/>
              <a:ext cx="1518" cy="802"/>
            </a:xfrm>
            <a:prstGeom prst="wedgeRoundRectCallout">
              <a:avLst>
                <a:gd name="adj1" fmla="val -60588"/>
                <a:gd name="adj2" fmla="val -1006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</a:rPr>
                <a:t>这是部分学生收集到的瓶子数量，你们获得哪些信息？</a:t>
              </a:r>
              <a:endParaRPr lang="en-US" altLang="zh-CN" sz="2000" dirty="0">
                <a:solidFill>
                  <a:srgbClr val="000000"/>
                </a:solidFill>
              </a:endParaRPr>
            </a:p>
          </p:txBody>
        </p:sp>
        <p:pic>
          <p:nvPicPr>
            <p:cNvPr id="29" name="Picture 15" descr="男天使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3048" y="1495"/>
              <a:ext cx="768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62" descr="9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62025" y="4437063"/>
            <a:ext cx="28559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8" descr="1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62025" y="5348288"/>
            <a:ext cx="337185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4" descr="1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62025" y="2640013"/>
            <a:ext cx="3371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1" descr="8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962025" y="3529013"/>
            <a:ext cx="31242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4" descr="13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4408488" y="2643188"/>
            <a:ext cx="2270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76" descr="11 - 副本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4408488" y="5356225"/>
            <a:ext cx="4953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250825" y="2843213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en-US" sz="2000"/>
              <a:t>小红</a:t>
            </a:r>
            <a:endParaRPr lang="zh-CN" altLang="en-US" sz="2000"/>
          </a:p>
        </p:txBody>
      </p:sp>
      <p:sp>
        <p:nvSpPr>
          <p:cNvPr id="8195" name="TextBox 18"/>
          <p:cNvSpPr txBox="1">
            <a:spLocks noChangeArrowheads="1"/>
          </p:cNvSpPr>
          <p:nvPr/>
        </p:nvSpPr>
        <p:spPr bwMode="auto">
          <a:xfrm>
            <a:off x="250825" y="3763963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en-US" sz="2000"/>
              <a:t>小兰</a:t>
            </a:r>
            <a:endParaRPr lang="zh-CN" altLang="en-US" sz="2000"/>
          </a:p>
        </p:txBody>
      </p:sp>
      <p:sp>
        <p:nvSpPr>
          <p:cNvPr id="8196" name="TextBox 19"/>
          <p:cNvSpPr txBox="1">
            <a:spLocks noChangeArrowheads="1"/>
          </p:cNvSpPr>
          <p:nvPr/>
        </p:nvSpPr>
        <p:spPr bwMode="auto">
          <a:xfrm>
            <a:off x="250825" y="4652963"/>
            <a:ext cx="86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en-US" sz="2000"/>
              <a:t>小亮</a:t>
            </a:r>
            <a:endParaRPr lang="zh-CN" altLang="en-US" sz="2000"/>
          </a:p>
        </p:txBody>
      </p:sp>
      <p:sp>
        <p:nvSpPr>
          <p:cNvPr id="8197" name="TextBox 20"/>
          <p:cNvSpPr txBox="1">
            <a:spLocks noChangeArrowheads="1"/>
          </p:cNvSpPr>
          <p:nvPr/>
        </p:nvSpPr>
        <p:spPr bwMode="auto">
          <a:xfrm>
            <a:off x="250825" y="5537200"/>
            <a:ext cx="8651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en-US" sz="2000"/>
              <a:t>小明</a:t>
            </a:r>
            <a:endParaRPr lang="zh-CN" altLang="en-US" sz="2000"/>
          </a:p>
        </p:txBody>
      </p:sp>
      <p:grpSp>
        <p:nvGrpSpPr>
          <p:cNvPr id="8199" name="组合 25"/>
          <p:cNvGrpSpPr/>
          <p:nvPr/>
        </p:nvGrpSpPr>
        <p:grpSpPr>
          <a:xfrm>
            <a:off x="630238" y="2108200"/>
            <a:ext cx="5813425" cy="4557713"/>
            <a:chOff x="630238" y="2108200"/>
            <a:chExt cx="5813425" cy="4557986"/>
          </a:xfrm>
        </p:grpSpPr>
        <p:sp>
          <p:nvSpPr>
            <p:cNvPr id="8210" name="TextBox 29"/>
            <p:cNvSpPr txBox="1">
              <a:spLocks noChangeArrowheads="1"/>
            </p:cNvSpPr>
            <p:nvPr/>
          </p:nvSpPr>
          <p:spPr bwMode="auto">
            <a:xfrm>
              <a:off x="630238" y="2108200"/>
              <a:ext cx="865187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1600"/>
                <a:t>姓名</a:t>
              </a:r>
              <a:endParaRPr lang="zh-CN" altLang="en-US" sz="1600"/>
            </a:p>
          </p:txBody>
        </p:sp>
        <p:grpSp>
          <p:nvGrpSpPr>
            <p:cNvPr id="8211" name="组合 23"/>
            <p:cNvGrpSpPr/>
            <p:nvPr/>
          </p:nvGrpSpPr>
          <p:grpSpPr>
            <a:xfrm>
              <a:off x="919163" y="2492375"/>
              <a:ext cx="4445000" cy="3821113"/>
              <a:chOff x="919163" y="2492375"/>
              <a:chExt cx="4445000" cy="3821113"/>
            </a:xfrm>
          </p:grpSpPr>
          <p:pic>
            <p:nvPicPr>
              <p:cNvPr id="8229" name="Picture 65" descr="15"/>
              <p:cNvPicPr>
                <a:picLocks noChangeAspect="1" noChangeArrowheads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 bwMode="auto">
              <a:xfrm>
                <a:off x="919163" y="2492375"/>
                <a:ext cx="4392612" cy="382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30" name="Line 28"/>
              <p:cNvSpPr>
                <a:spLocks noChangeShapeType="1"/>
              </p:cNvSpPr>
              <p:nvPr/>
            </p:nvSpPr>
            <p:spPr bwMode="auto">
              <a:xfrm>
                <a:off x="5003800" y="6299795"/>
                <a:ext cx="360363" cy="0"/>
              </a:xfrm>
              <a:prstGeom prst="line">
                <a:avLst/>
              </a:prstGeom>
              <a:noFill/>
              <a:ln w="12700">
                <a:solidFill>
                  <a:srgbClr val="0091BB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8212" name="TextBox 29"/>
            <p:cNvSpPr txBox="1">
              <a:spLocks noChangeArrowheads="1"/>
            </p:cNvSpPr>
            <p:nvPr/>
          </p:nvSpPr>
          <p:spPr bwMode="auto">
            <a:xfrm>
              <a:off x="5076825" y="6266135"/>
              <a:ext cx="1366838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1600"/>
                <a:t>数量</a:t>
              </a:r>
              <a:r>
                <a:rPr lang="zh-CN" altLang="en-US" sz="1000"/>
                <a:t> </a:t>
              </a:r>
              <a:r>
                <a:rPr lang="en-US" altLang="zh-CN" sz="1600"/>
                <a:t>/</a:t>
              </a:r>
              <a:r>
                <a:rPr lang="en-US" altLang="zh-CN" sz="1000"/>
                <a:t> </a:t>
              </a:r>
              <a:r>
                <a:rPr lang="zh-CN" altLang="en-US" sz="1600"/>
                <a:t>个</a:t>
              </a:r>
              <a:endParaRPr lang="zh-CN" altLang="en-US" sz="1600"/>
            </a:p>
          </p:txBody>
        </p:sp>
        <p:sp>
          <p:nvSpPr>
            <p:cNvPr id="8213" name="TextBox 29"/>
            <p:cNvSpPr txBox="1">
              <a:spLocks noChangeArrowheads="1"/>
            </p:cNvSpPr>
            <p:nvPr/>
          </p:nvSpPr>
          <p:spPr bwMode="auto">
            <a:xfrm>
              <a:off x="80803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0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4" name="TextBox 29"/>
            <p:cNvSpPr txBox="1">
              <a:spLocks noChangeArrowheads="1"/>
            </p:cNvSpPr>
            <p:nvPr/>
          </p:nvSpPr>
          <p:spPr bwMode="auto">
            <a:xfrm>
              <a:off x="132238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2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5" name="TextBox 29"/>
            <p:cNvSpPr txBox="1">
              <a:spLocks noChangeArrowheads="1"/>
            </p:cNvSpPr>
            <p:nvPr/>
          </p:nvSpPr>
          <p:spPr bwMode="auto">
            <a:xfrm>
              <a:off x="1052513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6" name="TextBox 29"/>
            <p:cNvSpPr txBox="1">
              <a:spLocks noChangeArrowheads="1"/>
            </p:cNvSpPr>
            <p:nvPr/>
          </p:nvSpPr>
          <p:spPr bwMode="auto">
            <a:xfrm>
              <a:off x="2382838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6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7" name="TextBox 29"/>
            <p:cNvSpPr txBox="1">
              <a:spLocks noChangeArrowheads="1"/>
            </p:cNvSpPr>
            <p:nvPr/>
          </p:nvSpPr>
          <p:spPr bwMode="auto">
            <a:xfrm>
              <a:off x="1590675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3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8" name="TextBox 29"/>
            <p:cNvSpPr txBox="1">
              <a:spLocks noChangeArrowheads="1"/>
            </p:cNvSpPr>
            <p:nvPr/>
          </p:nvSpPr>
          <p:spPr bwMode="auto">
            <a:xfrm>
              <a:off x="1835150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4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19" name="TextBox 29"/>
            <p:cNvSpPr txBox="1">
              <a:spLocks noChangeArrowheads="1"/>
            </p:cNvSpPr>
            <p:nvPr/>
          </p:nvSpPr>
          <p:spPr bwMode="auto">
            <a:xfrm>
              <a:off x="2114550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5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0" name="TextBox 29"/>
            <p:cNvSpPr txBox="1">
              <a:spLocks noChangeArrowheads="1"/>
            </p:cNvSpPr>
            <p:nvPr/>
          </p:nvSpPr>
          <p:spPr bwMode="auto">
            <a:xfrm>
              <a:off x="2636838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7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1" name="TextBox 29"/>
            <p:cNvSpPr txBox="1">
              <a:spLocks noChangeArrowheads="1"/>
            </p:cNvSpPr>
            <p:nvPr/>
          </p:nvSpPr>
          <p:spPr bwMode="auto">
            <a:xfrm>
              <a:off x="2906713" y="6280423"/>
              <a:ext cx="288925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8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2" name="TextBox 29"/>
            <p:cNvSpPr txBox="1">
              <a:spLocks noChangeArrowheads="1"/>
            </p:cNvSpPr>
            <p:nvPr/>
          </p:nvSpPr>
          <p:spPr bwMode="auto">
            <a:xfrm>
              <a:off x="36449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11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3" name="TextBox 29"/>
            <p:cNvSpPr txBox="1">
              <a:spLocks noChangeArrowheads="1"/>
            </p:cNvSpPr>
            <p:nvPr/>
          </p:nvSpPr>
          <p:spPr bwMode="auto">
            <a:xfrm>
              <a:off x="3367088" y="6280423"/>
              <a:ext cx="431800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10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4" name="TextBox 29"/>
            <p:cNvSpPr txBox="1">
              <a:spLocks noChangeArrowheads="1"/>
            </p:cNvSpPr>
            <p:nvPr/>
          </p:nvSpPr>
          <p:spPr bwMode="auto">
            <a:xfrm>
              <a:off x="3175000" y="6280423"/>
              <a:ext cx="2889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9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5" name="TextBox 29"/>
            <p:cNvSpPr txBox="1">
              <a:spLocks noChangeArrowheads="1"/>
            </p:cNvSpPr>
            <p:nvPr/>
          </p:nvSpPr>
          <p:spPr bwMode="auto">
            <a:xfrm>
              <a:off x="39243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12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6" name="TextBox 29"/>
            <p:cNvSpPr txBox="1">
              <a:spLocks noChangeArrowheads="1"/>
            </p:cNvSpPr>
            <p:nvPr/>
          </p:nvSpPr>
          <p:spPr bwMode="auto">
            <a:xfrm>
              <a:off x="4187825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13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7" name="TextBox 29"/>
            <p:cNvSpPr txBox="1">
              <a:spLocks noChangeArrowheads="1"/>
            </p:cNvSpPr>
            <p:nvPr/>
          </p:nvSpPr>
          <p:spPr bwMode="auto">
            <a:xfrm>
              <a:off x="4446588" y="6280423"/>
              <a:ext cx="433387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14</a:t>
              </a:r>
              <a:endParaRPr lang="en-US" altLang="zh-CN" sz="1600">
                <a:latin typeface="Arial" panose="020B0604020202020204"/>
              </a:endParaRPr>
            </a:p>
          </p:txBody>
        </p:sp>
        <p:sp>
          <p:nvSpPr>
            <p:cNvPr id="8228" name="TextBox 29"/>
            <p:cNvSpPr txBox="1">
              <a:spLocks noChangeArrowheads="1"/>
            </p:cNvSpPr>
            <p:nvPr/>
          </p:nvSpPr>
          <p:spPr bwMode="auto">
            <a:xfrm>
              <a:off x="4711700" y="6280423"/>
              <a:ext cx="43338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en-US" altLang="zh-CN" sz="1600">
                  <a:latin typeface="Arial" panose="020B0604020202020204"/>
                </a:rPr>
                <a:t>15</a:t>
              </a:r>
              <a:endParaRPr lang="en-US" altLang="zh-CN" sz="1600">
                <a:latin typeface="Arial" panose="020B0604020202020204"/>
              </a:endParaRPr>
            </a:p>
          </p:txBody>
        </p:sp>
      </p:grpSp>
      <p:pic>
        <p:nvPicPr>
          <p:cNvPr id="8200" name="Picture 62" descr="9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62025" y="4437063"/>
            <a:ext cx="28559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2" name="Line 66"/>
          <p:cNvSpPr>
            <a:spLocks noChangeShapeType="1"/>
          </p:cNvSpPr>
          <p:nvPr/>
        </p:nvSpPr>
        <p:spPr bwMode="auto">
          <a:xfrm flipH="1">
            <a:off x="4365625" y="2492375"/>
            <a:ext cx="0" cy="3816350"/>
          </a:xfrm>
          <a:prstGeom prst="line">
            <a:avLst/>
          </a:prstGeom>
          <a:noFill/>
          <a:ln w="13970">
            <a:solidFill>
              <a:srgbClr val="D33B8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8202" name="Picture 68" descr="1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62025" y="5348288"/>
            <a:ext cx="337185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64" descr="1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62025" y="2640013"/>
            <a:ext cx="3371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71" descr="8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62025" y="3529013"/>
            <a:ext cx="31242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74" descr="13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4408488" y="2643188"/>
            <a:ext cx="2270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2" name="Picture 76" descr="11 - 副本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4408488" y="5356225"/>
            <a:ext cx="4953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5" name="Picture 79" descr="图片1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3829050" y="4427538"/>
            <a:ext cx="5238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6" name="Picture 80" descr="111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4087813" y="3543300"/>
            <a:ext cx="261937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9" name="AutoShape 27"/>
          <p:cNvSpPr>
            <a:spLocks noChangeArrowheads="1"/>
          </p:cNvSpPr>
          <p:nvPr/>
        </p:nvSpPr>
        <p:spPr bwMode="auto">
          <a:xfrm>
            <a:off x="2555874" y="1270000"/>
            <a:ext cx="4968453" cy="433022"/>
          </a:xfrm>
          <a:prstGeom prst="wedgeRoundRectCallout">
            <a:avLst>
              <a:gd name="adj1" fmla="val -57750"/>
              <a:gd name="adj2" fmla="val 3750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tIns="10800" bIns="72000">
            <a:spAutoFit/>
          </a:bodyPr>
          <a:lstStyle/>
          <a:p>
            <a:r>
              <a:rPr lang="zh-CN" altLang="en-US" sz="2000"/>
              <a:t>他们平均每人，收集了多少个？</a:t>
            </a:r>
            <a:endParaRPr lang="en-US" altLang="zh-CN" sz="2000">
              <a:solidFill>
                <a:srgbClr val="FF0000"/>
              </a:solidFill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5043488" y="3400425"/>
            <a:ext cx="2211388" cy="1736725"/>
          </a:xfrm>
          <a:prstGeom prst="wedgeRoundRectCallout">
            <a:avLst>
              <a:gd name="adj1" fmla="val 61967"/>
              <a:gd name="adj2" fmla="val 1352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_GB2312" pitchFamily="1" charset="-122"/>
              </a:rPr>
              <a:t>通过移多补少的</a:t>
            </a:r>
            <a:endParaRPr lang="en-US" sz="2000" b="1" dirty="0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_GB2312" pitchFamily="1" charset="-122"/>
              </a:rPr>
              <a:t>方法，可以看出</a:t>
            </a:r>
            <a:endParaRPr lang="en-US" sz="2000" b="1" dirty="0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_GB2312" pitchFamily="1" charset="-122"/>
              </a:rPr>
              <a:t>平均每人收集了</a:t>
            </a:r>
            <a:endParaRPr lang="en-US" sz="2000" b="1" dirty="0">
              <a:solidFill>
                <a:srgbClr val="000000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</a:rPr>
              <a:t>13</a:t>
            </a:r>
            <a:r>
              <a:rPr lang="zh-CN" altLang="en-US" sz="2000" b="1" dirty="0">
                <a:solidFill>
                  <a:srgbClr val="000000"/>
                </a:solidFill>
                <a:latin typeface="楷体_GB2312" pitchFamily="1" charset="-122"/>
              </a:rPr>
              <a:t>个。</a:t>
            </a:r>
            <a:endParaRPr lang="en-US" sz="2000" b="1" dirty="0">
              <a:solidFill>
                <a:srgbClr val="000000"/>
              </a:solidFill>
              <a:latin typeface="楷体_GB2312" pitchFamily="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6876256" y="3826664"/>
            <a:ext cx="1515131" cy="2566998"/>
          </a:xfrm>
          <a:prstGeom prst="rect">
            <a:avLst/>
          </a:prstGeom>
        </p:spPr>
      </p:pic>
      <p:pic>
        <p:nvPicPr>
          <p:cNvPr id="44" name="Picture 15" descr="男天使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952500" y="1005723"/>
            <a:ext cx="12192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4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2" grpId="0" animBg="1"/>
      <p:bldP spid="8209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d50be64-befa-4fbd-8c28-9ef56873a28f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全屏显示(4:3)</PresentationFormat>
  <Paragraphs>322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Arial</vt:lpstr>
      <vt:lpstr>Times New Roman</vt:lpstr>
      <vt:lpstr>黑体</vt:lpstr>
      <vt:lpstr>Arial Unicode MS</vt:lpstr>
      <vt:lpstr>第一PPT模板网-WWW.1PPT.COM</vt:lpstr>
      <vt:lpstr>人教版四年级下册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二、平均数的意义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五、课后作业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2021-04-07T21:47:00Z</cp:lastPrinted>
  <dcterms:created xsi:type="dcterms:W3CDTF">2021-04-07T21:47:00Z</dcterms:created>
  <dcterms:modified xsi:type="dcterms:W3CDTF">2023-02-05T10:15:46Z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738FBBFF988C4AAEB1741769E5E8DA11</vt:lpwstr>
  </property>
  <property fmtid="{D5CDD505-2E9C-101B-9397-08002B2CF9AE}" pid="7" name="KSOProductBuildVer">
    <vt:lpwstr>2052-11.1.0.13703</vt:lpwstr>
  </property>
</Properties>
</file>