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60" r:id="rId3"/>
    <p:sldId id="326" r:id="rId4"/>
    <p:sldId id="327" r:id="rId5"/>
    <p:sldId id="328" r:id="rId6"/>
    <p:sldId id="345" r:id="rId7"/>
    <p:sldId id="346" r:id="rId8"/>
    <p:sldId id="347" r:id="rId9"/>
    <p:sldId id="348" r:id="rId10"/>
    <p:sldId id="329" r:id="rId11"/>
    <p:sldId id="336" r:id="rId12"/>
    <p:sldId id="337" r:id="rId13"/>
    <p:sldId id="341" r:id="rId14"/>
    <p:sldId id="338" r:id="rId15"/>
  </p:sldIdLst>
  <p:sldSz cx="12190095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9" userDrawn="1">
          <p15:clr>
            <a:srgbClr val="A4A3A4"/>
          </p15:clr>
        </p15:guide>
        <p15:guide id="2" pos="37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4660"/>
  </p:normalViewPr>
  <p:slideViewPr>
    <p:cSldViewPr showGuides="1">
      <p:cViewPr>
        <p:scale>
          <a:sx n="90" d="100"/>
          <a:sy n="90" d="100"/>
        </p:scale>
        <p:origin x="-1302" y="-522"/>
      </p:cViewPr>
      <p:guideLst>
        <p:guide orient="horz" pos="2209"/>
        <p:guide pos="3773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363"/>
            <a:ext cx="9143048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2038"/>
            <a:ext cx="9143048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125"/>
            <a:ext cx="2628626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125"/>
            <a:ext cx="7733494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3" y="1709738"/>
            <a:ext cx="1051450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3" y="4589463"/>
            <a:ext cx="1051450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5625"/>
            <a:ext cx="518106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5625"/>
            <a:ext cx="518106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125"/>
            <a:ext cx="10514505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0" y="1778438"/>
            <a:ext cx="487306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0" y="2665379"/>
            <a:ext cx="487306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6" y="1778438"/>
            <a:ext cx="489706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6" y="2665379"/>
            <a:ext cx="489706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200"/>
            <a:ext cx="393182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425"/>
            <a:ext cx="6171557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400"/>
            <a:ext cx="393182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200"/>
            <a:ext cx="416491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201"/>
            <a:ext cx="6171557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400"/>
            <a:ext cx="416491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199765" indent="0">
              <a:buNone/>
              <a:defRPr sz="1400"/>
            </a:lvl8pPr>
            <a:lvl9pPr marL="3656965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9.png"/><Relationship Id="rId20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7.png"/><Relationship Id="rId18" Type="http://schemas.openxmlformats.org/officeDocument/2006/relationships/image" Target="../media/image6.png"/><Relationship Id="rId17" Type="http://schemas.openxmlformats.org/officeDocument/2006/relationships/image" Target="../media/image5.png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7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539750" y="50800"/>
            <a:ext cx="811213" cy="81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5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10171113" y="5348288"/>
            <a:ext cx="839787" cy="124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6"/>
          <p:cNvPicPr>
            <a:picLocks noChangeAspect="1"/>
          </p:cNvPicPr>
          <p:nvPr userDrawn="1"/>
        </p:nvPicPr>
        <p:blipFill>
          <a:blip r:embed="rId15" cstate="email"/>
          <a:stretch>
            <a:fillRect/>
          </a:stretch>
        </p:blipFill>
        <p:spPr>
          <a:xfrm>
            <a:off x="0" y="407988"/>
            <a:ext cx="10795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7"/>
          <p:cNvPicPr>
            <a:picLocks noChangeAspect="1"/>
          </p:cNvPicPr>
          <p:nvPr userDrawn="1"/>
        </p:nvPicPr>
        <p:blipFill>
          <a:blip r:embed="rId16" cstate="email"/>
          <a:stretch>
            <a:fillRect/>
          </a:stretch>
        </p:blipFill>
        <p:spPr>
          <a:xfrm>
            <a:off x="-336550" y="6429375"/>
            <a:ext cx="12996863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9"/>
          <p:cNvPicPr>
            <a:picLocks noChangeAspect="1"/>
          </p:cNvPicPr>
          <p:nvPr userDrawn="1"/>
        </p:nvPicPr>
        <p:blipFill>
          <a:blip r:embed="rId17" cstate="email"/>
          <a:stretch>
            <a:fillRect/>
          </a:stretch>
        </p:blipFill>
        <p:spPr>
          <a:xfrm>
            <a:off x="10947400" y="4740275"/>
            <a:ext cx="904875" cy="187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10"/>
          <p:cNvPicPr>
            <a:picLocks noChangeAspect="1"/>
          </p:cNvPicPr>
          <p:nvPr userDrawn="1"/>
        </p:nvPicPr>
        <p:blipFill>
          <a:blip r:embed="rId18" cstate="email"/>
          <a:stretch>
            <a:fillRect/>
          </a:stretch>
        </p:blipFill>
        <p:spPr>
          <a:xfrm>
            <a:off x="9358313" y="4721225"/>
            <a:ext cx="1163637" cy="1947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图片 11"/>
          <p:cNvPicPr>
            <a:picLocks noChangeAspect="1"/>
          </p:cNvPicPr>
          <p:nvPr userDrawn="1"/>
        </p:nvPicPr>
        <p:blipFill>
          <a:blip r:embed="rId19" cstate="email"/>
          <a:stretch>
            <a:fillRect/>
          </a:stretch>
        </p:blipFill>
        <p:spPr>
          <a:xfrm>
            <a:off x="11510963" y="6115050"/>
            <a:ext cx="563562" cy="395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9" name="图片 12"/>
          <p:cNvPicPr>
            <a:picLocks noChangeAspect="1"/>
          </p:cNvPicPr>
          <p:nvPr userDrawn="1"/>
        </p:nvPicPr>
        <p:blipFill>
          <a:blip r:embed="rId20" cstate="email"/>
          <a:stretch>
            <a:fillRect/>
          </a:stretch>
        </p:blipFill>
        <p:spPr>
          <a:xfrm>
            <a:off x="10171113" y="3908425"/>
            <a:ext cx="1058862" cy="88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0" name="图片 13"/>
          <p:cNvPicPr>
            <a:picLocks noChangeAspect="1"/>
          </p:cNvPicPr>
          <p:nvPr userDrawn="1"/>
        </p:nvPicPr>
        <p:blipFill>
          <a:blip r:embed="rId21" cstate="email"/>
          <a:srcRect/>
          <a:stretch>
            <a:fillRect/>
          </a:stretch>
        </p:blipFill>
        <p:spPr>
          <a:xfrm>
            <a:off x="8975725" y="0"/>
            <a:ext cx="3214688" cy="9096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marL="0" lvl="0" indent="0" algn="l" defTabSz="6858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lvl="0" indent="-171450" algn="l" defTabSz="685800" rtl="0" eaLnBrk="1" fontAlgn="base" latinLnBrk="0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14350" lvl="1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4"/>
          <p:cNvSpPr>
            <a:spLocks noChangeArrowheads="1"/>
          </p:cNvSpPr>
          <p:nvPr/>
        </p:nvSpPr>
        <p:spPr bwMode="auto">
          <a:xfrm>
            <a:off x="2015828" y="196215"/>
            <a:ext cx="391695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sz="2400" b="1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人民教育出版社四年级下册</a:t>
            </a:r>
            <a:endParaRPr lang="zh-CN" sz="2400" b="1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2378709" y="1596480"/>
            <a:ext cx="7793831" cy="2181395"/>
            <a:chOff x="538969" y="1489419"/>
            <a:chExt cx="7810022" cy="2183091"/>
          </a:xfrm>
        </p:grpSpPr>
        <p:sp>
          <p:nvSpPr>
            <p:cNvPr id="4" name="矩形 24"/>
            <p:cNvSpPr>
              <a:spLocks noChangeArrowheads="1"/>
            </p:cNvSpPr>
            <p:nvPr/>
          </p:nvSpPr>
          <p:spPr bwMode="auto">
            <a:xfrm>
              <a:off x="2137880" y="1489419"/>
              <a:ext cx="6211111" cy="8316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3200" b="1" dirty="0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charset="-122"/>
                </a:rPr>
                <a:t>平均数与条形统计图</a:t>
              </a:r>
              <a:endParaRPr lang="zh-CN" altLang="zh-CN" sz="32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endParaRPr>
            </a:p>
          </p:txBody>
        </p:sp>
        <p:sp>
          <p:nvSpPr>
            <p:cNvPr id="5" name="TextBox 2"/>
            <p:cNvSpPr txBox="1">
              <a:spLocks noChangeArrowheads="1"/>
            </p:cNvSpPr>
            <p:nvPr/>
          </p:nvSpPr>
          <p:spPr bwMode="auto">
            <a:xfrm>
              <a:off x="538969" y="2656057"/>
              <a:ext cx="7614830" cy="1016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auto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zh-CN" sz="6000" b="1" spc="300" noProof="0" dirty="0" smtClean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复</a:t>
              </a:r>
              <a:r>
                <a:rPr lang="zh-CN" altLang="zh-CN" sz="6000" b="1" spc="3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式条形统计图</a:t>
              </a:r>
              <a:endParaRPr lang="zh-CN" altLang="zh-CN" sz="6000" b="1" spc="30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316" y="1596481"/>
            <a:ext cx="819150" cy="8191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4"/>
          <p:cNvSpPr/>
          <p:nvPr/>
        </p:nvSpPr>
        <p:spPr>
          <a:xfrm>
            <a:off x="1417955" y="89535"/>
            <a:ext cx="40214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三、巩固练习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" y="1011555"/>
            <a:ext cx="2698750" cy="1018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Box 19"/>
          <p:cNvSpPr txBox="1"/>
          <p:nvPr/>
        </p:nvSpPr>
        <p:spPr>
          <a:xfrm>
            <a:off x="2218055" y="1274445"/>
            <a:ext cx="9685655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</a:rPr>
              <a:t>四年级同学喜欢各项运动的人数情况如下表。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</a:endParaRPr>
          </a:p>
        </p:txBody>
      </p:sp>
      <p:sp>
        <p:nvSpPr>
          <p:cNvPr id="14341" name="TextBox 23"/>
          <p:cNvSpPr txBox="1"/>
          <p:nvPr/>
        </p:nvSpPr>
        <p:spPr>
          <a:xfrm>
            <a:off x="1079500" y="5144135"/>
            <a:ext cx="8255000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</a:rPr>
              <a:t>请根据以上数据制成复式条形统计图。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</a:endParaRPr>
          </a:p>
        </p:txBody>
      </p:sp>
      <p:pic>
        <p:nvPicPr>
          <p:cNvPr id="14342" name="Picture 9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370" y="2269490"/>
            <a:ext cx="10588625" cy="263461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4"/>
          <p:cNvSpPr/>
          <p:nvPr/>
        </p:nvSpPr>
        <p:spPr>
          <a:xfrm>
            <a:off x="1417955" y="89535"/>
            <a:ext cx="40214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三、巩固练习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368" name="Picture 8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315" y="1585595"/>
            <a:ext cx="9200515" cy="368617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89175" y="3723640"/>
            <a:ext cx="288290" cy="1232535"/>
          </a:xfrm>
          <a:prstGeom prst="rect">
            <a:avLst/>
          </a:prstGeom>
          <a:solidFill>
            <a:srgbClr val="E9698A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00885" y="3333115"/>
            <a:ext cx="288290" cy="1624330"/>
          </a:xfrm>
          <a:prstGeom prst="rect">
            <a:avLst/>
          </a:prstGeom>
          <a:solidFill>
            <a:srgbClr val="CCEDFE"/>
          </a:solidFill>
          <a:ln w="12700" algn="ctr">
            <a:noFill/>
            <a:round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6"/>
          <p:cNvSpPr>
            <a:spLocks noChangeArrowheads="1"/>
          </p:cNvSpPr>
          <p:nvPr/>
        </p:nvSpPr>
        <p:spPr bwMode="auto">
          <a:xfrm>
            <a:off x="3720465" y="4574540"/>
            <a:ext cx="288290" cy="382905"/>
          </a:xfrm>
          <a:prstGeom prst="rect">
            <a:avLst/>
          </a:prstGeom>
          <a:solidFill>
            <a:srgbClr val="E9698A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35"/>
          <p:cNvSpPr>
            <a:spLocks noChangeArrowheads="1"/>
          </p:cNvSpPr>
          <p:nvPr/>
        </p:nvSpPr>
        <p:spPr bwMode="auto">
          <a:xfrm>
            <a:off x="3432175" y="3227705"/>
            <a:ext cx="288290" cy="1732280"/>
          </a:xfrm>
          <a:prstGeom prst="rect">
            <a:avLst/>
          </a:prstGeom>
          <a:solidFill>
            <a:srgbClr val="CCEDFE"/>
          </a:solidFill>
          <a:ln w="12700" algn="ctr">
            <a:noFill/>
            <a:round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36"/>
          <p:cNvSpPr>
            <a:spLocks noChangeArrowheads="1"/>
          </p:cNvSpPr>
          <p:nvPr/>
        </p:nvSpPr>
        <p:spPr bwMode="auto">
          <a:xfrm>
            <a:off x="5151120" y="4419600"/>
            <a:ext cx="288290" cy="552450"/>
          </a:xfrm>
          <a:prstGeom prst="rect">
            <a:avLst/>
          </a:prstGeom>
          <a:solidFill>
            <a:srgbClr val="E9698A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35"/>
          <p:cNvSpPr>
            <a:spLocks noChangeArrowheads="1"/>
          </p:cNvSpPr>
          <p:nvPr/>
        </p:nvSpPr>
        <p:spPr bwMode="auto">
          <a:xfrm>
            <a:off x="6331585" y="3628390"/>
            <a:ext cx="288290" cy="1343660"/>
          </a:xfrm>
          <a:prstGeom prst="rect">
            <a:avLst/>
          </a:prstGeom>
          <a:solidFill>
            <a:srgbClr val="CCEDFE"/>
          </a:solidFill>
          <a:ln w="12700" algn="ctr">
            <a:noFill/>
            <a:round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36"/>
          <p:cNvSpPr>
            <a:spLocks noChangeArrowheads="1"/>
          </p:cNvSpPr>
          <p:nvPr/>
        </p:nvSpPr>
        <p:spPr bwMode="auto">
          <a:xfrm>
            <a:off x="6619875" y="3724910"/>
            <a:ext cx="288290" cy="1232535"/>
          </a:xfrm>
          <a:prstGeom prst="rect">
            <a:avLst/>
          </a:prstGeom>
          <a:solidFill>
            <a:srgbClr val="E9698A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35"/>
          <p:cNvSpPr>
            <a:spLocks noChangeArrowheads="1"/>
          </p:cNvSpPr>
          <p:nvPr/>
        </p:nvSpPr>
        <p:spPr bwMode="auto">
          <a:xfrm>
            <a:off x="7712710" y="4312285"/>
            <a:ext cx="288290" cy="643890"/>
          </a:xfrm>
          <a:prstGeom prst="rect">
            <a:avLst/>
          </a:prstGeom>
          <a:solidFill>
            <a:srgbClr val="CCEDFE"/>
          </a:solidFill>
          <a:ln w="12700" algn="ctr">
            <a:noFill/>
            <a:round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36"/>
          <p:cNvSpPr>
            <a:spLocks noChangeArrowheads="1"/>
          </p:cNvSpPr>
          <p:nvPr/>
        </p:nvSpPr>
        <p:spPr bwMode="auto">
          <a:xfrm>
            <a:off x="8001000" y="3410585"/>
            <a:ext cx="289560" cy="1546860"/>
          </a:xfrm>
          <a:prstGeom prst="rect">
            <a:avLst/>
          </a:prstGeom>
          <a:solidFill>
            <a:srgbClr val="E9698A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35"/>
          <p:cNvSpPr>
            <a:spLocks noChangeArrowheads="1"/>
          </p:cNvSpPr>
          <p:nvPr/>
        </p:nvSpPr>
        <p:spPr bwMode="auto">
          <a:xfrm>
            <a:off x="4850765" y="4196080"/>
            <a:ext cx="288290" cy="760095"/>
          </a:xfrm>
          <a:prstGeom prst="rect">
            <a:avLst/>
          </a:prstGeom>
          <a:solidFill>
            <a:srgbClr val="CCEDFE"/>
          </a:solidFill>
          <a:ln w="12700" algn="ctr">
            <a:noFill/>
            <a:round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4"/>
          <p:cNvSpPr/>
          <p:nvPr/>
        </p:nvSpPr>
        <p:spPr>
          <a:xfrm>
            <a:off x="1417955" y="89535"/>
            <a:ext cx="40214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三、巩固练习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878" name="TextBox 79"/>
          <p:cNvSpPr txBox="1">
            <a:spLocks noChangeArrowheads="1"/>
          </p:cNvSpPr>
          <p:nvPr/>
        </p:nvSpPr>
        <p:spPr bwMode="auto">
          <a:xfrm>
            <a:off x="735330" y="710565"/>
            <a:ext cx="10400030" cy="15684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）喜欢哪个项目的男生最多？喜欢哪个项目的女生最少？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817880" y="2684145"/>
            <a:ext cx="9624060" cy="15684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）喜欢哪个项目的人最多？喜欢哪个项目的人最少？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817880" y="4826635"/>
            <a:ext cx="9624060" cy="829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）你还能提出其他数学问题并解答吗？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75715" y="2117090"/>
            <a:ext cx="102520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喜欢足球的男生最多，喜欢足球的女生最少。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12900" y="4212590"/>
            <a:ext cx="104692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喜欢乒乓球的人最多，喜欢跑步的人最少。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0065" y="5656580"/>
            <a:ext cx="76790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4"/>
          <p:cNvSpPr/>
          <p:nvPr/>
        </p:nvSpPr>
        <p:spPr>
          <a:xfrm>
            <a:off x="1202690" y="241935"/>
            <a:ext cx="39751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四、课堂小结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958850" y="948690"/>
            <a:ext cx="9018270" cy="829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复式条形统计图：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974725" y="1686560"/>
            <a:ext cx="10635615" cy="15684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45720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在同一个条形统计图上，用两种（或多种）不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同的直条描述两组（或多组）不同的数据，这样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的统计图叫复式条形统计图。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958850" y="4136390"/>
            <a:ext cx="10045700" cy="20612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45720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每个直条的宽窄要一致，间隔要相等。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确定纵轴单位长度所代表的数量时，要根据已知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数据中最大的数和最小的数综合考虑。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每种颜色的直条位置一致。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974725" y="3398520"/>
            <a:ext cx="2699385" cy="8299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作图要点：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9458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871200" y="11290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6"/>
          <p:cNvSpPr/>
          <p:nvPr/>
        </p:nvSpPr>
        <p:spPr>
          <a:xfrm>
            <a:off x="1473200" y="187325"/>
            <a:ext cx="36182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一、新课导入 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8" name="AutoShape 27"/>
          <p:cNvSpPr/>
          <p:nvPr/>
        </p:nvSpPr>
        <p:spPr>
          <a:xfrm>
            <a:off x="926465" y="4535805"/>
            <a:ext cx="7160260" cy="1334135"/>
          </a:xfrm>
          <a:prstGeom prst="wedgeRoundRectCallout">
            <a:avLst>
              <a:gd name="adj1" fmla="val 58611"/>
              <a:gd name="adj2" fmla="val 17206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 defTabSz="914400"/>
            <a:r>
              <a:rPr lang="zh-CN" altLang="en-US" sz="3600" b="1" dirty="0">
                <a:latin typeface="楷体_GB2312" pitchFamily="49" charset="-122"/>
              </a:rPr>
              <a:t>随着社会经济的飞速发展，城乡人口数量也在悄悄地发生着变化。</a:t>
            </a:r>
            <a:endParaRPr lang="zh-CN" altLang="en-US" sz="3600" b="1" dirty="0">
              <a:latin typeface="楷体_GB2312" pitchFamily="49" charset="-122"/>
            </a:endParaRPr>
          </a:p>
        </p:txBody>
      </p:sp>
      <p:pic>
        <p:nvPicPr>
          <p:cNvPr id="3089" name="Picture 20" descr="男天使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312785" y="4131310"/>
            <a:ext cx="2292350" cy="1595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40" name="Picture 1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007745"/>
            <a:ext cx="4387850" cy="3141345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5190" name="Picture 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485" y="1007745"/>
            <a:ext cx="4643755" cy="314134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6"/>
          <p:cNvSpPr/>
          <p:nvPr/>
        </p:nvSpPr>
        <p:spPr>
          <a:xfrm>
            <a:off x="1541145" y="59690"/>
            <a:ext cx="35255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二、探究新知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" y="971550"/>
            <a:ext cx="1346200" cy="1071880"/>
          </a:xfrm>
          <a:prstGeom prst="rect">
            <a:avLst/>
          </a:prstGeom>
        </p:spPr>
      </p:pic>
      <p:sp>
        <p:nvSpPr>
          <p:cNvPr id="4100" name="TextBox 4"/>
          <p:cNvSpPr txBox="1"/>
          <p:nvPr/>
        </p:nvSpPr>
        <p:spPr>
          <a:xfrm>
            <a:off x="1468120" y="896620"/>
            <a:ext cx="75634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4000" b="1">
                <a:latin typeface="楷体_GB2312" pitchFamily="49" charset="-122"/>
              </a:rPr>
              <a:t>下面是某地区城乡人口统计表。</a:t>
            </a:r>
            <a:endParaRPr lang="zh-CN" altLang="en-US" sz="4000" b="1">
              <a:latin typeface="楷体_GB2312" pitchFamily="49" charset="-122"/>
            </a:endParaRPr>
          </a:p>
        </p:txBody>
      </p:sp>
      <p:grpSp>
        <p:nvGrpSpPr>
          <p:cNvPr id="3" name="Group 23"/>
          <p:cNvGrpSpPr/>
          <p:nvPr/>
        </p:nvGrpSpPr>
        <p:grpSpPr>
          <a:xfrm>
            <a:off x="1349375" y="1983105"/>
            <a:ext cx="8944610" cy="3174087"/>
            <a:chOff x="567" y="2900"/>
            <a:chExt cx="3313" cy="1003"/>
          </a:xfrm>
        </p:grpSpPr>
        <p:pic>
          <p:nvPicPr>
            <p:cNvPr id="9225" name="Picture 7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7" y="3141"/>
              <a:ext cx="3296" cy="762"/>
            </a:xfrm>
            <a:prstGeom prst="rect">
              <a:avLst/>
            </a:prstGeom>
            <a:noFill/>
            <a:ln w="12700">
              <a:noFill/>
            </a:ln>
          </p:spPr>
        </p:pic>
        <p:pic>
          <p:nvPicPr>
            <p:cNvPr id="9226" name="Picture 170" descr="C:\Users\wangwei\AppData\Local\Temp\SNAGHTML5d3d1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7" y="2900"/>
              <a:ext cx="3313" cy="7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65" name="Text Box 45"/>
          <p:cNvSpPr txBox="1">
            <a:spLocks noChangeArrowheads="1"/>
          </p:cNvSpPr>
          <p:nvPr/>
        </p:nvSpPr>
        <p:spPr bwMode="auto">
          <a:xfrm>
            <a:off x="1247775" y="5567045"/>
            <a:ext cx="8169275" cy="8299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你能根据此统计表完成下面两个统计图吗？</a:t>
            </a:r>
            <a:endParaRPr kumimoji="0" lang="zh-CN" altLang="en-US" sz="32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51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25" name="Picture 15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20" y="1463675"/>
            <a:ext cx="11101705" cy="441134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矩形 1"/>
          <p:cNvSpPr/>
          <p:nvPr/>
        </p:nvSpPr>
        <p:spPr>
          <a:xfrm>
            <a:off x="6887845" y="3260725"/>
            <a:ext cx="1007745" cy="216027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48115" y="2613025"/>
            <a:ext cx="863600" cy="2807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67550" y="3836670"/>
            <a:ext cx="503555" cy="1584325"/>
          </a:xfrm>
          <a:prstGeom prst="rect">
            <a:avLst/>
          </a:prstGeom>
          <a:solidFill>
            <a:srgbClr val="9BE9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28455" y="3260725"/>
            <a:ext cx="503555" cy="2160270"/>
          </a:xfrm>
          <a:prstGeom prst="rect">
            <a:avLst/>
          </a:prstGeom>
          <a:solidFill>
            <a:srgbClr val="9BE9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67550" y="340423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/>
              <a:t>35</a:t>
            </a:r>
            <a:endParaRPr lang="en-US" altLang="zh-CN" sz="2400"/>
          </a:p>
        </p:txBody>
      </p:sp>
      <p:sp>
        <p:nvSpPr>
          <p:cNvPr id="12" name="文本框 11"/>
          <p:cNvSpPr txBox="1"/>
          <p:nvPr/>
        </p:nvSpPr>
        <p:spPr>
          <a:xfrm>
            <a:off x="9210040" y="2800350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/>
              <a:t>46</a:t>
            </a:r>
            <a:endParaRPr lang="en-US" altLang="zh-CN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26" name="Picture 15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985" y="1525270"/>
            <a:ext cx="10653395" cy="410591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矩形 1"/>
          <p:cNvSpPr/>
          <p:nvPr/>
        </p:nvSpPr>
        <p:spPr>
          <a:xfrm>
            <a:off x="6815455" y="2493010"/>
            <a:ext cx="792480" cy="27362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51900" y="2493010"/>
            <a:ext cx="792480" cy="27362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24040" y="3068955"/>
            <a:ext cx="575945" cy="2160270"/>
          </a:xfrm>
          <a:prstGeom prst="rect">
            <a:avLst/>
          </a:prstGeom>
          <a:solidFill>
            <a:srgbClr val="FF0066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51900" y="3284855"/>
            <a:ext cx="575945" cy="1944370"/>
          </a:xfrm>
          <a:prstGeom prst="rect">
            <a:avLst/>
          </a:prstGeom>
          <a:solidFill>
            <a:srgbClr val="FF0066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79285" y="2670175"/>
            <a:ext cx="4648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/>
              <a:t>49</a:t>
            </a:r>
            <a:endParaRPr lang="en-US" altLang="zh-CN" sz="2000"/>
          </a:p>
        </p:txBody>
      </p:sp>
      <p:sp>
        <p:nvSpPr>
          <p:cNvPr id="7" name="文本框 6"/>
          <p:cNvSpPr txBox="1"/>
          <p:nvPr/>
        </p:nvSpPr>
        <p:spPr>
          <a:xfrm>
            <a:off x="8907780" y="2886075"/>
            <a:ext cx="4648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/>
              <a:t>43</a:t>
            </a:r>
            <a:endParaRPr lang="en-US" altLang="zh-CN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1"/>
          <p:cNvGrpSpPr/>
          <p:nvPr/>
        </p:nvGrpSpPr>
        <p:grpSpPr>
          <a:xfrm>
            <a:off x="1065848" y="777875"/>
            <a:ext cx="10539342" cy="1105321"/>
            <a:chOff x="2812" y="715"/>
            <a:chExt cx="4883" cy="928"/>
          </a:xfrm>
        </p:grpSpPr>
        <p:sp>
          <p:nvSpPr>
            <p:cNvPr id="12308" name="AutoShape 27"/>
            <p:cNvSpPr/>
            <p:nvPr/>
          </p:nvSpPr>
          <p:spPr>
            <a:xfrm>
              <a:off x="2812" y="715"/>
              <a:ext cx="3987" cy="517"/>
            </a:xfrm>
            <a:prstGeom prst="wedgeRoundRectCallout">
              <a:avLst>
                <a:gd name="adj1" fmla="val 52269"/>
                <a:gd name="adj2" fmla="val 68897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 defTabSz="914400"/>
              <a:r>
                <a:rPr lang="zh-CN" altLang="en-US" sz="3200">
                  <a:latin typeface="Calibri" panose="020F0502020204030204" pitchFamily="34" charset="0"/>
                </a:rPr>
                <a:t>你能把上面两个统计图合成一个统计图吗？</a:t>
              </a:r>
              <a:endParaRPr lang="zh-CN" altLang="en-US" sz="3200">
                <a:latin typeface="Calibri" panose="020F0502020204030204" pitchFamily="34" charset="0"/>
              </a:endParaRPr>
            </a:p>
          </p:txBody>
        </p:sp>
        <p:pic>
          <p:nvPicPr>
            <p:cNvPr id="12309" name="Picture 19" descr="女天使副本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922" y="993"/>
              <a:ext cx="773" cy="65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295" name="Picture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6165" y="1793875"/>
            <a:ext cx="9364345" cy="452056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2296" name="矩形 53"/>
          <p:cNvSpPr/>
          <p:nvPr/>
        </p:nvSpPr>
        <p:spPr>
          <a:xfrm>
            <a:off x="5876290" y="4053840"/>
            <a:ext cx="429895" cy="1866265"/>
          </a:xfrm>
          <a:prstGeom prst="rect">
            <a:avLst/>
          </a:prstGeom>
          <a:solidFill>
            <a:srgbClr val="CCEDFE"/>
          </a:solidFill>
          <a:ln w="9525" cap="flat" cmpd="sng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defTabSz="914400">
              <a:lnSpc>
                <a:spcPct val="120000"/>
              </a:lnSpc>
            </a:pPr>
            <a:endParaRPr lang="zh-CN" altLang="en-US" sz="2400" b="1">
              <a:latin typeface="楷体_GB2312" pitchFamily="49" charset="-122"/>
            </a:endParaRPr>
          </a:p>
        </p:txBody>
      </p:sp>
      <p:sp>
        <p:nvSpPr>
          <p:cNvPr id="12297" name="矩形 34"/>
          <p:cNvSpPr/>
          <p:nvPr/>
        </p:nvSpPr>
        <p:spPr>
          <a:xfrm>
            <a:off x="6308090" y="3329305"/>
            <a:ext cx="399415" cy="2591435"/>
          </a:xfrm>
          <a:prstGeom prst="rect">
            <a:avLst/>
          </a:prstGeom>
          <a:solidFill>
            <a:srgbClr val="E9698A"/>
          </a:solidFill>
          <a:ln w="12700">
            <a:noFill/>
          </a:ln>
        </p:spPr>
        <p:txBody>
          <a:bodyPr anchor="ctr"/>
          <a:lstStyle/>
          <a:p>
            <a:pPr defTabSz="914400">
              <a:lnSpc>
                <a:spcPct val="120000"/>
              </a:lnSpc>
            </a:pPr>
            <a:endParaRPr lang="zh-CN" altLang="en-US" sz="2400" b="1">
              <a:latin typeface="楷体_GB2312" pitchFamily="49" charset="-122"/>
            </a:endParaRPr>
          </a:p>
        </p:txBody>
      </p:sp>
      <p:sp>
        <p:nvSpPr>
          <p:cNvPr id="12298" name="矩形 55"/>
          <p:cNvSpPr/>
          <p:nvPr/>
        </p:nvSpPr>
        <p:spPr>
          <a:xfrm>
            <a:off x="7519670" y="3455670"/>
            <a:ext cx="429895" cy="2463800"/>
          </a:xfrm>
          <a:prstGeom prst="rect">
            <a:avLst/>
          </a:prstGeom>
          <a:solidFill>
            <a:srgbClr val="CCEDFE"/>
          </a:solidFill>
          <a:ln w="9525" cap="flat" cmpd="sng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defTabSz="914400">
              <a:lnSpc>
                <a:spcPct val="120000"/>
              </a:lnSpc>
            </a:pPr>
            <a:endParaRPr lang="en-US" altLang="zh-CN" sz="2400" b="1">
              <a:latin typeface="楷体_GB2312" pitchFamily="49" charset="-122"/>
            </a:endParaRPr>
          </a:p>
        </p:txBody>
      </p:sp>
      <p:sp>
        <p:nvSpPr>
          <p:cNvPr id="12299" name="矩形 34"/>
          <p:cNvSpPr/>
          <p:nvPr/>
        </p:nvSpPr>
        <p:spPr>
          <a:xfrm>
            <a:off x="7951470" y="3599180"/>
            <a:ext cx="399415" cy="2320925"/>
          </a:xfrm>
          <a:prstGeom prst="rect">
            <a:avLst/>
          </a:prstGeom>
          <a:solidFill>
            <a:srgbClr val="E9698A"/>
          </a:solidFill>
          <a:ln w="12700">
            <a:noFill/>
          </a:ln>
        </p:spPr>
        <p:txBody>
          <a:bodyPr anchor="ctr"/>
          <a:lstStyle/>
          <a:p>
            <a:pPr defTabSz="914400">
              <a:lnSpc>
                <a:spcPct val="120000"/>
              </a:lnSpc>
            </a:pPr>
            <a:endParaRPr lang="zh-CN" altLang="en-US" sz="2400" b="1">
              <a:latin typeface="楷体_GB2312" pitchFamily="49" charset="-122"/>
            </a:endParaRPr>
          </a:p>
        </p:txBody>
      </p:sp>
      <p:sp>
        <p:nvSpPr>
          <p:cNvPr id="12300" name="Text Box 72"/>
          <p:cNvSpPr txBox="1"/>
          <p:nvPr/>
        </p:nvSpPr>
        <p:spPr>
          <a:xfrm>
            <a:off x="2247265" y="4210685"/>
            <a:ext cx="1229995" cy="5340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01" name="Text Box 72"/>
          <p:cNvSpPr txBox="1"/>
          <p:nvPr/>
        </p:nvSpPr>
        <p:spPr>
          <a:xfrm>
            <a:off x="2613025" y="2390775"/>
            <a:ext cx="1229995" cy="5340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58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02" name="Text Box 72"/>
          <p:cNvSpPr txBox="1"/>
          <p:nvPr/>
        </p:nvSpPr>
        <p:spPr>
          <a:xfrm>
            <a:off x="3877310" y="3988435"/>
            <a:ext cx="1229995" cy="5340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03" name="Text Box 72"/>
          <p:cNvSpPr txBox="1"/>
          <p:nvPr/>
        </p:nvSpPr>
        <p:spPr>
          <a:xfrm>
            <a:off x="4228465" y="2600960"/>
            <a:ext cx="1229995" cy="5340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04" name="Text Box 72"/>
          <p:cNvSpPr txBox="1"/>
          <p:nvPr/>
        </p:nvSpPr>
        <p:spPr>
          <a:xfrm>
            <a:off x="5486400" y="3533140"/>
            <a:ext cx="1229995" cy="5340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05" name="Text Box 72"/>
          <p:cNvSpPr txBox="1"/>
          <p:nvPr/>
        </p:nvSpPr>
        <p:spPr>
          <a:xfrm>
            <a:off x="5899785" y="2853055"/>
            <a:ext cx="1229995" cy="5340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06" name="Text Box 72"/>
          <p:cNvSpPr txBox="1"/>
          <p:nvPr/>
        </p:nvSpPr>
        <p:spPr>
          <a:xfrm>
            <a:off x="7129780" y="2973705"/>
            <a:ext cx="1229995" cy="5340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07" name="Text Box 72"/>
          <p:cNvSpPr txBox="1"/>
          <p:nvPr/>
        </p:nvSpPr>
        <p:spPr>
          <a:xfrm>
            <a:off x="7536180" y="3134995"/>
            <a:ext cx="1229995" cy="5340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animBg="1"/>
      <p:bldP spid="12297" grpId="0" animBg="1"/>
      <p:bldP spid="12298" grpId="0" animBg="1"/>
      <p:bldP spid="12299" grpId="0" animBg="1"/>
      <p:bldP spid="12304" grpId="0"/>
      <p:bldP spid="12305" grpId="0"/>
      <p:bldP spid="12306" grpId="0"/>
      <p:bldP spid="123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6165" y="861060"/>
            <a:ext cx="9363710" cy="4519930"/>
            <a:chOff x="1679" y="1356"/>
            <a:chExt cx="14746" cy="7118"/>
          </a:xfrm>
        </p:grpSpPr>
        <p:pic>
          <p:nvPicPr>
            <p:cNvPr id="12295" name="Picture 3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9" y="1356"/>
              <a:ext cx="14747" cy="7119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12296" name="矩形 53"/>
            <p:cNvSpPr/>
            <p:nvPr/>
          </p:nvSpPr>
          <p:spPr>
            <a:xfrm>
              <a:off x="9254" y="4915"/>
              <a:ext cx="677" cy="2939"/>
            </a:xfrm>
            <a:prstGeom prst="rect">
              <a:avLst/>
            </a:prstGeom>
            <a:solidFill>
              <a:srgbClr val="CCEDFE"/>
            </a:solidFill>
            <a:ln w="9525" cap="flat" cmpd="sng">
              <a:solidFill>
                <a:srgbClr val="66CC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defTabSz="914400">
                <a:lnSpc>
                  <a:spcPct val="120000"/>
                </a:lnSpc>
              </a:pPr>
              <a:endParaRPr lang="zh-CN" altLang="en-US" sz="2400" b="1">
                <a:latin typeface="楷体_GB2312" pitchFamily="49" charset="-122"/>
              </a:endParaRPr>
            </a:p>
          </p:txBody>
        </p:sp>
        <p:sp>
          <p:nvSpPr>
            <p:cNvPr id="12297" name="矩形 34"/>
            <p:cNvSpPr/>
            <p:nvPr/>
          </p:nvSpPr>
          <p:spPr>
            <a:xfrm>
              <a:off x="9934" y="3774"/>
              <a:ext cx="629" cy="4081"/>
            </a:xfrm>
            <a:prstGeom prst="rect">
              <a:avLst/>
            </a:prstGeom>
            <a:solidFill>
              <a:srgbClr val="E9698A"/>
            </a:solidFill>
            <a:ln w="12700">
              <a:noFill/>
            </a:ln>
          </p:spPr>
          <p:txBody>
            <a:bodyPr anchor="ctr"/>
            <a:lstStyle/>
            <a:p>
              <a:pPr defTabSz="914400">
                <a:lnSpc>
                  <a:spcPct val="120000"/>
                </a:lnSpc>
              </a:pPr>
              <a:endParaRPr lang="zh-CN" altLang="en-US" sz="2400" b="1">
                <a:latin typeface="楷体_GB2312" pitchFamily="49" charset="-122"/>
              </a:endParaRPr>
            </a:p>
          </p:txBody>
        </p:sp>
        <p:sp>
          <p:nvSpPr>
            <p:cNvPr id="12298" name="矩形 55"/>
            <p:cNvSpPr/>
            <p:nvPr/>
          </p:nvSpPr>
          <p:spPr>
            <a:xfrm>
              <a:off x="11842" y="3973"/>
              <a:ext cx="677" cy="3880"/>
            </a:xfrm>
            <a:prstGeom prst="rect">
              <a:avLst/>
            </a:prstGeom>
            <a:solidFill>
              <a:srgbClr val="CCEDFE"/>
            </a:solidFill>
            <a:ln w="9525" cap="flat" cmpd="sng">
              <a:solidFill>
                <a:srgbClr val="66CC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defTabSz="914400">
                <a:lnSpc>
                  <a:spcPct val="120000"/>
                </a:lnSpc>
              </a:pPr>
              <a:endParaRPr lang="en-US" altLang="zh-CN" sz="2400" b="1">
                <a:latin typeface="楷体_GB2312" pitchFamily="49" charset="-122"/>
              </a:endParaRPr>
            </a:p>
          </p:txBody>
        </p:sp>
        <p:sp>
          <p:nvSpPr>
            <p:cNvPr id="12299" name="矩形 34"/>
            <p:cNvSpPr/>
            <p:nvPr/>
          </p:nvSpPr>
          <p:spPr>
            <a:xfrm>
              <a:off x="12522" y="4199"/>
              <a:ext cx="629" cy="3655"/>
            </a:xfrm>
            <a:prstGeom prst="rect">
              <a:avLst/>
            </a:prstGeom>
            <a:solidFill>
              <a:srgbClr val="E9698A"/>
            </a:solidFill>
            <a:ln w="12700">
              <a:noFill/>
            </a:ln>
          </p:spPr>
          <p:txBody>
            <a:bodyPr anchor="ctr"/>
            <a:lstStyle/>
            <a:p>
              <a:pPr defTabSz="914400">
                <a:lnSpc>
                  <a:spcPct val="120000"/>
                </a:lnSpc>
              </a:pPr>
              <a:endParaRPr lang="zh-CN" altLang="en-US" sz="2400" b="1">
                <a:latin typeface="楷体_GB2312" pitchFamily="49" charset="-122"/>
              </a:endParaRPr>
            </a:p>
          </p:txBody>
        </p:sp>
        <p:sp>
          <p:nvSpPr>
            <p:cNvPr id="12300" name="Text Box 72"/>
            <p:cNvSpPr txBox="1"/>
            <p:nvPr/>
          </p:nvSpPr>
          <p:spPr>
            <a:xfrm>
              <a:off x="3539" y="5162"/>
              <a:ext cx="1937" cy="84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21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1" name="Text Box 72"/>
            <p:cNvSpPr txBox="1"/>
            <p:nvPr/>
          </p:nvSpPr>
          <p:spPr>
            <a:xfrm>
              <a:off x="4115" y="2296"/>
              <a:ext cx="1937" cy="84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58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2" name="Text Box 72"/>
            <p:cNvSpPr txBox="1"/>
            <p:nvPr/>
          </p:nvSpPr>
          <p:spPr>
            <a:xfrm>
              <a:off x="6106" y="4812"/>
              <a:ext cx="1937" cy="84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27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3" name="Text Box 72"/>
            <p:cNvSpPr txBox="1"/>
            <p:nvPr/>
          </p:nvSpPr>
          <p:spPr>
            <a:xfrm>
              <a:off x="6659" y="2627"/>
              <a:ext cx="1937" cy="84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54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4" name="Text Box 72"/>
            <p:cNvSpPr txBox="1"/>
            <p:nvPr/>
          </p:nvSpPr>
          <p:spPr>
            <a:xfrm>
              <a:off x="8640" y="4095"/>
              <a:ext cx="1937" cy="84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35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5" name="Text Box 72"/>
            <p:cNvSpPr txBox="1"/>
            <p:nvPr/>
          </p:nvSpPr>
          <p:spPr>
            <a:xfrm>
              <a:off x="9291" y="3024"/>
              <a:ext cx="1937" cy="84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49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6" name="Text Box 72"/>
            <p:cNvSpPr txBox="1"/>
            <p:nvPr/>
          </p:nvSpPr>
          <p:spPr>
            <a:xfrm>
              <a:off x="11228" y="3214"/>
              <a:ext cx="1937" cy="84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46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7" name="Text Box 72"/>
            <p:cNvSpPr txBox="1"/>
            <p:nvPr/>
          </p:nvSpPr>
          <p:spPr>
            <a:xfrm>
              <a:off x="11868" y="3468"/>
              <a:ext cx="1937" cy="84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43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6514" y="5369869"/>
            <a:ext cx="957389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sym typeface="+mn-ea"/>
              </a:rPr>
              <a:t>这是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sym typeface="+mn-ea"/>
              </a:rPr>
              <a:t>复式条形统计图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sym typeface="+mn-ea"/>
              </a:rPr>
              <a:t>。想一想，复式条形统计图与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sym typeface="+mn-ea"/>
              </a:rPr>
              <a:t>单式条形统计图有什么区别？然后回答下面的问题。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9" name="Text Box 31"/>
          <p:cNvSpPr txBox="1">
            <a:spLocks noChangeArrowheads="1"/>
          </p:cNvSpPr>
          <p:nvPr/>
        </p:nvSpPr>
        <p:spPr bwMode="auto">
          <a:xfrm>
            <a:off x="1191895" y="3680460"/>
            <a:ext cx="9085580" cy="27997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4572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哪年城镇人口数最多？哪年最少？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哪年乡村人口数最多？哪年最少？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哪年城乡人口相差的数量最大？哪年最小？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</a:t>
            </a: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你还能得到哪些信息？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6165" y="861060"/>
            <a:ext cx="7075170" cy="2818765"/>
            <a:chOff x="1679" y="1356"/>
            <a:chExt cx="14747" cy="7119"/>
          </a:xfrm>
        </p:grpSpPr>
        <p:pic>
          <p:nvPicPr>
            <p:cNvPr id="12295" name="Picture 3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9" y="1356"/>
              <a:ext cx="14747" cy="7119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12296" name="矩形 53"/>
            <p:cNvSpPr/>
            <p:nvPr/>
          </p:nvSpPr>
          <p:spPr>
            <a:xfrm>
              <a:off x="9254" y="4915"/>
              <a:ext cx="677" cy="2939"/>
            </a:xfrm>
            <a:prstGeom prst="rect">
              <a:avLst/>
            </a:prstGeom>
            <a:solidFill>
              <a:srgbClr val="CCEDFE"/>
            </a:solidFill>
            <a:ln w="9525" cap="flat" cmpd="sng">
              <a:solidFill>
                <a:srgbClr val="66CC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defTabSz="914400">
                <a:lnSpc>
                  <a:spcPct val="120000"/>
                </a:lnSpc>
              </a:pPr>
              <a:endParaRPr lang="zh-CN" altLang="en-US" sz="2400" b="1">
                <a:latin typeface="楷体_GB2312" pitchFamily="49" charset="-122"/>
              </a:endParaRPr>
            </a:p>
          </p:txBody>
        </p:sp>
        <p:sp>
          <p:nvSpPr>
            <p:cNvPr id="12297" name="矩形 34"/>
            <p:cNvSpPr/>
            <p:nvPr/>
          </p:nvSpPr>
          <p:spPr>
            <a:xfrm>
              <a:off x="9934" y="3774"/>
              <a:ext cx="629" cy="4081"/>
            </a:xfrm>
            <a:prstGeom prst="rect">
              <a:avLst/>
            </a:prstGeom>
            <a:solidFill>
              <a:srgbClr val="E9698A"/>
            </a:solidFill>
            <a:ln w="12700">
              <a:noFill/>
            </a:ln>
          </p:spPr>
          <p:txBody>
            <a:bodyPr anchor="ctr"/>
            <a:lstStyle/>
            <a:p>
              <a:pPr defTabSz="914400">
                <a:lnSpc>
                  <a:spcPct val="120000"/>
                </a:lnSpc>
              </a:pPr>
              <a:endParaRPr lang="zh-CN" altLang="en-US" sz="2400" b="1">
                <a:latin typeface="楷体_GB2312" pitchFamily="49" charset="-122"/>
              </a:endParaRPr>
            </a:p>
          </p:txBody>
        </p:sp>
        <p:sp>
          <p:nvSpPr>
            <p:cNvPr id="12298" name="矩形 55"/>
            <p:cNvSpPr/>
            <p:nvPr/>
          </p:nvSpPr>
          <p:spPr>
            <a:xfrm>
              <a:off x="11842" y="3973"/>
              <a:ext cx="677" cy="3880"/>
            </a:xfrm>
            <a:prstGeom prst="rect">
              <a:avLst/>
            </a:prstGeom>
            <a:solidFill>
              <a:srgbClr val="CCEDFE"/>
            </a:solidFill>
            <a:ln w="9525" cap="flat" cmpd="sng">
              <a:solidFill>
                <a:srgbClr val="66CC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defTabSz="914400">
                <a:lnSpc>
                  <a:spcPct val="120000"/>
                </a:lnSpc>
              </a:pPr>
              <a:endParaRPr lang="en-US" altLang="zh-CN" sz="2400" b="1">
                <a:latin typeface="楷体_GB2312" pitchFamily="49" charset="-122"/>
              </a:endParaRPr>
            </a:p>
          </p:txBody>
        </p:sp>
        <p:sp>
          <p:nvSpPr>
            <p:cNvPr id="12299" name="矩形 34"/>
            <p:cNvSpPr/>
            <p:nvPr/>
          </p:nvSpPr>
          <p:spPr>
            <a:xfrm>
              <a:off x="12522" y="4199"/>
              <a:ext cx="629" cy="3655"/>
            </a:xfrm>
            <a:prstGeom prst="rect">
              <a:avLst/>
            </a:prstGeom>
            <a:solidFill>
              <a:srgbClr val="E9698A"/>
            </a:solidFill>
            <a:ln w="12700">
              <a:noFill/>
            </a:ln>
          </p:spPr>
          <p:txBody>
            <a:bodyPr anchor="ctr"/>
            <a:lstStyle/>
            <a:p>
              <a:pPr defTabSz="914400">
                <a:lnSpc>
                  <a:spcPct val="120000"/>
                </a:lnSpc>
              </a:pPr>
              <a:endParaRPr lang="zh-CN" altLang="en-US" sz="2400" b="1">
                <a:latin typeface="楷体_GB2312" pitchFamily="49" charset="-122"/>
              </a:endParaRPr>
            </a:p>
          </p:txBody>
        </p:sp>
        <p:sp>
          <p:nvSpPr>
            <p:cNvPr id="12300" name="Text Box 72"/>
            <p:cNvSpPr txBox="1"/>
            <p:nvPr/>
          </p:nvSpPr>
          <p:spPr>
            <a:xfrm>
              <a:off x="3539" y="4800"/>
              <a:ext cx="1937" cy="134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21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1" name="Text Box 72"/>
            <p:cNvSpPr txBox="1"/>
            <p:nvPr/>
          </p:nvSpPr>
          <p:spPr>
            <a:xfrm>
              <a:off x="4115" y="1934"/>
              <a:ext cx="1937" cy="134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58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2" name="Text Box 72"/>
            <p:cNvSpPr txBox="1"/>
            <p:nvPr/>
          </p:nvSpPr>
          <p:spPr>
            <a:xfrm>
              <a:off x="6106" y="4450"/>
              <a:ext cx="1937" cy="134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27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3" name="Text Box 72"/>
            <p:cNvSpPr txBox="1"/>
            <p:nvPr/>
          </p:nvSpPr>
          <p:spPr>
            <a:xfrm>
              <a:off x="6659" y="2265"/>
              <a:ext cx="1937" cy="134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54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4" name="Text Box 72"/>
            <p:cNvSpPr txBox="1"/>
            <p:nvPr/>
          </p:nvSpPr>
          <p:spPr>
            <a:xfrm>
              <a:off x="8640" y="3733"/>
              <a:ext cx="1937" cy="134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35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5" name="Text Box 72"/>
            <p:cNvSpPr txBox="1"/>
            <p:nvPr/>
          </p:nvSpPr>
          <p:spPr>
            <a:xfrm>
              <a:off x="9291" y="2662"/>
              <a:ext cx="1937" cy="134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49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6" name="Text Box 72"/>
            <p:cNvSpPr txBox="1"/>
            <p:nvPr/>
          </p:nvSpPr>
          <p:spPr>
            <a:xfrm>
              <a:off x="11228" y="2852"/>
              <a:ext cx="1937" cy="134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46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7" name="Text Box 72"/>
            <p:cNvSpPr txBox="1"/>
            <p:nvPr/>
          </p:nvSpPr>
          <p:spPr>
            <a:xfrm>
              <a:off x="11868" y="3106"/>
              <a:ext cx="1937" cy="134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43</a:t>
              </a:r>
              <a:endPara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5" name="矩形 28"/>
          <p:cNvSpPr/>
          <p:nvPr/>
        </p:nvSpPr>
        <p:spPr>
          <a:xfrm rot="5400000">
            <a:off x="3830955" y="817880"/>
            <a:ext cx="311150" cy="4958715"/>
          </a:xfrm>
          <a:prstGeom prst="rect">
            <a:avLst/>
          </a:prstGeom>
          <a:solidFill>
            <a:srgbClr val="E9698A"/>
          </a:solidFill>
          <a:ln w="9525">
            <a:noFill/>
          </a:ln>
        </p:spPr>
        <p:txBody>
          <a:bodyPr anchor="ctr"/>
          <a:lstStyle/>
          <a:p>
            <a:pPr defTabSz="914400">
              <a:lnSpc>
                <a:spcPct val="120000"/>
              </a:lnSpc>
            </a:pPr>
            <a:endParaRPr lang="zh-CN" altLang="en-US" sz="2400" b="1">
              <a:latin typeface="楷体_GB2312" pitchFamily="49" charset="-122"/>
            </a:endParaRPr>
          </a:p>
        </p:txBody>
      </p:sp>
      <p:sp>
        <p:nvSpPr>
          <p:cNvPr id="11296" name="矩形 8"/>
          <p:cNvSpPr/>
          <p:nvPr/>
        </p:nvSpPr>
        <p:spPr>
          <a:xfrm rot="5400000">
            <a:off x="3138805" y="1816735"/>
            <a:ext cx="304800" cy="3543300"/>
          </a:xfrm>
          <a:prstGeom prst="rect">
            <a:avLst/>
          </a:prstGeom>
          <a:solidFill>
            <a:srgbClr val="CCEDFE"/>
          </a:solidFill>
          <a:ln w="9525" cap="flat" cmpd="sng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defTabSz="914400">
              <a:lnSpc>
                <a:spcPct val="120000"/>
              </a:lnSpc>
            </a:pPr>
            <a:endParaRPr lang="zh-CN" altLang="en-US" sz="2400" b="1">
              <a:latin typeface="楷体_GB2312" pitchFamily="49" charset="-122"/>
            </a:endParaRPr>
          </a:p>
        </p:txBody>
      </p:sp>
      <p:sp>
        <p:nvSpPr>
          <p:cNvPr id="11297" name="矩形 28"/>
          <p:cNvSpPr/>
          <p:nvPr/>
        </p:nvSpPr>
        <p:spPr>
          <a:xfrm rot="5400000">
            <a:off x="3581400" y="154305"/>
            <a:ext cx="309245" cy="4450080"/>
          </a:xfrm>
          <a:prstGeom prst="rect">
            <a:avLst/>
          </a:prstGeom>
          <a:solidFill>
            <a:srgbClr val="E9698A"/>
          </a:solidFill>
          <a:ln w="9525" cap="flat" cmpd="sng">
            <a:solidFill>
              <a:srgbClr val="E969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defTabSz="914400">
              <a:lnSpc>
                <a:spcPct val="120000"/>
              </a:lnSpc>
            </a:pPr>
            <a:endParaRPr lang="zh-CN" altLang="en-US" sz="2400" b="1">
              <a:latin typeface="楷体_GB2312" pitchFamily="49" charset="-122"/>
            </a:endParaRPr>
          </a:p>
        </p:txBody>
      </p:sp>
      <p:sp>
        <p:nvSpPr>
          <p:cNvPr id="11298" name="矩形 11"/>
          <p:cNvSpPr/>
          <p:nvPr/>
        </p:nvSpPr>
        <p:spPr>
          <a:xfrm rot="5400000">
            <a:off x="3664585" y="389255"/>
            <a:ext cx="300990" cy="4591050"/>
          </a:xfrm>
          <a:prstGeom prst="rect">
            <a:avLst/>
          </a:prstGeom>
          <a:solidFill>
            <a:srgbClr val="CCEDFE"/>
          </a:solidFill>
          <a:ln w="9525" cap="flat" cmpd="sng">
            <a:solidFill>
              <a:srgbClr val="4FC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defTabSz="914400">
              <a:lnSpc>
                <a:spcPct val="120000"/>
              </a:lnSpc>
            </a:pPr>
            <a:endParaRPr lang="zh-CN" altLang="en-US" sz="2400" b="1">
              <a:latin typeface="楷体_GB2312" pitchFamily="49" charset="-122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783590" y="1219835"/>
            <a:ext cx="8385810" cy="5143500"/>
            <a:chOff x="904696" y="3038475"/>
            <a:chExt cx="5107464" cy="3465513"/>
          </a:xfrm>
        </p:grpSpPr>
        <p:pic>
          <p:nvPicPr>
            <p:cNvPr id="16404" name="Picture 130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4696" y="3038475"/>
              <a:ext cx="5107464" cy="3465513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16405" name="Text Box 125"/>
            <p:cNvSpPr txBox="1"/>
            <p:nvPr/>
          </p:nvSpPr>
          <p:spPr>
            <a:xfrm>
              <a:off x="3016268" y="5116513"/>
              <a:ext cx="647760" cy="23531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27</a:t>
              </a:r>
              <a:endParaRPr lang="en-US" altLang="zh-CN" sz="1400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406" name="Text Box 126"/>
            <p:cNvSpPr txBox="1"/>
            <p:nvPr/>
          </p:nvSpPr>
          <p:spPr>
            <a:xfrm>
              <a:off x="4696000" y="4900613"/>
              <a:ext cx="647760" cy="23531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54</a:t>
              </a:r>
              <a:endParaRPr lang="en-US" altLang="zh-CN" sz="1400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407" name="Text Box 125"/>
            <p:cNvSpPr txBox="1"/>
            <p:nvPr/>
          </p:nvSpPr>
          <p:spPr>
            <a:xfrm>
              <a:off x="2654284" y="5745163"/>
              <a:ext cx="647761" cy="23531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21</a:t>
              </a:r>
              <a:endParaRPr lang="en-US" altLang="zh-CN" sz="1400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408" name="Text Box 126"/>
            <p:cNvSpPr txBox="1"/>
            <p:nvPr/>
          </p:nvSpPr>
          <p:spPr>
            <a:xfrm>
              <a:off x="4930972" y="5538788"/>
              <a:ext cx="647760" cy="23531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defTabSz="91440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58</a:t>
              </a:r>
              <a:endParaRPr lang="en-US" altLang="zh-CN" sz="1400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9341" name="Text Box 125"/>
          <p:cNvSpPr txBox="1"/>
          <p:nvPr/>
        </p:nvSpPr>
        <p:spPr>
          <a:xfrm>
            <a:off x="5047615" y="3381375"/>
            <a:ext cx="106299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en-US" altLang="zh-CN" sz="20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42" name="Text Box 126"/>
          <p:cNvSpPr txBox="1"/>
          <p:nvPr/>
        </p:nvSpPr>
        <p:spPr>
          <a:xfrm>
            <a:off x="6442075" y="3046095"/>
            <a:ext cx="106299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endParaRPr lang="en-US" altLang="zh-CN" sz="20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43" name="Text Box 127"/>
          <p:cNvSpPr txBox="1"/>
          <p:nvPr/>
        </p:nvSpPr>
        <p:spPr>
          <a:xfrm>
            <a:off x="6062345" y="2462530"/>
            <a:ext cx="106299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endParaRPr lang="en-US" altLang="zh-CN" sz="20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44" name="Text Box 128"/>
          <p:cNvSpPr txBox="1"/>
          <p:nvPr/>
        </p:nvSpPr>
        <p:spPr>
          <a:xfrm>
            <a:off x="5945505" y="2113280"/>
            <a:ext cx="106299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endParaRPr lang="en-US" altLang="zh-CN" sz="20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8"/>
          <p:cNvGrpSpPr/>
          <p:nvPr/>
        </p:nvGrpSpPr>
        <p:grpSpPr>
          <a:xfrm>
            <a:off x="9042718" y="900672"/>
            <a:ext cx="2597150" cy="4336224"/>
            <a:chOff x="3815" y="635"/>
            <a:chExt cx="1636" cy="3641"/>
          </a:xfrm>
        </p:grpSpPr>
        <p:sp>
          <p:nvSpPr>
            <p:cNvPr id="16402" name="AutoShape 27"/>
            <p:cNvSpPr/>
            <p:nvPr/>
          </p:nvSpPr>
          <p:spPr>
            <a:xfrm>
              <a:off x="3815" y="635"/>
              <a:ext cx="1636" cy="2188"/>
            </a:xfrm>
            <a:prstGeom prst="wedgeRoundRectCallout">
              <a:avLst>
                <a:gd name="adj1" fmla="val 18741"/>
                <a:gd name="adj2" fmla="val 75949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defTabSz="914400"/>
              <a:r>
                <a:rPr lang="zh-CN" altLang="en-US" sz="3200" b="1" dirty="0">
                  <a:solidFill>
                    <a:srgbClr val="000000"/>
                  </a:solidFill>
                  <a:latin typeface="楷体_GB2312" pitchFamily="49" charset="-122"/>
                </a:rPr>
                <a:t>复式条形统计图还可以像下面这样画，请你把它补充完整。         </a:t>
              </a:r>
              <a:endParaRPr lang="zh-CN" altLang="en-US" sz="3200" b="1" dirty="0">
                <a:solidFill>
                  <a:srgbClr val="000000"/>
                </a:solidFill>
                <a:latin typeface="楷体_GB2312" pitchFamily="49" charset="-122"/>
              </a:endParaRPr>
            </a:p>
          </p:txBody>
        </p:sp>
        <p:pic>
          <p:nvPicPr>
            <p:cNvPr id="16403" name="Picture 19" descr="女天使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072" y="3117"/>
              <a:ext cx="1379" cy="115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5" grpId="0" animBg="1"/>
      <p:bldP spid="11296" grpId="0" animBg="1"/>
      <p:bldP spid="11297" grpId="0" animBg="1"/>
      <p:bldP spid="11298" grpId="0" animBg="1"/>
      <p:bldP spid="9341" grpId="0"/>
      <p:bldP spid="9342" grpId="0"/>
      <p:bldP spid="934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8604a5ae-249a-46e2-92f3-dc0b2b7f006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8100"/>
      </a:accent1>
      <a:accent2>
        <a:srgbClr val="FFA74C"/>
      </a:accent2>
      <a:accent3>
        <a:srgbClr val="FFFFFF"/>
      </a:accent3>
      <a:accent4>
        <a:srgbClr val="000000"/>
      </a:accent4>
      <a:accent5>
        <a:srgbClr val="FFC1AA"/>
      </a:accent5>
      <a:accent6>
        <a:srgbClr val="E59543"/>
      </a:accent6>
      <a:hlink>
        <a:srgbClr val="FF8100"/>
      </a:hlink>
      <a:folHlink>
        <a:srgbClr val="BFB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>
        <a:spAutoFit/>
      </a:bodyPr>
      <a:lstStyle>
        <a:defPPr algn="ctr">
          <a:defRPr lang="zh-CN" altLang="en-US" sz="3600" b="1" dirty="0">
            <a:latin typeface="黑体" panose="02010609060101010101" charset="-122"/>
            <a:ea typeface="黑体" panose="02010609060101010101" charset="-122"/>
          </a:defRPr>
        </a:defPPr>
      </a:lstStyle>
    </a:sp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778495"/>
        </a:dk2>
        <a:lt2>
          <a:srgbClr val="F0F0F0"/>
        </a:lt2>
        <a:accent1>
          <a:srgbClr val="FF8100"/>
        </a:accent1>
        <a:accent2>
          <a:srgbClr val="FFA74C"/>
        </a:accent2>
        <a:accent3>
          <a:srgbClr val="FFFFFF"/>
        </a:accent3>
        <a:accent4>
          <a:srgbClr val="000000"/>
        </a:accent4>
        <a:accent5>
          <a:srgbClr val="FFC1AA"/>
        </a:accent5>
        <a:accent6>
          <a:srgbClr val="E59543"/>
        </a:accent6>
        <a:hlink>
          <a:srgbClr val="FF8100"/>
        </a:hlink>
        <a:folHlink>
          <a:srgbClr val="BFBFB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665</Words>
  <Application>WPS 演示</Application>
  <PresentationFormat>自定义</PresentationFormat>
  <Paragraphs>135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黑体</vt:lpstr>
      <vt:lpstr>Calibri</vt:lpstr>
      <vt:lpstr>Calibri</vt:lpstr>
      <vt:lpstr>微软雅黑</vt:lpstr>
      <vt:lpstr>楷体</vt:lpstr>
      <vt:lpstr>楷体_GB2312</vt:lpstr>
      <vt:lpstr>新宋体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《复式条形统计图》平均数与条形统计图PPT免费课件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2021-04-05T22:25:00Z</cp:lastPrinted>
  <dcterms:created xsi:type="dcterms:W3CDTF">2021-04-05T22:25:00Z</dcterms:created>
  <dcterms:modified xsi:type="dcterms:W3CDTF">2023-02-05T10:16:40Z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B1AF107EA5CB44CFB26EBB1ED45C2882</vt:lpwstr>
  </property>
  <property fmtid="{D5CDD505-2E9C-101B-9397-08002B2CF9AE}" pid="7" name="KSOProductBuildVer">
    <vt:lpwstr>2052-11.1.0.13703</vt:lpwstr>
  </property>
</Properties>
</file>