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87" r:id="rId4"/>
    <p:sldId id="290" r:id="rId5"/>
    <p:sldId id="289" r:id="rId6"/>
    <p:sldId id="288" r:id="rId7"/>
    <p:sldId id="294" r:id="rId9"/>
    <p:sldId id="302" r:id="rId10"/>
    <p:sldId id="301" r:id="rId11"/>
    <p:sldId id="300" r:id="rId12"/>
    <p:sldId id="299" r:id="rId13"/>
    <p:sldId id="303" r:id="rId14"/>
    <p:sldId id="304" r:id="rId15"/>
    <p:sldId id="305" r:id="rId16"/>
    <p:sldId id="306" r:id="rId17"/>
    <p:sldId id="298" r:id="rId18"/>
    <p:sldId id="297" r:id="rId19"/>
    <p:sldId id="311" r:id="rId20"/>
    <p:sldId id="312" r:id="rId21"/>
    <p:sldId id="313" r:id="rId22"/>
    <p:sldId id="317" r:id="rId23"/>
    <p:sldId id="318" r:id="rId24"/>
    <p:sldId id="319" r:id="rId25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CD5"/>
    <a:srgbClr val="03A9F5"/>
    <a:srgbClr val="9E9E9E"/>
    <a:srgbClr val="8BC24A"/>
    <a:srgbClr val="FF9700"/>
    <a:srgbClr val="FEC107"/>
    <a:srgbClr val="FFEB3C"/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62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102" y="-690"/>
      </p:cViewPr>
      <p:guideLst>
        <p:guide orient="horz" pos="153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7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22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zh-CN" dirty="0"/>
              <a:t>全班</a:t>
            </a:r>
            <a:r>
              <a:rPr lang="zh-CN" altLang="en-US" dirty="0"/>
              <a:t>同学</a:t>
            </a:r>
            <a:r>
              <a:rPr lang="zh-CN" dirty="0"/>
              <a:t>最喜爱</a:t>
            </a:r>
            <a:r>
              <a:rPr lang="zh-CN" altLang="en-US" dirty="0"/>
              <a:t>的</a:t>
            </a:r>
            <a:r>
              <a:rPr lang="zh-CN" dirty="0"/>
              <a:t> </a:t>
            </a:r>
            <a:r>
              <a:rPr lang="en-US" dirty="0"/>
              <a:t>6</a:t>
            </a:r>
            <a:r>
              <a:rPr lang="zh-CN" dirty="0"/>
              <a:t>种搭配方案</a:t>
            </a:r>
            <a:endParaRPr lang="zh-CN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男生人数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1-4-9号</c:v>
                </c:pt>
                <c:pt idx="1">
                  <c:v>2-4-8号</c:v>
                </c:pt>
                <c:pt idx="2">
                  <c:v>2-5-7号</c:v>
                </c:pt>
                <c:pt idx="3">
                  <c:v>2-5-8号</c:v>
                </c:pt>
                <c:pt idx="4">
                  <c:v>4-5-7号</c:v>
                </c:pt>
                <c:pt idx="5">
                  <c:v>1-5-9号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17</c:v>
                </c:pt>
                <c:pt idx="1">
                  <c:v>20</c:v>
                </c:pt>
                <c:pt idx="2">
                  <c:v>18</c:v>
                </c:pt>
                <c:pt idx="3">
                  <c:v>14</c:v>
                </c:pt>
                <c:pt idx="4">
                  <c:v>14</c:v>
                </c:pt>
                <c:pt idx="5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女生人数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1-4-9号</c:v>
                </c:pt>
                <c:pt idx="1">
                  <c:v>2-4-8号</c:v>
                </c:pt>
                <c:pt idx="2">
                  <c:v>2-5-7号</c:v>
                </c:pt>
                <c:pt idx="3">
                  <c:v>2-5-8号</c:v>
                </c:pt>
                <c:pt idx="4">
                  <c:v>4-5-7号</c:v>
                </c:pt>
                <c:pt idx="5">
                  <c:v>1-5-9号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19</c:v>
                </c:pt>
                <c:pt idx="1">
                  <c:v>14</c:v>
                </c:pt>
                <c:pt idx="2">
                  <c:v>12</c:v>
                </c:pt>
                <c:pt idx="3">
                  <c:v>15</c:v>
                </c:pt>
                <c:pt idx="4">
                  <c:v>13</c:v>
                </c:pt>
                <c:pt idx="5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502658560"/>
        <c:axId val="500630656"/>
      </c:barChart>
      <c:catAx>
        <c:axId val="50265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0630656"/>
        <c:crosses val="autoZero"/>
        <c:auto val="1"/>
        <c:lblAlgn val="ctr"/>
        <c:lblOffset val="100"/>
        <c:noMultiLvlLbl val="0"/>
      </c:catAx>
      <c:valAx>
        <c:axId val="500630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2658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9ABF6-6013-4903-BC5B-BFA3A675A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81F2D-F56E-4916-B0BD-04C53361EF1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81F2D-F56E-4916-B0BD-04C53361EF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6.xml"/><Relationship Id="rId27" Type="http://schemas.openxmlformats.org/officeDocument/2006/relationships/tags" Target="../tags/tag5.xml"/><Relationship Id="rId26" Type="http://schemas.openxmlformats.org/officeDocument/2006/relationships/tags" Target="../tags/tag4.xml"/><Relationship Id="rId25" Type="http://schemas.openxmlformats.org/officeDocument/2006/relationships/tags" Target="../tags/tag3.xml"/><Relationship Id="rId24" Type="http://schemas.openxmlformats.org/officeDocument/2006/relationships/tags" Target="../tags/tag2.xml"/><Relationship Id="rId23" Type="http://schemas.openxmlformats.org/officeDocument/2006/relationships/tags" Target="../tags/tag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59806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hyperlink" Target="http://image.baidu.com/i?ct=503316480&amp;z=0&amp;tn=baiduimagedetail&amp;word=%BF%CF%B5%C2%BB%F9%BF%BE%B3%E1&amp;in=21226&amp;cl=2&amp;cm=1&amp;sc=0&amp;lm=-1&amp;pn=3&amp;rn=1&amp;di=4026546090&amp;ln=2000&amp;fr=&amp;ic=0&amp;s=0&amp;se=1" TargetMode="External"/><Relationship Id="rId8" Type="http://schemas.openxmlformats.org/officeDocument/2006/relationships/image" Target="../media/image6.jpeg"/><Relationship Id="rId7" Type="http://schemas.openxmlformats.org/officeDocument/2006/relationships/hyperlink" Target="http://image.baidu.com/i?ct=503316480&amp;z=0&amp;tn=baiduimagedetail&amp;word=%BF%CF%B5%C2%BB%F9%D5%A8%CA%ED%CC%F5&amp;in=18095&amp;cl=2&amp;cm=1&amp;sc=0&amp;lm=-1&amp;pn=0&amp;rn=1&amp;di=2010185220&amp;ln=429&amp;fr=&amp;ic=0&amp;s=0&amp;se=1" TargetMode="External"/><Relationship Id="rId6" Type="http://schemas.openxmlformats.org/officeDocument/2006/relationships/image" Target="../media/image5.jpeg"/><Relationship Id="rId5" Type="http://schemas.openxmlformats.org/officeDocument/2006/relationships/hyperlink" Target="http://image.baidu.com/i?ct=503316480&amp;z=0&amp;tn=baiduimagedetail&amp;word=%BD%C8%D7%D3&amp;in=22842&amp;cl=2&amp;cm=1&amp;sc=0&amp;lm=-1&amp;pn=3&amp;rn=1&amp;di=3909267915&amp;ln=2000&amp;fr=&amp;ic=0&amp;s=0&amp;se=1" TargetMode="External"/><Relationship Id="rId4" Type="http://schemas.openxmlformats.org/officeDocument/2006/relationships/image" Target="../media/image4.jpeg"/><Relationship Id="rId3" Type="http://schemas.openxmlformats.org/officeDocument/2006/relationships/hyperlink" Target="http://image.baidu.com/i?ct=503316480&amp;z=0&amp;tn=baiduimagedetail&amp;word=%D3%F1%C3%D7%B1%FD&amp;in=7035&amp;cl=2&amp;cm=1&amp;sc=0&amp;lm=-1&amp;pn=16&amp;rn=1&amp;di=8107135740&amp;ln=2000&amp;fr=&amp;ic=0&amp;s=0&amp;se=1" TargetMode="External"/><Relationship Id="rId2" Type="http://schemas.openxmlformats.org/officeDocument/2006/relationships/image" Target="../media/image3.jpeg"/><Relationship Id="rId13" Type="http://schemas.openxmlformats.org/officeDocument/2006/relationships/slideLayout" Target="../slideLayouts/slideLayout19.xml"/><Relationship Id="rId12" Type="http://schemas.openxmlformats.org/officeDocument/2006/relationships/image" Target="../media/image8.jpeg"/><Relationship Id="rId11" Type="http://schemas.openxmlformats.org/officeDocument/2006/relationships/hyperlink" Target="http://image.baidu.com/i?ct=503316480&amp;z=0&amp;tn=baiduimagedetail&amp;word=%BF%CF%B5%C2%BB%F9%D5%A8%BC%A6%CD%C8&amp;in=2654&amp;cl=2&amp;cm=1&amp;sc=0&amp;lm=-1&amp;pn=1&amp;rn=1&amp;di=7109380650&amp;ln=372&amp;fr=&amp;ic=0&amp;s=0&amp;se=1" TargetMode="External"/><Relationship Id="rId10" Type="http://schemas.openxmlformats.org/officeDocument/2006/relationships/image" Target="../media/image7.jpeg"/><Relationship Id="rId1" Type="http://schemas.openxmlformats.org/officeDocument/2006/relationships/hyperlink" Target="http://image.baidu.com/i?ct=503316480&amp;z=0&amp;tn=baiduimagedetail&amp;word=%D4%C6%CD%CC&amp;in=11880&amp;cl=2&amp;cm=1&amp;sc=0&amp;lm=-1&amp;pn=4&amp;rn=1&amp;di=7187046900&amp;ln=2000&amp;fr=&amp;ic=0&amp;s=0&amp;se=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462039"/>
            <a:ext cx="914400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</a:rPr>
              <a:t>营养午餐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66"/>
          <p:cNvGraphicFramePr/>
          <p:nvPr/>
        </p:nvGraphicFramePr>
        <p:xfrm>
          <a:off x="1746229" y="266402"/>
          <a:ext cx="5461630" cy="2712860"/>
        </p:xfrm>
        <a:graphic>
          <a:graphicData uri="http://schemas.openxmlformats.org/drawingml/2006/table">
            <a:tbl>
              <a:tblPr/>
              <a:tblGrid>
                <a:gridCol w="716934"/>
                <a:gridCol w="1202686"/>
                <a:gridCol w="1180670"/>
                <a:gridCol w="1175165"/>
                <a:gridCol w="1186175"/>
              </a:tblGrid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编号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菜名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热量 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千焦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脂肪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蛋白质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猪肉粉条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2462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炸鸡排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1254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土豆炖牛肉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1095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辣子鸡丁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1033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西红柿鸡蛋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899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香菜冬瓜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564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家常豆腐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香菇油菜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韭菜豆芽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497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流程图: 可选过程 2"/>
          <p:cNvSpPr/>
          <p:nvPr/>
        </p:nvSpPr>
        <p:spPr>
          <a:xfrm>
            <a:off x="2584939" y="516988"/>
            <a:ext cx="3266534" cy="274320"/>
          </a:xfrm>
          <a:prstGeom prst="flowChartAlternateProcess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标注 113670"/>
          <p:cNvSpPr>
            <a:spLocks noChangeArrowheads="1"/>
          </p:cNvSpPr>
          <p:nvPr/>
        </p:nvSpPr>
        <p:spPr bwMode="auto">
          <a:xfrm>
            <a:off x="2035674" y="2980961"/>
            <a:ext cx="6725741" cy="497778"/>
          </a:xfrm>
          <a:prstGeom prst="wedgeRoundRectCallout">
            <a:avLst>
              <a:gd name="adj1" fmla="val -54755"/>
              <a:gd name="adj2" fmla="val -4554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r>
              <a:rPr lang="zh-CN" altLang="en-US" sz="2100" dirty="0">
                <a:latin typeface="+mn-ea"/>
                <a:ea typeface="+mn-ea"/>
              </a:rPr>
              <a:t>的热量和脂肪都很高，搭配的时候关键看脂肪。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7" name="文本框 113666"/>
          <p:cNvSpPr txBox="1">
            <a:spLocks noChangeArrowheads="1"/>
          </p:cNvSpPr>
          <p:nvPr/>
        </p:nvSpPr>
        <p:spPr bwMode="auto">
          <a:xfrm>
            <a:off x="872971" y="3571987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4</a:t>
            </a:r>
            <a:r>
              <a:rPr lang="zh-CN" altLang="en-US" sz="1500" dirty="0">
                <a:latin typeface="+mn-ea"/>
                <a:ea typeface="+mn-ea"/>
              </a:rPr>
              <a:t>辣子鸡丁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韭菜豆芽</a:t>
            </a:r>
            <a:endParaRPr lang="zh-CN" altLang="en-US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文本占位符 106498"/>
          <p:cNvSpPr txBox="1">
            <a:spLocks noChangeArrowheads="1"/>
          </p:cNvSpPr>
          <p:nvPr/>
        </p:nvSpPr>
        <p:spPr>
          <a:xfrm>
            <a:off x="431792" y="4658864"/>
            <a:ext cx="196106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25+18+7=50</a:t>
            </a:r>
            <a:endParaRPr lang="zh-CN" altLang="en-US" sz="1800" dirty="0"/>
          </a:p>
        </p:txBody>
      </p:sp>
      <p:sp>
        <p:nvSpPr>
          <p:cNvPr id="9" name="文本框 113666"/>
          <p:cNvSpPr txBox="1">
            <a:spLocks noChangeArrowheads="1"/>
          </p:cNvSpPr>
          <p:nvPr/>
        </p:nvSpPr>
        <p:spPr bwMode="auto">
          <a:xfrm>
            <a:off x="7411931" y="3571987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6</a:t>
            </a:r>
            <a:r>
              <a:rPr lang="zh-CN" altLang="en-US" sz="1500" dirty="0">
                <a:latin typeface="+mn-ea"/>
                <a:ea typeface="+mn-ea"/>
              </a:rPr>
              <a:t>香菜冬瓜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香茹油菜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0" name="文本占位符 106498"/>
          <p:cNvSpPr txBox="1">
            <a:spLocks noChangeArrowheads="1"/>
          </p:cNvSpPr>
          <p:nvPr/>
        </p:nvSpPr>
        <p:spPr>
          <a:xfrm>
            <a:off x="6895997" y="4662538"/>
            <a:ext cx="2135459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25+12+11=48</a:t>
            </a:r>
            <a:endParaRPr lang="zh-CN" altLang="en-US" sz="1800" dirty="0"/>
          </a:p>
        </p:txBody>
      </p:sp>
      <p:sp>
        <p:nvSpPr>
          <p:cNvPr id="11" name="文本框 113666"/>
          <p:cNvSpPr txBox="1">
            <a:spLocks noChangeArrowheads="1"/>
          </p:cNvSpPr>
          <p:nvPr/>
        </p:nvSpPr>
        <p:spPr bwMode="auto">
          <a:xfrm>
            <a:off x="2180763" y="3571987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5</a:t>
            </a:r>
            <a:r>
              <a:rPr lang="zh-CN" altLang="en-US" sz="1500" dirty="0">
                <a:latin typeface="+mn-ea"/>
                <a:ea typeface="+mn-ea"/>
              </a:rPr>
              <a:t>西红柿鸡蛋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韭菜豆芽</a:t>
            </a:r>
            <a:endParaRPr lang="zh-CN" altLang="en-US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文本占位符 106498"/>
          <p:cNvSpPr txBox="1">
            <a:spLocks noChangeArrowheads="1"/>
          </p:cNvSpPr>
          <p:nvPr/>
        </p:nvSpPr>
        <p:spPr>
          <a:xfrm>
            <a:off x="38207" y="4246736"/>
            <a:ext cx="787171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脂肪：</a:t>
            </a:r>
            <a:endParaRPr lang="zh-CN" altLang="en-US" sz="1800" dirty="0"/>
          </a:p>
        </p:txBody>
      </p:sp>
      <p:sp>
        <p:nvSpPr>
          <p:cNvPr id="14" name="文本框 113666"/>
          <p:cNvSpPr txBox="1">
            <a:spLocks noChangeArrowheads="1"/>
          </p:cNvSpPr>
          <p:nvPr/>
        </p:nvSpPr>
        <p:spPr bwMode="auto">
          <a:xfrm>
            <a:off x="3488555" y="3571987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6</a:t>
            </a:r>
            <a:r>
              <a:rPr lang="zh-CN" altLang="en-US" sz="1500" dirty="0">
                <a:latin typeface="+mn-ea"/>
                <a:ea typeface="+mn-ea"/>
              </a:rPr>
              <a:t>香菜冬瓜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韭菜豆芽</a:t>
            </a:r>
            <a:endParaRPr lang="zh-CN" altLang="en-US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文本框 113666"/>
          <p:cNvSpPr txBox="1">
            <a:spLocks noChangeArrowheads="1"/>
          </p:cNvSpPr>
          <p:nvPr/>
        </p:nvSpPr>
        <p:spPr bwMode="auto">
          <a:xfrm>
            <a:off x="4796348" y="3571987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韭菜豆芽</a:t>
            </a:r>
            <a:endParaRPr lang="zh-CN" altLang="en-US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文本框 113666"/>
          <p:cNvSpPr txBox="1">
            <a:spLocks noChangeArrowheads="1"/>
          </p:cNvSpPr>
          <p:nvPr/>
        </p:nvSpPr>
        <p:spPr bwMode="auto">
          <a:xfrm>
            <a:off x="6104140" y="3571987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韭菜豆芽</a:t>
            </a:r>
            <a:endParaRPr lang="zh-CN" altLang="en-US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流程图: 可选过程 17"/>
          <p:cNvSpPr/>
          <p:nvPr/>
        </p:nvSpPr>
        <p:spPr>
          <a:xfrm>
            <a:off x="951673" y="3922047"/>
            <a:ext cx="6256185" cy="274320"/>
          </a:xfrm>
          <a:prstGeom prst="flowChartAlternateProcess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可选过程 19"/>
          <p:cNvSpPr/>
          <p:nvPr/>
        </p:nvSpPr>
        <p:spPr>
          <a:xfrm>
            <a:off x="5190978" y="1357368"/>
            <a:ext cx="516988" cy="1621897"/>
          </a:xfrm>
          <a:prstGeom prst="flowChartAlternateProcess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标注 113670"/>
          <p:cNvSpPr>
            <a:spLocks noChangeArrowheads="1"/>
          </p:cNvSpPr>
          <p:nvPr/>
        </p:nvSpPr>
        <p:spPr bwMode="auto">
          <a:xfrm>
            <a:off x="3501095" y="4572865"/>
            <a:ext cx="1961064" cy="417403"/>
          </a:xfrm>
          <a:prstGeom prst="wedgeRoundRectCallout">
            <a:avLst>
              <a:gd name="adj1" fmla="val 16801"/>
              <a:gd name="adj2" fmla="val -1011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latin typeface="+mn-ea"/>
                <a:ea typeface="+mn-ea"/>
              </a:rPr>
              <a:t>一定不大于</a:t>
            </a:r>
            <a:r>
              <a:rPr lang="en-US" altLang="zh-CN" sz="2100" dirty="0">
                <a:latin typeface="+mn-ea"/>
                <a:ea typeface="+mn-ea"/>
              </a:rPr>
              <a:t>50</a:t>
            </a:r>
            <a:r>
              <a:rPr lang="zh-CN" altLang="en-US" sz="2100" dirty="0">
                <a:latin typeface="+mn-ea"/>
                <a:ea typeface="+mn-ea"/>
              </a:rPr>
              <a:t>。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/>
      <p:bldP spid="9" grpId="0" animBg="1"/>
      <p:bldP spid="10" grpId="0"/>
      <p:bldP spid="11" grpId="0" animBg="1"/>
      <p:bldP spid="13" grpId="0"/>
      <p:bldP spid="14" grpId="0" animBg="1"/>
      <p:bldP spid="16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66"/>
          <p:cNvGraphicFramePr/>
          <p:nvPr/>
        </p:nvGraphicFramePr>
        <p:xfrm>
          <a:off x="1746229" y="266402"/>
          <a:ext cx="5461630" cy="2712860"/>
        </p:xfrm>
        <a:graphic>
          <a:graphicData uri="http://schemas.openxmlformats.org/drawingml/2006/table">
            <a:tbl>
              <a:tblPr/>
              <a:tblGrid>
                <a:gridCol w="716934"/>
                <a:gridCol w="1202686"/>
                <a:gridCol w="1180670"/>
                <a:gridCol w="1175165"/>
                <a:gridCol w="1186175"/>
              </a:tblGrid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编号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菜名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热量 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千焦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脂肪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蛋白质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猪肉粉条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2462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炸鸡排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1254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土豆炖牛肉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1095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辣子鸡丁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1033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西红柿鸡蛋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899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香菜冬瓜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564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家常豆腐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香菇油菜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韭菜豆芽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497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" name="流程图: 可选过程 18"/>
          <p:cNvSpPr/>
          <p:nvPr/>
        </p:nvSpPr>
        <p:spPr>
          <a:xfrm>
            <a:off x="2489983" y="791369"/>
            <a:ext cx="3266534" cy="274320"/>
          </a:xfrm>
          <a:prstGeom prst="flowChartAlternateProcess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标注 113670"/>
          <p:cNvSpPr>
            <a:spLocks noChangeArrowheads="1"/>
          </p:cNvSpPr>
          <p:nvPr/>
        </p:nvSpPr>
        <p:spPr bwMode="auto">
          <a:xfrm>
            <a:off x="4723078" y="320184"/>
            <a:ext cx="3186332" cy="417403"/>
          </a:xfrm>
          <a:prstGeom prst="wedgeRoundRectCallout">
            <a:avLst>
              <a:gd name="adj1" fmla="val -51775"/>
              <a:gd name="adj2" fmla="val 73257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+mn-ea"/>
                <a:ea typeface="+mn-ea"/>
              </a:rPr>
              <a:t>2926-1254-564=1108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53063" y="175468"/>
            <a:ext cx="2278967" cy="1506122"/>
            <a:chOff x="3051779" y="966673"/>
            <a:chExt cx="3038622" cy="2008163"/>
          </a:xfrm>
        </p:grpSpPr>
        <p:sp>
          <p:nvSpPr>
            <p:cNvPr id="33" name="思想气泡: 云 32"/>
            <p:cNvSpPr/>
            <p:nvPr/>
          </p:nvSpPr>
          <p:spPr>
            <a:xfrm>
              <a:off x="3051779" y="966673"/>
              <a:ext cx="3038622" cy="2008163"/>
            </a:xfrm>
            <a:prstGeom prst="cloudCallout">
              <a:avLst>
                <a:gd name="adj1" fmla="val -21297"/>
                <a:gd name="adj2" fmla="val 73008"/>
              </a:avLst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113665"/>
            <p:cNvSpPr txBox="1">
              <a:spLocks noChangeArrowheads="1"/>
            </p:cNvSpPr>
            <p:nvPr/>
          </p:nvSpPr>
          <p:spPr bwMode="auto">
            <a:xfrm>
              <a:off x="3310843" y="1301182"/>
              <a:ext cx="2779558" cy="1415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+mn-ea"/>
                  <a:ea typeface="+mn-ea"/>
                </a:rPr>
                <a:t>其它几个荤菜不能和香菜冬瓜、韭菜豆芽搭配。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</p:grpSp>
      <p:sp>
        <p:nvSpPr>
          <p:cNvPr id="36" name="流程图: 可选过程 35"/>
          <p:cNvSpPr/>
          <p:nvPr/>
        </p:nvSpPr>
        <p:spPr>
          <a:xfrm>
            <a:off x="2536360" y="1885316"/>
            <a:ext cx="3266534" cy="274320"/>
          </a:xfrm>
          <a:prstGeom prst="flowChartAlternateProcess">
            <a:avLst/>
          </a:prstGeom>
          <a:solidFill>
            <a:srgbClr val="FF0000">
              <a:alpha val="44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可选过程 36"/>
          <p:cNvSpPr/>
          <p:nvPr/>
        </p:nvSpPr>
        <p:spPr>
          <a:xfrm>
            <a:off x="2536360" y="2701673"/>
            <a:ext cx="3266534" cy="274320"/>
          </a:xfrm>
          <a:prstGeom prst="flowChartAlternateProcess">
            <a:avLst/>
          </a:prstGeom>
          <a:solidFill>
            <a:srgbClr val="FF0000">
              <a:alpha val="44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928891" y="3033047"/>
            <a:ext cx="2278967" cy="1506122"/>
            <a:chOff x="3057378" y="1076099"/>
            <a:chExt cx="3038622" cy="2008163"/>
          </a:xfrm>
        </p:grpSpPr>
        <p:sp>
          <p:nvSpPr>
            <p:cNvPr id="40" name="思想气泡: 云 39"/>
            <p:cNvSpPr/>
            <p:nvPr/>
          </p:nvSpPr>
          <p:spPr>
            <a:xfrm>
              <a:off x="3057378" y="1076099"/>
              <a:ext cx="3038622" cy="2008163"/>
            </a:xfrm>
            <a:prstGeom prst="cloudCallout">
              <a:avLst>
                <a:gd name="adj1" fmla="val 68518"/>
                <a:gd name="adj2" fmla="val 30276"/>
              </a:avLst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113665"/>
            <p:cNvSpPr txBox="1">
              <a:spLocks noChangeArrowheads="1"/>
            </p:cNvSpPr>
            <p:nvPr/>
          </p:nvSpPr>
          <p:spPr bwMode="auto">
            <a:xfrm>
              <a:off x="3445846" y="1437235"/>
              <a:ext cx="2582059" cy="1415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+mn-ea"/>
                  <a:ea typeface="+mn-ea"/>
                </a:rPr>
                <a:t>西红柿鸡蛋和香菇油菜只能和炸鸡排搭配。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</p:grpSp>
      <p:sp>
        <p:nvSpPr>
          <p:cNvPr id="42" name="流程图: 可选过程 41"/>
          <p:cNvSpPr/>
          <p:nvPr/>
        </p:nvSpPr>
        <p:spPr>
          <a:xfrm>
            <a:off x="2536360" y="1590655"/>
            <a:ext cx="3266534" cy="274320"/>
          </a:xfrm>
          <a:prstGeom prst="flowChartAlternateProcess">
            <a:avLst/>
          </a:prstGeom>
          <a:solidFill>
            <a:srgbClr val="92D050">
              <a:alpha val="44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可选过程 42"/>
          <p:cNvSpPr/>
          <p:nvPr/>
        </p:nvSpPr>
        <p:spPr>
          <a:xfrm>
            <a:off x="2548593" y="2400462"/>
            <a:ext cx="3266534" cy="274320"/>
          </a:xfrm>
          <a:prstGeom prst="flowChartAlternateProcess">
            <a:avLst/>
          </a:prstGeom>
          <a:solidFill>
            <a:srgbClr val="92D050">
              <a:alpha val="44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标注 113670"/>
          <p:cNvSpPr>
            <a:spLocks noChangeArrowheads="1"/>
          </p:cNvSpPr>
          <p:nvPr/>
        </p:nvSpPr>
        <p:spPr bwMode="auto">
          <a:xfrm>
            <a:off x="5756516" y="2049198"/>
            <a:ext cx="3186332" cy="417403"/>
          </a:xfrm>
          <a:prstGeom prst="wedgeRoundRectCallout">
            <a:avLst>
              <a:gd name="adj1" fmla="val -51775"/>
              <a:gd name="adj2" fmla="val 73257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dirty="0">
                <a:latin typeface="+mn-ea"/>
                <a:ea typeface="+mn-ea"/>
              </a:rPr>
              <a:t>2926-899-911=1116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45" name="文本框 113666"/>
          <p:cNvSpPr txBox="1">
            <a:spLocks noChangeArrowheads="1"/>
          </p:cNvSpPr>
          <p:nvPr/>
        </p:nvSpPr>
        <p:spPr bwMode="auto">
          <a:xfrm>
            <a:off x="1756208" y="3150238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炸鸡排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5</a:t>
            </a:r>
            <a:r>
              <a:rPr lang="zh-CN" altLang="en-US" sz="1500" dirty="0">
                <a:latin typeface="+mn-ea"/>
                <a:ea typeface="+mn-ea"/>
              </a:rPr>
              <a:t>西红柿鸡蛋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46" name="文本占位符 106498"/>
          <p:cNvSpPr txBox="1">
            <a:spLocks noChangeArrowheads="1"/>
          </p:cNvSpPr>
          <p:nvPr/>
        </p:nvSpPr>
        <p:spPr>
          <a:xfrm>
            <a:off x="967846" y="4207765"/>
            <a:ext cx="3863690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热量：</a:t>
            </a:r>
            <a:r>
              <a:rPr lang="en-US" altLang="zh-CN" dirty="0"/>
              <a:t>1254+899+911=3064</a:t>
            </a:r>
            <a:endParaRPr lang="zh-CN" altLang="en-US" sz="1800" dirty="0"/>
          </a:p>
        </p:txBody>
      </p:sp>
      <p:sp>
        <p:nvSpPr>
          <p:cNvPr id="47" name="文本占位符 106498"/>
          <p:cNvSpPr txBox="1">
            <a:spLocks noChangeArrowheads="1"/>
          </p:cNvSpPr>
          <p:nvPr/>
        </p:nvSpPr>
        <p:spPr>
          <a:xfrm>
            <a:off x="967846" y="4604117"/>
            <a:ext cx="2968835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脂肪：</a:t>
            </a:r>
            <a:r>
              <a:rPr lang="en-US" altLang="zh-CN" dirty="0"/>
              <a:t>19+15+11=45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1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66"/>
          <p:cNvGraphicFramePr/>
          <p:nvPr/>
        </p:nvGraphicFramePr>
        <p:xfrm>
          <a:off x="1746229" y="266402"/>
          <a:ext cx="5461630" cy="2712860"/>
        </p:xfrm>
        <a:graphic>
          <a:graphicData uri="http://schemas.openxmlformats.org/drawingml/2006/table">
            <a:tbl>
              <a:tblPr/>
              <a:tblGrid>
                <a:gridCol w="716934"/>
                <a:gridCol w="1202686"/>
                <a:gridCol w="1180670"/>
                <a:gridCol w="1175165"/>
                <a:gridCol w="1186175"/>
              </a:tblGrid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编号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菜名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热量 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千焦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脂肪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蛋白质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猪肉粉条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2462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炸鸡排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1254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土豆炖牛肉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1095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辣子鸡丁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1033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西红柿鸡蛋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899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香菜冬瓜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564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家常豆腐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香菇油菜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韭菜豆芽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497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" name="流程图: 可选过程 18"/>
          <p:cNvSpPr/>
          <p:nvPr/>
        </p:nvSpPr>
        <p:spPr>
          <a:xfrm>
            <a:off x="2489983" y="791369"/>
            <a:ext cx="3266534" cy="274320"/>
          </a:xfrm>
          <a:prstGeom prst="flowChartAlternateProcess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53952" y="175468"/>
            <a:ext cx="1862134" cy="1506122"/>
            <a:chOff x="3051779" y="966673"/>
            <a:chExt cx="3038622" cy="2008163"/>
          </a:xfrm>
        </p:grpSpPr>
        <p:sp>
          <p:nvSpPr>
            <p:cNvPr id="33" name="思想气泡: 云 32"/>
            <p:cNvSpPr/>
            <p:nvPr/>
          </p:nvSpPr>
          <p:spPr>
            <a:xfrm>
              <a:off x="3051779" y="966673"/>
              <a:ext cx="3038622" cy="2008163"/>
            </a:xfrm>
            <a:prstGeom prst="cloudCallout">
              <a:avLst>
                <a:gd name="adj1" fmla="val 1933"/>
                <a:gd name="adj2" fmla="val 73008"/>
              </a:avLst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113665"/>
            <p:cNvSpPr txBox="1">
              <a:spLocks noChangeArrowheads="1"/>
            </p:cNvSpPr>
            <p:nvPr/>
          </p:nvSpPr>
          <p:spPr bwMode="auto">
            <a:xfrm>
              <a:off x="3310843" y="1301182"/>
              <a:ext cx="2603610" cy="1415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+mn-ea"/>
                  <a:ea typeface="+mn-ea"/>
                </a:rPr>
                <a:t>这样我们只需要考虑脂肪就行了！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</p:grpSp>
      <p:sp>
        <p:nvSpPr>
          <p:cNvPr id="36" name="流程图: 可选过程 35"/>
          <p:cNvSpPr/>
          <p:nvPr/>
        </p:nvSpPr>
        <p:spPr>
          <a:xfrm>
            <a:off x="2536360" y="1885316"/>
            <a:ext cx="3266534" cy="274320"/>
          </a:xfrm>
          <a:prstGeom prst="flowChartAlternateProcess">
            <a:avLst/>
          </a:prstGeom>
          <a:solidFill>
            <a:srgbClr val="FF0000">
              <a:alpha val="83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可选过程 36"/>
          <p:cNvSpPr/>
          <p:nvPr/>
        </p:nvSpPr>
        <p:spPr>
          <a:xfrm>
            <a:off x="2536360" y="2701673"/>
            <a:ext cx="3266534" cy="274320"/>
          </a:xfrm>
          <a:prstGeom prst="flowChartAlternateProcess">
            <a:avLst/>
          </a:prstGeom>
          <a:solidFill>
            <a:srgbClr val="FF0000">
              <a:alpha val="88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流程图: 可选过程 41"/>
          <p:cNvSpPr/>
          <p:nvPr/>
        </p:nvSpPr>
        <p:spPr>
          <a:xfrm>
            <a:off x="2536360" y="1590655"/>
            <a:ext cx="3266534" cy="274320"/>
          </a:xfrm>
          <a:prstGeom prst="flowChartAlternateProcess">
            <a:avLst/>
          </a:prstGeom>
          <a:solidFill>
            <a:srgbClr val="92D050">
              <a:alpha val="44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可选过程 42"/>
          <p:cNvSpPr/>
          <p:nvPr/>
        </p:nvSpPr>
        <p:spPr>
          <a:xfrm>
            <a:off x="2548593" y="2400462"/>
            <a:ext cx="3266534" cy="274320"/>
          </a:xfrm>
          <a:prstGeom prst="flowChartAlternateProcess">
            <a:avLst/>
          </a:prstGeom>
          <a:solidFill>
            <a:srgbClr val="92D050">
              <a:alpha val="44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113666"/>
          <p:cNvSpPr txBox="1">
            <a:spLocks noChangeArrowheads="1"/>
          </p:cNvSpPr>
          <p:nvPr/>
        </p:nvSpPr>
        <p:spPr bwMode="auto">
          <a:xfrm>
            <a:off x="1351163" y="3884519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炸鸡排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4</a:t>
            </a:r>
            <a:r>
              <a:rPr lang="zh-CN" altLang="en-US" sz="1500" dirty="0">
                <a:latin typeface="+mn-ea"/>
                <a:ea typeface="+mn-ea"/>
              </a:rPr>
              <a:t>辣子鸡丁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22" name="文本占位符 106498"/>
          <p:cNvSpPr txBox="1">
            <a:spLocks noChangeArrowheads="1"/>
          </p:cNvSpPr>
          <p:nvPr/>
        </p:nvSpPr>
        <p:spPr>
          <a:xfrm>
            <a:off x="1153353" y="3070200"/>
            <a:ext cx="867142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脂肪：</a:t>
            </a:r>
            <a:endParaRPr lang="zh-CN" altLang="en-US" sz="1800" dirty="0"/>
          </a:p>
        </p:txBody>
      </p:sp>
      <p:sp>
        <p:nvSpPr>
          <p:cNvPr id="23" name="文本占位符 106498"/>
          <p:cNvSpPr txBox="1">
            <a:spLocks noChangeArrowheads="1"/>
          </p:cNvSpPr>
          <p:nvPr/>
        </p:nvSpPr>
        <p:spPr>
          <a:xfrm>
            <a:off x="1194625" y="3465853"/>
            <a:ext cx="2057726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19+18+11=48</a:t>
            </a:r>
            <a:endParaRPr lang="zh-CN" altLang="en-US" sz="1800" dirty="0"/>
          </a:p>
        </p:txBody>
      </p:sp>
      <p:sp>
        <p:nvSpPr>
          <p:cNvPr id="24" name="文本占位符 106498"/>
          <p:cNvSpPr txBox="1">
            <a:spLocks noChangeArrowheads="1"/>
          </p:cNvSpPr>
          <p:nvPr/>
        </p:nvSpPr>
        <p:spPr>
          <a:xfrm>
            <a:off x="5489677" y="3465853"/>
            <a:ext cx="2057726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19+16+11=46</a:t>
            </a:r>
            <a:endParaRPr lang="zh-CN" altLang="en-US" sz="1800" dirty="0"/>
          </a:p>
        </p:txBody>
      </p:sp>
      <p:sp>
        <p:nvSpPr>
          <p:cNvPr id="25" name="文本占位符 106498"/>
          <p:cNvSpPr txBox="1">
            <a:spLocks noChangeArrowheads="1"/>
          </p:cNvSpPr>
          <p:nvPr/>
        </p:nvSpPr>
        <p:spPr>
          <a:xfrm>
            <a:off x="3342151" y="3465853"/>
            <a:ext cx="2057726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19+15+16=50</a:t>
            </a:r>
            <a:endParaRPr lang="zh-CN" altLang="en-US" sz="1800" dirty="0"/>
          </a:p>
        </p:txBody>
      </p:sp>
      <p:sp>
        <p:nvSpPr>
          <p:cNvPr id="27" name="文本框 113666"/>
          <p:cNvSpPr txBox="1">
            <a:spLocks noChangeArrowheads="1"/>
          </p:cNvSpPr>
          <p:nvPr/>
        </p:nvSpPr>
        <p:spPr bwMode="auto">
          <a:xfrm>
            <a:off x="3650804" y="3884518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炸鸡排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5</a:t>
            </a:r>
            <a:r>
              <a:rPr lang="zh-CN" altLang="en-US" sz="1500" dirty="0">
                <a:latin typeface="+mn-ea"/>
                <a:ea typeface="+mn-ea"/>
              </a:rPr>
              <a:t>西红柿鸡蛋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28" name="文本框 113666"/>
          <p:cNvSpPr txBox="1">
            <a:spLocks noChangeArrowheads="1"/>
          </p:cNvSpPr>
          <p:nvPr/>
        </p:nvSpPr>
        <p:spPr bwMode="auto">
          <a:xfrm>
            <a:off x="5739429" y="3884518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炸鸡排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zh-CN" altLang="en-US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zh-CN" altLang="en-US" sz="15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25" grpId="0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66"/>
          <p:cNvGraphicFramePr/>
          <p:nvPr/>
        </p:nvGraphicFramePr>
        <p:xfrm>
          <a:off x="1746229" y="266402"/>
          <a:ext cx="5461630" cy="2712860"/>
        </p:xfrm>
        <a:graphic>
          <a:graphicData uri="http://schemas.openxmlformats.org/drawingml/2006/table">
            <a:tbl>
              <a:tblPr/>
              <a:tblGrid>
                <a:gridCol w="716934"/>
                <a:gridCol w="1202686"/>
                <a:gridCol w="1180670"/>
                <a:gridCol w="1175165"/>
                <a:gridCol w="1186175"/>
              </a:tblGrid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编号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菜名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热量 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千焦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脂肪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蛋白质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猪肉粉条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2462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炸鸡排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1254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土豆炖牛肉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1095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辣子鸡丁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1033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西红柿鸡蛋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899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香菜冬瓜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564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家常豆腐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香菇油菜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韭菜豆芽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497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流程图: 可选过程 35"/>
          <p:cNvSpPr/>
          <p:nvPr/>
        </p:nvSpPr>
        <p:spPr>
          <a:xfrm>
            <a:off x="2536360" y="1885316"/>
            <a:ext cx="3266534" cy="274320"/>
          </a:xfrm>
          <a:prstGeom prst="flowChartAlternateProcess">
            <a:avLst/>
          </a:prstGeom>
          <a:solidFill>
            <a:srgbClr val="FF0000">
              <a:alpha val="83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可选过程 36"/>
          <p:cNvSpPr/>
          <p:nvPr/>
        </p:nvSpPr>
        <p:spPr>
          <a:xfrm>
            <a:off x="2536360" y="2701673"/>
            <a:ext cx="3266534" cy="274320"/>
          </a:xfrm>
          <a:prstGeom prst="flowChartAlternateProcess">
            <a:avLst/>
          </a:prstGeom>
          <a:solidFill>
            <a:srgbClr val="FF0000">
              <a:alpha val="88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流程图: 可选过程 41"/>
          <p:cNvSpPr/>
          <p:nvPr/>
        </p:nvSpPr>
        <p:spPr>
          <a:xfrm>
            <a:off x="2536360" y="1590655"/>
            <a:ext cx="3266534" cy="274320"/>
          </a:xfrm>
          <a:prstGeom prst="flowChartAlternateProcess">
            <a:avLst/>
          </a:prstGeom>
          <a:solidFill>
            <a:srgbClr val="92D050">
              <a:alpha val="44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可选过程 42"/>
          <p:cNvSpPr/>
          <p:nvPr/>
        </p:nvSpPr>
        <p:spPr>
          <a:xfrm>
            <a:off x="2548593" y="2400462"/>
            <a:ext cx="3266534" cy="274320"/>
          </a:xfrm>
          <a:prstGeom prst="flowChartAlternateProcess">
            <a:avLst/>
          </a:prstGeom>
          <a:solidFill>
            <a:srgbClr val="92D050">
              <a:alpha val="44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可选过程 19"/>
          <p:cNvSpPr/>
          <p:nvPr/>
        </p:nvSpPr>
        <p:spPr>
          <a:xfrm>
            <a:off x="2548593" y="1058762"/>
            <a:ext cx="3266534" cy="274320"/>
          </a:xfrm>
          <a:prstGeom prst="flowChartAlternateProcess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标注 113670"/>
          <p:cNvSpPr>
            <a:spLocks noChangeArrowheads="1"/>
          </p:cNvSpPr>
          <p:nvPr/>
        </p:nvSpPr>
        <p:spPr bwMode="auto">
          <a:xfrm>
            <a:off x="5957669" y="500000"/>
            <a:ext cx="2725615" cy="806192"/>
          </a:xfrm>
          <a:prstGeom prst="wedgeRoundRectCallout">
            <a:avLst>
              <a:gd name="adj1" fmla="val 8159"/>
              <a:gd name="adj2" fmla="val 7456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  你能很快找到土豆炖牛肉的搭配菜谱吗？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29" name="文本框 113666"/>
          <p:cNvSpPr txBox="1">
            <a:spLocks noChangeArrowheads="1"/>
          </p:cNvSpPr>
          <p:nvPr/>
        </p:nvSpPr>
        <p:spPr bwMode="auto">
          <a:xfrm>
            <a:off x="1676268" y="3884519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土豆炖牛肉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30" name="文本占位符 106498"/>
          <p:cNvSpPr txBox="1">
            <a:spLocks noChangeArrowheads="1"/>
          </p:cNvSpPr>
          <p:nvPr/>
        </p:nvSpPr>
        <p:spPr>
          <a:xfrm>
            <a:off x="1478458" y="3070200"/>
            <a:ext cx="867142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脂肪：</a:t>
            </a:r>
            <a:endParaRPr lang="zh-CN" altLang="en-US" sz="1800" dirty="0"/>
          </a:p>
        </p:txBody>
      </p:sp>
      <p:sp>
        <p:nvSpPr>
          <p:cNvPr id="31" name="文本占位符 106498"/>
          <p:cNvSpPr txBox="1">
            <a:spLocks noChangeArrowheads="1"/>
          </p:cNvSpPr>
          <p:nvPr/>
        </p:nvSpPr>
        <p:spPr>
          <a:xfrm>
            <a:off x="1519730" y="3465853"/>
            <a:ext cx="2057726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23+16+11=50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9" grpId="0" animBg="1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66"/>
          <p:cNvGraphicFramePr/>
          <p:nvPr/>
        </p:nvGraphicFramePr>
        <p:xfrm>
          <a:off x="1746229" y="266402"/>
          <a:ext cx="5461630" cy="2712860"/>
        </p:xfrm>
        <a:graphic>
          <a:graphicData uri="http://schemas.openxmlformats.org/drawingml/2006/table">
            <a:tbl>
              <a:tblPr/>
              <a:tblGrid>
                <a:gridCol w="716934"/>
                <a:gridCol w="1202686"/>
                <a:gridCol w="1180670"/>
                <a:gridCol w="1175165"/>
                <a:gridCol w="1186175"/>
              </a:tblGrid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编号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菜名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热量 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千焦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脂肪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蛋白质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猪肉粉条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2462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炸鸡排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1254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土豆炖牛肉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1095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辣子鸡丁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1033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西红柿鸡蛋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899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香菜冬瓜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564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家常豆腐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香菇油菜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韭菜豆芽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497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流程图: 可选过程 35"/>
          <p:cNvSpPr/>
          <p:nvPr/>
        </p:nvSpPr>
        <p:spPr>
          <a:xfrm>
            <a:off x="2536360" y="1885316"/>
            <a:ext cx="3266534" cy="274320"/>
          </a:xfrm>
          <a:prstGeom prst="flowChartAlternateProcess">
            <a:avLst/>
          </a:prstGeom>
          <a:solidFill>
            <a:srgbClr val="FF0000">
              <a:alpha val="83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可选过程 36"/>
          <p:cNvSpPr/>
          <p:nvPr/>
        </p:nvSpPr>
        <p:spPr>
          <a:xfrm>
            <a:off x="2536360" y="2701673"/>
            <a:ext cx="3266534" cy="274320"/>
          </a:xfrm>
          <a:prstGeom prst="flowChartAlternateProcess">
            <a:avLst/>
          </a:prstGeom>
          <a:solidFill>
            <a:srgbClr val="FF0000">
              <a:alpha val="88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流程图: 可选过程 41"/>
          <p:cNvSpPr/>
          <p:nvPr/>
        </p:nvSpPr>
        <p:spPr>
          <a:xfrm>
            <a:off x="2536360" y="1590655"/>
            <a:ext cx="3266534" cy="274320"/>
          </a:xfrm>
          <a:prstGeom prst="flowChartAlternateProcess">
            <a:avLst/>
          </a:prstGeom>
          <a:solidFill>
            <a:srgbClr val="92D050">
              <a:alpha val="44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可选过程 42"/>
          <p:cNvSpPr/>
          <p:nvPr/>
        </p:nvSpPr>
        <p:spPr>
          <a:xfrm>
            <a:off x="2548593" y="2400462"/>
            <a:ext cx="3266534" cy="274320"/>
          </a:xfrm>
          <a:prstGeom prst="flowChartAlternateProcess">
            <a:avLst/>
          </a:prstGeom>
          <a:solidFill>
            <a:srgbClr val="92D050">
              <a:alpha val="44000"/>
            </a:srgb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可选过程 19"/>
          <p:cNvSpPr/>
          <p:nvPr/>
        </p:nvSpPr>
        <p:spPr>
          <a:xfrm>
            <a:off x="2548593" y="1313063"/>
            <a:ext cx="3266534" cy="274320"/>
          </a:xfrm>
          <a:prstGeom prst="flowChartAlternateProcess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标注 113670"/>
          <p:cNvSpPr>
            <a:spLocks noChangeArrowheads="1"/>
          </p:cNvSpPr>
          <p:nvPr/>
        </p:nvSpPr>
        <p:spPr bwMode="auto">
          <a:xfrm>
            <a:off x="6485207" y="626496"/>
            <a:ext cx="1987061" cy="718937"/>
          </a:xfrm>
          <a:prstGeom prst="wedgeRoundRectCallout">
            <a:avLst>
              <a:gd name="adj1" fmla="val -337"/>
              <a:gd name="adj2" fmla="val 6722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  真棒！辣子鸡丁呢？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29" name="文本框 113666"/>
          <p:cNvSpPr txBox="1">
            <a:spLocks noChangeArrowheads="1"/>
          </p:cNvSpPr>
          <p:nvPr/>
        </p:nvSpPr>
        <p:spPr bwMode="auto">
          <a:xfrm>
            <a:off x="1676268" y="3884519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辣子鸡丁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5</a:t>
            </a:r>
            <a:r>
              <a:rPr lang="zh-CN" altLang="en-US" sz="1500" dirty="0">
                <a:latin typeface="+mn-ea"/>
                <a:ea typeface="+mn-ea"/>
              </a:rPr>
              <a:t>西红柿鸡蛋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30" name="文本占位符 106498"/>
          <p:cNvSpPr txBox="1">
            <a:spLocks noChangeArrowheads="1"/>
          </p:cNvSpPr>
          <p:nvPr/>
        </p:nvSpPr>
        <p:spPr>
          <a:xfrm>
            <a:off x="1478458" y="3070200"/>
            <a:ext cx="867142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脂肪：</a:t>
            </a:r>
            <a:endParaRPr lang="zh-CN" altLang="en-US" sz="1800" dirty="0"/>
          </a:p>
        </p:txBody>
      </p:sp>
      <p:sp>
        <p:nvSpPr>
          <p:cNvPr id="31" name="文本占位符 106498"/>
          <p:cNvSpPr txBox="1">
            <a:spLocks noChangeArrowheads="1"/>
          </p:cNvSpPr>
          <p:nvPr/>
        </p:nvSpPr>
        <p:spPr>
          <a:xfrm>
            <a:off x="1519730" y="3465853"/>
            <a:ext cx="2057726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18+15+16=49</a:t>
            </a:r>
            <a:endParaRPr lang="zh-CN" altLang="en-US" sz="1800" dirty="0"/>
          </a:p>
        </p:txBody>
      </p:sp>
      <p:sp>
        <p:nvSpPr>
          <p:cNvPr id="13" name="文本占位符 106498"/>
          <p:cNvSpPr txBox="1">
            <a:spLocks noChangeArrowheads="1"/>
          </p:cNvSpPr>
          <p:nvPr/>
        </p:nvSpPr>
        <p:spPr>
          <a:xfrm>
            <a:off x="4427482" y="3465853"/>
            <a:ext cx="2057726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18+16+11=45</a:t>
            </a:r>
            <a:endParaRPr lang="zh-CN" altLang="en-US" sz="1800" dirty="0"/>
          </a:p>
        </p:txBody>
      </p:sp>
      <p:sp>
        <p:nvSpPr>
          <p:cNvPr id="14" name="文本框 113666"/>
          <p:cNvSpPr txBox="1">
            <a:spLocks noChangeArrowheads="1"/>
          </p:cNvSpPr>
          <p:nvPr/>
        </p:nvSpPr>
        <p:spPr bwMode="auto">
          <a:xfrm>
            <a:off x="4651585" y="3905545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1500" dirty="0">
                <a:solidFill>
                  <a:srgbClr val="FF0000"/>
                </a:solidFill>
                <a:latin typeface="+mn-ea"/>
              </a:rPr>
              <a:t>辣子鸡丁</a:t>
            </a:r>
            <a:endParaRPr lang="en-US" altLang="zh-CN" sz="1500" dirty="0">
              <a:solidFill>
                <a:srgbClr val="FF0000"/>
              </a:solidFill>
              <a:latin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zh-CN" altLang="en-US" sz="15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9" grpId="0" animBg="1"/>
      <p:bldP spid="30" grpId="0"/>
      <p:bldP spid="31" grpId="0"/>
      <p:bldP spid="13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3666"/>
          <p:cNvSpPr txBox="1">
            <a:spLocks noChangeArrowheads="1"/>
          </p:cNvSpPr>
          <p:nvPr/>
        </p:nvSpPr>
        <p:spPr bwMode="auto">
          <a:xfrm>
            <a:off x="802127" y="1215196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4</a:t>
            </a:r>
            <a:r>
              <a:rPr lang="zh-CN" altLang="en-US" sz="1500" dirty="0">
                <a:latin typeface="+mn-ea"/>
                <a:ea typeface="+mn-ea"/>
              </a:rPr>
              <a:t>辣子鸡丁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韭菜豆芽</a:t>
            </a:r>
            <a:endParaRPr lang="zh-CN" altLang="en-US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文本框 113666"/>
          <p:cNvSpPr txBox="1">
            <a:spLocks noChangeArrowheads="1"/>
          </p:cNvSpPr>
          <p:nvPr/>
        </p:nvSpPr>
        <p:spPr bwMode="auto">
          <a:xfrm>
            <a:off x="7341088" y="1215196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6</a:t>
            </a:r>
            <a:r>
              <a:rPr lang="zh-CN" altLang="en-US" sz="1500" dirty="0">
                <a:latin typeface="+mn-ea"/>
                <a:ea typeface="+mn-ea"/>
              </a:rPr>
              <a:t>香菜冬瓜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香茹油菜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4" name="文本框 113666"/>
          <p:cNvSpPr txBox="1">
            <a:spLocks noChangeArrowheads="1"/>
          </p:cNvSpPr>
          <p:nvPr/>
        </p:nvSpPr>
        <p:spPr bwMode="auto">
          <a:xfrm>
            <a:off x="2109920" y="1215196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5</a:t>
            </a:r>
            <a:r>
              <a:rPr lang="zh-CN" altLang="en-US" sz="1500" dirty="0">
                <a:latin typeface="+mn-ea"/>
                <a:ea typeface="+mn-ea"/>
              </a:rPr>
              <a:t>西红柿鸡蛋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韭菜豆芽</a:t>
            </a:r>
            <a:endParaRPr lang="zh-CN" altLang="en-US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文本框 113666"/>
          <p:cNvSpPr txBox="1">
            <a:spLocks noChangeArrowheads="1"/>
          </p:cNvSpPr>
          <p:nvPr/>
        </p:nvSpPr>
        <p:spPr bwMode="auto">
          <a:xfrm>
            <a:off x="3417712" y="1215196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6</a:t>
            </a:r>
            <a:r>
              <a:rPr lang="zh-CN" altLang="en-US" sz="1500" dirty="0">
                <a:latin typeface="+mn-ea"/>
                <a:ea typeface="+mn-ea"/>
              </a:rPr>
              <a:t>香菜冬瓜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韭菜豆芽</a:t>
            </a:r>
            <a:endParaRPr lang="zh-CN" altLang="en-US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文本框 113666"/>
          <p:cNvSpPr txBox="1">
            <a:spLocks noChangeArrowheads="1"/>
          </p:cNvSpPr>
          <p:nvPr/>
        </p:nvSpPr>
        <p:spPr bwMode="auto">
          <a:xfrm>
            <a:off x="4725504" y="1215196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韭菜豆芽</a:t>
            </a:r>
            <a:endParaRPr lang="zh-CN" altLang="en-US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文本框 113666"/>
          <p:cNvSpPr txBox="1">
            <a:spLocks noChangeArrowheads="1"/>
          </p:cNvSpPr>
          <p:nvPr/>
        </p:nvSpPr>
        <p:spPr bwMode="auto">
          <a:xfrm>
            <a:off x="6033296" y="1215196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猪肉粉条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韭菜豆芽</a:t>
            </a:r>
            <a:endParaRPr lang="zh-CN" altLang="en-US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文本框 113666"/>
          <p:cNvSpPr txBox="1">
            <a:spLocks noChangeArrowheads="1"/>
          </p:cNvSpPr>
          <p:nvPr/>
        </p:nvSpPr>
        <p:spPr bwMode="auto">
          <a:xfrm>
            <a:off x="802127" y="2517192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炸鸡排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5</a:t>
            </a:r>
            <a:r>
              <a:rPr lang="zh-CN" altLang="en-US" sz="1500" dirty="0">
                <a:latin typeface="+mn-ea"/>
                <a:ea typeface="+mn-ea"/>
              </a:rPr>
              <a:t>西红柿鸡蛋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9" name="文本框 113666"/>
          <p:cNvSpPr txBox="1">
            <a:spLocks noChangeArrowheads="1"/>
          </p:cNvSpPr>
          <p:nvPr/>
        </p:nvSpPr>
        <p:spPr bwMode="auto">
          <a:xfrm>
            <a:off x="2109920" y="2529577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炸鸡排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4</a:t>
            </a:r>
            <a:r>
              <a:rPr lang="zh-CN" altLang="en-US" sz="1500" dirty="0">
                <a:latin typeface="+mn-ea"/>
                <a:ea typeface="+mn-ea"/>
              </a:rPr>
              <a:t>辣子鸡丁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0" name="文本框 113666"/>
          <p:cNvSpPr txBox="1">
            <a:spLocks noChangeArrowheads="1"/>
          </p:cNvSpPr>
          <p:nvPr/>
        </p:nvSpPr>
        <p:spPr bwMode="auto">
          <a:xfrm>
            <a:off x="3417712" y="2531412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炸鸡排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5</a:t>
            </a:r>
            <a:r>
              <a:rPr lang="zh-CN" altLang="en-US" sz="1500" dirty="0">
                <a:latin typeface="+mn-ea"/>
                <a:ea typeface="+mn-ea"/>
              </a:rPr>
              <a:t>西红柿鸡蛋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1" name="文本框 113666"/>
          <p:cNvSpPr txBox="1">
            <a:spLocks noChangeArrowheads="1"/>
          </p:cNvSpPr>
          <p:nvPr/>
        </p:nvSpPr>
        <p:spPr bwMode="auto">
          <a:xfrm>
            <a:off x="4725504" y="2529577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炸鸡排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zh-CN" altLang="en-US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2" name="文本框 113666"/>
          <p:cNvSpPr txBox="1">
            <a:spLocks noChangeArrowheads="1"/>
          </p:cNvSpPr>
          <p:nvPr/>
        </p:nvSpPr>
        <p:spPr bwMode="auto">
          <a:xfrm>
            <a:off x="6033296" y="2529577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土豆炖牛肉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3" name="文本框 113666"/>
          <p:cNvSpPr txBox="1">
            <a:spLocks noChangeArrowheads="1"/>
          </p:cNvSpPr>
          <p:nvPr/>
        </p:nvSpPr>
        <p:spPr bwMode="auto">
          <a:xfrm>
            <a:off x="7341089" y="2529576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1500" dirty="0">
                <a:solidFill>
                  <a:srgbClr val="FF0000"/>
                </a:solidFill>
                <a:latin typeface="+mn-ea"/>
                <a:ea typeface="+mn-ea"/>
              </a:rPr>
              <a:t>辣子鸡丁</a:t>
            </a:r>
            <a:endParaRPr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5</a:t>
            </a:r>
            <a:r>
              <a:rPr lang="zh-CN" altLang="en-US" sz="1500" dirty="0">
                <a:latin typeface="+mn-ea"/>
                <a:ea typeface="+mn-ea"/>
              </a:rPr>
              <a:t>西红柿鸡蛋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4" name="文本框 113666"/>
          <p:cNvSpPr txBox="1">
            <a:spLocks noChangeArrowheads="1"/>
          </p:cNvSpPr>
          <p:nvPr/>
        </p:nvSpPr>
        <p:spPr bwMode="auto">
          <a:xfrm>
            <a:off x="802127" y="3822607"/>
            <a:ext cx="1273128" cy="992579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1500" dirty="0">
                <a:solidFill>
                  <a:srgbClr val="FF0000"/>
                </a:solidFill>
                <a:latin typeface="+mn-ea"/>
              </a:rPr>
              <a:t>辣子鸡丁</a:t>
            </a:r>
            <a:endParaRPr lang="en-US" altLang="zh-CN" sz="1500" dirty="0">
              <a:solidFill>
                <a:srgbClr val="FF0000"/>
              </a:solidFill>
              <a:latin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7</a:t>
            </a: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8</a:t>
            </a: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5" name="文本框 113665"/>
          <p:cNvSpPr txBox="1">
            <a:spLocks noChangeArrowheads="1"/>
          </p:cNvSpPr>
          <p:nvPr/>
        </p:nvSpPr>
        <p:spPr bwMode="auto">
          <a:xfrm>
            <a:off x="2671139" y="527583"/>
            <a:ext cx="3268944" cy="3924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活动三：营养菜肴我来选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3301742" y="3626565"/>
            <a:ext cx="3368119" cy="992579"/>
          </a:xfrm>
          <a:prstGeom prst="wedgeRoundRectCallout">
            <a:avLst>
              <a:gd name="adj1" fmla="val 59573"/>
              <a:gd name="adj2" fmla="val 3491"/>
              <a:gd name="adj3" fmla="val 16667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/>
              <a:t>哇，这么多营养又好吃的菜，我们来投票选出我最喜爱 的菜肴吧！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241464" y="1189138"/>
          <a:ext cx="6941384" cy="3024187"/>
        </p:xfrm>
        <a:graphic>
          <a:graphicData uri="http://schemas.openxmlformats.org/drawingml/2006/table">
            <a:tbl>
              <a:tblPr/>
              <a:tblGrid>
                <a:gridCol w="963491"/>
                <a:gridCol w="1639352"/>
                <a:gridCol w="1476407"/>
                <a:gridCol w="1261040"/>
                <a:gridCol w="1601094"/>
              </a:tblGrid>
              <a:tr h="45362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方案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配菜编号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喜爱人数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男生人数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女生人数 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  <a:tr h="427434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1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53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3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53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4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72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5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3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6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113665"/>
          <p:cNvSpPr txBox="1">
            <a:spLocks noChangeArrowheads="1"/>
          </p:cNvSpPr>
          <p:nvPr/>
        </p:nvSpPr>
        <p:spPr bwMode="auto">
          <a:xfrm>
            <a:off x="2744994" y="564518"/>
            <a:ext cx="3268944" cy="3924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活动三：营养菜肴我来选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4" name="文本占位符 106498"/>
          <p:cNvSpPr txBox="1">
            <a:spLocks noChangeArrowheads="1"/>
          </p:cNvSpPr>
          <p:nvPr/>
        </p:nvSpPr>
        <p:spPr>
          <a:xfrm>
            <a:off x="2497005" y="1675261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1-4-9</a:t>
            </a:r>
            <a:endParaRPr lang="zh-CN" altLang="en-US" sz="1800" dirty="0"/>
          </a:p>
        </p:txBody>
      </p:sp>
      <p:sp>
        <p:nvSpPr>
          <p:cNvPr id="5" name="文本占位符 106498"/>
          <p:cNvSpPr txBox="1">
            <a:spLocks noChangeArrowheads="1"/>
          </p:cNvSpPr>
          <p:nvPr/>
        </p:nvSpPr>
        <p:spPr>
          <a:xfrm>
            <a:off x="2497005" y="2942582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2-5-8</a:t>
            </a:r>
            <a:endParaRPr lang="zh-CN" altLang="en-US" sz="1800" dirty="0"/>
          </a:p>
        </p:txBody>
      </p:sp>
      <p:sp>
        <p:nvSpPr>
          <p:cNvPr id="6" name="文本占位符 106498"/>
          <p:cNvSpPr txBox="1">
            <a:spLocks noChangeArrowheads="1"/>
          </p:cNvSpPr>
          <p:nvPr/>
        </p:nvSpPr>
        <p:spPr>
          <a:xfrm>
            <a:off x="2497005" y="2539340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2-5-7</a:t>
            </a:r>
            <a:endParaRPr lang="zh-CN" altLang="en-US" sz="1800" dirty="0"/>
          </a:p>
        </p:txBody>
      </p:sp>
      <p:sp>
        <p:nvSpPr>
          <p:cNvPr id="7" name="文本占位符 106498"/>
          <p:cNvSpPr txBox="1">
            <a:spLocks noChangeArrowheads="1"/>
          </p:cNvSpPr>
          <p:nvPr/>
        </p:nvSpPr>
        <p:spPr>
          <a:xfrm>
            <a:off x="2497005" y="3361295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4-5-7</a:t>
            </a:r>
            <a:endParaRPr lang="zh-CN" altLang="en-US" sz="1800" dirty="0"/>
          </a:p>
        </p:txBody>
      </p:sp>
      <p:sp>
        <p:nvSpPr>
          <p:cNvPr id="8" name="文本占位符 106498"/>
          <p:cNvSpPr txBox="1">
            <a:spLocks noChangeArrowheads="1"/>
          </p:cNvSpPr>
          <p:nvPr/>
        </p:nvSpPr>
        <p:spPr>
          <a:xfrm>
            <a:off x="2497005" y="3865714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1-5-9</a:t>
            </a:r>
            <a:endParaRPr lang="zh-CN" altLang="en-US" sz="1800" dirty="0"/>
          </a:p>
        </p:txBody>
      </p:sp>
      <p:sp>
        <p:nvSpPr>
          <p:cNvPr id="9" name="文本占位符 106498"/>
          <p:cNvSpPr txBox="1">
            <a:spLocks noChangeArrowheads="1"/>
          </p:cNvSpPr>
          <p:nvPr/>
        </p:nvSpPr>
        <p:spPr>
          <a:xfrm>
            <a:off x="2497005" y="212142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2-4-8</a:t>
            </a:r>
            <a:endParaRPr lang="zh-CN" altLang="en-US" sz="1800" dirty="0"/>
          </a:p>
        </p:txBody>
      </p:sp>
      <p:sp>
        <p:nvSpPr>
          <p:cNvPr id="12" name="文本占位符 106498"/>
          <p:cNvSpPr txBox="1">
            <a:spLocks noChangeArrowheads="1"/>
          </p:cNvSpPr>
          <p:nvPr/>
        </p:nvSpPr>
        <p:spPr>
          <a:xfrm>
            <a:off x="4200728" y="1675261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36</a:t>
            </a:r>
            <a:endParaRPr lang="zh-CN" altLang="en-US" sz="1800" dirty="0"/>
          </a:p>
        </p:txBody>
      </p:sp>
      <p:sp>
        <p:nvSpPr>
          <p:cNvPr id="13" name="文本占位符 106498"/>
          <p:cNvSpPr txBox="1">
            <a:spLocks noChangeArrowheads="1"/>
          </p:cNvSpPr>
          <p:nvPr/>
        </p:nvSpPr>
        <p:spPr>
          <a:xfrm>
            <a:off x="5585111" y="1675261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17</a:t>
            </a:r>
            <a:endParaRPr lang="zh-CN" altLang="en-US" sz="1800" dirty="0"/>
          </a:p>
        </p:txBody>
      </p:sp>
      <p:sp>
        <p:nvSpPr>
          <p:cNvPr id="14" name="文本占位符 106498"/>
          <p:cNvSpPr txBox="1">
            <a:spLocks noChangeArrowheads="1"/>
          </p:cNvSpPr>
          <p:nvPr/>
        </p:nvSpPr>
        <p:spPr>
          <a:xfrm>
            <a:off x="6999552" y="1675261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19</a:t>
            </a:r>
            <a:endParaRPr lang="zh-CN" altLang="en-US" sz="1800" dirty="0"/>
          </a:p>
        </p:txBody>
      </p:sp>
      <p:sp>
        <p:nvSpPr>
          <p:cNvPr id="15" name="文本占位符 106498"/>
          <p:cNvSpPr txBox="1">
            <a:spLocks noChangeArrowheads="1"/>
          </p:cNvSpPr>
          <p:nvPr/>
        </p:nvSpPr>
        <p:spPr>
          <a:xfrm>
            <a:off x="4200727" y="212142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34</a:t>
            </a:r>
            <a:endParaRPr lang="zh-CN" altLang="en-US" sz="1800" dirty="0"/>
          </a:p>
        </p:txBody>
      </p:sp>
      <p:sp>
        <p:nvSpPr>
          <p:cNvPr id="16" name="文本占位符 106498"/>
          <p:cNvSpPr txBox="1">
            <a:spLocks noChangeArrowheads="1"/>
          </p:cNvSpPr>
          <p:nvPr/>
        </p:nvSpPr>
        <p:spPr>
          <a:xfrm>
            <a:off x="5585111" y="2112897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20</a:t>
            </a:r>
            <a:endParaRPr lang="zh-CN" altLang="en-US" sz="1800" dirty="0"/>
          </a:p>
        </p:txBody>
      </p:sp>
      <p:sp>
        <p:nvSpPr>
          <p:cNvPr id="17" name="文本占位符 106498"/>
          <p:cNvSpPr txBox="1">
            <a:spLocks noChangeArrowheads="1"/>
          </p:cNvSpPr>
          <p:nvPr/>
        </p:nvSpPr>
        <p:spPr>
          <a:xfrm>
            <a:off x="6999551" y="212142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14</a:t>
            </a:r>
            <a:endParaRPr lang="zh-CN" altLang="en-US" sz="1800" dirty="0"/>
          </a:p>
        </p:txBody>
      </p:sp>
      <p:sp>
        <p:nvSpPr>
          <p:cNvPr id="18" name="文本占位符 106498"/>
          <p:cNvSpPr txBox="1">
            <a:spLocks noChangeArrowheads="1"/>
          </p:cNvSpPr>
          <p:nvPr/>
        </p:nvSpPr>
        <p:spPr>
          <a:xfrm>
            <a:off x="4200727" y="2552634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30</a:t>
            </a:r>
            <a:endParaRPr lang="zh-CN" altLang="en-US" sz="1800" dirty="0"/>
          </a:p>
        </p:txBody>
      </p:sp>
      <p:sp>
        <p:nvSpPr>
          <p:cNvPr id="19" name="文本占位符 106498"/>
          <p:cNvSpPr txBox="1">
            <a:spLocks noChangeArrowheads="1"/>
          </p:cNvSpPr>
          <p:nvPr/>
        </p:nvSpPr>
        <p:spPr>
          <a:xfrm>
            <a:off x="5585111" y="2559773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18</a:t>
            </a:r>
            <a:endParaRPr lang="zh-CN" altLang="en-US" sz="1800" dirty="0"/>
          </a:p>
        </p:txBody>
      </p:sp>
      <p:sp>
        <p:nvSpPr>
          <p:cNvPr id="22" name="文本占位符 106498"/>
          <p:cNvSpPr txBox="1">
            <a:spLocks noChangeArrowheads="1"/>
          </p:cNvSpPr>
          <p:nvPr/>
        </p:nvSpPr>
        <p:spPr>
          <a:xfrm>
            <a:off x="6999551" y="2549881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12</a:t>
            </a:r>
            <a:endParaRPr lang="zh-CN" altLang="en-US" sz="1800" dirty="0"/>
          </a:p>
        </p:txBody>
      </p:sp>
      <p:sp>
        <p:nvSpPr>
          <p:cNvPr id="23" name="文本占位符 106498"/>
          <p:cNvSpPr txBox="1">
            <a:spLocks noChangeArrowheads="1"/>
          </p:cNvSpPr>
          <p:nvPr/>
        </p:nvSpPr>
        <p:spPr>
          <a:xfrm>
            <a:off x="4171400" y="2990995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29</a:t>
            </a:r>
            <a:endParaRPr lang="zh-CN" altLang="en-US" sz="1800" dirty="0"/>
          </a:p>
        </p:txBody>
      </p:sp>
      <p:sp>
        <p:nvSpPr>
          <p:cNvPr id="24" name="文本占位符 106498"/>
          <p:cNvSpPr txBox="1">
            <a:spLocks noChangeArrowheads="1"/>
          </p:cNvSpPr>
          <p:nvPr/>
        </p:nvSpPr>
        <p:spPr>
          <a:xfrm>
            <a:off x="5585111" y="2978003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14</a:t>
            </a:r>
            <a:endParaRPr lang="zh-CN" altLang="en-US" sz="1800" dirty="0"/>
          </a:p>
        </p:txBody>
      </p:sp>
      <p:sp>
        <p:nvSpPr>
          <p:cNvPr id="25" name="文本占位符 106498"/>
          <p:cNvSpPr txBox="1">
            <a:spLocks noChangeArrowheads="1"/>
          </p:cNvSpPr>
          <p:nvPr/>
        </p:nvSpPr>
        <p:spPr>
          <a:xfrm>
            <a:off x="6999551" y="2978003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15</a:t>
            </a:r>
            <a:endParaRPr lang="zh-CN" altLang="en-US" sz="1800" dirty="0"/>
          </a:p>
        </p:txBody>
      </p:sp>
      <p:sp>
        <p:nvSpPr>
          <p:cNvPr id="26" name="文本占位符 106498"/>
          <p:cNvSpPr txBox="1">
            <a:spLocks noChangeArrowheads="1"/>
          </p:cNvSpPr>
          <p:nvPr/>
        </p:nvSpPr>
        <p:spPr>
          <a:xfrm>
            <a:off x="4171400" y="340734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27</a:t>
            </a:r>
            <a:endParaRPr lang="zh-CN" altLang="en-US" sz="1800" dirty="0"/>
          </a:p>
        </p:txBody>
      </p:sp>
      <p:sp>
        <p:nvSpPr>
          <p:cNvPr id="27" name="文本占位符 106498"/>
          <p:cNvSpPr txBox="1">
            <a:spLocks noChangeArrowheads="1"/>
          </p:cNvSpPr>
          <p:nvPr/>
        </p:nvSpPr>
        <p:spPr>
          <a:xfrm>
            <a:off x="5585111" y="340734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14</a:t>
            </a:r>
            <a:endParaRPr lang="zh-CN" altLang="en-US" sz="1800" dirty="0"/>
          </a:p>
        </p:txBody>
      </p:sp>
      <p:sp>
        <p:nvSpPr>
          <p:cNvPr id="28" name="文本占位符 106498"/>
          <p:cNvSpPr txBox="1">
            <a:spLocks noChangeArrowheads="1"/>
          </p:cNvSpPr>
          <p:nvPr/>
        </p:nvSpPr>
        <p:spPr>
          <a:xfrm>
            <a:off x="6999551" y="340734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13</a:t>
            </a:r>
            <a:endParaRPr lang="zh-CN" altLang="en-US" sz="1800" dirty="0"/>
          </a:p>
        </p:txBody>
      </p:sp>
      <p:sp>
        <p:nvSpPr>
          <p:cNvPr id="29" name="文本占位符 106498"/>
          <p:cNvSpPr txBox="1">
            <a:spLocks noChangeArrowheads="1"/>
          </p:cNvSpPr>
          <p:nvPr/>
        </p:nvSpPr>
        <p:spPr>
          <a:xfrm>
            <a:off x="4171399" y="3856744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26</a:t>
            </a:r>
            <a:endParaRPr lang="zh-CN" altLang="en-US" sz="1800" dirty="0"/>
          </a:p>
        </p:txBody>
      </p:sp>
      <p:sp>
        <p:nvSpPr>
          <p:cNvPr id="30" name="文本占位符 106498"/>
          <p:cNvSpPr txBox="1">
            <a:spLocks noChangeArrowheads="1"/>
          </p:cNvSpPr>
          <p:nvPr/>
        </p:nvSpPr>
        <p:spPr>
          <a:xfrm>
            <a:off x="5597687" y="3853817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15</a:t>
            </a:r>
            <a:endParaRPr lang="zh-CN" altLang="en-US" sz="1800" dirty="0"/>
          </a:p>
        </p:txBody>
      </p:sp>
      <p:sp>
        <p:nvSpPr>
          <p:cNvPr id="31" name="文本占位符 106498"/>
          <p:cNvSpPr txBox="1">
            <a:spLocks noChangeArrowheads="1"/>
          </p:cNvSpPr>
          <p:nvPr/>
        </p:nvSpPr>
        <p:spPr>
          <a:xfrm>
            <a:off x="7023975" y="3853817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11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graphicFrame>
        <p:nvGraphicFramePr>
          <p:cNvPr id="20" name="图表 19"/>
          <p:cNvGraphicFramePr/>
          <p:nvPr/>
        </p:nvGraphicFramePr>
        <p:xfrm>
          <a:off x="834159" y="97927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4" name="对话气泡: 圆角矩形 23"/>
          <p:cNvSpPr/>
          <p:nvPr/>
        </p:nvSpPr>
        <p:spPr>
          <a:xfrm>
            <a:off x="3740216" y="374608"/>
            <a:ext cx="3368119" cy="733223"/>
          </a:xfrm>
          <a:prstGeom prst="wedgeRoundRectCallout">
            <a:avLst>
              <a:gd name="adj1" fmla="val 59573"/>
              <a:gd name="adj2" fmla="val 48099"/>
              <a:gd name="adj3" fmla="val 16667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/>
              <a:t>我能根据统计表绘制出复式条形统计图。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graphicFrame>
        <p:nvGraphicFramePr>
          <p:cNvPr id="6" name="表格 5"/>
          <p:cNvGraphicFramePr/>
          <p:nvPr/>
        </p:nvGraphicFramePr>
        <p:xfrm>
          <a:off x="1241464" y="1189138"/>
          <a:ext cx="6941384" cy="3024187"/>
        </p:xfrm>
        <a:graphic>
          <a:graphicData uri="http://schemas.openxmlformats.org/drawingml/2006/table">
            <a:tbl>
              <a:tblPr/>
              <a:tblGrid>
                <a:gridCol w="963491"/>
                <a:gridCol w="1639352"/>
                <a:gridCol w="1476407"/>
                <a:gridCol w="1261040"/>
                <a:gridCol w="1601094"/>
              </a:tblGrid>
              <a:tr h="45362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方案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配菜编号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热量</a:t>
                      </a: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千焦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脂肪</a:t>
                      </a: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克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蛋白质</a:t>
                      </a: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800" dirty="0">
                          <a:latin typeface="+mn-ea"/>
                          <a:ea typeface="+mn-ea"/>
                        </a:rPr>
                        <a:t>克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  <a:tr h="427434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1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53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3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53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4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72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5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3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6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占位符 106498"/>
          <p:cNvSpPr txBox="1">
            <a:spLocks noChangeArrowheads="1"/>
          </p:cNvSpPr>
          <p:nvPr/>
        </p:nvSpPr>
        <p:spPr>
          <a:xfrm>
            <a:off x="2497005" y="1675261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1-4-9</a:t>
            </a:r>
            <a:endParaRPr lang="zh-CN" altLang="en-US" sz="1800" dirty="0"/>
          </a:p>
        </p:txBody>
      </p:sp>
      <p:sp>
        <p:nvSpPr>
          <p:cNvPr id="8" name="文本占位符 106498"/>
          <p:cNvSpPr txBox="1">
            <a:spLocks noChangeArrowheads="1"/>
          </p:cNvSpPr>
          <p:nvPr/>
        </p:nvSpPr>
        <p:spPr>
          <a:xfrm>
            <a:off x="2497005" y="2942582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2-5-8</a:t>
            </a:r>
            <a:endParaRPr lang="zh-CN" altLang="en-US" sz="1800" dirty="0"/>
          </a:p>
        </p:txBody>
      </p:sp>
      <p:sp>
        <p:nvSpPr>
          <p:cNvPr id="9" name="文本占位符 106498"/>
          <p:cNvSpPr txBox="1">
            <a:spLocks noChangeArrowheads="1"/>
          </p:cNvSpPr>
          <p:nvPr/>
        </p:nvSpPr>
        <p:spPr>
          <a:xfrm>
            <a:off x="2497005" y="2539340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2-5-7</a:t>
            </a:r>
            <a:endParaRPr lang="zh-CN" altLang="en-US" sz="1800" dirty="0"/>
          </a:p>
        </p:txBody>
      </p:sp>
      <p:sp>
        <p:nvSpPr>
          <p:cNvPr id="10" name="文本占位符 106498"/>
          <p:cNvSpPr txBox="1">
            <a:spLocks noChangeArrowheads="1"/>
          </p:cNvSpPr>
          <p:nvPr/>
        </p:nvSpPr>
        <p:spPr>
          <a:xfrm>
            <a:off x="2497005" y="3361295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4-5-7</a:t>
            </a:r>
            <a:endParaRPr lang="zh-CN" altLang="en-US" sz="1800" dirty="0"/>
          </a:p>
        </p:txBody>
      </p:sp>
      <p:sp>
        <p:nvSpPr>
          <p:cNvPr id="11" name="文本占位符 106498"/>
          <p:cNvSpPr txBox="1">
            <a:spLocks noChangeArrowheads="1"/>
          </p:cNvSpPr>
          <p:nvPr/>
        </p:nvSpPr>
        <p:spPr>
          <a:xfrm>
            <a:off x="2497005" y="3865714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1-5-9</a:t>
            </a:r>
            <a:endParaRPr lang="zh-CN" altLang="en-US" sz="1800" dirty="0"/>
          </a:p>
        </p:txBody>
      </p:sp>
      <p:sp>
        <p:nvSpPr>
          <p:cNvPr id="12" name="文本占位符 106498"/>
          <p:cNvSpPr txBox="1">
            <a:spLocks noChangeArrowheads="1"/>
          </p:cNvSpPr>
          <p:nvPr/>
        </p:nvSpPr>
        <p:spPr>
          <a:xfrm>
            <a:off x="2497005" y="212142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2-4-8</a:t>
            </a:r>
            <a:endParaRPr lang="zh-CN" altLang="en-US" sz="1800" dirty="0"/>
          </a:p>
        </p:txBody>
      </p:sp>
      <p:sp>
        <p:nvSpPr>
          <p:cNvPr id="13" name="文本占位符 106498"/>
          <p:cNvSpPr txBox="1">
            <a:spLocks noChangeArrowheads="1"/>
          </p:cNvSpPr>
          <p:nvPr/>
        </p:nvSpPr>
        <p:spPr>
          <a:xfrm>
            <a:off x="4200728" y="1675261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3392</a:t>
            </a:r>
            <a:endParaRPr lang="zh-CN" altLang="en-US" sz="1800" dirty="0"/>
          </a:p>
        </p:txBody>
      </p:sp>
      <p:sp>
        <p:nvSpPr>
          <p:cNvPr id="14" name="文本占位符 106498"/>
          <p:cNvSpPr txBox="1">
            <a:spLocks noChangeArrowheads="1"/>
          </p:cNvSpPr>
          <p:nvPr/>
        </p:nvSpPr>
        <p:spPr>
          <a:xfrm>
            <a:off x="5487922" y="1675261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50</a:t>
            </a:r>
            <a:endParaRPr lang="zh-CN" altLang="en-US" sz="1800" dirty="0"/>
          </a:p>
        </p:txBody>
      </p:sp>
      <p:sp>
        <p:nvSpPr>
          <p:cNvPr id="15" name="文本占位符 106498"/>
          <p:cNvSpPr txBox="1">
            <a:spLocks noChangeArrowheads="1"/>
          </p:cNvSpPr>
          <p:nvPr/>
        </p:nvSpPr>
        <p:spPr>
          <a:xfrm>
            <a:off x="6989001" y="1675261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16</a:t>
            </a:r>
            <a:endParaRPr lang="zh-CN" altLang="en-US" sz="1800" dirty="0"/>
          </a:p>
        </p:txBody>
      </p:sp>
      <p:sp>
        <p:nvSpPr>
          <p:cNvPr id="16" name="文本占位符 106498"/>
          <p:cNvSpPr txBox="1">
            <a:spLocks noChangeArrowheads="1"/>
          </p:cNvSpPr>
          <p:nvPr/>
        </p:nvSpPr>
        <p:spPr>
          <a:xfrm>
            <a:off x="4200728" y="212142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3198</a:t>
            </a:r>
            <a:endParaRPr lang="zh-CN" altLang="en-US" sz="1800" dirty="0"/>
          </a:p>
        </p:txBody>
      </p:sp>
      <p:sp>
        <p:nvSpPr>
          <p:cNvPr id="17" name="文本占位符 106498"/>
          <p:cNvSpPr txBox="1">
            <a:spLocks noChangeArrowheads="1"/>
          </p:cNvSpPr>
          <p:nvPr/>
        </p:nvSpPr>
        <p:spPr>
          <a:xfrm>
            <a:off x="5463871" y="212142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48</a:t>
            </a:r>
            <a:endParaRPr lang="zh-CN" altLang="en-US" sz="1800" dirty="0"/>
          </a:p>
        </p:txBody>
      </p:sp>
      <p:sp>
        <p:nvSpPr>
          <p:cNvPr id="18" name="文本占位符 106498"/>
          <p:cNvSpPr txBox="1">
            <a:spLocks noChangeArrowheads="1"/>
          </p:cNvSpPr>
          <p:nvPr/>
        </p:nvSpPr>
        <p:spPr>
          <a:xfrm>
            <a:off x="6989001" y="212142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34</a:t>
            </a:r>
            <a:endParaRPr lang="zh-CN" altLang="en-US" sz="1800" dirty="0"/>
          </a:p>
        </p:txBody>
      </p:sp>
      <p:sp>
        <p:nvSpPr>
          <p:cNvPr id="19" name="文本占位符 106498"/>
          <p:cNvSpPr txBox="1">
            <a:spLocks noChangeArrowheads="1"/>
          </p:cNvSpPr>
          <p:nvPr/>
        </p:nvSpPr>
        <p:spPr>
          <a:xfrm>
            <a:off x="4200727" y="2504063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3173</a:t>
            </a:r>
            <a:endParaRPr lang="zh-CN" altLang="en-US" sz="1800" dirty="0"/>
          </a:p>
        </p:txBody>
      </p:sp>
      <p:sp>
        <p:nvSpPr>
          <p:cNvPr id="22" name="文本占位符 106498"/>
          <p:cNvSpPr txBox="1">
            <a:spLocks noChangeArrowheads="1"/>
          </p:cNvSpPr>
          <p:nvPr/>
        </p:nvSpPr>
        <p:spPr>
          <a:xfrm>
            <a:off x="5487922" y="2515907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50</a:t>
            </a:r>
            <a:endParaRPr lang="zh-CN" altLang="en-US" sz="1800" dirty="0"/>
          </a:p>
        </p:txBody>
      </p:sp>
      <p:sp>
        <p:nvSpPr>
          <p:cNvPr id="25" name="文本占位符 106498"/>
          <p:cNvSpPr txBox="1">
            <a:spLocks noChangeArrowheads="1"/>
          </p:cNvSpPr>
          <p:nvPr/>
        </p:nvSpPr>
        <p:spPr>
          <a:xfrm>
            <a:off x="6989001" y="2524966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49</a:t>
            </a:r>
            <a:endParaRPr lang="zh-CN" altLang="en-US" sz="1800" dirty="0"/>
          </a:p>
        </p:txBody>
      </p:sp>
      <p:sp>
        <p:nvSpPr>
          <p:cNvPr id="26" name="文本占位符 106498"/>
          <p:cNvSpPr txBox="1">
            <a:spLocks noChangeArrowheads="1"/>
          </p:cNvSpPr>
          <p:nvPr/>
        </p:nvSpPr>
        <p:spPr>
          <a:xfrm>
            <a:off x="4200726" y="2942582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3064</a:t>
            </a:r>
            <a:endParaRPr lang="zh-CN" altLang="en-US" sz="1800" dirty="0"/>
          </a:p>
        </p:txBody>
      </p:sp>
      <p:sp>
        <p:nvSpPr>
          <p:cNvPr id="27" name="文本占位符 106498"/>
          <p:cNvSpPr txBox="1">
            <a:spLocks noChangeArrowheads="1"/>
          </p:cNvSpPr>
          <p:nvPr/>
        </p:nvSpPr>
        <p:spPr>
          <a:xfrm>
            <a:off x="5487922" y="2970138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45</a:t>
            </a:r>
            <a:endParaRPr lang="zh-CN" altLang="en-US" sz="1800" dirty="0"/>
          </a:p>
        </p:txBody>
      </p:sp>
      <p:sp>
        <p:nvSpPr>
          <p:cNvPr id="28" name="文本占位符 106498"/>
          <p:cNvSpPr txBox="1">
            <a:spLocks noChangeArrowheads="1"/>
          </p:cNvSpPr>
          <p:nvPr/>
        </p:nvSpPr>
        <p:spPr>
          <a:xfrm>
            <a:off x="6989001" y="296560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43</a:t>
            </a:r>
            <a:endParaRPr lang="zh-CN" altLang="en-US" sz="1800" dirty="0"/>
          </a:p>
        </p:txBody>
      </p:sp>
      <p:sp>
        <p:nvSpPr>
          <p:cNvPr id="29" name="文本占位符 106498"/>
          <p:cNvSpPr txBox="1">
            <a:spLocks noChangeArrowheads="1"/>
          </p:cNvSpPr>
          <p:nvPr/>
        </p:nvSpPr>
        <p:spPr>
          <a:xfrm>
            <a:off x="4200726" y="3388751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2952</a:t>
            </a:r>
            <a:endParaRPr lang="zh-CN" altLang="en-US" sz="1800" dirty="0"/>
          </a:p>
        </p:txBody>
      </p:sp>
      <p:sp>
        <p:nvSpPr>
          <p:cNvPr id="30" name="文本占位符 106498"/>
          <p:cNvSpPr txBox="1">
            <a:spLocks noChangeArrowheads="1"/>
          </p:cNvSpPr>
          <p:nvPr/>
        </p:nvSpPr>
        <p:spPr>
          <a:xfrm>
            <a:off x="5456266" y="3424369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49</a:t>
            </a:r>
            <a:endParaRPr lang="zh-CN" altLang="en-US" sz="1800" dirty="0"/>
          </a:p>
        </p:txBody>
      </p:sp>
      <p:sp>
        <p:nvSpPr>
          <p:cNvPr id="31" name="文本占位符 106498"/>
          <p:cNvSpPr txBox="1">
            <a:spLocks noChangeArrowheads="1"/>
          </p:cNvSpPr>
          <p:nvPr/>
        </p:nvSpPr>
        <p:spPr>
          <a:xfrm>
            <a:off x="6989001" y="3406252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36</a:t>
            </a:r>
            <a:endParaRPr lang="zh-CN" altLang="en-US" sz="1800" dirty="0"/>
          </a:p>
        </p:txBody>
      </p:sp>
      <p:sp>
        <p:nvSpPr>
          <p:cNvPr id="32" name="文本占位符 106498"/>
          <p:cNvSpPr txBox="1">
            <a:spLocks noChangeArrowheads="1"/>
          </p:cNvSpPr>
          <p:nvPr/>
        </p:nvSpPr>
        <p:spPr>
          <a:xfrm>
            <a:off x="4200725" y="3836873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3858</a:t>
            </a:r>
            <a:endParaRPr lang="zh-CN" altLang="en-US" sz="1800" dirty="0"/>
          </a:p>
        </p:txBody>
      </p:sp>
      <p:sp>
        <p:nvSpPr>
          <p:cNvPr id="33" name="文本占位符 106498"/>
          <p:cNvSpPr txBox="1">
            <a:spLocks noChangeArrowheads="1"/>
          </p:cNvSpPr>
          <p:nvPr/>
        </p:nvSpPr>
        <p:spPr>
          <a:xfrm>
            <a:off x="5456265" y="3861083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47</a:t>
            </a:r>
            <a:endParaRPr lang="zh-CN" altLang="en-US" sz="1800" dirty="0"/>
          </a:p>
        </p:txBody>
      </p:sp>
      <p:sp>
        <p:nvSpPr>
          <p:cNvPr id="34" name="文本占位符 106498"/>
          <p:cNvSpPr txBox="1">
            <a:spLocks noChangeArrowheads="1"/>
          </p:cNvSpPr>
          <p:nvPr/>
        </p:nvSpPr>
        <p:spPr>
          <a:xfrm>
            <a:off x="6989001" y="3863036"/>
            <a:ext cx="102285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25</a:t>
            </a:r>
            <a:endParaRPr lang="zh-CN" altLang="en-US" sz="1800" dirty="0"/>
          </a:p>
        </p:txBody>
      </p:sp>
      <p:sp>
        <p:nvSpPr>
          <p:cNvPr id="36" name="对话气泡: 圆角矩形 35"/>
          <p:cNvSpPr/>
          <p:nvPr/>
        </p:nvSpPr>
        <p:spPr>
          <a:xfrm>
            <a:off x="2203522" y="364974"/>
            <a:ext cx="3368119" cy="733223"/>
          </a:xfrm>
          <a:prstGeom prst="wedgeRoundRectCallout">
            <a:avLst>
              <a:gd name="adj1" fmla="val -76066"/>
              <a:gd name="adj2" fmla="val 30832"/>
              <a:gd name="adj3" fmla="val 16667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/>
              <a:t>我还统计了这六种菜的热量、脂肪和蛋白质含量。</a:t>
            </a:r>
            <a:endParaRPr lang="zh-CN" altLang="en-US" sz="2100" dirty="0"/>
          </a:p>
        </p:txBody>
      </p:sp>
      <p:sp>
        <p:nvSpPr>
          <p:cNvPr id="37" name="流程图: 可选过程 36"/>
          <p:cNvSpPr/>
          <p:nvPr/>
        </p:nvSpPr>
        <p:spPr>
          <a:xfrm>
            <a:off x="2305107" y="2527121"/>
            <a:ext cx="5375853" cy="274320"/>
          </a:xfrm>
          <a:prstGeom prst="flowChartAlternateProcess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标注 113670"/>
          <p:cNvSpPr>
            <a:spLocks noChangeArrowheads="1"/>
          </p:cNvSpPr>
          <p:nvPr/>
        </p:nvSpPr>
        <p:spPr bwMode="auto">
          <a:xfrm>
            <a:off x="6563054" y="1800407"/>
            <a:ext cx="2235812" cy="497778"/>
          </a:xfrm>
          <a:prstGeom prst="wedgeRoundRectCallout">
            <a:avLst>
              <a:gd name="adj1" fmla="val -26985"/>
              <a:gd name="adj2" fmla="val 9434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latin typeface="+mn-ea"/>
                <a:ea typeface="+mn-ea"/>
              </a:rPr>
              <a:t>蛋白质含量最高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5" name="矩形 98305"/>
          <p:cNvSpPr>
            <a:spLocks noChangeArrowheads="1"/>
          </p:cNvSpPr>
          <p:nvPr/>
        </p:nvSpPr>
        <p:spPr bwMode="auto">
          <a:xfrm>
            <a:off x="4838525" y="879428"/>
            <a:ext cx="2700338" cy="90024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800" dirty="0">
                <a:latin typeface="+mn-ea"/>
                <a:ea typeface="+mn-ea"/>
              </a:rPr>
              <a:t>      </a:t>
            </a:r>
            <a:r>
              <a:rPr lang="zh-CN" altLang="en-US" sz="1800" dirty="0">
                <a:latin typeface="+mn-ea"/>
                <a:ea typeface="+mn-ea"/>
              </a:rPr>
              <a:t>小明到肯德基吃快餐，他点了一包炸薯条，</a:t>
            </a:r>
            <a:r>
              <a:rPr lang="en-US" altLang="zh-CN" sz="1800" dirty="0">
                <a:latin typeface="+mn-ea"/>
                <a:ea typeface="+mn-ea"/>
              </a:rPr>
              <a:t>6</a:t>
            </a:r>
            <a:r>
              <a:rPr lang="zh-CN" altLang="en-US" sz="1800" dirty="0">
                <a:latin typeface="+mn-ea"/>
                <a:ea typeface="+mn-ea"/>
              </a:rPr>
              <a:t>只烤翅、</a:t>
            </a:r>
            <a:r>
              <a:rPr lang="en-US" altLang="zh-CN" sz="1800" dirty="0">
                <a:latin typeface="+mn-ea"/>
                <a:ea typeface="+mn-ea"/>
              </a:rPr>
              <a:t>2</a:t>
            </a:r>
            <a:r>
              <a:rPr lang="zh-CN" altLang="en-US" sz="1800" dirty="0">
                <a:latin typeface="+mn-ea"/>
                <a:ea typeface="+mn-ea"/>
              </a:rPr>
              <a:t>块炸鸡腿。</a:t>
            </a:r>
            <a:endParaRPr lang="zh-CN" altLang="en-US" sz="18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pic>
        <p:nvPicPr>
          <p:cNvPr id="7" name="图片 98313" descr="u=1528473468,608421347&amp;fm=0&amp;gp=0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2194" y="1909641"/>
            <a:ext cx="864394" cy="646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98315" descr="u=1937427554,826248920&amp;fm=0&amp;gp=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16587" y="1909640"/>
            <a:ext cx="75604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98319" descr="u=723088840,1265949360&amp;fm=0&amp;gp=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72634" y="1909640"/>
            <a:ext cx="864394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8320"/>
          <p:cNvSpPr>
            <a:spLocks noChangeArrowheads="1"/>
          </p:cNvSpPr>
          <p:nvPr/>
        </p:nvSpPr>
        <p:spPr bwMode="auto">
          <a:xfrm>
            <a:off x="1032126" y="919680"/>
            <a:ext cx="2700338" cy="90024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800" dirty="0">
                <a:latin typeface="+mn-ea"/>
                <a:ea typeface="+mn-ea"/>
              </a:rPr>
              <a:t>     </a:t>
            </a:r>
            <a:r>
              <a:rPr lang="zh-CN" altLang="en-US" sz="1800" dirty="0">
                <a:latin typeface="+mn-ea"/>
                <a:ea typeface="+mn-ea"/>
              </a:rPr>
              <a:t>小聪到珍宝食家吃快餐，他点了一碗云吞，一盆玉米饼，一盘蒸饺子。 </a:t>
            </a:r>
            <a:endParaRPr lang="zh-CN" altLang="en-US" sz="18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pic>
        <p:nvPicPr>
          <p:cNvPr id="11" name="图片 98322" descr="u=2811872449,2541978946&amp;fm=0&amp;gp=0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83773" y="1853681"/>
            <a:ext cx="809625" cy="68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98324" descr="u=1099535770,43443657&amp;fm=0&amp;gp=0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793399" y="1872732"/>
            <a:ext cx="972740" cy="683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98326" descr="u=379820014,3008336619&amp;fm=0&amp;gp=0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766139" y="1853682"/>
            <a:ext cx="917972" cy="69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98327"/>
          <p:cNvSpPr txBox="1">
            <a:spLocks noChangeArrowheads="1"/>
          </p:cNvSpPr>
          <p:nvPr/>
        </p:nvSpPr>
        <p:spPr bwMode="auto">
          <a:xfrm>
            <a:off x="2785066" y="2593397"/>
            <a:ext cx="2799947" cy="228524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800" dirty="0">
                <a:latin typeface="+mn-ea"/>
                <a:ea typeface="+mn-ea"/>
              </a:rPr>
              <a:t>  </a:t>
            </a:r>
            <a:r>
              <a:rPr lang="zh-CN" altLang="en-US" sz="1800" b="1" dirty="0">
                <a:latin typeface="+mn-ea"/>
                <a:ea typeface="+mn-ea"/>
              </a:rPr>
              <a:t>热量含量表</a:t>
            </a:r>
            <a:endParaRPr lang="zh-CN" altLang="en-US" sz="1800" b="1" dirty="0">
              <a:latin typeface="+mn-ea"/>
              <a:ea typeface="+mn-ea"/>
            </a:endParaRPr>
          </a:p>
          <a:p>
            <a:r>
              <a:rPr lang="zh-CN" altLang="en-US" sz="1800" dirty="0">
                <a:latin typeface="+mn-ea"/>
                <a:ea typeface="+mn-ea"/>
              </a:rPr>
              <a:t>炸薯条</a:t>
            </a:r>
            <a:r>
              <a:rPr lang="en-US" altLang="zh-CN" sz="1800" dirty="0">
                <a:latin typeface="+mn-ea"/>
                <a:ea typeface="+mn-ea"/>
              </a:rPr>
              <a:t>1</a:t>
            </a:r>
            <a:r>
              <a:rPr lang="zh-CN" altLang="en-US" sz="1800" dirty="0">
                <a:latin typeface="+mn-ea"/>
                <a:ea typeface="+mn-ea"/>
              </a:rPr>
              <a:t>份：</a:t>
            </a:r>
            <a:r>
              <a:rPr lang="en-US" altLang="zh-CN" sz="1800" dirty="0">
                <a:latin typeface="+mn-ea"/>
                <a:ea typeface="+mn-ea"/>
              </a:rPr>
              <a:t>2090</a:t>
            </a:r>
            <a:r>
              <a:rPr lang="zh-CN" altLang="en-US" sz="1800" dirty="0">
                <a:latin typeface="+mn-ea"/>
                <a:ea typeface="+mn-ea"/>
              </a:rPr>
              <a:t>千焦</a:t>
            </a:r>
            <a:endParaRPr lang="zh-CN" altLang="en-US" sz="1800" dirty="0">
              <a:latin typeface="+mn-ea"/>
              <a:ea typeface="+mn-ea"/>
            </a:endParaRPr>
          </a:p>
          <a:p>
            <a:r>
              <a:rPr lang="zh-CN" altLang="en-US" sz="1800" dirty="0">
                <a:latin typeface="+mn-ea"/>
                <a:ea typeface="+mn-ea"/>
              </a:rPr>
              <a:t>烤翅</a:t>
            </a:r>
            <a:r>
              <a:rPr lang="en-US" altLang="zh-CN" sz="1800" dirty="0">
                <a:latin typeface="+mn-ea"/>
                <a:ea typeface="+mn-ea"/>
              </a:rPr>
              <a:t>1</a:t>
            </a:r>
            <a:r>
              <a:rPr lang="zh-CN" altLang="en-US" sz="1800" dirty="0">
                <a:latin typeface="+mn-ea"/>
                <a:ea typeface="+mn-ea"/>
              </a:rPr>
              <a:t>只：</a:t>
            </a:r>
            <a:r>
              <a:rPr lang="en-US" altLang="zh-CN" sz="1800" dirty="0">
                <a:latin typeface="+mn-ea"/>
                <a:ea typeface="+mn-ea"/>
              </a:rPr>
              <a:t>750</a:t>
            </a:r>
            <a:r>
              <a:rPr lang="zh-CN" altLang="en-US" sz="1800" dirty="0">
                <a:latin typeface="+mn-ea"/>
                <a:ea typeface="+mn-ea"/>
              </a:rPr>
              <a:t>千焦</a:t>
            </a:r>
            <a:endParaRPr lang="zh-CN" altLang="en-US" sz="1800" dirty="0">
              <a:latin typeface="+mn-ea"/>
              <a:ea typeface="+mn-ea"/>
            </a:endParaRPr>
          </a:p>
          <a:p>
            <a:r>
              <a:rPr lang="zh-CN" altLang="en-US" sz="1800" dirty="0">
                <a:latin typeface="+mn-ea"/>
                <a:ea typeface="+mn-ea"/>
              </a:rPr>
              <a:t>炸鸡腿</a:t>
            </a:r>
            <a:r>
              <a:rPr lang="en-US" altLang="zh-CN" sz="1800" dirty="0">
                <a:latin typeface="+mn-ea"/>
                <a:ea typeface="+mn-ea"/>
              </a:rPr>
              <a:t>1</a:t>
            </a:r>
            <a:r>
              <a:rPr lang="zh-CN" altLang="en-US" sz="1800" dirty="0">
                <a:latin typeface="+mn-ea"/>
                <a:ea typeface="+mn-ea"/>
              </a:rPr>
              <a:t>只：</a:t>
            </a:r>
            <a:r>
              <a:rPr lang="en-US" altLang="zh-CN" sz="1800" dirty="0">
                <a:latin typeface="+mn-ea"/>
                <a:ea typeface="+mn-ea"/>
              </a:rPr>
              <a:t>1630</a:t>
            </a:r>
            <a:r>
              <a:rPr lang="zh-CN" altLang="en-US" sz="1800" dirty="0">
                <a:latin typeface="+mn-ea"/>
                <a:ea typeface="+mn-ea"/>
              </a:rPr>
              <a:t>千焦 </a:t>
            </a:r>
            <a:br>
              <a:rPr lang="zh-CN" altLang="en-US" sz="1800" dirty="0">
                <a:latin typeface="+mn-ea"/>
                <a:ea typeface="+mn-ea"/>
              </a:rPr>
            </a:br>
            <a:endParaRPr lang="zh-CN" altLang="en-US" sz="1800" dirty="0">
              <a:latin typeface="+mn-ea"/>
              <a:ea typeface="+mn-ea"/>
            </a:endParaRPr>
          </a:p>
          <a:p>
            <a:r>
              <a:rPr lang="zh-CN" altLang="en-US" sz="1800" dirty="0">
                <a:latin typeface="+mn-ea"/>
                <a:ea typeface="+mn-ea"/>
              </a:rPr>
              <a:t>云吞</a:t>
            </a:r>
            <a:r>
              <a:rPr lang="en-US" altLang="zh-CN" sz="1800" dirty="0">
                <a:latin typeface="+mn-ea"/>
                <a:ea typeface="+mn-ea"/>
              </a:rPr>
              <a:t>1</a:t>
            </a:r>
            <a:r>
              <a:rPr lang="zh-CN" altLang="en-US" sz="1800" dirty="0">
                <a:latin typeface="+mn-ea"/>
                <a:ea typeface="+mn-ea"/>
              </a:rPr>
              <a:t>碗：</a:t>
            </a:r>
            <a:r>
              <a:rPr lang="en-US" altLang="zh-CN" sz="1800" dirty="0">
                <a:latin typeface="+mn-ea"/>
                <a:ea typeface="+mn-ea"/>
              </a:rPr>
              <a:t>2380</a:t>
            </a:r>
            <a:r>
              <a:rPr lang="zh-CN" altLang="en-US" sz="1800" dirty="0">
                <a:latin typeface="+mn-ea"/>
                <a:ea typeface="+mn-ea"/>
              </a:rPr>
              <a:t>千焦</a:t>
            </a:r>
            <a:endParaRPr lang="zh-CN" altLang="en-US" sz="1800" dirty="0">
              <a:latin typeface="+mn-ea"/>
              <a:ea typeface="+mn-ea"/>
            </a:endParaRPr>
          </a:p>
          <a:p>
            <a:r>
              <a:rPr lang="zh-CN" altLang="en-US" sz="1800" dirty="0">
                <a:latin typeface="+mn-ea"/>
                <a:ea typeface="+mn-ea"/>
              </a:rPr>
              <a:t>玉米饼</a:t>
            </a:r>
            <a:r>
              <a:rPr lang="en-US" altLang="zh-CN" sz="1800" dirty="0">
                <a:latin typeface="+mn-ea"/>
                <a:ea typeface="+mn-ea"/>
              </a:rPr>
              <a:t>1</a:t>
            </a:r>
            <a:r>
              <a:rPr lang="zh-CN" altLang="en-US" sz="1800" dirty="0">
                <a:latin typeface="+mn-ea"/>
                <a:ea typeface="+mn-ea"/>
              </a:rPr>
              <a:t>盘：</a:t>
            </a:r>
            <a:r>
              <a:rPr lang="en-US" altLang="zh-CN" sz="1800" dirty="0">
                <a:latin typeface="+mn-ea"/>
                <a:ea typeface="+mn-ea"/>
              </a:rPr>
              <a:t>420</a:t>
            </a:r>
            <a:r>
              <a:rPr lang="zh-CN" altLang="en-US" sz="1800" dirty="0">
                <a:latin typeface="+mn-ea"/>
                <a:ea typeface="+mn-ea"/>
              </a:rPr>
              <a:t>千焦</a:t>
            </a:r>
            <a:endParaRPr lang="zh-CN" altLang="en-US" sz="1800" dirty="0">
              <a:latin typeface="+mn-ea"/>
              <a:ea typeface="+mn-ea"/>
            </a:endParaRPr>
          </a:p>
          <a:p>
            <a:r>
              <a:rPr lang="zh-CN" altLang="en-US" sz="1800" dirty="0">
                <a:latin typeface="+mn-ea"/>
                <a:ea typeface="+mn-ea"/>
              </a:rPr>
              <a:t>蒸饺子</a:t>
            </a:r>
            <a:r>
              <a:rPr lang="en-US" altLang="zh-CN" sz="1800" dirty="0">
                <a:latin typeface="+mn-ea"/>
                <a:ea typeface="+mn-ea"/>
              </a:rPr>
              <a:t>1</a:t>
            </a:r>
            <a:r>
              <a:rPr lang="zh-CN" altLang="en-US" sz="1800" dirty="0">
                <a:latin typeface="+mn-ea"/>
                <a:ea typeface="+mn-ea"/>
              </a:rPr>
              <a:t>盘：</a:t>
            </a:r>
            <a:r>
              <a:rPr lang="en-US" altLang="zh-CN" sz="1800" dirty="0">
                <a:latin typeface="+mn-ea"/>
                <a:ea typeface="+mn-ea"/>
              </a:rPr>
              <a:t>1760</a:t>
            </a:r>
            <a:r>
              <a:rPr lang="zh-CN" altLang="en-US" sz="1800" dirty="0">
                <a:latin typeface="+mn-ea"/>
                <a:ea typeface="+mn-ea"/>
              </a:rPr>
              <a:t>千焦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15" name="文本框 98328"/>
          <p:cNvSpPr txBox="1">
            <a:spLocks noChangeArrowheads="1"/>
          </p:cNvSpPr>
          <p:nvPr/>
        </p:nvSpPr>
        <p:spPr bwMode="auto">
          <a:xfrm>
            <a:off x="1375099" y="2599719"/>
            <a:ext cx="13854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16" name="文本框 98329"/>
          <p:cNvSpPr txBox="1">
            <a:spLocks noChangeArrowheads="1"/>
          </p:cNvSpPr>
          <p:nvPr/>
        </p:nvSpPr>
        <p:spPr bwMode="auto">
          <a:xfrm>
            <a:off x="2723327" y="419979"/>
            <a:ext cx="614014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rgbClr val="FF3300"/>
                </a:solidFill>
                <a:latin typeface="+mn-ea"/>
                <a:ea typeface="+mn-ea"/>
              </a:rPr>
              <a:t>请你根据热量含量表算出小聪和小明分别吸入了多少热量？</a:t>
            </a:r>
            <a:endParaRPr lang="zh-CN" altLang="en-US" sz="18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88902" y="3086924"/>
            <a:ext cx="2201228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800" dirty="0">
                <a:latin typeface="+mn-ea"/>
                <a:ea typeface="+mn-ea"/>
              </a:rPr>
              <a:t>   </a:t>
            </a:r>
            <a:r>
              <a:rPr lang="en-US" altLang="zh-CN" sz="1800" b="1" dirty="0">
                <a:latin typeface="+mn-ea"/>
                <a:ea typeface="+mn-ea"/>
              </a:rPr>
              <a:t>2380+420+1760</a:t>
            </a:r>
            <a:endParaRPr lang="en-US" altLang="zh-CN" sz="1800" b="1" dirty="0">
              <a:latin typeface="+mn-ea"/>
              <a:ea typeface="+mn-ea"/>
            </a:endParaRPr>
          </a:p>
          <a:p>
            <a:r>
              <a:rPr lang="en-US" altLang="zh-CN" sz="1800" b="1" dirty="0">
                <a:latin typeface="+mn-ea"/>
                <a:ea typeface="+mn-ea"/>
              </a:rPr>
              <a:t>=4560</a:t>
            </a:r>
            <a:r>
              <a:rPr lang="zh-CN" altLang="en-US" sz="1800" b="1" dirty="0">
                <a:latin typeface="+mn-ea"/>
                <a:ea typeface="+mn-ea"/>
              </a:rPr>
              <a:t>（千焦）</a:t>
            </a:r>
            <a:endParaRPr lang="zh-CN" altLang="en-US" sz="1800" b="1" dirty="0">
              <a:latin typeface="+mn-ea"/>
              <a:ea typeface="+mn-ea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740976" y="3049028"/>
            <a:ext cx="2799947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800" dirty="0">
                <a:latin typeface="+mn-ea"/>
                <a:ea typeface="+mn-ea"/>
              </a:rPr>
              <a:t>    </a:t>
            </a:r>
            <a:r>
              <a:rPr lang="en-US" altLang="zh-CN" sz="1800" b="1" dirty="0">
                <a:latin typeface="+mn-ea"/>
                <a:ea typeface="+mn-ea"/>
              </a:rPr>
              <a:t>2090+750×6+1630×2</a:t>
            </a:r>
            <a:endParaRPr lang="en-US" altLang="zh-CN" sz="1800" b="1" dirty="0">
              <a:latin typeface="+mn-ea"/>
              <a:ea typeface="+mn-ea"/>
            </a:endParaRPr>
          </a:p>
          <a:p>
            <a:r>
              <a:rPr lang="en-US" altLang="zh-CN" sz="1800" b="1" dirty="0">
                <a:latin typeface="+mn-ea"/>
                <a:ea typeface="+mn-ea"/>
              </a:rPr>
              <a:t>= 2090+4500+3260</a:t>
            </a:r>
            <a:endParaRPr lang="en-US" altLang="zh-CN" sz="1800" b="1" dirty="0">
              <a:latin typeface="+mn-ea"/>
              <a:ea typeface="+mn-ea"/>
            </a:endParaRPr>
          </a:p>
          <a:p>
            <a:r>
              <a:rPr lang="en-US" altLang="zh-CN" sz="1800" b="1" dirty="0">
                <a:latin typeface="+mn-ea"/>
                <a:ea typeface="+mn-ea"/>
              </a:rPr>
              <a:t>= 9850</a:t>
            </a:r>
            <a:r>
              <a:rPr lang="zh-CN" altLang="en-US" sz="1800" b="1" dirty="0">
                <a:latin typeface="+mn-ea"/>
                <a:ea typeface="+mn-ea"/>
              </a:rPr>
              <a:t>（千焦）</a:t>
            </a:r>
            <a:endParaRPr lang="zh-CN" altLang="en-US" sz="1800" b="1" dirty="0">
              <a:latin typeface="+mn-ea"/>
              <a:ea typeface="+mn-ea"/>
            </a:endParaRPr>
          </a:p>
        </p:txBody>
      </p:sp>
      <p:sp>
        <p:nvSpPr>
          <p:cNvPr id="19" name="直接连接符 98332"/>
          <p:cNvSpPr>
            <a:spLocks noChangeShapeType="1"/>
          </p:cNvSpPr>
          <p:nvPr/>
        </p:nvSpPr>
        <p:spPr bwMode="auto">
          <a:xfrm>
            <a:off x="3799125" y="1326399"/>
            <a:ext cx="97274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800">
              <a:latin typeface="+mn-ea"/>
            </a:endParaRPr>
          </a:p>
        </p:txBody>
      </p:sp>
      <p:sp>
        <p:nvSpPr>
          <p:cNvPr id="20" name="文本框 98333"/>
          <p:cNvSpPr txBox="1">
            <a:spLocks noChangeArrowheads="1"/>
          </p:cNvSpPr>
          <p:nvPr/>
        </p:nvSpPr>
        <p:spPr bwMode="auto">
          <a:xfrm>
            <a:off x="4130371" y="952811"/>
            <a:ext cx="44988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800" b="1" dirty="0">
                <a:latin typeface="+mn-ea"/>
                <a:ea typeface="+mn-ea"/>
              </a:rPr>
              <a:t>PK</a:t>
            </a:r>
            <a:endParaRPr lang="en-US" altLang="zh-CN" sz="1800" b="1" dirty="0">
              <a:latin typeface="+mn-ea"/>
              <a:ea typeface="+mn-ea"/>
            </a:endParaRPr>
          </a:p>
        </p:txBody>
      </p:sp>
      <p:sp>
        <p:nvSpPr>
          <p:cNvPr id="22" name="文本框 113665"/>
          <p:cNvSpPr txBox="1">
            <a:spLocks noChangeArrowheads="1"/>
          </p:cNvSpPr>
          <p:nvPr/>
        </p:nvSpPr>
        <p:spPr bwMode="auto">
          <a:xfrm>
            <a:off x="705454" y="396896"/>
            <a:ext cx="1933411" cy="3914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中餐洋餐大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PK</a:t>
            </a:r>
            <a:endParaRPr lang="en-US" altLang="zh-CN" sz="21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6038" y="1304786"/>
            <a:ext cx="8171915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使学生了解基本的午餐营养标准，了解常见菜肴的基本指标情况。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综合应用简单的排列、统计等相关知识解决问题，增强数学的应用意识。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促进学生克服偏食、挑食的毛病，养成科学饮食的习惯。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8896" y="2966442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1800" dirty="0"/>
          </a:p>
        </p:txBody>
      </p:sp>
      <p:sp>
        <p:nvSpPr>
          <p:cNvPr id="6" name="矩形 5"/>
          <p:cNvSpPr/>
          <p:nvPr/>
        </p:nvSpPr>
        <p:spPr>
          <a:xfrm>
            <a:off x="486041" y="3103825"/>
            <a:ext cx="8171915" cy="9694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</a:rPr>
              <a:t>【</a:t>
            </a:r>
            <a:r>
              <a:rPr lang="zh-CN" altLang="en-US" sz="2100" b="1" dirty="0">
                <a:solidFill>
                  <a:schemeClr val="bg1"/>
                </a:solidFill>
              </a:rPr>
              <a:t>重点</a:t>
            </a:r>
            <a:r>
              <a:rPr lang="en-US" altLang="zh-CN" sz="1800" dirty="0">
                <a:solidFill>
                  <a:schemeClr val="bg1"/>
                </a:solidFill>
              </a:rPr>
              <a:t>】</a:t>
            </a:r>
            <a:r>
              <a:rPr lang="zh-CN" altLang="en-US" sz="1800" dirty="0"/>
              <a:t>了解基本的午餐营养标准，能应用排列、统计等相关知识解决问题，增强数学的应用意识。</a:t>
            </a:r>
            <a:endParaRPr lang="zh-CN" altLang="en-US" sz="1800" dirty="0"/>
          </a:p>
        </p:txBody>
      </p:sp>
      <p:sp>
        <p:nvSpPr>
          <p:cNvPr id="8" name="矩形 7"/>
          <p:cNvSpPr/>
          <p:nvPr/>
        </p:nvSpPr>
        <p:spPr>
          <a:xfrm>
            <a:off x="486040" y="4091035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</a:rPr>
              <a:t>【</a:t>
            </a:r>
            <a:r>
              <a:rPr lang="zh-CN" altLang="en-US" sz="2100" b="1" dirty="0">
                <a:solidFill>
                  <a:schemeClr val="bg1"/>
                </a:solidFill>
              </a:rPr>
              <a:t>难点</a:t>
            </a:r>
            <a:r>
              <a:rPr lang="en-US" altLang="zh-CN" sz="1800" dirty="0">
                <a:solidFill>
                  <a:schemeClr val="bg1"/>
                </a:solidFill>
              </a:rPr>
              <a:t>】</a:t>
            </a:r>
            <a:r>
              <a:rPr lang="zh-CN" altLang="en-US" sz="1800" dirty="0"/>
              <a:t>对日常生活中的菜肴搭配是否符合营养标准的简单判断。</a:t>
            </a:r>
            <a:endParaRPr lang="zh-CN" altLang="en-US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605642" y="712520"/>
            <a:ext cx="121571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b="1" dirty="0"/>
              <a:t>学习目标</a:t>
            </a:r>
            <a:endParaRPr lang="zh-CN" altLang="en-US" sz="21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2676" y="1573418"/>
            <a:ext cx="6999748" cy="238573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4" name="文本框 40963"/>
          <p:cNvSpPr txBox="1">
            <a:spLocks noChangeArrowheads="1"/>
          </p:cNvSpPr>
          <p:nvPr/>
        </p:nvSpPr>
        <p:spPr bwMode="auto">
          <a:xfrm>
            <a:off x="1354777" y="2192859"/>
            <a:ext cx="6004112" cy="103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chemeClr val="bg1"/>
                </a:solidFill>
                <a:latin typeface="+mn-ea"/>
                <a:ea typeface="+mn-ea"/>
              </a:rPr>
              <a:t>学了今天的“营养午餐”，你有什么话要对你周围的同学和亲人说说？</a:t>
            </a:r>
            <a:endParaRPr lang="zh-CN" altLang="en-US" sz="2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3" name="矩形 104451"/>
          <p:cNvSpPr>
            <a:spLocks noChangeArrowheads="1"/>
          </p:cNvSpPr>
          <p:nvPr/>
        </p:nvSpPr>
        <p:spPr bwMode="auto">
          <a:xfrm>
            <a:off x="1628372" y="1378486"/>
            <a:ext cx="5724525" cy="1730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 indent="444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800" dirty="0">
                <a:latin typeface="+mn-ea"/>
                <a:ea typeface="+mn-ea"/>
              </a:rPr>
              <a:t>  </a:t>
            </a:r>
            <a:r>
              <a:rPr lang="zh-CN" altLang="en-US" sz="1800" dirty="0">
                <a:latin typeface="+mn-ea"/>
                <a:ea typeface="+mn-ea"/>
              </a:rPr>
              <a:t>肥胖，以前是欧美的问题，现在更多地成了包括中国在内的全球性问题，在中国已经有</a:t>
            </a:r>
            <a:r>
              <a:rPr lang="en-US" altLang="zh-CN" sz="1800" dirty="0">
                <a:latin typeface="+mn-ea"/>
                <a:ea typeface="+mn-ea"/>
              </a:rPr>
              <a:t>1800</a:t>
            </a:r>
            <a:r>
              <a:rPr lang="zh-CN" altLang="en-US" sz="1800" dirty="0">
                <a:latin typeface="+mn-ea"/>
                <a:ea typeface="+mn-ea"/>
              </a:rPr>
              <a:t>万人发生了肥胖，在香港推出了一个非常好的宣传活动，叫“</a:t>
            </a:r>
            <a:r>
              <a:rPr lang="zh-CN" altLang="en-US" sz="1800" b="1" dirty="0">
                <a:solidFill>
                  <a:srgbClr val="CC0000"/>
                </a:solidFill>
                <a:latin typeface="+mn-ea"/>
                <a:ea typeface="+mn-ea"/>
              </a:rPr>
              <a:t>水果蔬菜不可少，日日记得‘</a:t>
            </a:r>
            <a:r>
              <a:rPr lang="en-US" altLang="zh-CN" sz="1800" b="1" dirty="0">
                <a:solidFill>
                  <a:srgbClr val="CC0000"/>
                </a:solidFill>
                <a:latin typeface="+mn-ea"/>
                <a:ea typeface="+mn-ea"/>
              </a:rPr>
              <a:t>2+3’”</a:t>
            </a:r>
            <a:r>
              <a:rPr lang="en-US" altLang="zh-CN" sz="1800" b="1" dirty="0">
                <a:latin typeface="+mn-ea"/>
                <a:ea typeface="+mn-ea"/>
              </a:rPr>
              <a:t>(</a:t>
            </a:r>
            <a:r>
              <a:rPr lang="zh-CN" altLang="en-US" sz="1800" dirty="0">
                <a:latin typeface="+mn-ea"/>
                <a:ea typeface="+mn-ea"/>
              </a:rPr>
              <a:t>注：</a:t>
            </a:r>
            <a:r>
              <a:rPr lang="en-US" altLang="zh-CN" sz="1800" dirty="0">
                <a:latin typeface="+mn-ea"/>
                <a:ea typeface="+mn-ea"/>
              </a:rPr>
              <a:t>2+3</a:t>
            </a:r>
            <a:r>
              <a:rPr lang="zh-CN" altLang="en-US" sz="1800" dirty="0">
                <a:latin typeface="+mn-ea"/>
                <a:ea typeface="+mn-ea"/>
              </a:rPr>
              <a:t>指的是每天应进食最少两份水果及三份蔬菜，以改善健康状况，减低患上疾病的机会。</a:t>
            </a:r>
            <a:r>
              <a:rPr lang="en-US" altLang="zh-CN" sz="1800" dirty="0">
                <a:latin typeface="+mn-ea"/>
                <a:ea typeface="+mn-ea"/>
              </a:rPr>
              <a:t>)</a:t>
            </a:r>
            <a:endParaRPr lang="en-US" altLang="zh-CN" sz="1800" dirty="0">
              <a:latin typeface="+mn-ea"/>
              <a:ea typeface="+mn-ea"/>
            </a:endParaRPr>
          </a:p>
        </p:txBody>
      </p:sp>
      <p:sp>
        <p:nvSpPr>
          <p:cNvPr id="16" name="文本框 104452"/>
          <p:cNvSpPr txBox="1">
            <a:spLocks noChangeArrowheads="1"/>
          </p:cNvSpPr>
          <p:nvPr/>
        </p:nvSpPr>
        <p:spPr bwMode="auto">
          <a:xfrm>
            <a:off x="2447784" y="783071"/>
            <a:ext cx="442332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水果蔬菜不可少，日日记得‘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2+3’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8" name="图片 104458" descr="b3ea200356f969da08fa938d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9861" y="3589647"/>
            <a:ext cx="2526014" cy="1010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104460" descr="shucai_BFdB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5875" y="3109216"/>
            <a:ext cx="2336720" cy="1653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pic>
        <p:nvPicPr>
          <p:cNvPr id="7" name="图片 101380" descr="10533907_68050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68039" y="1842038"/>
            <a:ext cx="2106216" cy="157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1382" descr="10533908_98426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0367" y="1788914"/>
            <a:ext cx="2159794" cy="156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01384" descr="10533909_38308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7054" y="3444359"/>
            <a:ext cx="216098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01386" descr="10533910_57029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60573" y="3471744"/>
            <a:ext cx="2159794" cy="145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1388" descr="10533911_99934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89204" y="3561898"/>
            <a:ext cx="1944290" cy="145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01389"/>
          <p:cNvSpPr>
            <a:spLocks noChangeArrowheads="1"/>
          </p:cNvSpPr>
          <p:nvPr/>
        </p:nvSpPr>
        <p:spPr bwMode="auto">
          <a:xfrm>
            <a:off x="1137687" y="852345"/>
            <a:ext cx="706527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800" dirty="0">
                <a:latin typeface="+mn-ea"/>
                <a:ea typeface="+mn-ea"/>
              </a:rPr>
              <a:t>      </a:t>
            </a:r>
            <a:r>
              <a:rPr lang="zh-CN" altLang="en-US" sz="1800" dirty="0">
                <a:latin typeface="+mn-ea"/>
                <a:ea typeface="+mn-ea"/>
              </a:rPr>
              <a:t>饮食中的五色是指食物的五种天然颜色，即白、黄、红、绿、黑。白色是指主食米、面及杂粮，黄色代表各种豆类食物，红色代表畜禽肉类，绿色代表各种新鲜蔬菜和水果黑色代表可食的黑色动植</a:t>
            </a:r>
            <a:r>
              <a:rPr lang="zh-CN" altLang="en-US" sz="1800" dirty="0" smtClean="0">
                <a:latin typeface="+mn-ea"/>
                <a:ea typeface="+mn-ea"/>
              </a:rPr>
              <a:t>物。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14" name="文本框 101390"/>
          <p:cNvSpPr txBox="1">
            <a:spLocks noChangeArrowheads="1"/>
          </p:cNvSpPr>
          <p:nvPr/>
        </p:nvSpPr>
        <p:spPr bwMode="auto">
          <a:xfrm>
            <a:off x="2920054" y="426555"/>
            <a:ext cx="3456384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+mn-ea"/>
                <a:ea typeface="+mn-ea"/>
              </a:rPr>
              <a:t>一日食五色，营养就均衡</a:t>
            </a:r>
            <a:endParaRPr lang="zh-CN" altLang="en-US" sz="21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QQ图片2018042211513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1106" y="509327"/>
            <a:ext cx="6355328" cy="435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对话气泡: 圆角矩形 5"/>
          <p:cNvSpPr/>
          <p:nvPr/>
        </p:nvSpPr>
        <p:spPr>
          <a:xfrm>
            <a:off x="5488158" y="1144957"/>
            <a:ext cx="2043333" cy="616967"/>
          </a:xfrm>
          <a:prstGeom prst="wedgeRoundRectCallout">
            <a:avLst>
              <a:gd name="adj1" fmla="val 35300"/>
              <a:gd name="adj2" fmla="val 97263"/>
              <a:gd name="adj3" fmla="val 16667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/>
              <a:t>午餐时间到啦！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13665"/>
          <p:cNvSpPr txBox="1">
            <a:spLocks noChangeArrowheads="1"/>
          </p:cNvSpPr>
          <p:nvPr/>
        </p:nvSpPr>
        <p:spPr bwMode="auto">
          <a:xfrm>
            <a:off x="389662" y="648914"/>
            <a:ext cx="612181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学校食堂今天为学生提供了以下三种午餐菜谱。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4" name="文本框 113666"/>
          <p:cNvSpPr txBox="1">
            <a:spLocks noChangeArrowheads="1"/>
          </p:cNvSpPr>
          <p:nvPr/>
        </p:nvSpPr>
        <p:spPr bwMode="auto">
          <a:xfrm>
            <a:off x="1441270" y="1377374"/>
            <a:ext cx="1620440" cy="2089034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100" dirty="0">
                <a:latin typeface="+mn-ea"/>
                <a:ea typeface="+mn-ea"/>
              </a:rPr>
              <a:t>A</a:t>
            </a:r>
            <a:endParaRPr lang="en-US" altLang="zh-CN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炸鸡排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西红柿鸡蛋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香菇油菜</a:t>
            </a:r>
            <a:endParaRPr lang="en-US" altLang="zh-CN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endParaRPr lang="zh-CN" altLang="en-US" sz="1100" dirty="0">
              <a:latin typeface="+mn-ea"/>
              <a:ea typeface="+mn-ea"/>
            </a:endParaRPr>
          </a:p>
        </p:txBody>
      </p:sp>
      <p:sp>
        <p:nvSpPr>
          <p:cNvPr id="5" name="文本框 113667"/>
          <p:cNvSpPr txBox="1">
            <a:spLocks noChangeArrowheads="1"/>
          </p:cNvSpPr>
          <p:nvPr/>
        </p:nvSpPr>
        <p:spPr bwMode="auto">
          <a:xfrm>
            <a:off x="3385560" y="1377374"/>
            <a:ext cx="1674019" cy="2089034"/>
          </a:xfrm>
          <a:prstGeom prst="rect">
            <a:avLst/>
          </a:prstGeom>
          <a:solidFill>
            <a:srgbClr val="8BC24A"/>
          </a:solidFill>
          <a:ln w="28575">
            <a:solidFill>
              <a:schemeClr val="tx1"/>
            </a:solidFill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100" dirty="0">
                <a:latin typeface="+mn-ea"/>
                <a:ea typeface="+mn-ea"/>
              </a:rPr>
              <a:t>B</a:t>
            </a:r>
            <a:endParaRPr lang="en-US" altLang="zh-CN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猪肉粉条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家常豆腐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香菜冬瓜</a:t>
            </a:r>
            <a:endParaRPr lang="en-US" altLang="zh-CN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endParaRPr lang="zh-CN" altLang="en-US" sz="1100" dirty="0">
              <a:latin typeface="+mn-ea"/>
              <a:ea typeface="+mn-ea"/>
            </a:endParaRPr>
          </a:p>
        </p:txBody>
      </p:sp>
      <p:sp>
        <p:nvSpPr>
          <p:cNvPr id="6" name="文本框 113668"/>
          <p:cNvSpPr txBox="1">
            <a:spLocks noChangeArrowheads="1"/>
          </p:cNvSpPr>
          <p:nvPr/>
        </p:nvSpPr>
        <p:spPr bwMode="auto">
          <a:xfrm>
            <a:off x="5383429" y="1377374"/>
            <a:ext cx="1782366" cy="2089034"/>
          </a:xfrm>
          <a:prstGeom prst="rect">
            <a:avLst/>
          </a:prstGeom>
          <a:solidFill>
            <a:srgbClr val="9E9E9E"/>
          </a:solidFill>
          <a:ln w="28575">
            <a:solidFill>
              <a:schemeClr val="tx1"/>
            </a:solidFill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100" dirty="0">
                <a:latin typeface="+mn-ea"/>
                <a:ea typeface="+mn-ea"/>
              </a:rPr>
              <a:t>C</a:t>
            </a:r>
            <a:endParaRPr lang="en-US" altLang="zh-CN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辣子鸡丁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土豆牛肉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韭菜豆芽</a:t>
            </a:r>
            <a:endParaRPr lang="en-US" altLang="zh-CN" sz="21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endParaRPr lang="zh-CN" altLang="en-US" sz="1100" dirty="0">
              <a:latin typeface="+mn-ea"/>
              <a:ea typeface="+mn-ea"/>
            </a:endParaRPr>
          </a:p>
        </p:txBody>
      </p:sp>
      <p:sp>
        <p:nvSpPr>
          <p:cNvPr id="7" name="圆角矩形标注 113670"/>
          <p:cNvSpPr>
            <a:spLocks noChangeArrowheads="1"/>
          </p:cNvSpPr>
          <p:nvPr/>
        </p:nvSpPr>
        <p:spPr bwMode="auto">
          <a:xfrm>
            <a:off x="3544067" y="3808828"/>
            <a:ext cx="3456384" cy="539354"/>
          </a:xfrm>
          <a:prstGeom prst="wedgeRoundRectCallout">
            <a:avLst>
              <a:gd name="adj1" fmla="val 57495"/>
              <a:gd name="adj2" fmla="val 37144"/>
              <a:gd name="adj3" fmla="val 16667"/>
            </a:avLst>
          </a:prstGeom>
          <a:solidFill>
            <a:srgbClr val="00BCD5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latin typeface="+mn-ea"/>
                <a:ea typeface="+mn-ea"/>
              </a:rPr>
              <a:t>你会选择哪一种呢？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208628" y="759537"/>
            <a:ext cx="2278967" cy="1506122"/>
            <a:chOff x="3057378" y="1076099"/>
            <a:chExt cx="3038622" cy="2008163"/>
          </a:xfrm>
        </p:grpSpPr>
        <p:sp>
          <p:nvSpPr>
            <p:cNvPr id="18" name="思想气泡: 云 17"/>
            <p:cNvSpPr/>
            <p:nvPr/>
          </p:nvSpPr>
          <p:spPr>
            <a:xfrm>
              <a:off x="3057378" y="1076099"/>
              <a:ext cx="3038622" cy="2008163"/>
            </a:xfrm>
            <a:prstGeom prst="cloudCallout">
              <a:avLst>
                <a:gd name="adj1" fmla="val -59259"/>
                <a:gd name="adj2" fmla="val 28875"/>
              </a:avLst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13665"/>
            <p:cNvSpPr txBox="1">
              <a:spLocks noChangeArrowheads="1"/>
            </p:cNvSpPr>
            <p:nvPr/>
          </p:nvSpPr>
          <p:spPr bwMode="auto">
            <a:xfrm>
              <a:off x="3415467" y="1484642"/>
              <a:ext cx="2582059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+mn-ea"/>
                  <a:ea typeface="+mn-ea"/>
                </a:rPr>
                <a:t>下午打篮球，多吃点肉吧！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82305" y="759537"/>
            <a:ext cx="2278967" cy="1506122"/>
            <a:chOff x="3057378" y="1076099"/>
            <a:chExt cx="3038622" cy="2008163"/>
          </a:xfrm>
        </p:grpSpPr>
        <p:sp>
          <p:nvSpPr>
            <p:cNvPr id="22" name="思想气泡: 云 21"/>
            <p:cNvSpPr/>
            <p:nvPr/>
          </p:nvSpPr>
          <p:spPr>
            <a:xfrm>
              <a:off x="3057378" y="1076099"/>
              <a:ext cx="3038622" cy="2008163"/>
            </a:xfrm>
            <a:prstGeom prst="cloudCallout">
              <a:avLst>
                <a:gd name="adj1" fmla="val 68518"/>
                <a:gd name="adj2" fmla="val 30276"/>
              </a:avLst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113665"/>
            <p:cNvSpPr txBox="1">
              <a:spLocks noChangeArrowheads="1"/>
            </p:cNvSpPr>
            <p:nvPr/>
          </p:nvSpPr>
          <p:spPr bwMode="auto">
            <a:xfrm>
              <a:off x="3513941" y="1603126"/>
              <a:ext cx="2582059" cy="1415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+mn-ea"/>
                  <a:ea typeface="+mn-ea"/>
                </a:rPr>
                <a:t>我要减肥，只吃菜！吃菜！！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</p:grpSp>
      <p:sp>
        <p:nvSpPr>
          <p:cNvPr id="24" name="文本框 113665"/>
          <p:cNvSpPr txBox="1">
            <a:spLocks noChangeArrowheads="1"/>
          </p:cNvSpPr>
          <p:nvPr/>
        </p:nvSpPr>
        <p:spPr bwMode="auto">
          <a:xfrm>
            <a:off x="2818899" y="2655005"/>
            <a:ext cx="3467842" cy="39241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怎样饮食才科学、营养呢？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2737243" y="3436767"/>
            <a:ext cx="5160460" cy="916915"/>
          </a:xfrm>
          <a:prstGeom prst="wedgeRoundRectCallout">
            <a:avLst>
              <a:gd name="adj1" fmla="val -56116"/>
              <a:gd name="adj2" fmla="val -7384"/>
              <a:gd name="adj3" fmla="val 16667"/>
            </a:avLst>
          </a:prstGeom>
          <a:solidFill>
            <a:srgbClr val="FFFFFF"/>
          </a:solidFill>
          <a:ln w="28575">
            <a:solidFill>
              <a:srgbClr val="92D050"/>
            </a:solidFill>
            <a:miter lim="800000"/>
          </a:ln>
        </p:spPr>
        <p:txBody>
          <a:bodyPr lIns="68580" tIns="34290" rIns="68580" bIns="34290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100" b="1" dirty="0">
                <a:latin typeface="+mn-ea"/>
                <a:ea typeface="+mn-ea"/>
              </a:rPr>
              <a:t>10</a:t>
            </a:r>
            <a:r>
              <a:rPr lang="zh-CN" altLang="en-US" sz="2100" b="1" dirty="0">
                <a:latin typeface="+mn-ea"/>
                <a:ea typeface="+mn-ea"/>
              </a:rPr>
              <a:t>岁左右的儿童从每顿午餐中获取的热量应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</a:rPr>
              <a:t>不低于</a:t>
            </a:r>
            <a:r>
              <a:rPr lang="en-US" altLang="zh-CN" sz="2100" b="1" dirty="0">
                <a:latin typeface="+mn-ea"/>
                <a:ea typeface="+mn-ea"/>
              </a:rPr>
              <a:t>2926</a:t>
            </a:r>
            <a:r>
              <a:rPr lang="zh-CN" altLang="en-US" sz="2100" b="1" dirty="0">
                <a:latin typeface="+mn-ea"/>
                <a:ea typeface="+mn-ea"/>
              </a:rPr>
              <a:t>千焦，脂肪应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</a:rPr>
              <a:t>不超过</a:t>
            </a:r>
            <a:r>
              <a:rPr lang="en-US" altLang="zh-CN" sz="2100" b="1" dirty="0">
                <a:latin typeface="+mn-ea"/>
                <a:ea typeface="+mn-ea"/>
              </a:rPr>
              <a:t>50</a:t>
            </a:r>
            <a:r>
              <a:rPr lang="zh-CN" altLang="en-US" sz="2100" b="1" dirty="0">
                <a:latin typeface="+mn-ea"/>
                <a:ea typeface="+mn-ea"/>
              </a:rPr>
              <a:t>克。</a:t>
            </a:r>
            <a:endParaRPr lang="zh-CN" altLang="en-US" sz="2100" b="1" dirty="0">
              <a:latin typeface="+mn-ea"/>
              <a:ea typeface="+mn-ea"/>
            </a:endParaRPr>
          </a:p>
        </p:txBody>
      </p:sp>
      <p:sp>
        <p:nvSpPr>
          <p:cNvPr id="31" name="流程图: 可选过程 30"/>
          <p:cNvSpPr/>
          <p:nvPr/>
        </p:nvSpPr>
        <p:spPr>
          <a:xfrm>
            <a:off x="3108273" y="3865454"/>
            <a:ext cx="2015197" cy="424203"/>
          </a:xfrm>
          <a:prstGeom prst="flowChartAlternateProcess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113665"/>
          <p:cNvSpPr txBox="1">
            <a:spLocks noChangeArrowheads="1"/>
          </p:cNvSpPr>
          <p:nvPr/>
        </p:nvSpPr>
        <p:spPr bwMode="auto">
          <a:xfrm>
            <a:off x="2779290" y="4494192"/>
            <a:ext cx="267316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等于或大于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2926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千焦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流程图: 可选过程 32"/>
          <p:cNvSpPr/>
          <p:nvPr/>
        </p:nvSpPr>
        <p:spPr>
          <a:xfrm>
            <a:off x="6172689" y="3905228"/>
            <a:ext cx="1604635" cy="424203"/>
          </a:xfrm>
          <a:prstGeom prst="flowChartAlternateProcess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113665"/>
          <p:cNvSpPr txBox="1">
            <a:spLocks noChangeArrowheads="1"/>
          </p:cNvSpPr>
          <p:nvPr/>
        </p:nvSpPr>
        <p:spPr bwMode="auto">
          <a:xfrm>
            <a:off x="6172688" y="4478584"/>
            <a:ext cx="213889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小于或等于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50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克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31" grpId="0" animBg="1"/>
      <p:bldP spid="32" grpId="0"/>
      <p:bldP spid="33" grpId="0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13665"/>
          <p:cNvSpPr txBox="1">
            <a:spLocks noChangeArrowheads="1"/>
          </p:cNvSpPr>
          <p:nvPr/>
        </p:nvSpPr>
        <p:spPr bwMode="auto">
          <a:xfrm>
            <a:off x="1088525" y="502946"/>
            <a:ext cx="1591322" cy="39241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营养小课堂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16" name="文本占位符 106498"/>
          <p:cNvSpPr txBox="1">
            <a:spLocks noChangeArrowheads="1"/>
          </p:cNvSpPr>
          <p:nvPr/>
        </p:nvSpPr>
        <p:spPr>
          <a:xfrm>
            <a:off x="1522949" y="1486166"/>
            <a:ext cx="7306353" cy="852023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    </a:t>
            </a:r>
            <a:r>
              <a:rPr lang="zh-CN" altLang="en-US" sz="1800" dirty="0"/>
              <a:t>正如电视需要耗电，卡车需要耗油，人的日常生活也需要能量。热量除了给人在从事运动，日常生活和生活所需的</a:t>
            </a:r>
            <a:r>
              <a:rPr lang="zh-CN" altLang="en-US" sz="1800" dirty="0">
                <a:solidFill>
                  <a:srgbClr val="FF0000"/>
                </a:solidFill>
              </a:rPr>
              <a:t>能量</a:t>
            </a:r>
            <a:r>
              <a:rPr lang="zh-CN" altLang="en-US" sz="1800" dirty="0"/>
              <a:t>外，同时也提供人体生命所需的能量；血液循环，呼吸和消化吸收等等。</a:t>
            </a:r>
            <a:endParaRPr lang="zh-CN" altLang="en-US" sz="1800" dirty="0"/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884187" y="957684"/>
            <a:ext cx="2327126" cy="477247"/>
          </a:xfrm>
          <a:prstGeom prst="wedgeRoundRectCallout">
            <a:avLst>
              <a:gd name="adj1" fmla="val -36745"/>
              <a:gd name="adj2" fmla="val 48339"/>
              <a:gd name="adj3" fmla="val 16667"/>
            </a:avLst>
          </a:prstGeom>
          <a:solidFill>
            <a:srgbClr val="FFFFFF"/>
          </a:solidFill>
          <a:ln w="28575">
            <a:solidFill>
              <a:srgbClr val="92D050"/>
            </a:solidFill>
            <a:miter lim="800000"/>
          </a:ln>
        </p:spPr>
        <p:txBody>
          <a:bodyPr lIns="68580" tIns="34290" rIns="68580" bIns="34290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100" b="1" dirty="0">
                <a:latin typeface="+mn-ea"/>
                <a:ea typeface="+mn-ea"/>
              </a:rPr>
              <a:t>为什么要有热量？</a:t>
            </a:r>
            <a:endParaRPr lang="zh-CN" altLang="en-US" sz="2100" b="1" dirty="0">
              <a:latin typeface="+mn-ea"/>
              <a:ea typeface="+mn-ea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1884187" y="2437452"/>
            <a:ext cx="2327126" cy="477247"/>
          </a:xfrm>
          <a:prstGeom prst="wedgeRoundRectCallout">
            <a:avLst>
              <a:gd name="adj1" fmla="val -36745"/>
              <a:gd name="adj2" fmla="val 46128"/>
              <a:gd name="adj3" fmla="val 16667"/>
            </a:avLst>
          </a:prstGeom>
          <a:solidFill>
            <a:srgbClr val="FFFFFF"/>
          </a:solidFill>
          <a:ln w="28575">
            <a:solidFill>
              <a:srgbClr val="92D050"/>
            </a:solidFill>
            <a:miter lim="800000"/>
          </a:ln>
        </p:spPr>
        <p:txBody>
          <a:bodyPr lIns="68580" tIns="34290" rIns="68580" bIns="34290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100" b="1" dirty="0">
                <a:latin typeface="+mn-ea"/>
                <a:ea typeface="+mn-ea"/>
              </a:rPr>
              <a:t>什么是脂肪？</a:t>
            </a:r>
            <a:endParaRPr lang="zh-CN" altLang="en-US" sz="2100" b="1" dirty="0">
              <a:latin typeface="+mn-ea"/>
              <a:ea typeface="+mn-ea"/>
            </a:endParaRPr>
          </a:p>
        </p:txBody>
      </p:sp>
      <p:sp>
        <p:nvSpPr>
          <p:cNvPr id="19" name="文本占位符 107522"/>
          <p:cNvSpPr txBox="1">
            <a:spLocks noChangeArrowheads="1"/>
          </p:cNvSpPr>
          <p:nvPr/>
        </p:nvSpPr>
        <p:spPr>
          <a:xfrm>
            <a:off x="1522949" y="2960011"/>
            <a:ext cx="7188890" cy="1062395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/>
              <a:t>    脂肪也就是俗称的“肥肉”或“油脂”。正常情况下，体内保持有一定量的脂肪沉积，可以帮助</a:t>
            </a:r>
            <a:r>
              <a:rPr lang="zh-CN" altLang="en-US" sz="1800" dirty="0">
                <a:solidFill>
                  <a:srgbClr val="00B050"/>
                </a:solidFill>
              </a:rPr>
              <a:t>维持人体体温</a:t>
            </a:r>
            <a:r>
              <a:rPr lang="zh-CN" altLang="en-US" sz="1800" dirty="0"/>
              <a:t>的稳定，提供机体需要的能量，参与机体的各项代谢活动。但</a:t>
            </a:r>
            <a:r>
              <a:rPr lang="zh-CN" altLang="en-US" sz="1800" dirty="0">
                <a:solidFill>
                  <a:srgbClr val="FF0000"/>
                </a:solidFill>
              </a:rPr>
              <a:t>脂肪超过一定的幅度</a:t>
            </a:r>
            <a:r>
              <a:rPr lang="zh-CN" altLang="en-US" sz="1800" dirty="0"/>
              <a:t>，人体的体重就会增加，体形也会发生变化，此时肥胖就发生。</a:t>
            </a:r>
            <a:endParaRPr lang="zh-CN" altLang="en-US" sz="1800" dirty="0"/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1884187" y="4067720"/>
            <a:ext cx="2327126" cy="477247"/>
          </a:xfrm>
          <a:prstGeom prst="wedgeRoundRectCallout">
            <a:avLst>
              <a:gd name="adj1" fmla="val -36745"/>
              <a:gd name="adj2" fmla="val 46128"/>
              <a:gd name="adj3" fmla="val 16667"/>
            </a:avLst>
          </a:prstGeom>
          <a:solidFill>
            <a:srgbClr val="FFFFFF"/>
          </a:solidFill>
          <a:ln w="28575">
            <a:solidFill>
              <a:srgbClr val="92D050"/>
            </a:solidFill>
            <a:miter lim="800000"/>
          </a:ln>
        </p:spPr>
        <p:txBody>
          <a:bodyPr lIns="68580" tIns="34290" rIns="68580" bIns="34290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100" b="1" dirty="0">
                <a:latin typeface="+mn-ea"/>
                <a:ea typeface="+mn-ea"/>
              </a:rPr>
              <a:t>蛋白质有什么用？</a:t>
            </a:r>
            <a:endParaRPr lang="zh-CN" altLang="en-US" sz="2100" b="1" dirty="0">
              <a:latin typeface="+mn-ea"/>
              <a:ea typeface="+mn-ea"/>
            </a:endParaRPr>
          </a:p>
        </p:txBody>
      </p:sp>
      <p:sp>
        <p:nvSpPr>
          <p:cNvPr id="21" name="文本占位符 106498"/>
          <p:cNvSpPr txBox="1">
            <a:spLocks noChangeArrowheads="1"/>
          </p:cNvSpPr>
          <p:nvPr/>
        </p:nvSpPr>
        <p:spPr>
          <a:xfrm>
            <a:off x="1522949" y="4620817"/>
            <a:ext cx="7188890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/>
              <a:t>    蛋白质能使我们具有</a:t>
            </a:r>
            <a:r>
              <a:rPr lang="zh-CN" altLang="en-US" sz="2000" dirty="0">
                <a:solidFill>
                  <a:srgbClr val="00B050"/>
                </a:solidFill>
              </a:rPr>
              <a:t>抵抗力，少生病</a:t>
            </a:r>
            <a:r>
              <a:rPr lang="zh-CN" altLang="en-US" sz="2000" dirty="0"/>
              <a:t>。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 animBg="1"/>
      <p:bldP spid="19" grpId="0"/>
      <p:bldP spid="20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48240" y="989863"/>
            <a:ext cx="2075920" cy="384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13665"/>
          <p:cNvSpPr txBox="1">
            <a:spLocks noChangeArrowheads="1"/>
          </p:cNvSpPr>
          <p:nvPr/>
        </p:nvSpPr>
        <p:spPr bwMode="auto">
          <a:xfrm>
            <a:off x="1457801" y="597448"/>
            <a:ext cx="5727272" cy="392415"/>
          </a:xfrm>
          <a:prstGeom prst="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活动一：今日菜谱的三种搭配符合营养标准吗？</a:t>
            </a:r>
            <a:endParaRPr lang="zh-CN" altLang="en-US" sz="2100" dirty="0">
              <a:latin typeface="+mn-ea"/>
              <a:ea typeface="+mn-ea"/>
            </a:endParaRPr>
          </a:p>
        </p:txBody>
      </p:sp>
      <p:graphicFrame>
        <p:nvGraphicFramePr>
          <p:cNvPr id="4" name="Group 166"/>
          <p:cNvGraphicFramePr/>
          <p:nvPr/>
        </p:nvGraphicFramePr>
        <p:xfrm>
          <a:off x="1087066" y="1202243"/>
          <a:ext cx="5264497" cy="3106741"/>
        </p:xfrm>
        <a:graphic>
          <a:graphicData uri="http://schemas.openxmlformats.org/drawingml/2006/table">
            <a:tbl>
              <a:tblPr/>
              <a:tblGrid>
                <a:gridCol w="691057"/>
                <a:gridCol w="1159277"/>
                <a:gridCol w="1138055"/>
                <a:gridCol w="1132748"/>
                <a:gridCol w="1143360"/>
              </a:tblGrid>
              <a:tr h="29719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编号</a:t>
                      </a:r>
                      <a:endParaRPr kumimoji="0" lang="zh-CN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菜名</a:t>
                      </a:r>
                      <a:endParaRPr kumimoji="0" lang="zh-CN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热量 </a:t>
                      </a: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kumimoji="0" lang="zh-CN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千焦</a:t>
                      </a:r>
                      <a:endParaRPr kumimoji="0" lang="zh-CN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脂肪 </a:t>
                      </a: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蛋白质 </a:t>
                      </a: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  <a:tr h="30862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猪肉粉条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2462</a:t>
                      </a:r>
                      <a:endParaRPr kumimoji="0" lang="en-US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862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炸鸡排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1254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kumimoji="0" lang="en-US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051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土豆炖牛肉</a:t>
                      </a:r>
                      <a:endParaRPr kumimoji="0" lang="zh-CN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1095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endParaRPr kumimoji="0" lang="en-US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862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辣子鸡丁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1033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862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西红柿鸡蛋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899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862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香菜冬瓜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564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862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家常豆腐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1020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kumimoji="0" lang="en-US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862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香菇油菜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911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862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韭菜豆芽</a:t>
                      </a:r>
                      <a:endParaRPr kumimoji="0" lang="zh-CN" altLang="en-US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497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1087066" y="4268766"/>
            <a:ext cx="5264496" cy="656311"/>
          </a:xfrm>
          <a:prstGeom prst="wedgeRoundRectCallout">
            <a:avLst>
              <a:gd name="adj1" fmla="val -49778"/>
              <a:gd name="adj2" fmla="val -3932"/>
              <a:gd name="adj3" fmla="val 16667"/>
            </a:avLst>
          </a:prstGeom>
          <a:solidFill>
            <a:srgbClr val="FFFFFF"/>
          </a:solidFill>
          <a:ln w="28575">
            <a:noFill/>
            <a:miter lim="800000"/>
          </a:ln>
        </p:spPr>
        <p:txBody>
          <a:bodyPr lIns="68580" tIns="34290" rIns="68580" bIns="34290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+mn-ea"/>
                <a:ea typeface="+mn-ea"/>
              </a:rPr>
              <a:t>10</a:t>
            </a:r>
            <a:r>
              <a:rPr lang="zh-CN" altLang="en-US" sz="1800" dirty="0">
                <a:latin typeface="+mn-ea"/>
                <a:ea typeface="+mn-ea"/>
              </a:rPr>
              <a:t>岁左右的儿童从每顿午餐中获取的热量应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不低于</a:t>
            </a:r>
            <a:r>
              <a:rPr lang="en-US" altLang="zh-CN" sz="1800" dirty="0">
                <a:latin typeface="+mn-ea"/>
                <a:ea typeface="+mn-ea"/>
              </a:rPr>
              <a:t>2926</a:t>
            </a:r>
            <a:r>
              <a:rPr lang="zh-CN" altLang="en-US" sz="1800" dirty="0">
                <a:latin typeface="+mn-ea"/>
                <a:ea typeface="+mn-ea"/>
              </a:rPr>
              <a:t>千焦，脂肪应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不超过</a:t>
            </a:r>
            <a:r>
              <a:rPr lang="en-US" altLang="zh-CN" sz="1800" dirty="0">
                <a:latin typeface="+mn-ea"/>
                <a:ea typeface="+mn-ea"/>
              </a:rPr>
              <a:t>50</a:t>
            </a:r>
            <a:r>
              <a:rPr lang="zh-CN" altLang="en-US" sz="1800" dirty="0">
                <a:latin typeface="+mn-ea"/>
                <a:ea typeface="+mn-ea"/>
              </a:rPr>
              <a:t>克。</a:t>
            </a:r>
            <a:endParaRPr lang="zh-CN" altLang="en-US" sz="1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3666"/>
          <p:cNvSpPr txBox="1">
            <a:spLocks noChangeArrowheads="1"/>
          </p:cNvSpPr>
          <p:nvPr/>
        </p:nvSpPr>
        <p:spPr bwMode="auto">
          <a:xfrm>
            <a:off x="4552564" y="282294"/>
            <a:ext cx="1273128" cy="1477328"/>
          </a:xfrm>
          <a:prstGeom prst="rect">
            <a:avLst/>
          </a:prstGeom>
          <a:solidFill>
            <a:srgbClr val="FFEB3C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A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1500" dirty="0">
                <a:latin typeface="+mn-ea"/>
                <a:ea typeface="+mn-ea"/>
              </a:rPr>
              <a:t>炸鸡排</a:t>
            </a:r>
            <a:endParaRPr lang="zh-CN" altLang="en-US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1500" dirty="0">
                <a:latin typeface="+mn-ea"/>
                <a:ea typeface="+mn-ea"/>
              </a:rPr>
              <a:t>西红柿鸡蛋</a:t>
            </a:r>
            <a:endParaRPr lang="zh-CN" altLang="en-US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1500" dirty="0">
                <a:latin typeface="+mn-ea"/>
                <a:ea typeface="+mn-ea"/>
              </a:rPr>
              <a:t>香菇油菜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endParaRPr lang="zh-CN" altLang="en-US" sz="600" dirty="0">
              <a:latin typeface="+mn-ea"/>
              <a:ea typeface="+mn-ea"/>
            </a:endParaRPr>
          </a:p>
        </p:txBody>
      </p:sp>
      <p:graphicFrame>
        <p:nvGraphicFramePr>
          <p:cNvPr id="3" name="Group 166"/>
          <p:cNvGraphicFramePr/>
          <p:nvPr/>
        </p:nvGraphicFramePr>
        <p:xfrm>
          <a:off x="98626" y="702515"/>
          <a:ext cx="4434504" cy="2597076"/>
        </p:xfrm>
        <a:graphic>
          <a:graphicData uri="http://schemas.openxmlformats.org/drawingml/2006/table">
            <a:tbl>
              <a:tblPr/>
              <a:tblGrid>
                <a:gridCol w="582106"/>
                <a:gridCol w="976506"/>
                <a:gridCol w="958631"/>
                <a:gridCol w="954161"/>
                <a:gridCol w="963100"/>
              </a:tblGrid>
              <a:tr h="25147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编号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菜名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热量 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千焦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脂肪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蛋白质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  <a:tr h="26062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猪肉粉条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2462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062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炸鸡排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1254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062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土豆炖牛肉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1095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062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辣子鸡丁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1033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062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西红柿鸡蛋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899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062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香菜冬瓜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564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062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家常豆腐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062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香菇油菜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062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韭菜豆芽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497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118062" y="3478345"/>
            <a:ext cx="4434502" cy="1094171"/>
          </a:xfrm>
          <a:prstGeom prst="wedgeRoundRectCallout">
            <a:avLst>
              <a:gd name="adj1" fmla="val -49778"/>
              <a:gd name="adj2" fmla="val -3932"/>
              <a:gd name="adj3" fmla="val 16667"/>
            </a:avLst>
          </a:prstGeom>
          <a:solidFill>
            <a:srgbClr val="FFFFFF"/>
          </a:solidFill>
          <a:ln w="28575">
            <a:solidFill>
              <a:srgbClr val="92D050"/>
            </a:solidFill>
            <a:miter lim="800000"/>
          </a:ln>
        </p:spPr>
        <p:txBody>
          <a:bodyPr lIns="68580" tIns="34290" rIns="68580" bIns="34290"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latin typeface="+mn-ea"/>
                <a:ea typeface="+mn-ea"/>
              </a:rPr>
              <a:t>营养标准：</a:t>
            </a:r>
            <a:r>
              <a:rPr lang="en-US" altLang="zh-CN" sz="1800" b="1" dirty="0">
                <a:latin typeface="+mn-ea"/>
                <a:ea typeface="+mn-ea"/>
              </a:rPr>
              <a:t>10</a:t>
            </a:r>
            <a:r>
              <a:rPr lang="zh-CN" altLang="en-US" sz="1800" b="1" dirty="0">
                <a:latin typeface="+mn-ea"/>
                <a:ea typeface="+mn-ea"/>
              </a:rPr>
              <a:t>岁左右的儿童从每顿午餐中获取的热量应</a:t>
            </a:r>
            <a:r>
              <a:rPr lang="zh-CN" altLang="en-US" sz="1800" b="1" dirty="0">
                <a:solidFill>
                  <a:srgbClr val="FF0000"/>
                </a:solidFill>
                <a:latin typeface="+mn-ea"/>
                <a:ea typeface="+mn-ea"/>
              </a:rPr>
              <a:t>不低于</a:t>
            </a:r>
            <a:r>
              <a:rPr lang="en-US" altLang="zh-CN" sz="1800" b="1" dirty="0">
                <a:latin typeface="+mn-ea"/>
                <a:ea typeface="+mn-ea"/>
              </a:rPr>
              <a:t>2926</a:t>
            </a:r>
            <a:r>
              <a:rPr lang="zh-CN" altLang="en-US" sz="1800" b="1" dirty="0">
                <a:latin typeface="+mn-ea"/>
                <a:ea typeface="+mn-ea"/>
              </a:rPr>
              <a:t>千焦，脂肪应</a:t>
            </a:r>
            <a:r>
              <a:rPr lang="zh-CN" altLang="en-US" sz="1800" b="1" dirty="0">
                <a:solidFill>
                  <a:srgbClr val="FF0000"/>
                </a:solidFill>
                <a:latin typeface="+mn-ea"/>
                <a:ea typeface="+mn-ea"/>
              </a:rPr>
              <a:t>不超过</a:t>
            </a:r>
            <a:r>
              <a:rPr lang="en-US" altLang="zh-CN" sz="1800" b="1" dirty="0">
                <a:latin typeface="+mn-ea"/>
                <a:ea typeface="+mn-ea"/>
              </a:rPr>
              <a:t>50</a:t>
            </a:r>
            <a:r>
              <a:rPr lang="zh-CN" altLang="en-US" sz="1800" b="1" dirty="0">
                <a:latin typeface="+mn-ea"/>
                <a:ea typeface="+mn-ea"/>
              </a:rPr>
              <a:t>克。</a:t>
            </a:r>
            <a:endParaRPr lang="zh-CN" altLang="en-US" sz="1800" b="1" dirty="0">
              <a:latin typeface="+mn-ea"/>
              <a:ea typeface="+mn-ea"/>
            </a:endParaRPr>
          </a:p>
        </p:txBody>
      </p:sp>
      <p:sp>
        <p:nvSpPr>
          <p:cNvPr id="6" name="文本占位符 106498"/>
          <p:cNvSpPr txBox="1">
            <a:spLocks noChangeArrowheads="1"/>
          </p:cNvSpPr>
          <p:nvPr/>
        </p:nvSpPr>
        <p:spPr>
          <a:xfrm>
            <a:off x="5806257" y="366422"/>
            <a:ext cx="295421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/>
              <a:t>热量：</a:t>
            </a:r>
            <a:r>
              <a:rPr lang="en-US" altLang="zh-CN" sz="2000" dirty="0"/>
              <a:t>1254+899+911=3064</a:t>
            </a:r>
            <a:endParaRPr lang="zh-CN" altLang="en-US" sz="1400" dirty="0"/>
          </a:p>
        </p:txBody>
      </p:sp>
      <p:sp>
        <p:nvSpPr>
          <p:cNvPr id="7" name="文本占位符 106498"/>
          <p:cNvSpPr txBox="1">
            <a:spLocks noChangeArrowheads="1"/>
          </p:cNvSpPr>
          <p:nvPr/>
        </p:nvSpPr>
        <p:spPr>
          <a:xfrm>
            <a:off x="5756990" y="1100560"/>
            <a:ext cx="295421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/>
              <a:t>脂肪：</a:t>
            </a:r>
            <a:r>
              <a:rPr lang="en-US" altLang="zh-CN" sz="2000" dirty="0"/>
              <a:t>19+15+11=45</a:t>
            </a:r>
            <a:endParaRPr lang="zh-CN" altLang="en-US" sz="1400" dirty="0"/>
          </a:p>
        </p:txBody>
      </p:sp>
      <p:sp>
        <p:nvSpPr>
          <p:cNvPr id="8" name="文本框 113667"/>
          <p:cNvSpPr txBox="1">
            <a:spLocks noChangeArrowheads="1"/>
          </p:cNvSpPr>
          <p:nvPr/>
        </p:nvSpPr>
        <p:spPr bwMode="auto">
          <a:xfrm>
            <a:off x="4533129" y="1854199"/>
            <a:ext cx="1273128" cy="1477328"/>
          </a:xfrm>
          <a:prstGeom prst="rect">
            <a:avLst/>
          </a:prstGeom>
          <a:solidFill>
            <a:srgbClr val="8BC24A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B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1500" dirty="0">
                <a:latin typeface="+mn-ea"/>
                <a:ea typeface="+mn-ea"/>
              </a:rPr>
              <a:t>猪肉粉条</a:t>
            </a:r>
            <a:endParaRPr lang="zh-CN" altLang="en-US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1500" dirty="0">
                <a:latin typeface="+mn-ea"/>
                <a:ea typeface="+mn-ea"/>
              </a:rPr>
              <a:t>家常豆腐</a:t>
            </a:r>
            <a:endParaRPr lang="zh-CN" altLang="en-US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1500" dirty="0">
                <a:latin typeface="+mn-ea"/>
                <a:ea typeface="+mn-ea"/>
              </a:rPr>
              <a:t>香菜冬瓜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endParaRPr lang="zh-CN" altLang="en-US" sz="600" dirty="0">
              <a:latin typeface="+mn-ea"/>
              <a:ea typeface="+mn-ea"/>
            </a:endParaRPr>
          </a:p>
        </p:txBody>
      </p:sp>
      <p:sp>
        <p:nvSpPr>
          <p:cNvPr id="9" name="文本框 113668"/>
          <p:cNvSpPr txBox="1">
            <a:spLocks noChangeArrowheads="1"/>
          </p:cNvSpPr>
          <p:nvPr/>
        </p:nvSpPr>
        <p:spPr bwMode="auto">
          <a:xfrm>
            <a:off x="4533129" y="3433893"/>
            <a:ext cx="1273128" cy="1477328"/>
          </a:xfrm>
          <a:prstGeom prst="rect">
            <a:avLst/>
          </a:prstGeom>
          <a:solidFill>
            <a:srgbClr val="9E9E9E"/>
          </a:solidFill>
          <a:ln w="2857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500" dirty="0">
                <a:latin typeface="+mn-ea"/>
                <a:ea typeface="+mn-ea"/>
              </a:rPr>
              <a:t>C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1500" dirty="0">
                <a:latin typeface="+mn-ea"/>
                <a:ea typeface="+mn-ea"/>
              </a:rPr>
              <a:t>辣子鸡丁</a:t>
            </a:r>
            <a:endParaRPr lang="zh-CN" altLang="en-US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1500" dirty="0">
                <a:latin typeface="+mn-ea"/>
                <a:ea typeface="+mn-ea"/>
              </a:rPr>
              <a:t>土豆牛肉</a:t>
            </a:r>
            <a:endParaRPr lang="zh-CN" altLang="en-US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1500" dirty="0">
                <a:latin typeface="+mn-ea"/>
                <a:ea typeface="+mn-ea"/>
              </a:rPr>
              <a:t>韭菜豆芽</a:t>
            </a:r>
            <a:endParaRPr lang="en-US" altLang="zh-CN" sz="1500" dirty="0">
              <a:latin typeface="+mn-ea"/>
              <a:ea typeface="+mn-ea"/>
            </a:endParaRPr>
          </a:p>
          <a:p>
            <a:pPr algn="ctr">
              <a:spcBef>
                <a:spcPct val="50000"/>
              </a:spcBef>
            </a:pPr>
            <a:endParaRPr lang="zh-CN" altLang="en-US" sz="600" dirty="0">
              <a:latin typeface="+mn-ea"/>
              <a:ea typeface="+mn-ea"/>
            </a:endParaRPr>
          </a:p>
        </p:txBody>
      </p:sp>
      <p:sp>
        <p:nvSpPr>
          <p:cNvPr id="10" name="文本占位符 106498"/>
          <p:cNvSpPr txBox="1">
            <a:spLocks noChangeArrowheads="1"/>
          </p:cNvSpPr>
          <p:nvPr/>
        </p:nvSpPr>
        <p:spPr>
          <a:xfrm>
            <a:off x="5788685" y="1951886"/>
            <a:ext cx="3161375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/>
              <a:t>热量：</a:t>
            </a:r>
            <a:r>
              <a:rPr lang="en-US" altLang="zh-CN" sz="2000" dirty="0"/>
              <a:t>2462+1020+564=4046</a:t>
            </a:r>
            <a:endParaRPr lang="zh-CN" altLang="en-US" sz="1400" dirty="0"/>
          </a:p>
        </p:txBody>
      </p:sp>
      <p:sp>
        <p:nvSpPr>
          <p:cNvPr id="11" name="文本占位符 106498"/>
          <p:cNvSpPr txBox="1">
            <a:spLocks noChangeArrowheads="1"/>
          </p:cNvSpPr>
          <p:nvPr/>
        </p:nvSpPr>
        <p:spPr>
          <a:xfrm>
            <a:off x="5747272" y="2692889"/>
            <a:ext cx="295421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/>
              <a:t>脂肪：</a:t>
            </a:r>
            <a:r>
              <a:rPr lang="en-US" altLang="zh-CN" sz="2000" dirty="0"/>
              <a:t>25+16+12=53</a:t>
            </a:r>
            <a:endParaRPr lang="zh-CN" altLang="en-US" sz="1400" dirty="0"/>
          </a:p>
        </p:txBody>
      </p:sp>
      <p:sp>
        <p:nvSpPr>
          <p:cNvPr id="12" name="文本占位符 106498"/>
          <p:cNvSpPr txBox="1">
            <a:spLocks noChangeArrowheads="1"/>
          </p:cNvSpPr>
          <p:nvPr/>
        </p:nvSpPr>
        <p:spPr>
          <a:xfrm>
            <a:off x="5747272" y="3558263"/>
            <a:ext cx="3161375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/>
              <a:t>热量：</a:t>
            </a:r>
            <a:r>
              <a:rPr lang="en-US" altLang="zh-CN" sz="2000" dirty="0"/>
              <a:t>1033+1095+497=2625</a:t>
            </a:r>
            <a:endParaRPr lang="zh-CN" altLang="en-US" sz="1400" dirty="0"/>
          </a:p>
        </p:txBody>
      </p:sp>
      <p:sp>
        <p:nvSpPr>
          <p:cNvPr id="13" name="文本占位符 106498"/>
          <p:cNvSpPr txBox="1">
            <a:spLocks noChangeArrowheads="1"/>
          </p:cNvSpPr>
          <p:nvPr/>
        </p:nvSpPr>
        <p:spPr>
          <a:xfrm>
            <a:off x="5788685" y="4242941"/>
            <a:ext cx="2954214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/>
              <a:t>脂肪：</a:t>
            </a:r>
            <a:r>
              <a:rPr lang="en-US" altLang="zh-CN" sz="2000" dirty="0"/>
              <a:t>18+23+7=48</a:t>
            </a:r>
            <a:endParaRPr lang="zh-CN" altLang="en-US" sz="1400" dirty="0"/>
          </a:p>
        </p:txBody>
      </p:sp>
      <p:sp>
        <p:nvSpPr>
          <p:cNvPr id="14" name="文本占位符 106498"/>
          <p:cNvSpPr txBox="1">
            <a:spLocks noChangeArrowheads="1"/>
          </p:cNvSpPr>
          <p:nvPr/>
        </p:nvSpPr>
        <p:spPr>
          <a:xfrm>
            <a:off x="8642501" y="626701"/>
            <a:ext cx="728001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√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5" name="文本占位符 106498"/>
          <p:cNvSpPr txBox="1">
            <a:spLocks noChangeArrowheads="1"/>
          </p:cNvSpPr>
          <p:nvPr/>
        </p:nvSpPr>
        <p:spPr>
          <a:xfrm>
            <a:off x="8642501" y="1046207"/>
            <a:ext cx="728001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√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6" name="文本占位符 106498"/>
          <p:cNvSpPr txBox="1">
            <a:spLocks noChangeArrowheads="1"/>
          </p:cNvSpPr>
          <p:nvPr/>
        </p:nvSpPr>
        <p:spPr>
          <a:xfrm>
            <a:off x="6702731" y="1474976"/>
            <a:ext cx="1762688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符合标准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7" name="文本占位符 106498"/>
          <p:cNvSpPr txBox="1">
            <a:spLocks noChangeArrowheads="1"/>
          </p:cNvSpPr>
          <p:nvPr/>
        </p:nvSpPr>
        <p:spPr>
          <a:xfrm>
            <a:off x="8659282" y="2202031"/>
            <a:ext cx="728001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√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8" name="文本占位符 106498"/>
          <p:cNvSpPr txBox="1">
            <a:spLocks noChangeArrowheads="1"/>
          </p:cNvSpPr>
          <p:nvPr/>
        </p:nvSpPr>
        <p:spPr>
          <a:xfrm>
            <a:off x="8642501" y="2653347"/>
            <a:ext cx="728001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>
                <a:solidFill>
                  <a:srgbClr val="FF0000"/>
                </a:solidFill>
              </a:rPr>
              <a:t>×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9" name="文本占位符 106498"/>
          <p:cNvSpPr txBox="1">
            <a:spLocks noChangeArrowheads="1"/>
          </p:cNvSpPr>
          <p:nvPr/>
        </p:nvSpPr>
        <p:spPr>
          <a:xfrm>
            <a:off x="6702731" y="3074867"/>
            <a:ext cx="1762688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不符合标准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0" name="文本占位符 106498"/>
          <p:cNvSpPr txBox="1">
            <a:spLocks noChangeArrowheads="1"/>
          </p:cNvSpPr>
          <p:nvPr/>
        </p:nvSpPr>
        <p:spPr>
          <a:xfrm>
            <a:off x="8642501" y="3809171"/>
            <a:ext cx="728001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>
                <a:solidFill>
                  <a:srgbClr val="FF0000"/>
                </a:solidFill>
              </a:rPr>
              <a:t>×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1" name="文本占位符 106498"/>
          <p:cNvSpPr txBox="1">
            <a:spLocks noChangeArrowheads="1"/>
          </p:cNvSpPr>
          <p:nvPr/>
        </p:nvSpPr>
        <p:spPr>
          <a:xfrm>
            <a:off x="8642501" y="4176879"/>
            <a:ext cx="728001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√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2" name="文本占位符 106498"/>
          <p:cNvSpPr txBox="1">
            <a:spLocks noChangeArrowheads="1"/>
          </p:cNvSpPr>
          <p:nvPr/>
        </p:nvSpPr>
        <p:spPr>
          <a:xfrm>
            <a:off x="6776587" y="4572516"/>
            <a:ext cx="1762688" cy="33140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不符合标准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3665"/>
          <p:cNvSpPr txBox="1">
            <a:spLocks noChangeArrowheads="1"/>
          </p:cNvSpPr>
          <p:nvPr/>
        </p:nvSpPr>
        <p:spPr bwMode="auto">
          <a:xfrm>
            <a:off x="2671139" y="527583"/>
            <a:ext cx="3268944" cy="392415"/>
          </a:xfrm>
          <a:prstGeom prst="rect">
            <a:avLst/>
          </a:prstGeo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活动二：营养搭配大挑战</a:t>
            </a:r>
            <a:endParaRPr lang="zh-CN" altLang="en-US" sz="2100" dirty="0">
              <a:latin typeface="+mn-ea"/>
              <a:ea typeface="+mn-ea"/>
            </a:endParaRPr>
          </a:p>
        </p:txBody>
      </p:sp>
      <p:graphicFrame>
        <p:nvGraphicFramePr>
          <p:cNvPr id="3" name="Group 166"/>
          <p:cNvGraphicFramePr/>
          <p:nvPr/>
        </p:nvGraphicFramePr>
        <p:xfrm>
          <a:off x="1669754" y="2176093"/>
          <a:ext cx="5461630" cy="2712860"/>
        </p:xfrm>
        <a:graphic>
          <a:graphicData uri="http://schemas.openxmlformats.org/drawingml/2006/table">
            <a:tbl>
              <a:tblPr/>
              <a:tblGrid>
                <a:gridCol w="716934"/>
                <a:gridCol w="1202686"/>
                <a:gridCol w="1180670"/>
                <a:gridCol w="1175165"/>
                <a:gridCol w="1186175"/>
              </a:tblGrid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编号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菜名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热量 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千焦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脂肪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蛋白质 </a:t>
                      </a: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g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猪肉粉条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2462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炸鸡排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1254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土豆炖牛肉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1095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辣子鸡丁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1033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西红柿鸡蛋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899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香菜冬瓜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564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家常豆腐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1020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香菇油菜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韭菜豆芽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497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34299" marB="34299" horzOverflow="overflow">
                    <a:lnL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8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19787"/>
          <p:cNvSpPr txBox="1">
            <a:spLocks noChangeArrowheads="1"/>
          </p:cNvSpPr>
          <p:nvPr/>
        </p:nvSpPr>
        <p:spPr bwMode="auto">
          <a:xfrm>
            <a:off x="548860" y="1036575"/>
            <a:ext cx="8197728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+mn-ea"/>
                <a:ea typeface="+mn-ea"/>
              </a:rPr>
              <a:t>1. </a:t>
            </a:r>
            <a:r>
              <a:rPr lang="zh-CN" altLang="en-US" sz="2100" dirty="0">
                <a:latin typeface="+mn-ea"/>
                <a:ea typeface="+mn-ea"/>
              </a:rPr>
              <a:t>用下列的菜进行搭配，每个套餐</a:t>
            </a:r>
            <a:r>
              <a:rPr lang="en-US" altLang="zh-CN" sz="2100" dirty="0">
                <a:latin typeface="+mn-ea"/>
                <a:ea typeface="+mn-ea"/>
              </a:rPr>
              <a:t>3</a:t>
            </a:r>
            <a:r>
              <a:rPr lang="zh-CN" altLang="en-US" sz="2100" dirty="0">
                <a:latin typeface="+mn-ea"/>
                <a:ea typeface="+mn-ea"/>
              </a:rPr>
              <a:t>个菜，要求符合营养标准。</a:t>
            </a:r>
            <a:endParaRPr lang="zh-CN" altLang="en-US" sz="2100" dirty="0">
              <a:latin typeface="+mn-ea"/>
              <a:ea typeface="+mn-ea"/>
            </a:endParaRPr>
          </a:p>
          <a:p>
            <a:r>
              <a:rPr lang="en-US" altLang="zh-CN" sz="2100" dirty="0">
                <a:latin typeface="+mn-ea"/>
                <a:ea typeface="+mn-ea"/>
              </a:rPr>
              <a:t>2. </a:t>
            </a:r>
            <a:r>
              <a:rPr lang="zh-CN" altLang="en-US" sz="2100" dirty="0">
                <a:latin typeface="+mn-ea"/>
                <a:ea typeface="+mn-ea"/>
              </a:rPr>
              <a:t>小组合作设计套餐，并要计算出热量和脂肪含量。方案越多的小组获胜（四人一小组，一人点餐，一人报数据，一人计算，一人记录）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uild="p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5a990105-5342-4750-ae92-f67e09d065d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3546</Words>
  <Application>WPS 演示</Application>
  <PresentationFormat>全屏显示(16:9)</PresentationFormat>
  <Paragraphs>1268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楷体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116</cp:revision>
  <dcterms:created xsi:type="dcterms:W3CDTF">2019-05-20T10:58:00Z</dcterms:created>
  <dcterms:modified xsi:type="dcterms:W3CDTF">2023-02-05T10:17:35Z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F8010A8079B94F0BAD98CCFF047D7E95</vt:lpwstr>
  </property>
</Properties>
</file>