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3"/>
    <p:sldId id="281" r:id="rId4"/>
    <p:sldId id="258" r:id="rId5"/>
    <p:sldId id="260" r:id="rId6"/>
    <p:sldId id="259" r:id="rId7"/>
    <p:sldId id="261" r:id="rId8"/>
    <p:sldId id="264" r:id="rId9"/>
    <p:sldId id="265" r:id="rId10"/>
    <p:sldId id="266" r:id="rId11"/>
    <p:sldId id="267" r:id="rId12"/>
    <p:sldId id="271" r:id="rId13"/>
    <p:sldId id="279" r:id="rId14"/>
    <p:sldId id="275" r:id="rId15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71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30" d="100"/>
          <a:sy n="130" d="100"/>
        </p:scale>
        <p:origin x="-1074" y="-348"/>
      </p:cViewPr>
      <p:guideLst>
        <p:guide orient="horz" pos="2160"/>
        <p:guide pos="2871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57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FC590-0844-41A1-87C2-A913459D2A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D3CDB-991B-4F87-952B-61F2956F95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E86842-B7F2-4EEC-8DD4-8730ED5FB2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1AD760-E12A-4C6E-BDD2-F4FF04505E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2670300"/>
            <a:ext cx="7349400" cy="11043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22ABA2-76AD-4A27-96D5-783BF5FDFA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66D6080-9580-4727-8491-6F3AC5014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22ABA2-76AD-4A27-96D5-783BF5FDFA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66D6080-9580-4727-8491-6F3AC5014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1863000"/>
            <a:ext cx="7349400" cy="7641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2670300"/>
            <a:ext cx="7349400" cy="3537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22ABA2-76AD-4A27-96D5-783BF5FDFA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66D6080-9580-4727-8491-6F3AC5014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117800"/>
            <a:ext cx="8226900" cy="3569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22ABA2-76AD-4A27-96D5-783BF5FDFA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66D6080-9580-4727-8491-6F3AC5014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3461400"/>
            <a:ext cx="5826600" cy="6507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22ABA2-76AD-4A27-96D5-783BF5FDFA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66D6080-9580-4727-8491-6F3AC5014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125900"/>
            <a:ext cx="3882600" cy="35613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125900"/>
            <a:ext cx="3882600" cy="35613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22ABA2-76AD-4A27-96D5-783BF5FDFA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66D6080-9580-4727-8491-6F3AC5014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390500"/>
            <a:ext cx="4006800" cy="32967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066297"/>
            <a:ext cx="4006800" cy="2862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390500"/>
            <a:ext cx="4006800" cy="32967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22ABA2-76AD-4A27-96D5-783BF5FDFA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66D6080-9580-4727-8491-6F3AC5014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56300"/>
            <a:ext cx="8226900" cy="5292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22ABA2-76AD-4A27-96D5-783BF5FDFA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66D6080-9580-4727-8491-6F3AC5014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22ABA2-76AD-4A27-96D5-783BF5FDFA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66D6080-9580-4727-8491-6F3AC5014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166400"/>
            <a:ext cx="3924808" cy="3456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166400"/>
            <a:ext cx="3920400" cy="3456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22ABA2-76AD-4A27-96D5-783BF5FDFA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66D6080-9580-4727-8491-6F3AC5014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6876900" cy="3771900"/>
          </a:xfrm>
        </p:spPr>
        <p:txBody>
          <a:bodyPr vert="eaVert" lIns="46800" r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322ABA2-76AD-4A27-96D5-783BF5FDFA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66D6080-9580-4727-8491-6F3AC5014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456010" y="456010"/>
            <a:ext cx="8227219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  <p:custDataLst>
              <p:tags r:id="rId13"/>
            </p:custDataLst>
          </p:nvPr>
        </p:nvSpPr>
        <p:spPr bwMode="auto">
          <a:xfrm>
            <a:off x="456010" y="1117998"/>
            <a:ext cx="8227219" cy="3569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581" y="4736307"/>
            <a:ext cx="2024063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A322ABA2-76AD-4A27-96D5-783BF5FDFA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291" y="4736307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75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7975" y="4736307"/>
            <a:ext cx="2025254" cy="23693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750">
                <a:solidFill>
                  <a:srgbClr val="898989"/>
                </a:solidFill>
              </a:defRPr>
            </a:lvl1pPr>
          </a:lstStyle>
          <a:p>
            <a:fld id="{E66D6080-9580-4727-8491-6F3AC50141CB}" type="slidenum">
              <a:rPr lang="zh-CN" altLang="en-US" smtClean="0"/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700" b="1" kern="1200" spc="225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●"/>
        <a:defRPr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Wingdings" panose="05000000000000000000" pitchFamily="2" charset="2"/>
        <a:buChar char=""/>
        <a:tabLst>
          <a:tab pos="1207135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Arial" panose="020B0604020202020204" pitchFamily="34" charset="0"/>
        <a:buChar char="•"/>
        <a:tabLst>
          <a:tab pos="1207135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image" Target="../media/image7.png"/><Relationship Id="rId6" Type="http://schemas.openxmlformats.org/officeDocument/2006/relationships/tags" Target="../tags/tag44.xml"/><Relationship Id="rId5" Type="http://schemas.openxmlformats.org/officeDocument/2006/relationships/image" Target="../media/image6.png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6.xml"/><Relationship Id="rId11" Type="http://schemas.openxmlformats.org/officeDocument/2006/relationships/tags" Target="../tags/tag48.xml"/><Relationship Id="rId10" Type="http://schemas.openxmlformats.org/officeDocument/2006/relationships/tags" Target="../tags/tag47.xml"/><Relationship Id="rId1" Type="http://schemas.openxmlformats.org/officeDocument/2006/relationships/tags" Target="../tags/tag4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image" Target="../media/image8.png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5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5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tags" Target="../tags/tag5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>
            <a:grpSpLocks noGrp="1" noRot="1" noChangeAspect="1" noMove="1" noResize="1" noUngrp="1"/>
          </p:cNvGrpSpPr>
          <p:nvPr/>
        </p:nvGrpSpPr>
        <p:grpSpPr>
          <a:xfrm>
            <a:off x="42126" y="1537600"/>
            <a:ext cx="174721" cy="1005645"/>
            <a:chOff x="56167" y="2050133"/>
            <a:chExt cx="232963" cy="1340860"/>
          </a:xfrm>
        </p:grpSpPr>
        <p:sp>
          <p:nvSpPr>
            <p:cNvPr id="44" name="Rectangle 2"/>
            <p:cNvSpPr/>
            <p:nvPr/>
          </p:nvSpPr>
          <p:spPr>
            <a:xfrm rot="5400000">
              <a:off x="228600" y="2619892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59"/>
            <p:cNvSpPr/>
            <p:nvPr/>
          </p:nvSpPr>
          <p:spPr>
            <a:xfrm rot="5400000">
              <a:off x="54864" y="2619892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2"/>
            <p:cNvSpPr/>
            <p:nvPr/>
          </p:nvSpPr>
          <p:spPr>
            <a:xfrm rot="5400000">
              <a:off x="228600" y="2477778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59"/>
            <p:cNvSpPr/>
            <p:nvPr/>
          </p:nvSpPr>
          <p:spPr>
            <a:xfrm rot="5400000">
              <a:off x="54864" y="2477778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2"/>
            <p:cNvSpPr/>
            <p:nvPr/>
          </p:nvSpPr>
          <p:spPr>
            <a:xfrm rot="5400000">
              <a:off x="228600" y="2335664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59"/>
            <p:cNvSpPr/>
            <p:nvPr/>
          </p:nvSpPr>
          <p:spPr>
            <a:xfrm rot="5400000">
              <a:off x="54864" y="2335664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2"/>
            <p:cNvSpPr/>
            <p:nvPr/>
          </p:nvSpPr>
          <p:spPr>
            <a:xfrm rot="5400000">
              <a:off x="228600" y="2193550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9"/>
            <p:cNvSpPr/>
            <p:nvPr/>
          </p:nvSpPr>
          <p:spPr>
            <a:xfrm rot="5400000">
              <a:off x="54864" y="2193550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2"/>
            <p:cNvSpPr/>
            <p:nvPr/>
          </p:nvSpPr>
          <p:spPr>
            <a:xfrm rot="5400000">
              <a:off x="228600" y="2051436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9"/>
            <p:cNvSpPr/>
            <p:nvPr/>
          </p:nvSpPr>
          <p:spPr>
            <a:xfrm rot="5400000">
              <a:off x="54864" y="2051436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2"/>
            <p:cNvSpPr/>
            <p:nvPr/>
          </p:nvSpPr>
          <p:spPr>
            <a:xfrm rot="5400000">
              <a:off x="228600" y="3330462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9"/>
            <p:cNvSpPr/>
            <p:nvPr/>
          </p:nvSpPr>
          <p:spPr>
            <a:xfrm rot="5400000">
              <a:off x="54864" y="3330462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2"/>
            <p:cNvSpPr/>
            <p:nvPr/>
          </p:nvSpPr>
          <p:spPr>
            <a:xfrm rot="5400000">
              <a:off x="228600" y="3188348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9"/>
            <p:cNvSpPr/>
            <p:nvPr/>
          </p:nvSpPr>
          <p:spPr>
            <a:xfrm rot="5400000">
              <a:off x="54864" y="3188348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2"/>
            <p:cNvSpPr/>
            <p:nvPr/>
          </p:nvSpPr>
          <p:spPr>
            <a:xfrm rot="5400000">
              <a:off x="228600" y="3046234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9"/>
            <p:cNvSpPr/>
            <p:nvPr/>
          </p:nvSpPr>
          <p:spPr>
            <a:xfrm rot="5400000">
              <a:off x="54864" y="3046234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2"/>
            <p:cNvSpPr/>
            <p:nvPr/>
          </p:nvSpPr>
          <p:spPr>
            <a:xfrm rot="5400000">
              <a:off x="228600" y="2904120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59"/>
            <p:cNvSpPr/>
            <p:nvPr/>
          </p:nvSpPr>
          <p:spPr>
            <a:xfrm rot="5400000">
              <a:off x="54864" y="2904120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2"/>
            <p:cNvSpPr/>
            <p:nvPr/>
          </p:nvSpPr>
          <p:spPr>
            <a:xfrm rot="5400000">
              <a:off x="228600" y="2762006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59"/>
            <p:cNvSpPr/>
            <p:nvPr/>
          </p:nvSpPr>
          <p:spPr>
            <a:xfrm rot="5400000">
              <a:off x="54864" y="2762006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Rectangle 6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" y="4876038"/>
            <a:ext cx="8528857" cy="2674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67494"/>
            <a:ext cx="9141714" cy="93610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kern="1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人教版四年级数学（下）册第九单元</a:t>
            </a:r>
            <a:endParaRPr lang="zh-CN" altLang="en-US" sz="2400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660788"/>
            <a:ext cx="9141714" cy="885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数学广角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鸡兔同笼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二、探究新知</a:t>
            </a: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652120" y="922912"/>
            <a:ext cx="2339102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假设全是兔：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76762" y="1339949"/>
            <a:ext cx="3028686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8×4=32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76762" y="1959363"/>
            <a:ext cx="2843158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32-26=6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76762" y="2640554"/>
            <a:ext cx="2441694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4-2=2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68333" y="3210501"/>
            <a:ext cx="3672800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鸡：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6÷2=3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92335" y="3759882"/>
            <a:ext cx="3262432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兔：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8-3=5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84169" y="2340088"/>
            <a:ext cx="2930961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（多算的脚是鸡的）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3694" y="2497545"/>
            <a:ext cx="895869" cy="565153"/>
            <a:chOff x="1269228" y="2538679"/>
            <a:chExt cx="897539" cy="877628"/>
          </a:xfrm>
        </p:grpSpPr>
        <p:grpSp>
          <p:nvGrpSpPr>
            <p:cNvPr id="14" name="组合 13"/>
            <p:cNvGrpSpPr/>
            <p:nvPr/>
          </p:nvGrpSpPr>
          <p:grpSpPr>
            <a:xfrm>
              <a:off x="1269228" y="2538679"/>
              <a:ext cx="897539" cy="821513"/>
              <a:chOff x="467544" y="2642540"/>
              <a:chExt cx="1325787" cy="1198673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67544" y="2642540"/>
                <a:ext cx="1262212" cy="648071"/>
              </a:xfrm>
              <a:prstGeom prst="ellipse">
                <a:avLst/>
              </a:prstGeom>
              <a:solidFill>
                <a:srgbClr val="00FFFF"/>
              </a:solidFill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KSO_Shape"/>
              <p:cNvSpPr/>
              <p:nvPr/>
            </p:nvSpPr>
            <p:spPr>
              <a:xfrm rot="17469968">
                <a:off x="219265" y="3448500"/>
                <a:ext cx="658272" cy="127154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KSO_Shape"/>
              <p:cNvSpPr/>
              <p:nvPr/>
            </p:nvSpPr>
            <p:spPr>
              <a:xfrm rot="4476917">
                <a:off x="1400620" y="3448499"/>
                <a:ext cx="658269" cy="127153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3" name="KSO_Shape"/>
            <p:cNvSpPr/>
            <p:nvPr/>
          </p:nvSpPr>
          <p:spPr>
            <a:xfrm rot="5057617">
              <a:off x="1640296" y="3145344"/>
              <a:ext cx="451146" cy="86081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KSO_Shape"/>
            <p:cNvSpPr/>
            <p:nvPr/>
          </p:nvSpPr>
          <p:spPr>
            <a:xfrm rot="6120244">
              <a:off x="1381891" y="3147693"/>
              <a:ext cx="451146" cy="86081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50744" y="2497545"/>
            <a:ext cx="895869" cy="565153"/>
            <a:chOff x="1269228" y="2538679"/>
            <a:chExt cx="897539" cy="877628"/>
          </a:xfrm>
        </p:grpSpPr>
        <p:grpSp>
          <p:nvGrpSpPr>
            <p:cNvPr id="27" name="组合 26"/>
            <p:cNvGrpSpPr/>
            <p:nvPr/>
          </p:nvGrpSpPr>
          <p:grpSpPr>
            <a:xfrm>
              <a:off x="1269228" y="2538679"/>
              <a:ext cx="897539" cy="821513"/>
              <a:chOff x="467544" y="2642540"/>
              <a:chExt cx="1325787" cy="1198673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67544" y="2642540"/>
                <a:ext cx="1262212" cy="648071"/>
              </a:xfrm>
              <a:prstGeom prst="ellipse">
                <a:avLst/>
              </a:prstGeom>
              <a:solidFill>
                <a:srgbClr val="00FFFF"/>
              </a:solidFill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KSO_Shape"/>
              <p:cNvSpPr/>
              <p:nvPr/>
            </p:nvSpPr>
            <p:spPr>
              <a:xfrm rot="17469968">
                <a:off x="219265" y="3448500"/>
                <a:ext cx="658272" cy="127154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KSO_Shape"/>
              <p:cNvSpPr/>
              <p:nvPr/>
            </p:nvSpPr>
            <p:spPr>
              <a:xfrm rot="4476917">
                <a:off x="1400620" y="3448499"/>
                <a:ext cx="658269" cy="127153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8" name="KSO_Shape"/>
            <p:cNvSpPr/>
            <p:nvPr/>
          </p:nvSpPr>
          <p:spPr>
            <a:xfrm rot="5057617">
              <a:off x="1640296" y="3145344"/>
              <a:ext cx="451146" cy="86081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KSO_Shape"/>
            <p:cNvSpPr/>
            <p:nvPr/>
          </p:nvSpPr>
          <p:spPr>
            <a:xfrm rot="6120244">
              <a:off x="1381891" y="3147693"/>
              <a:ext cx="451146" cy="86081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617794" y="2540241"/>
            <a:ext cx="895869" cy="565153"/>
            <a:chOff x="1269228" y="2538679"/>
            <a:chExt cx="897539" cy="877628"/>
          </a:xfrm>
        </p:grpSpPr>
        <p:grpSp>
          <p:nvGrpSpPr>
            <p:cNvPr id="34" name="组合 33"/>
            <p:cNvGrpSpPr/>
            <p:nvPr/>
          </p:nvGrpSpPr>
          <p:grpSpPr>
            <a:xfrm>
              <a:off x="1269228" y="2538679"/>
              <a:ext cx="897539" cy="821513"/>
              <a:chOff x="467544" y="2642540"/>
              <a:chExt cx="1325787" cy="1198673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467544" y="2642540"/>
                <a:ext cx="1262212" cy="648071"/>
              </a:xfrm>
              <a:prstGeom prst="ellipse">
                <a:avLst/>
              </a:prstGeom>
              <a:solidFill>
                <a:srgbClr val="00FFFF"/>
              </a:solidFill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KSO_Shape"/>
              <p:cNvSpPr/>
              <p:nvPr/>
            </p:nvSpPr>
            <p:spPr>
              <a:xfrm rot="17469968">
                <a:off x="219265" y="3448500"/>
                <a:ext cx="658272" cy="127154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KSO_Shape"/>
              <p:cNvSpPr/>
              <p:nvPr/>
            </p:nvSpPr>
            <p:spPr>
              <a:xfrm rot="4476917">
                <a:off x="1400620" y="3448499"/>
                <a:ext cx="658269" cy="127153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5" name="KSO_Shape"/>
            <p:cNvSpPr/>
            <p:nvPr/>
          </p:nvSpPr>
          <p:spPr>
            <a:xfrm rot="5057617">
              <a:off x="1640296" y="3145344"/>
              <a:ext cx="451146" cy="86081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KSO_Shape"/>
            <p:cNvSpPr/>
            <p:nvPr/>
          </p:nvSpPr>
          <p:spPr>
            <a:xfrm rot="6120244">
              <a:off x="1381891" y="3147693"/>
              <a:ext cx="451146" cy="86081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20960" y="2554762"/>
            <a:ext cx="895869" cy="565153"/>
            <a:chOff x="1269228" y="2538679"/>
            <a:chExt cx="897539" cy="877628"/>
          </a:xfrm>
        </p:grpSpPr>
        <p:grpSp>
          <p:nvGrpSpPr>
            <p:cNvPr id="41" name="组合 40"/>
            <p:cNvGrpSpPr/>
            <p:nvPr/>
          </p:nvGrpSpPr>
          <p:grpSpPr>
            <a:xfrm>
              <a:off x="1269228" y="2538679"/>
              <a:ext cx="897539" cy="821513"/>
              <a:chOff x="467544" y="2642540"/>
              <a:chExt cx="1325787" cy="1198673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67544" y="2642540"/>
                <a:ext cx="1262212" cy="648071"/>
              </a:xfrm>
              <a:prstGeom prst="ellipse">
                <a:avLst/>
              </a:prstGeom>
              <a:solidFill>
                <a:srgbClr val="00FFFF"/>
              </a:solidFill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KSO_Shape"/>
              <p:cNvSpPr/>
              <p:nvPr/>
            </p:nvSpPr>
            <p:spPr>
              <a:xfrm rot="17469968">
                <a:off x="219265" y="3448500"/>
                <a:ext cx="658272" cy="127154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KSO_Shape"/>
              <p:cNvSpPr/>
              <p:nvPr/>
            </p:nvSpPr>
            <p:spPr>
              <a:xfrm rot="4476917">
                <a:off x="1400620" y="3448499"/>
                <a:ext cx="658269" cy="127153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2" name="KSO_Shape"/>
            <p:cNvSpPr/>
            <p:nvPr/>
          </p:nvSpPr>
          <p:spPr>
            <a:xfrm rot="5057617">
              <a:off x="1640296" y="3145344"/>
              <a:ext cx="451146" cy="86081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 rot="6120244">
              <a:off x="1381891" y="3147693"/>
              <a:ext cx="451146" cy="86081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3562" y="1312576"/>
            <a:ext cx="895869" cy="529018"/>
            <a:chOff x="467544" y="2642540"/>
            <a:chExt cx="1325787" cy="1198673"/>
          </a:xfrm>
        </p:grpSpPr>
        <p:sp>
          <p:nvSpPr>
            <p:cNvPr id="51" name="椭圆 50"/>
            <p:cNvSpPr/>
            <p:nvPr/>
          </p:nvSpPr>
          <p:spPr>
            <a:xfrm>
              <a:off x="467544" y="2642540"/>
              <a:ext cx="1262212" cy="648071"/>
            </a:xfrm>
            <a:prstGeom prst="ellipse">
              <a:avLst/>
            </a:prstGeom>
            <a:solidFill>
              <a:srgbClr val="00FFFF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KSO_Shape"/>
            <p:cNvSpPr/>
            <p:nvPr/>
          </p:nvSpPr>
          <p:spPr>
            <a:xfrm rot="17469968">
              <a:off x="219265" y="3448500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3" name="KSO_Shape"/>
            <p:cNvSpPr/>
            <p:nvPr/>
          </p:nvSpPr>
          <p:spPr>
            <a:xfrm rot="4476917">
              <a:off x="1400620" y="3448499"/>
              <a:ext cx="658269" cy="127153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78208" y="1585698"/>
            <a:ext cx="343845" cy="292031"/>
            <a:chOff x="378207" y="2114264"/>
            <a:chExt cx="343845" cy="389374"/>
          </a:xfrm>
        </p:grpSpPr>
        <p:sp>
          <p:nvSpPr>
            <p:cNvPr id="49" name="KSO_Shape"/>
            <p:cNvSpPr/>
            <p:nvPr/>
          </p:nvSpPr>
          <p:spPr>
            <a:xfrm rot="5057617">
              <a:off x="485413" y="2264982"/>
              <a:ext cx="387357" cy="8592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KSO_Shape"/>
            <p:cNvSpPr/>
            <p:nvPr/>
          </p:nvSpPr>
          <p:spPr>
            <a:xfrm rot="6120244">
              <a:off x="227489" y="2266999"/>
              <a:ext cx="387357" cy="8592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869146" y="1312576"/>
            <a:ext cx="895869" cy="565153"/>
            <a:chOff x="1269228" y="2538679"/>
            <a:chExt cx="897539" cy="877628"/>
          </a:xfrm>
        </p:grpSpPr>
        <p:grpSp>
          <p:nvGrpSpPr>
            <p:cNvPr id="55" name="组合 54"/>
            <p:cNvGrpSpPr/>
            <p:nvPr/>
          </p:nvGrpSpPr>
          <p:grpSpPr>
            <a:xfrm>
              <a:off x="1269228" y="2538679"/>
              <a:ext cx="897539" cy="821513"/>
              <a:chOff x="467544" y="2642540"/>
              <a:chExt cx="1325787" cy="1198673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467544" y="2642540"/>
                <a:ext cx="1262212" cy="648071"/>
              </a:xfrm>
              <a:prstGeom prst="ellipse">
                <a:avLst/>
              </a:prstGeom>
              <a:solidFill>
                <a:srgbClr val="00FFFF"/>
              </a:solidFill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KSO_Shape"/>
              <p:cNvSpPr/>
              <p:nvPr/>
            </p:nvSpPr>
            <p:spPr>
              <a:xfrm rot="17469968">
                <a:off x="219265" y="3448500"/>
                <a:ext cx="658272" cy="127154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KSO_Shape"/>
              <p:cNvSpPr/>
              <p:nvPr/>
            </p:nvSpPr>
            <p:spPr>
              <a:xfrm rot="4476917">
                <a:off x="1400620" y="3448499"/>
                <a:ext cx="658269" cy="127153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6" name="KSO_Shape"/>
            <p:cNvSpPr/>
            <p:nvPr/>
          </p:nvSpPr>
          <p:spPr>
            <a:xfrm rot="5057617">
              <a:off x="1640296" y="3145344"/>
              <a:ext cx="451146" cy="86081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7" name="KSO_Shape"/>
            <p:cNvSpPr/>
            <p:nvPr/>
          </p:nvSpPr>
          <p:spPr>
            <a:xfrm rot="6120244">
              <a:off x="1381891" y="3147693"/>
              <a:ext cx="451146" cy="86081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607284" y="1312576"/>
            <a:ext cx="895869" cy="529018"/>
            <a:chOff x="467544" y="2642540"/>
            <a:chExt cx="1325787" cy="1198673"/>
          </a:xfrm>
        </p:grpSpPr>
        <p:sp>
          <p:nvSpPr>
            <p:cNvPr id="65" name="椭圆 64"/>
            <p:cNvSpPr/>
            <p:nvPr/>
          </p:nvSpPr>
          <p:spPr>
            <a:xfrm>
              <a:off x="467544" y="2642540"/>
              <a:ext cx="1262212" cy="648071"/>
            </a:xfrm>
            <a:prstGeom prst="ellipse">
              <a:avLst/>
            </a:prstGeom>
            <a:solidFill>
              <a:srgbClr val="00FFFF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KSO_Shape"/>
            <p:cNvSpPr/>
            <p:nvPr/>
          </p:nvSpPr>
          <p:spPr>
            <a:xfrm rot="17469968">
              <a:off x="219265" y="3448500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7" name="KSO_Shape"/>
            <p:cNvSpPr/>
            <p:nvPr/>
          </p:nvSpPr>
          <p:spPr>
            <a:xfrm rot="4476917">
              <a:off x="1400620" y="3448499"/>
              <a:ext cx="658269" cy="127153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920975" y="1583214"/>
            <a:ext cx="343845" cy="292031"/>
            <a:chOff x="2901929" y="2069350"/>
            <a:chExt cx="343845" cy="389374"/>
          </a:xfrm>
        </p:grpSpPr>
        <p:sp>
          <p:nvSpPr>
            <p:cNvPr id="63" name="KSO_Shape"/>
            <p:cNvSpPr/>
            <p:nvPr/>
          </p:nvSpPr>
          <p:spPr>
            <a:xfrm rot="5057617">
              <a:off x="3009135" y="2220068"/>
              <a:ext cx="387357" cy="8592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4" name="KSO_Shape"/>
            <p:cNvSpPr/>
            <p:nvPr/>
          </p:nvSpPr>
          <p:spPr>
            <a:xfrm rot="6120244">
              <a:off x="2751211" y="2222085"/>
              <a:ext cx="387357" cy="8592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345423" y="1312576"/>
            <a:ext cx="904191" cy="529018"/>
            <a:chOff x="467544" y="2642540"/>
            <a:chExt cx="1325787" cy="1198673"/>
          </a:xfrm>
        </p:grpSpPr>
        <p:sp>
          <p:nvSpPr>
            <p:cNvPr id="72" name="椭圆 71"/>
            <p:cNvSpPr/>
            <p:nvPr/>
          </p:nvSpPr>
          <p:spPr>
            <a:xfrm>
              <a:off x="467544" y="2642540"/>
              <a:ext cx="1262212" cy="648071"/>
            </a:xfrm>
            <a:prstGeom prst="ellipse">
              <a:avLst/>
            </a:prstGeom>
            <a:solidFill>
              <a:srgbClr val="00FFFF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KSO_Shape"/>
            <p:cNvSpPr/>
            <p:nvPr/>
          </p:nvSpPr>
          <p:spPr>
            <a:xfrm rot="17469968">
              <a:off x="219265" y="3448500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4" name="KSO_Shape"/>
            <p:cNvSpPr/>
            <p:nvPr/>
          </p:nvSpPr>
          <p:spPr>
            <a:xfrm rot="4476917">
              <a:off x="1400620" y="3448499"/>
              <a:ext cx="658269" cy="127153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640068" y="1585698"/>
            <a:ext cx="343846" cy="292031"/>
            <a:chOff x="1640068" y="2114264"/>
            <a:chExt cx="343846" cy="389374"/>
          </a:xfrm>
        </p:grpSpPr>
        <p:sp>
          <p:nvSpPr>
            <p:cNvPr id="70" name="KSO_Shape"/>
            <p:cNvSpPr/>
            <p:nvPr/>
          </p:nvSpPr>
          <p:spPr>
            <a:xfrm rot="5057617">
              <a:off x="1747275" y="2264982"/>
              <a:ext cx="387357" cy="8592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1" name="KSO_Shape"/>
            <p:cNvSpPr/>
            <p:nvPr/>
          </p:nvSpPr>
          <p:spPr>
            <a:xfrm rot="6120244">
              <a:off x="1489350" y="2266999"/>
              <a:ext cx="387357" cy="8592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1515376" y="4309263"/>
            <a:ext cx="5929828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答：笼子里鸡有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只；兔有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只。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07 -5.04279E-07 L -0.00885 0.41522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" y="207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07 -4.07407E-06 L -0.00972 0.41551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" y="20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06 -1.11111E-06 L 0.00191 0.41597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20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12" grpId="0"/>
      <p:bldP spid="13" grpId="0"/>
      <p:bldP spid="18" grpId="0"/>
      <p:bldP spid="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三、课堂练习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07504" y="841138"/>
            <a:ext cx="8927976" cy="1133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有龟和鹤共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40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只，龟的脚和鹤的脚共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112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条。龟、鹤各有几只？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9" y="1750618"/>
            <a:ext cx="902811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63585" y="1714451"/>
            <a:ext cx="1980029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假设全是鹤</a:t>
            </a:r>
            <a:endParaRPr lang="zh-CN" altLang="en-US" sz="2800">
              <a:solidFill>
                <a:srgbClr val="0099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85067" y="1714451"/>
            <a:ext cx="1980029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假设全是龟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72300" y="2198075"/>
            <a:ext cx="3262432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40×4=160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2300" y="2649970"/>
            <a:ext cx="3467616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160-112=48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9622" y="3558811"/>
            <a:ext cx="902811" cy="6524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鹤：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9719" y="3536248"/>
            <a:ext cx="3227165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48÷2=24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（只）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622" y="3971017"/>
            <a:ext cx="902811" cy="6524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龟：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5060" y="3941009"/>
            <a:ext cx="3340979" cy="670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40-24=16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（只）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62539" y="2191533"/>
            <a:ext cx="3057247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40×2=80</a:t>
            </a:r>
            <a:r>
              <a:rPr lang="zh-CN" altLang="en-US" sz="320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zh-CN" altLang="en-US" sz="3200">
              <a:solidFill>
                <a:srgbClr val="0099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2840" y="2663095"/>
            <a:ext cx="3262432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112-80=32</a:t>
            </a:r>
            <a:r>
              <a:rPr lang="zh-CN" altLang="en-US" sz="320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zh-CN" altLang="en-US" sz="3200">
              <a:solidFill>
                <a:srgbClr val="0099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53952" y="3536248"/>
            <a:ext cx="3057247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32÷2=16</a:t>
            </a:r>
            <a:r>
              <a:rPr lang="zh-CN" altLang="en-US" sz="320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zh-CN" altLang="en-US" sz="3200">
              <a:solidFill>
                <a:srgbClr val="0099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70899" y="3930726"/>
            <a:ext cx="3057247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40-16=24</a:t>
            </a:r>
            <a:r>
              <a:rPr lang="zh-CN" altLang="en-US" sz="320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en-US" altLang="zh-CN" sz="3200">
              <a:solidFill>
                <a:srgbClr val="0099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8374" y="4014630"/>
            <a:ext cx="906017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鹤：</a:t>
            </a:r>
            <a:endParaRPr lang="zh-CN" altLang="en-US" sz="2800" b="1">
              <a:solidFill>
                <a:srgbClr val="0099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2004" y="3571710"/>
            <a:ext cx="902811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龟：</a:t>
            </a:r>
            <a:endParaRPr lang="zh-CN" altLang="en-US" sz="2800">
              <a:solidFill>
                <a:srgbClr val="0099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2003" y="4436308"/>
            <a:ext cx="4493538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答：龟有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只，鹤有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73817" y="3071193"/>
            <a:ext cx="2441694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4-2=2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86539" y="3071193"/>
            <a:ext cx="2441694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4-2=2</a:t>
            </a:r>
            <a:r>
              <a:rPr lang="zh-CN" altLang="en-US" sz="320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zh-CN" altLang="en-US" sz="3200">
              <a:solidFill>
                <a:srgbClr val="0099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94130" y="3392550"/>
            <a:ext cx="3552900" cy="117224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366514" y="3455116"/>
            <a:ext cx="855728" cy="61379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6941375" y="1750618"/>
            <a:ext cx="2230598" cy="1449047"/>
            <a:chOff x="4277261" y="2232554"/>
            <a:chExt cx="5097741" cy="2101506"/>
          </a:xfrm>
        </p:grpSpPr>
        <p:sp>
          <p:nvSpPr>
            <p:cNvPr id="26" name="圆角矩形标注 6"/>
            <p:cNvSpPr/>
            <p:nvPr/>
          </p:nvSpPr>
          <p:spPr>
            <a:xfrm>
              <a:off x="4277261" y="2232554"/>
              <a:ext cx="4866738" cy="2101506"/>
            </a:xfrm>
            <a:prstGeom prst="wedgeRoundRectCallout">
              <a:avLst>
                <a:gd name="adj1" fmla="val 27048"/>
                <a:gd name="adj2" fmla="val 70693"/>
                <a:gd name="adj3" fmla="val 16667"/>
              </a:avLst>
            </a:prstGeom>
            <a:noFill/>
            <a:ln w="19050">
              <a:solidFill>
                <a:srgbClr val="66CC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" name="TextBox 7"/>
            <p:cNvSpPr txBox="1"/>
            <p:nvPr/>
          </p:nvSpPr>
          <p:spPr>
            <a:xfrm>
              <a:off x="4642319" y="2322326"/>
              <a:ext cx="4732683" cy="19249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>
                  <a:solidFill>
                    <a:srgbClr val="66CC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日本的“龟鹤算”问题就是从我国的“鸡兔同笼”问题演变来的。</a:t>
              </a:r>
              <a:endParaRPr lang="zh-CN" altLang="en-US" sz="1600">
                <a:solidFill>
                  <a:srgbClr val="66CC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  <p:bldP spid="17" grpId="0"/>
      <p:bldP spid="18" grpId="0"/>
      <p:bldP spid="19" grpId="0"/>
      <p:bldP spid="19" grpId="1"/>
      <p:bldP spid="19" grpId="2"/>
      <p:bldP spid="21" grpId="0"/>
      <p:bldP spid="21" grpId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四：课堂小结</a:t>
            </a:r>
            <a:endParaRPr lang="zh-CN" altLang="en-US" dirty="0"/>
          </a:p>
        </p:txBody>
      </p:sp>
      <p:sp>
        <p:nvSpPr>
          <p:cNvPr id="13" name="TextBox 2"/>
          <p:cNvSpPr txBox="1"/>
          <p:nvPr/>
        </p:nvSpPr>
        <p:spPr>
          <a:xfrm>
            <a:off x="1043608" y="1131590"/>
            <a:ext cx="2698175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鸡兔同笼容易解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3"/>
          <p:cNvSpPr txBox="1"/>
          <p:nvPr/>
        </p:nvSpPr>
        <p:spPr>
          <a:xfrm>
            <a:off x="1043608" y="1950928"/>
            <a:ext cx="4493538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设鸡算出兔，设兔算出鸡。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1043608" y="2770266"/>
            <a:ext cx="2698175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设鸡设兔全在你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5"/>
          <p:cNvSpPr txBox="1"/>
          <p:nvPr/>
        </p:nvSpPr>
        <p:spPr>
          <a:xfrm>
            <a:off x="1043608" y="3582386"/>
            <a:ext cx="3057247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结果正确你最棒！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9636" y="1015607"/>
            <a:ext cx="6801862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已知总头数和总脚数，求分别的数目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①假设全是鸡，则有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（实际脚数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-2×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鸡兔总数）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÷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4-2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兔的只数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②假设全是兔，则有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4×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鸡兔总数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实际脚数）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÷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4-2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鸡的只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数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2286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-7070"/>
            <a:ext cx="9144000" cy="51434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Freeform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2077107" y="165147"/>
            <a:ext cx="7066893" cy="4978354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Oval 2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1318521" y="2501089"/>
            <a:ext cx="1456681" cy="14171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Arc 2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18520172">
            <a:off x="1105859" y="822311"/>
            <a:ext cx="2240924" cy="2240924"/>
          </a:xfrm>
          <a:prstGeom prst="arc">
            <a:avLst>
              <a:gd name="adj1" fmla="val 14455503"/>
              <a:gd name="adj2" fmla="val 227775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 idx="4294967295"/>
          </p:nvPr>
        </p:nvSpPr>
        <p:spPr>
          <a:xfrm>
            <a:off x="5004048" y="2247900"/>
            <a:ext cx="2919412" cy="647700"/>
          </a:xfr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r"/>
            <a:r>
              <a:rPr lang="zh-CN" altLang="en-US" sz="4800" kern="1200" dirty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谢谢欣赏！</a:t>
            </a:r>
            <a:endParaRPr lang="zh-CN" altLang="en-US" sz="4800" kern="1200" dirty="0">
              <a:solidFill>
                <a:schemeClr val="accent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722100" y="118999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一、情境导入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951570"/>
            <a:ext cx="1584176" cy="5940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猜一猜</a:t>
            </a:r>
            <a:endParaRPr lang="zh-CN" altLang="en-US" sz="2800">
              <a:solidFill>
                <a:srgbClr val="0099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706006" y="1278749"/>
            <a:ext cx="5178363" cy="2027302"/>
            <a:chOff x="2267744" y="2007261"/>
            <a:chExt cx="5472608" cy="2955097"/>
          </a:xfrm>
        </p:grpSpPr>
        <p:grpSp>
          <p:nvGrpSpPr>
            <p:cNvPr id="19" name="组合 18"/>
            <p:cNvGrpSpPr/>
            <p:nvPr/>
          </p:nvGrpSpPr>
          <p:grpSpPr>
            <a:xfrm>
              <a:off x="2267744" y="2007261"/>
              <a:ext cx="5472608" cy="2955097"/>
              <a:chOff x="2339752" y="1988840"/>
              <a:chExt cx="5472608" cy="2955097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339752" y="1988840"/>
                <a:ext cx="5472608" cy="504056"/>
              </a:xfrm>
              <a:prstGeom prst="ellipse">
                <a:avLst/>
              </a:prstGeom>
              <a:gradFill flip="none" rotWithShape="1">
                <a:gsLst>
                  <a:gs pos="0">
                    <a:srgbClr val="FF9900">
                      <a:shade val="30000"/>
                      <a:satMod val="115000"/>
                    </a:srgbClr>
                  </a:gs>
                  <a:gs pos="50000">
                    <a:srgbClr val="FF9900">
                      <a:shade val="67500"/>
                      <a:satMod val="115000"/>
                    </a:srgbClr>
                  </a:gs>
                  <a:gs pos="100000">
                    <a:srgbClr val="FF99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2339752" y="4437112"/>
                <a:ext cx="5472608" cy="504056"/>
              </a:xfrm>
              <a:prstGeom prst="ellipse">
                <a:avLst/>
              </a:prstGeom>
              <a:gradFill flip="none" rotWithShape="1">
                <a:gsLst>
                  <a:gs pos="0">
                    <a:srgbClr val="FF9900">
                      <a:shade val="30000"/>
                      <a:satMod val="115000"/>
                    </a:srgbClr>
                  </a:gs>
                  <a:gs pos="50000">
                    <a:srgbClr val="FF9900">
                      <a:shade val="67500"/>
                      <a:satMod val="115000"/>
                    </a:srgbClr>
                  </a:gs>
                  <a:gs pos="100000">
                    <a:srgbClr val="FF99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</a:gra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>
                <a:stCxn id="4" idx="2"/>
              </p:cNvCxnSpPr>
              <p:nvPr/>
            </p:nvCxnSpPr>
            <p:spPr>
              <a:xfrm>
                <a:off x="2339752" y="2240868"/>
                <a:ext cx="4762" cy="242607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2843808" y="2376787"/>
                <a:ext cx="4762" cy="242607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395340" y="2415288"/>
                <a:ext cx="4762" cy="242607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3946872" y="2481704"/>
                <a:ext cx="4762" cy="242607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4498404" y="2492896"/>
                <a:ext cx="4762" cy="242607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049936" y="2517866"/>
                <a:ext cx="4762" cy="242607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5601468" y="2492895"/>
                <a:ext cx="4762" cy="242607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6153000" y="2481703"/>
                <a:ext cx="4762" cy="242607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6704532" y="2442597"/>
                <a:ext cx="4762" cy="242607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7256064" y="2412155"/>
                <a:ext cx="4762" cy="242607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7807598" y="2268177"/>
                <a:ext cx="4762" cy="242607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组合 29"/>
            <p:cNvGrpSpPr/>
            <p:nvPr/>
          </p:nvGrpSpPr>
          <p:grpSpPr>
            <a:xfrm>
              <a:off x="2753725" y="3327830"/>
              <a:ext cx="4250581" cy="1541124"/>
              <a:chOff x="4175332" y="4965810"/>
              <a:chExt cx="4250581" cy="1541124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0" b="100000" l="0" r="100000">
                            <a14:foregroundMark x1="32308" y1="57343" x2="30000" y2="69231"/>
                            <a14:foregroundMark x1="29231" y1="72028" x2="32308" y2="79720"/>
                            <a14:foregroundMark x1="32308" y1="79021" x2="32308" y2="79021"/>
                            <a14:foregroundMark x1="82308" y1="50350" x2="94615" y2="46154"/>
                            <a14:foregroundMark x1="94615" y1="46154" x2="94615" y2="46154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882121" y="4989258"/>
                <a:ext cx="1543792" cy="1245326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4000" b="98667" l="3704" r="95556">
                            <a14:foregroundMark x1="20741" y1="52000" x2="27407" y2="59333"/>
                            <a14:foregroundMark x1="22222" y1="56667" x2="28148" y2="61333"/>
                            <a14:backgroundMark x1="22963" y1="58667" x2="30370" y2="60000"/>
                            <a14:backgroundMark x1="22222" y1="62000" x2="16296" y2="56667"/>
                            <a14:backgroundMark x1="18519" y1="56667" x2="29630" y2="62667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175332" y="4965810"/>
                <a:ext cx="1603169" cy="1541124"/>
              </a:xfrm>
              <a:prstGeom prst="rect">
                <a:avLst/>
              </a:prstGeom>
            </p:spPr>
          </p:pic>
        </p:grpSp>
      </p:grpSp>
      <p:sp>
        <p:nvSpPr>
          <p:cNvPr id="47" name="矩形 46"/>
          <p:cNvSpPr/>
          <p:nvPr/>
        </p:nvSpPr>
        <p:spPr>
          <a:xfrm>
            <a:off x="2639606" y="1921746"/>
            <a:ext cx="5240256" cy="1133384"/>
          </a:xfrm>
          <a:prstGeom prst="rect">
            <a:avLst/>
          </a:prstGeom>
          <a:gradFill flip="none" rotWithShape="1">
            <a:gsLst>
              <a:gs pos="0">
                <a:srgbClr val="FF6600">
                  <a:tint val="66000"/>
                  <a:satMod val="160000"/>
                </a:srgbClr>
              </a:gs>
              <a:gs pos="50000">
                <a:srgbClr val="FF6600">
                  <a:tint val="44500"/>
                  <a:satMod val="160000"/>
                </a:srgbClr>
              </a:gs>
              <a:gs pos="100000">
                <a:srgbClr val="FF6600">
                  <a:tint val="23500"/>
                  <a:satMod val="160000"/>
                </a:srgb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35496" y="3435846"/>
            <a:ext cx="9108504" cy="1133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笼子里装有鸡和兔，从上面数，共有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个头，从下面数，共有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只脚，想一想笼子里有多少只鸡？多少只兔子？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450564" y="722045"/>
            <a:ext cx="2123673" cy="55670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  <a:scene3d>
              <a:camera prst="isometricRightUp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00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猜对了！</a:t>
            </a:r>
            <a:endParaRPr lang="zh-CN" altLang="en-US" sz="2800">
              <a:solidFill>
                <a:srgbClr val="0099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9996" y="685064"/>
            <a:ext cx="8443337" cy="14927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大约一千五百年前，我国古代数学名著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孙子算经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b="1" dirty="0">
              <a:solidFill>
                <a:schemeClr val="accent4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中记载了一道数学趣题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“鸡兔同笼”问题。</a:t>
            </a:r>
            <a:endParaRPr lang="zh-CN" altLang="en-US" sz="2800" b="1" dirty="0">
              <a:solidFill>
                <a:schemeClr val="accent4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一、情境导入</a:t>
            </a:r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076056" y="1653649"/>
            <a:ext cx="3990710" cy="3325937"/>
            <a:chOff x="5076056" y="2204864"/>
            <a:chExt cx="3990710" cy="4434583"/>
          </a:xfrm>
        </p:grpSpPr>
        <p:pic>
          <p:nvPicPr>
            <p:cNvPr id="11" name="PA-图片 10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 cstate="email"/>
            <a:stretch>
              <a:fillRect/>
            </a:stretch>
          </p:blipFill>
          <p:spPr>
            <a:xfrm>
              <a:off x="7706867" y="2204864"/>
              <a:ext cx="1169496" cy="1584641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5076056" y="2492895"/>
              <a:ext cx="2218792" cy="1344779"/>
              <a:chOff x="4202959" y="2420888"/>
              <a:chExt cx="2843585" cy="1738385"/>
            </a:xfrm>
          </p:grpSpPr>
          <p:sp>
            <p:nvSpPr>
              <p:cNvPr id="8" name="PA-云形标注 7"/>
              <p:cNvSpPr/>
              <p:nvPr>
                <p:custDataLst>
                  <p:tags r:id="rId3"/>
                </p:custDataLst>
              </p:nvPr>
            </p:nvSpPr>
            <p:spPr>
              <a:xfrm>
                <a:off x="4202959" y="2420888"/>
                <a:ext cx="2843585" cy="1738385"/>
              </a:xfrm>
              <a:prstGeom prst="cloudCallout">
                <a:avLst>
                  <a:gd name="adj1" fmla="val 59833"/>
                  <a:gd name="adj2" fmla="val 33049"/>
                </a:avLst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" name="PA-图片 3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email"/>
              <a:stretch>
                <a:fillRect/>
              </a:stretch>
            </p:blipFill>
            <p:spPr>
              <a:xfrm>
                <a:off x="4846349" y="2700381"/>
                <a:ext cx="1556804" cy="1179398"/>
              </a:xfrm>
              <a:prstGeom prst="rect">
                <a:avLst/>
              </a:prstGeom>
            </p:spPr>
          </p:pic>
        </p:grpSp>
        <p:pic>
          <p:nvPicPr>
            <p:cNvPr id="5" name="PA-图片 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email"/>
            <a:stretch>
              <a:fillRect/>
            </a:stretch>
          </p:blipFill>
          <p:spPr>
            <a:xfrm>
              <a:off x="5286602" y="3952434"/>
              <a:ext cx="3780164" cy="2687013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129500" y="2499583"/>
            <a:ext cx="7522221" cy="1343744"/>
            <a:chOff x="107504" y="3495020"/>
            <a:chExt cx="7522221" cy="1791658"/>
          </a:xfrm>
        </p:grpSpPr>
        <p:sp>
          <p:nvSpPr>
            <p:cNvPr id="18" name="PA-文本框 17"/>
            <p:cNvSpPr txBox="1"/>
            <p:nvPr>
              <p:custDataLst>
                <p:tags r:id="rId8"/>
              </p:custDataLst>
            </p:nvPr>
          </p:nvSpPr>
          <p:spPr>
            <a:xfrm>
              <a:off x="190494" y="3974012"/>
              <a:ext cx="7439231" cy="1312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今有</a:t>
              </a:r>
              <a:r>
                <a:rPr lang="zh-CN" altLang="en-US" sz="24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雉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兔同笼上有三十五头，下有九十四足，问雉兔各有几何？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PA-圆角矩形标注 18"/>
            <p:cNvSpPr/>
            <p:nvPr>
              <p:custDataLst>
                <p:tags r:id="rId9"/>
              </p:custDataLst>
            </p:nvPr>
          </p:nvSpPr>
          <p:spPr>
            <a:xfrm>
              <a:off x="107504" y="4114674"/>
              <a:ext cx="7213196" cy="1108747"/>
            </a:xfrm>
            <a:prstGeom prst="wedgeRoundRectCallout">
              <a:avLst>
                <a:gd name="adj1" fmla="val 54934"/>
                <a:gd name="adj2" fmla="val 37525"/>
                <a:gd name="adj3" fmla="val 16667"/>
              </a:avLst>
            </a:prstGeom>
            <a:noFill/>
            <a:ln w="19050">
              <a:solidFill>
                <a:srgbClr val="66CC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PA-文本框 19"/>
            <p:cNvSpPr txBox="1"/>
            <p:nvPr>
              <p:custDataLst>
                <p:tags r:id="rId10"/>
              </p:custDataLst>
            </p:nvPr>
          </p:nvSpPr>
          <p:spPr>
            <a:xfrm>
              <a:off x="737317" y="3495020"/>
              <a:ext cx="611065" cy="7632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b="1" err="1">
                  <a:solidFill>
                    <a:srgbClr val="FF0000"/>
                  </a:solidFill>
                </a:rPr>
                <a:t>zhì</a:t>
              </a:r>
              <a:endPara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3528" y="4179129"/>
            <a:ext cx="1261884" cy="573042"/>
          </a:xfrm>
          <a:prstGeom prst="rec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雉：鸡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17513"/>
            <a:ext cx="8436635" cy="48138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二、探究新知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6717" y="1059583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C000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这道题的意思就是：</a:t>
            </a:r>
            <a:endParaRPr lang="zh-CN" altLang="en-US" sz="2800" b="1">
              <a:solidFill>
                <a:srgbClr val="FFC000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PA-组合 10"/>
          <p:cNvGrpSpPr/>
          <p:nvPr>
            <p:custDataLst>
              <p:tags r:id="rId1"/>
            </p:custDataLst>
          </p:nvPr>
        </p:nvGrpSpPr>
        <p:grpSpPr>
          <a:xfrm>
            <a:off x="2699793" y="2804044"/>
            <a:ext cx="5418511" cy="1304925"/>
            <a:chOff x="2699792" y="3738725"/>
            <a:chExt cx="5418511" cy="1739900"/>
          </a:xfrm>
        </p:grpSpPr>
        <p:pic>
          <p:nvPicPr>
            <p:cNvPr id="7" name="PA-图片 2" descr="C:\Users\jzzou\Desktop\正文(103).pn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300192" y="3738725"/>
              <a:ext cx="1818111" cy="1739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" name="组合 9"/>
            <p:cNvGrpSpPr/>
            <p:nvPr/>
          </p:nvGrpSpPr>
          <p:grpSpPr>
            <a:xfrm>
              <a:off x="2699792" y="4435221"/>
              <a:ext cx="3325245" cy="722385"/>
              <a:chOff x="1165552" y="4798007"/>
              <a:chExt cx="3325245" cy="722385"/>
            </a:xfrm>
          </p:grpSpPr>
          <p:sp>
            <p:nvSpPr>
              <p:cNvPr id="3" name="PA-文本框 2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228365" y="4798007"/>
                <a:ext cx="3262432" cy="6724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这个问题你能解决吗？</a:t>
                </a:r>
                <a:endPara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" name="PA-圆角矩形标注 8"/>
              <p:cNvSpPr/>
              <p:nvPr>
                <p:custDataLst>
                  <p:tags r:id="rId5"/>
                </p:custDataLst>
              </p:nvPr>
            </p:nvSpPr>
            <p:spPr>
              <a:xfrm>
                <a:off x="1165552" y="4847900"/>
                <a:ext cx="3262432" cy="672492"/>
              </a:xfrm>
              <a:prstGeom prst="wedgeRoundRectCallout">
                <a:avLst>
                  <a:gd name="adj1" fmla="val 60633"/>
                  <a:gd name="adj2" fmla="val -15719"/>
                  <a:gd name="adj3" fmla="val 16667"/>
                </a:avLst>
              </a:prstGeom>
              <a:noFill/>
              <a:ln w="19050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395536" y="1761660"/>
            <a:ext cx="7887254" cy="1212640"/>
            <a:chOff x="395536" y="2348880"/>
            <a:chExt cx="7887254" cy="1616853"/>
          </a:xfrm>
        </p:grpSpPr>
        <p:sp>
          <p:nvSpPr>
            <p:cNvPr id="5" name="圆角矩形 4"/>
            <p:cNvSpPr>
              <a:spLocks noChangeArrowheads="1"/>
            </p:cNvSpPr>
            <p:nvPr/>
          </p:nvSpPr>
          <p:spPr bwMode="auto">
            <a:xfrm>
              <a:off x="395536" y="2348880"/>
              <a:ext cx="7884048" cy="1616853"/>
            </a:xfrm>
            <a:prstGeom prst="roundRect">
              <a:avLst>
                <a:gd name="adj" fmla="val 16667"/>
              </a:avLst>
            </a:prstGeom>
            <a:ln w="28575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22332" y="2360376"/>
              <a:ext cx="7760458" cy="15109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笼子里有若干只鸡和兔。从上面数，有</a:t>
              </a:r>
              <a:r>
                <a:rPr lang="en-US" altLang="zh-CN" sz="28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35</a:t>
              </a:r>
              <a:r>
                <a:rPr lang="zh-CN" altLang="en-US" sz="28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个头，</a:t>
              </a:r>
              <a:endParaRPr lang="en-US" altLang="zh-CN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从下面数，有</a:t>
              </a:r>
              <a:r>
                <a:rPr lang="en-US" altLang="zh-CN" sz="28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94</a:t>
              </a:r>
              <a:r>
                <a:rPr lang="zh-CN" altLang="en-US" sz="2800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只脚。鸡和兔各有几只？</a:t>
              </a:r>
              <a:endPara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  <p:custDataLst>
      <p:tags r:id="rId6"/>
    </p:custData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3170" y="1761660"/>
            <a:ext cx="8990831" cy="1133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笼子里有若干只鸡和兔。从上面数，有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个头，从下面数，有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只脚。鸡和兔各有几只？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8999" y="789551"/>
            <a:ext cx="2829669" cy="1010118"/>
            <a:chOff x="228998" y="1052736"/>
            <a:chExt cx="2829669" cy="1346824"/>
          </a:xfrm>
        </p:grpSpPr>
        <p:pic>
          <p:nvPicPr>
            <p:cNvPr id="13" name="Picture 2" descr="C:\Users\jzzou\Desktop\正文(103)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flipH="1">
              <a:off x="228998" y="1052736"/>
              <a:ext cx="1246771" cy="1346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组合 4"/>
            <p:cNvGrpSpPr/>
            <p:nvPr/>
          </p:nvGrpSpPr>
          <p:grpSpPr>
            <a:xfrm>
              <a:off x="1544417" y="1088761"/>
              <a:ext cx="1514250" cy="763285"/>
              <a:chOff x="1544417" y="1088761"/>
              <a:chExt cx="1514250" cy="763285"/>
            </a:xfrm>
          </p:grpSpPr>
          <p:sp>
            <p:nvSpPr>
              <p:cNvPr id="12" name="圆角矩形标注 11"/>
              <p:cNvSpPr>
                <a:spLocks noChangeArrowheads="1"/>
              </p:cNvSpPr>
              <p:nvPr/>
            </p:nvSpPr>
            <p:spPr bwMode="auto">
              <a:xfrm>
                <a:off x="1597779" y="1124745"/>
                <a:ext cx="1460888" cy="727301"/>
              </a:xfrm>
              <a:prstGeom prst="wedgeRoundRectCallout">
                <a:avLst>
                  <a:gd name="adj1" fmla="val -59422"/>
                  <a:gd name="adj2" fmla="val 41861"/>
                  <a:gd name="adj3" fmla="val 16667"/>
                </a:avLst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 b="1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1544417" y="1088761"/>
                <a:ext cx="1514249" cy="6724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化繁为简</a:t>
                </a:r>
                <a:endPara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二、探究新知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二、探究新知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5802" y="724608"/>
            <a:ext cx="9036496" cy="1133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笼子里有若干只鸡和兔。从上面数，有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个头，从下面数，有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只脚。鸡和兔各有几只？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11650" y="1945424"/>
            <a:ext cx="853369" cy="146291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475657" y="1983262"/>
            <a:ext cx="3877985" cy="559996"/>
            <a:chOff x="1719424" y="2310492"/>
            <a:chExt cx="4388246" cy="746661"/>
          </a:xfrm>
        </p:grpSpPr>
        <p:sp>
          <p:nvSpPr>
            <p:cNvPr id="9" name="圆角矩形标注 8"/>
            <p:cNvSpPr/>
            <p:nvPr/>
          </p:nvSpPr>
          <p:spPr>
            <a:xfrm>
              <a:off x="1719424" y="2409081"/>
              <a:ext cx="4237101" cy="648072"/>
            </a:xfrm>
            <a:prstGeom prst="wedgeRoundRectCallout">
              <a:avLst>
                <a:gd name="adj1" fmla="val -55462"/>
                <a:gd name="adj2" fmla="val -3009"/>
                <a:gd name="adj3" fmla="val 16667"/>
              </a:avLst>
            </a:prstGeom>
            <a:ln w="19050">
              <a:solidFill>
                <a:srgbClr val="00B0F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19424" y="2310492"/>
              <a:ext cx="4388246" cy="6724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从题中你能知道哪些信息？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68344" y="3160166"/>
            <a:ext cx="810701" cy="80460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911743" y="3101974"/>
            <a:ext cx="5284827" cy="571809"/>
            <a:chOff x="2123728" y="3513754"/>
            <a:chExt cx="5284827" cy="784378"/>
          </a:xfrm>
        </p:grpSpPr>
        <p:sp>
          <p:nvSpPr>
            <p:cNvPr id="12" name="圆角矩形标注 11"/>
            <p:cNvSpPr/>
            <p:nvPr/>
          </p:nvSpPr>
          <p:spPr>
            <a:xfrm>
              <a:off x="2123728" y="3513754"/>
              <a:ext cx="5284827" cy="784378"/>
            </a:xfrm>
            <a:prstGeom prst="wedgeRoundRectCallout">
              <a:avLst>
                <a:gd name="adj1" fmla="val 55776"/>
                <a:gd name="adj2" fmla="val 39801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19050">
                  <a:solidFill>
                    <a:schemeClr val="tx1"/>
                  </a:solidFill>
                </a:ln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179170" y="3551558"/>
              <a:ext cx="4955203" cy="691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鸡和兔共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个头，鸡和兔共有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26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只脚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11650" y="4145108"/>
            <a:ext cx="5492854" cy="845750"/>
            <a:chOff x="828355" y="5290761"/>
            <a:chExt cx="5492854" cy="112766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828355" y="5290761"/>
              <a:ext cx="975279" cy="1127667"/>
            </a:xfrm>
            <a:prstGeom prst="rect">
              <a:avLst/>
            </a:prstGeom>
          </p:spPr>
        </p:pic>
        <p:grpSp>
          <p:nvGrpSpPr>
            <p:cNvPr id="23" name="组合 22"/>
            <p:cNvGrpSpPr/>
            <p:nvPr/>
          </p:nvGrpSpPr>
          <p:grpSpPr>
            <a:xfrm>
              <a:off x="2045881" y="5427849"/>
              <a:ext cx="4275328" cy="708152"/>
              <a:chOff x="2156707" y="5776051"/>
              <a:chExt cx="4275328" cy="708152"/>
            </a:xfrm>
          </p:grpSpPr>
          <p:sp>
            <p:nvSpPr>
              <p:cNvPr id="20" name="圆角矩形标注 19"/>
              <p:cNvSpPr/>
              <p:nvPr/>
            </p:nvSpPr>
            <p:spPr>
              <a:xfrm rot="10800000">
                <a:off x="2156707" y="5873934"/>
                <a:ext cx="4275328" cy="610269"/>
              </a:xfrm>
              <a:prstGeom prst="wedgeRoundRectCallout">
                <a:avLst>
                  <a:gd name="adj1" fmla="val 57471"/>
                  <a:gd name="adj2" fmla="val 559"/>
                  <a:gd name="adj3" fmla="val 16667"/>
                </a:avLst>
              </a:prstGeom>
              <a:ln w="19050">
                <a:solidFill>
                  <a:srgbClr val="0070C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 w="19050">
                    <a:solidFill>
                      <a:schemeClr val="tx1"/>
                    </a:solidFill>
                  </a:ln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156707" y="5776051"/>
                <a:ext cx="4192173" cy="6724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鸡的只数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×2+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兔的只数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4=26</a:t>
                </a:r>
                <a:endParaRPr lang="zh-CN" altLang="en-US" sz="24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  <p:custDataLst>
      <p:tags r:id="rId4"/>
    </p:custData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表格 1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55997" y="3546662"/>
          <a:ext cx="8208910" cy="1303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891"/>
                <a:gridCol w="820891"/>
                <a:gridCol w="820891"/>
                <a:gridCol w="820891"/>
                <a:gridCol w="820891"/>
                <a:gridCol w="820891"/>
                <a:gridCol w="820891"/>
                <a:gridCol w="820891"/>
                <a:gridCol w="820891"/>
                <a:gridCol w="820891"/>
              </a:tblGrid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>
                          <a:solidFill>
                            <a:schemeClr val="tx1"/>
                          </a:solidFill>
                        </a:rPr>
                        <a:t>鸡</a:t>
                      </a:r>
                      <a:endParaRPr lang="zh-CN" altLang="en-US" sz="21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8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7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0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/>
                        <a:t>兔</a:t>
                      </a:r>
                      <a:endParaRPr lang="zh-CN" altLang="en-US" sz="2100" b="1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/>
                        <a:t>0</a:t>
                      </a:r>
                      <a:endParaRPr lang="zh-CN" altLang="en-US" sz="2400" b="1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/>
                        <a:t>1</a:t>
                      </a:r>
                      <a:endParaRPr lang="zh-CN" altLang="en-US" sz="2400" b="1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/>
                        <a:t>2</a:t>
                      </a:r>
                      <a:endParaRPr lang="zh-CN" altLang="en-US" sz="2400" b="1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/>
                        <a:t>3</a:t>
                      </a:r>
                      <a:endParaRPr lang="zh-CN" altLang="en-US" sz="2400" b="1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7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8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/>
                        <a:t>脚</a:t>
                      </a:r>
                      <a:endParaRPr lang="zh-CN" altLang="en-US" sz="2100" b="1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/>
                        <a:t>16</a:t>
                      </a:r>
                      <a:endParaRPr lang="zh-CN" altLang="en-US" sz="2400" b="1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/>
                        <a:t>18</a:t>
                      </a:r>
                      <a:endParaRPr lang="zh-CN" altLang="en-US" sz="2400" b="1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/>
                        <a:t>20</a:t>
                      </a:r>
                      <a:endParaRPr lang="zh-CN" altLang="en-US" sz="2400" b="1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/>
                        <a:t>22</a:t>
                      </a:r>
                      <a:endParaRPr lang="zh-CN" altLang="en-US" sz="2400" b="1"/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24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28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30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</a:rPr>
                        <a:t>32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555997" y="3536368"/>
          <a:ext cx="8208910" cy="1303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0891"/>
                <a:gridCol w="820891"/>
                <a:gridCol w="820891"/>
                <a:gridCol w="820891"/>
                <a:gridCol w="820891"/>
                <a:gridCol w="820891"/>
                <a:gridCol w="820891"/>
                <a:gridCol w="820891"/>
                <a:gridCol w="820891"/>
                <a:gridCol w="820891"/>
              </a:tblGrid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鸡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兔</a:t>
                      </a:r>
                      <a:endParaRPr lang="zh-CN" altLang="en-US" sz="21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0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脚</a:t>
                      </a:r>
                      <a:endParaRPr lang="zh-CN" altLang="en-US" sz="21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16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18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二、探究新知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520" y="752146"/>
            <a:ext cx="9036496" cy="1157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例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</a:rPr>
              <a:t>笼子里有若干只鸡和兔。从上面数，有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</a:rPr>
              <a:t>个头，从下面数，有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</a:rPr>
              <a:t>26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</a:rPr>
              <a:t>只脚。鸡和兔各有几只？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09143" y="3813888"/>
            <a:ext cx="412292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15278" y="4281996"/>
            <a:ext cx="639919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26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29091" y="3381840"/>
            <a:ext cx="412292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38362" y="3417900"/>
            <a:ext cx="595035" cy="1505810"/>
            <a:chOff x="5615278" y="4509120"/>
            <a:chExt cx="595035" cy="2007747"/>
          </a:xfrm>
        </p:grpSpPr>
        <p:sp>
          <p:nvSpPr>
            <p:cNvPr id="3" name="TextBox 2"/>
            <p:cNvSpPr txBox="1"/>
            <p:nvPr/>
          </p:nvSpPr>
          <p:spPr>
            <a:xfrm>
              <a:off x="5691117" y="4509120"/>
              <a:ext cx="389850" cy="8556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691117" y="5085184"/>
              <a:ext cx="389850" cy="8556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15278" y="5661248"/>
              <a:ext cx="595035" cy="8556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>
                  <a:latin typeface="黑体" panose="02010609060101010101" pitchFamily="49" charset="-122"/>
                  <a:ea typeface="黑体" panose="02010609060101010101" pitchFamily="49" charset="-122"/>
                </a:rPr>
                <a:t>26</a:t>
              </a:r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5499576" y="3498386"/>
            <a:ext cx="819100" cy="13995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392229" y="2820646"/>
            <a:ext cx="1261884" cy="6524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列表法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61471" y="2045761"/>
            <a:ext cx="5488356" cy="845750"/>
            <a:chOff x="828355" y="5290761"/>
            <a:chExt cx="5813655" cy="1127667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28355" y="5290761"/>
              <a:ext cx="975279" cy="1127667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045881" y="5426622"/>
              <a:ext cx="4596129" cy="764512"/>
              <a:chOff x="2156707" y="5774824"/>
              <a:chExt cx="4596129" cy="764512"/>
            </a:xfrm>
          </p:grpSpPr>
          <p:sp>
            <p:nvSpPr>
              <p:cNvPr id="30" name="圆角矩形标注 29"/>
              <p:cNvSpPr/>
              <p:nvPr/>
            </p:nvSpPr>
            <p:spPr>
              <a:xfrm rot="10800000">
                <a:off x="2224535" y="5774824"/>
                <a:ext cx="4528301" cy="740416"/>
              </a:xfrm>
              <a:prstGeom prst="wedgeRoundRectCallout">
                <a:avLst>
                  <a:gd name="adj1" fmla="val 57471"/>
                  <a:gd name="adj2" fmla="val 559"/>
                  <a:gd name="adj3" fmla="val 16667"/>
                </a:avLst>
              </a:prstGeom>
              <a:ln w="19050">
                <a:solidFill>
                  <a:srgbClr val="0070C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 w="19050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156707" y="5776051"/>
                <a:ext cx="4160113" cy="7632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鸡的只数</a:t>
                </a:r>
                <a:r>
                  <a:rPr lang="en-US" altLang="zh-CN" sz="2400" b="1" dirty="0">
                    <a:solidFill>
                      <a:srgbClr val="FF0000"/>
                    </a:solidFill>
                  </a:rPr>
                  <a:t>×2+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兔的只数</a:t>
                </a:r>
                <a:r>
                  <a:rPr lang="en-US" altLang="zh-CN" sz="2400" b="1" dirty="0">
                    <a:solidFill>
                      <a:srgbClr val="FF0000"/>
                    </a:solidFill>
                  </a:rPr>
                  <a:t>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4=26</a:t>
                </a:r>
                <a:endParaRPr lang="zh-CN" altLang="en-US" sz="2400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7" grpId="0"/>
      <p:bldP spid="22" grpId="0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79712" y="2102622"/>
            <a:ext cx="720080" cy="130302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52613" y="2085696"/>
            <a:ext cx="792088" cy="1303020"/>
          </a:xfrm>
          <a:prstGeom prst="rect">
            <a:avLst/>
          </a:prstGeom>
          <a:solidFill>
            <a:srgbClr val="CC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68251" y="2085696"/>
          <a:ext cx="7344813" cy="1303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2028"/>
                <a:gridCol w="732028"/>
                <a:gridCol w="732028"/>
                <a:gridCol w="732028"/>
                <a:gridCol w="732028"/>
                <a:gridCol w="732028"/>
                <a:gridCol w="732028"/>
                <a:gridCol w="732028"/>
                <a:gridCol w="732028"/>
                <a:gridCol w="756561"/>
              </a:tblGrid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鸡</a:t>
                      </a:r>
                      <a:endParaRPr lang="zh-CN" altLang="en-US" sz="21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兔</a:t>
                      </a:r>
                      <a:endParaRPr lang="zh-CN" altLang="en-US" sz="21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0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脚</a:t>
                      </a:r>
                      <a:endParaRPr lang="zh-CN" altLang="en-US" sz="21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16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18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22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24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26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28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30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32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二、探究新知</a:t>
            </a: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663904"/>
            <a:ext cx="9036496" cy="1133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笼子里有若干只鸡和兔。从上面数，有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个头，从下面数，有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只脚。鸡和兔各有几只？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16226" y="3425419"/>
            <a:ext cx="6938441" cy="982959"/>
            <a:chOff x="-345443" y="4383852"/>
            <a:chExt cx="6848482" cy="131684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43364" y="4641446"/>
              <a:ext cx="936104" cy="90571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635897" y="4383852"/>
              <a:ext cx="1368152" cy="1316846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-345443" y="4766659"/>
              <a:ext cx="6848482" cy="7676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将一只         换成一只      </a:t>
              </a:r>
              <a:r>
                <a:rPr lang="en-US" altLang="zh-CN" sz="2800">
                  <a:latin typeface="黑体" panose="02010609060101010101" pitchFamily="49" charset="-122"/>
                  <a:ea typeface="黑体" panose="02010609060101010101" pitchFamily="49" charset="-122"/>
                </a:rPr>
                <a:t>,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591961" y="3751854"/>
            <a:ext cx="2877711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脚的数量增加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16226" y="4264022"/>
            <a:ext cx="5391219" cy="948212"/>
            <a:chOff x="-202817" y="5387303"/>
            <a:chExt cx="5391219" cy="126428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947352" y="5543930"/>
              <a:ext cx="982943" cy="95102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87624" y="5387303"/>
              <a:ext cx="1313540" cy="1264282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-202817" y="5674735"/>
              <a:ext cx="5391219" cy="7640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将一只         换成一只     </a:t>
              </a:r>
              <a:r>
                <a:rPr lang="en-US" altLang="zh-CN" sz="2800">
                  <a:latin typeface="黑体" panose="02010609060101010101" pitchFamily="49" charset="-122"/>
                  <a:ea typeface="黑体" panose="02010609060101010101" pitchFamily="49" charset="-122"/>
                </a:rPr>
                <a:t>,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508104" y="4527121"/>
            <a:ext cx="2877711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脚的数量减少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21" grpId="0" animBg="1"/>
      <p:bldP spid="21" grpId="1" animBg="1"/>
      <p:bldP spid="4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二、探究新知</a:t>
            </a: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-39546" y="544606"/>
            <a:ext cx="9144000" cy="1133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笼子里有若干只鸡和兔。从上面数，有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个头，从下面数，有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只脚。鸡和兔各有几只？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4200" y="1896881"/>
            <a:ext cx="682478" cy="624539"/>
            <a:chOff x="467544" y="2642541"/>
            <a:chExt cx="1008112" cy="1215024"/>
          </a:xfrm>
        </p:grpSpPr>
        <p:sp>
          <p:nvSpPr>
            <p:cNvPr id="6" name="椭圆 5"/>
            <p:cNvSpPr/>
            <p:nvPr/>
          </p:nvSpPr>
          <p:spPr>
            <a:xfrm>
              <a:off x="467544" y="2642541"/>
              <a:ext cx="1008112" cy="648072"/>
            </a:xfrm>
            <a:prstGeom prst="ellipse">
              <a:avLst/>
            </a:prstGeom>
            <a:solidFill>
              <a:srgbClr val="FF66CC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/>
            <p:nvPr/>
          </p:nvSpPr>
          <p:spPr>
            <a:xfrm rot="17469968">
              <a:off x="219265" y="3448500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KSO_Shape"/>
            <p:cNvSpPr/>
            <p:nvPr/>
          </p:nvSpPr>
          <p:spPr>
            <a:xfrm rot="4476917">
              <a:off x="1063485" y="3464852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10453" y="2806327"/>
            <a:ext cx="682478" cy="624539"/>
            <a:chOff x="467544" y="2642541"/>
            <a:chExt cx="1008112" cy="1215024"/>
          </a:xfrm>
        </p:grpSpPr>
        <p:sp>
          <p:nvSpPr>
            <p:cNvPr id="11" name="椭圆 10"/>
            <p:cNvSpPr/>
            <p:nvPr/>
          </p:nvSpPr>
          <p:spPr>
            <a:xfrm>
              <a:off x="467544" y="2642541"/>
              <a:ext cx="1008112" cy="648072"/>
            </a:xfrm>
            <a:prstGeom prst="ellipse">
              <a:avLst/>
            </a:prstGeom>
            <a:solidFill>
              <a:srgbClr val="FF66CC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KSO_Shape"/>
            <p:cNvSpPr/>
            <p:nvPr/>
          </p:nvSpPr>
          <p:spPr>
            <a:xfrm rot="17469968">
              <a:off x="219265" y="3448500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KSO_Shape"/>
            <p:cNvSpPr/>
            <p:nvPr/>
          </p:nvSpPr>
          <p:spPr>
            <a:xfrm rot="4476917">
              <a:off x="1063485" y="3464852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091445" y="2806327"/>
            <a:ext cx="682478" cy="624539"/>
            <a:chOff x="467544" y="2642541"/>
            <a:chExt cx="1008112" cy="1215024"/>
          </a:xfrm>
        </p:grpSpPr>
        <p:sp>
          <p:nvSpPr>
            <p:cNvPr id="15" name="椭圆 14"/>
            <p:cNvSpPr/>
            <p:nvPr/>
          </p:nvSpPr>
          <p:spPr>
            <a:xfrm>
              <a:off x="467544" y="2642541"/>
              <a:ext cx="1008112" cy="648072"/>
            </a:xfrm>
            <a:prstGeom prst="ellipse">
              <a:avLst/>
            </a:prstGeom>
            <a:solidFill>
              <a:srgbClr val="FF66CC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/>
            <p:nvPr/>
          </p:nvSpPr>
          <p:spPr>
            <a:xfrm rot="17469968">
              <a:off x="219265" y="3448500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KSO_Shape"/>
            <p:cNvSpPr/>
            <p:nvPr/>
          </p:nvSpPr>
          <p:spPr>
            <a:xfrm rot="4476917">
              <a:off x="1063485" y="3464852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69228" y="1896881"/>
            <a:ext cx="682478" cy="624539"/>
            <a:chOff x="467544" y="2642541"/>
            <a:chExt cx="1008112" cy="1215024"/>
          </a:xfrm>
        </p:grpSpPr>
        <p:sp>
          <p:nvSpPr>
            <p:cNvPr id="19" name="椭圆 18"/>
            <p:cNvSpPr/>
            <p:nvPr/>
          </p:nvSpPr>
          <p:spPr>
            <a:xfrm>
              <a:off x="467544" y="2642541"/>
              <a:ext cx="1008112" cy="648072"/>
            </a:xfrm>
            <a:prstGeom prst="ellipse">
              <a:avLst/>
            </a:prstGeom>
            <a:solidFill>
              <a:srgbClr val="FF66CC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KSO_Shape"/>
            <p:cNvSpPr/>
            <p:nvPr/>
          </p:nvSpPr>
          <p:spPr>
            <a:xfrm rot="17469968">
              <a:off x="219265" y="3448500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KSO_Shape"/>
            <p:cNvSpPr/>
            <p:nvPr/>
          </p:nvSpPr>
          <p:spPr>
            <a:xfrm rot="4476917">
              <a:off x="1063485" y="3464852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154256" y="1896881"/>
            <a:ext cx="682478" cy="624539"/>
            <a:chOff x="467544" y="2642541"/>
            <a:chExt cx="1008112" cy="1215024"/>
          </a:xfrm>
        </p:grpSpPr>
        <p:sp>
          <p:nvSpPr>
            <p:cNvPr id="23" name="椭圆 22"/>
            <p:cNvSpPr/>
            <p:nvPr/>
          </p:nvSpPr>
          <p:spPr>
            <a:xfrm>
              <a:off x="467544" y="2642541"/>
              <a:ext cx="1008112" cy="648072"/>
            </a:xfrm>
            <a:prstGeom prst="ellipse">
              <a:avLst/>
            </a:prstGeom>
            <a:solidFill>
              <a:srgbClr val="FF66CC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KSO_Shape"/>
            <p:cNvSpPr/>
            <p:nvPr/>
          </p:nvSpPr>
          <p:spPr>
            <a:xfrm rot="17469968">
              <a:off x="219265" y="3448500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KSO_Shape"/>
            <p:cNvSpPr/>
            <p:nvPr/>
          </p:nvSpPr>
          <p:spPr>
            <a:xfrm rot="4476917">
              <a:off x="1063485" y="3464852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972436" y="2806327"/>
            <a:ext cx="682478" cy="624539"/>
            <a:chOff x="467544" y="2642541"/>
            <a:chExt cx="1008112" cy="1215024"/>
          </a:xfrm>
        </p:grpSpPr>
        <p:sp>
          <p:nvSpPr>
            <p:cNvPr id="27" name="椭圆 26"/>
            <p:cNvSpPr/>
            <p:nvPr/>
          </p:nvSpPr>
          <p:spPr>
            <a:xfrm>
              <a:off x="467544" y="2642541"/>
              <a:ext cx="1008112" cy="648072"/>
            </a:xfrm>
            <a:prstGeom prst="ellipse">
              <a:avLst/>
            </a:prstGeom>
            <a:solidFill>
              <a:srgbClr val="FF66CC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KSO_Shape"/>
            <p:cNvSpPr/>
            <p:nvPr/>
          </p:nvSpPr>
          <p:spPr>
            <a:xfrm rot="17469968">
              <a:off x="219265" y="3448500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KSO_Shape"/>
            <p:cNvSpPr/>
            <p:nvPr/>
          </p:nvSpPr>
          <p:spPr>
            <a:xfrm rot="4476917">
              <a:off x="1063485" y="3464852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039284" y="1896881"/>
            <a:ext cx="682478" cy="624539"/>
            <a:chOff x="467544" y="2642541"/>
            <a:chExt cx="1008112" cy="1215024"/>
          </a:xfrm>
        </p:grpSpPr>
        <p:sp>
          <p:nvSpPr>
            <p:cNvPr id="31" name="椭圆 30"/>
            <p:cNvSpPr/>
            <p:nvPr/>
          </p:nvSpPr>
          <p:spPr>
            <a:xfrm>
              <a:off x="467544" y="2642541"/>
              <a:ext cx="1008112" cy="648072"/>
            </a:xfrm>
            <a:prstGeom prst="ellipse">
              <a:avLst/>
            </a:prstGeom>
            <a:solidFill>
              <a:srgbClr val="FF66CC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KSO_Shape"/>
            <p:cNvSpPr/>
            <p:nvPr/>
          </p:nvSpPr>
          <p:spPr>
            <a:xfrm rot="17469968">
              <a:off x="219265" y="3448500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KSO_Shape"/>
            <p:cNvSpPr/>
            <p:nvPr/>
          </p:nvSpPr>
          <p:spPr>
            <a:xfrm rot="4476917">
              <a:off x="1063485" y="3464852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9461" y="2806327"/>
            <a:ext cx="682478" cy="624539"/>
            <a:chOff x="467544" y="2642541"/>
            <a:chExt cx="1008112" cy="1215024"/>
          </a:xfrm>
        </p:grpSpPr>
        <p:sp>
          <p:nvSpPr>
            <p:cNvPr id="35" name="椭圆 34"/>
            <p:cNvSpPr/>
            <p:nvPr/>
          </p:nvSpPr>
          <p:spPr>
            <a:xfrm>
              <a:off x="467544" y="2642541"/>
              <a:ext cx="1008112" cy="648072"/>
            </a:xfrm>
            <a:prstGeom prst="ellipse">
              <a:avLst/>
            </a:prstGeom>
            <a:solidFill>
              <a:srgbClr val="FF66CC"/>
            </a:solidFill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KSO_Shape"/>
            <p:cNvSpPr/>
            <p:nvPr/>
          </p:nvSpPr>
          <p:spPr>
            <a:xfrm rot="17469968">
              <a:off x="219265" y="3448500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KSO_Shape"/>
            <p:cNvSpPr/>
            <p:nvPr/>
          </p:nvSpPr>
          <p:spPr>
            <a:xfrm rot="4476917">
              <a:off x="1063485" y="3464852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15083" y="4137488"/>
            <a:ext cx="275659" cy="338361"/>
            <a:chOff x="315082" y="5516651"/>
            <a:chExt cx="275659" cy="451148"/>
          </a:xfrm>
        </p:grpSpPr>
        <p:sp>
          <p:nvSpPr>
            <p:cNvPr id="48" name="KSO_Shape"/>
            <p:cNvSpPr/>
            <p:nvPr/>
          </p:nvSpPr>
          <p:spPr>
            <a:xfrm rot="16200000">
              <a:off x="132549" y="5699184"/>
              <a:ext cx="451148" cy="8608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9" name="KSO_Shape"/>
            <p:cNvSpPr/>
            <p:nvPr/>
          </p:nvSpPr>
          <p:spPr>
            <a:xfrm rot="16200000">
              <a:off x="322126" y="5699184"/>
              <a:ext cx="451148" cy="8608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291580" y="4137488"/>
            <a:ext cx="282922" cy="338361"/>
            <a:chOff x="1922392" y="5525920"/>
            <a:chExt cx="282922" cy="451148"/>
          </a:xfrm>
        </p:grpSpPr>
        <p:sp>
          <p:nvSpPr>
            <p:cNvPr id="51" name="KSO_Shape"/>
            <p:cNvSpPr/>
            <p:nvPr/>
          </p:nvSpPr>
          <p:spPr>
            <a:xfrm rot="16200000">
              <a:off x="1739859" y="5708453"/>
              <a:ext cx="451148" cy="8608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2" name="KSO_Shape"/>
            <p:cNvSpPr/>
            <p:nvPr/>
          </p:nvSpPr>
          <p:spPr>
            <a:xfrm rot="16200000">
              <a:off x="1936699" y="5708453"/>
              <a:ext cx="451148" cy="8608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276264" y="4137488"/>
            <a:ext cx="291358" cy="338361"/>
            <a:chOff x="1197237" y="5516651"/>
            <a:chExt cx="291358" cy="451148"/>
          </a:xfrm>
        </p:grpSpPr>
        <p:sp>
          <p:nvSpPr>
            <p:cNvPr id="50" name="KSO_Shape"/>
            <p:cNvSpPr/>
            <p:nvPr/>
          </p:nvSpPr>
          <p:spPr>
            <a:xfrm rot="16200000">
              <a:off x="1014704" y="5699184"/>
              <a:ext cx="451148" cy="8608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3" name="KSO_Shape"/>
            <p:cNvSpPr/>
            <p:nvPr/>
          </p:nvSpPr>
          <p:spPr>
            <a:xfrm rot="16200000">
              <a:off x="1219980" y="5699184"/>
              <a:ext cx="451148" cy="8608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130204" y="4158878"/>
            <a:ext cx="272259" cy="338361"/>
            <a:chOff x="2695687" y="5516652"/>
            <a:chExt cx="272259" cy="451148"/>
          </a:xfrm>
        </p:grpSpPr>
        <p:sp>
          <p:nvSpPr>
            <p:cNvPr id="54" name="KSO_Shape"/>
            <p:cNvSpPr/>
            <p:nvPr/>
          </p:nvSpPr>
          <p:spPr>
            <a:xfrm rot="16200000">
              <a:off x="2513154" y="5699185"/>
              <a:ext cx="451148" cy="8608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KSO_Shape"/>
            <p:cNvSpPr/>
            <p:nvPr/>
          </p:nvSpPr>
          <p:spPr>
            <a:xfrm rot="16200000">
              <a:off x="2699331" y="5699185"/>
              <a:ext cx="451148" cy="8608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995936" y="4144440"/>
            <a:ext cx="311354" cy="338361"/>
            <a:chOff x="3550273" y="5525920"/>
            <a:chExt cx="311354" cy="451148"/>
          </a:xfrm>
        </p:grpSpPr>
        <p:sp>
          <p:nvSpPr>
            <p:cNvPr id="57" name="KSO_Shape"/>
            <p:cNvSpPr/>
            <p:nvPr/>
          </p:nvSpPr>
          <p:spPr>
            <a:xfrm rot="16200000">
              <a:off x="3367740" y="5708453"/>
              <a:ext cx="451148" cy="8608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8" name="KSO_Shape"/>
            <p:cNvSpPr/>
            <p:nvPr/>
          </p:nvSpPr>
          <p:spPr>
            <a:xfrm rot="16200000">
              <a:off x="3593012" y="5708453"/>
              <a:ext cx="451148" cy="86082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5918435" y="1553199"/>
            <a:ext cx="1980029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假设全是鸡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3027175" y="1896881"/>
            <a:ext cx="682478" cy="624539"/>
            <a:chOff x="467544" y="2642541"/>
            <a:chExt cx="1008112" cy="1215024"/>
          </a:xfrm>
        </p:grpSpPr>
        <p:sp>
          <p:nvSpPr>
            <p:cNvPr id="61" name="椭圆 60"/>
            <p:cNvSpPr/>
            <p:nvPr/>
          </p:nvSpPr>
          <p:spPr>
            <a:xfrm>
              <a:off x="467544" y="2642541"/>
              <a:ext cx="1008112" cy="648072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KSO_Shape"/>
            <p:cNvSpPr/>
            <p:nvPr/>
          </p:nvSpPr>
          <p:spPr>
            <a:xfrm rot="17469968">
              <a:off x="219265" y="3448500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3" name="KSO_Shape"/>
            <p:cNvSpPr/>
            <p:nvPr/>
          </p:nvSpPr>
          <p:spPr>
            <a:xfrm rot="4476917">
              <a:off x="1063485" y="3464852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953877" y="2825956"/>
            <a:ext cx="682478" cy="624539"/>
            <a:chOff x="467544" y="2642541"/>
            <a:chExt cx="1008112" cy="1215024"/>
          </a:xfrm>
        </p:grpSpPr>
        <p:sp>
          <p:nvSpPr>
            <p:cNvPr id="65" name="椭圆 64"/>
            <p:cNvSpPr/>
            <p:nvPr/>
          </p:nvSpPr>
          <p:spPr>
            <a:xfrm>
              <a:off x="467544" y="2642541"/>
              <a:ext cx="1008112" cy="648072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KSO_Shape"/>
            <p:cNvSpPr/>
            <p:nvPr/>
          </p:nvSpPr>
          <p:spPr>
            <a:xfrm rot="17469968">
              <a:off x="219265" y="3448500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7" name="KSO_Shape"/>
            <p:cNvSpPr/>
            <p:nvPr/>
          </p:nvSpPr>
          <p:spPr>
            <a:xfrm rot="4476917">
              <a:off x="1063485" y="3464852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091802" y="2785705"/>
            <a:ext cx="682478" cy="624539"/>
            <a:chOff x="467544" y="2642541"/>
            <a:chExt cx="1008112" cy="1215024"/>
          </a:xfrm>
        </p:grpSpPr>
        <p:sp>
          <p:nvSpPr>
            <p:cNvPr id="69" name="椭圆 68"/>
            <p:cNvSpPr/>
            <p:nvPr/>
          </p:nvSpPr>
          <p:spPr>
            <a:xfrm>
              <a:off x="467544" y="2642541"/>
              <a:ext cx="1008112" cy="648072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KSO_Shape"/>
            <p:cNvSpPr/>
            <p:nvPr/>
          </p:nvSpPr>
          <p:spPr>
            <a:xfrm rot="17469968">
              <a:off x="219265" y="3448500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1" name="KSO_Shape"/>
            <p:cNvSpPr/>
            <p:nvPr/>
          </p:nvSpPr>
          <p:spPr>
            <a:xfrm rot="4476917">
              <a:off x="1063485" y="3464852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213014" y="2808829"/>
            <a:ext cx="682478" cy="624539"/>
            <a:chOff x="467544" y="2642541"/>
            <a:chExt cx="1008112" cy="1215024"/>
          </a:xfrm>
        </p:grpSpPr>
        <p:sp>
          <p:nvSpPr>
            <p:cNvPr id="73" name="椭圆 72"/>
            <p:cNvSpPr/>
            <p:nvPr/>
          </p:nvSpPr>
          <p:spPr>
            <a:xfrm>
              <a:off x="467544" y="2642541"/>
              <a:ext cx="1008112" cy="648072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KSO_Shape"/>
            <p:cNvSpPr/>
            <p:nvPr/>
          </p:nvSpPr>
          <p:spPr>
            <a:xfrm rot="17469968">
              <a:off x="219265" y="3448500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5" name="KSO_Shape"/>
            <p:cNvSpPr/>
            <p:nvPr/>
          </p:nvSpPr>
          <p:spPr>
            <a:xfrm rot="4476917">
              <a:off x="1063485" y="3464852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17352" y="2784965"/>
            <a:ext cx="682478" cy="624539"/>
            <a:chOff x="467544" y="2642541"/>
            <a:chExt cx="1008112" cy="1215024"/>
          </a:xfrm>
        </p:grpSpPr>
        <p:sp>
          <p:nvSpPr>
            <p:cNvPr id="77" name="椭圆 76"/>
            <p:cNvSpPr/>
            <p:nvPr/>
          </p:nvSpPr>
          <p:spPr>
            <a:xfrm>
              <a:off x="467544" y="2642541"/>
              <a:ext cx="1008112" cy="648072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KSO_Shape"/>
            <p:cNvSpPr/>
            <p:nvPr/>
          </p:nvSpPr>
          <p:spPr>
            <a:xfrm rot="17469968">
              <a:off x="219265" y="3448500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9" name="KSO_Shape"/>
            <p:cNvSpPr/>
            <p:nvPr/>
          </p:nvSpPr>
          <p:spPr>
            <a:xfrm rot="4476917">
              <a:off x="1063485" y="3464852"/>
              <a:ext cx="658272" cy="12715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5329332" y="1963877"/>
            <a:ext cx="2852063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8×2=16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329332" y="2422694"/>
            <a:ext cx="3057247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26-16=10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329332" y="3678976"/>
            <a:ext cx="2852063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10÷2=5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329331" y="4181566"/>
            <a:ext cx="2639266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8-5=3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38898" y="2879147"/>
            <a:ext cx="2339102" cy="5043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（少算兔的脚）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6587" y="3663302"/>
            <a:ext cx="902811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兔：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95740" y="4207399"/>
            <a:ext cx="902811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鸡：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356748" y="1495195"/>
            <a:ext cx="1826141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假设法：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329331" y="3233003"/>
            <a:ext cx="2441694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4-2=2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（只）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06 -1.61925E-07 C -0.00139 0.00509 -0.00121 0.01087 -0.00243 0.01642 C -0.0033 0.02036 -0.00555 0.02313 -0.00659 0.02706 C -0.01337 0.0502 -0.02951 0.06778 -0.04218 0.08351 C -0.04305 0.08466 -0.04357 0.08559 -0.04427 0.08675 C -0.04479 0.08813 -0.04531 0.08998 -0.04618 0.09137 C -0.05 0.09646 -0.05625 0.10248 -0.06128 0.10479 C -0.06441 0.10988 -0.07152 0.11728 -0.07152 0.11751 C -0.07621 0.12838 -0.08993 0.14319 -0.09878 0.14619 C -0.10208 0.14966 -0.10573 0.15059 -0.10902 0.15383 C -0.1118 0.15684 -0.11389 0.16192 -0.11701 0.1647 C -0.12118 0.16863 -0.12777 0.17095 -0.13246 0.1721 C -0.14288 0.1802 -0.15521 0.18367 -0.16666 0.18899 C -0.1717 0.19177 -0.17569 0.19639 -0.18073 0.19824 C -0.18264 0.20009 -0.18507 0.20079 -0.1868 0.20287 C -0.19687 0.2149 -0.18889 0.21004 -0.19635 0.21351 C -0.20017 0.21744 -0.20382 0.22022 -0.20798 0.22253 C -0.21458 0.23225 -0.20712 0.22253 -0.21736 0.22878 C -0.21875 0.22947 -0.22066 0.23548 -0.22118 0.23664 C -0.22309 0.23919 -0.225 0.24196 -0.22725 0.24427 C -0.22864 0.24543 -0.23003 0.24613 -0.23142 0.24705 C -0.23333 0.24867 -0.23524 0.25006 -0.23646 0.25168 C -0.24166 0.25792 -0.24722 0.26371 -0.25364 0.26718 C -0.25712 0.27134 -0.25972 0.27597 -0.26389 0.27805 C -0.2684 0.28499 -0.27882 0.29979 -0.28507 0.30234 C -0.28941 0.30951 -0.29548 0.31298 -0.30017 0.31922 C -0.30521 0.32616 -0.30868 0.3338 -0.31337 0.3405 C -0.31371 0.34236 -0.31371 0.34397 -0.31441 0.34536 C -0.31527 0.34698 -0.31684 0.34768 -0.31736 0.34999 C -0.3184 0.35253 -0.31771 0.356 -0.31857 0.35924 C -0.31962 0.36456 -0.32517 0.37058 -0.32048 0.37474" pathEditMode="relative" rAng="0" ptsTypes="ffffffffffffffffffffffffffffffA">
                                      <p:cBhvr>
                                        <p:cTn id="9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67" y="187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1189E-06 C -0.00486 0.01619 -0.00104 0.05066 0.00868 0.06685 C 0.01076 0.07472 0.0158 0.08096 0.01875 0.0879 C 0.02483 0.10155 0.03108 0.1152 0.03889 0.12815 C 0.0408 0.13139 0.04236 0.13509 0.04462 0.13764 C 0.05 0.14319 0.05538 0.14782 0.06059 0.15383 C 0.06285 0.161 0.06892 0.16748 0.07361 0.17303 C 0.07465 0.1765 0.07726 0.17904 0.07813 0.18251 C 0.07969 0.18992 0.07934 0.19524 0.07934 0.20218 L 0.08819 0.19871" pathEditMode="relative" rAng="0" ptsTypes="ffffffffAA">
                                      <p:cBhvr>
                                        <p:cTn id="12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10109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06 -1.9269E-06 L 0.09375 0.19755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9877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6 3.1691E-06 L 0.09218 0.20194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1" y="10086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1.73953E-06 L 0.09236 0.19408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18" y="96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9" grpId="0"/>
      <p:bldP spid="80" grpId="0"/>
      <p:bldP spid="81" grpId="0"/>
      <p:bldP spid="82" grpId="0"/>
      <p:bldP spid="83" grpId="0"/>
      <p:bldP spid="3" grpId="0"/>
      <p:bldP spid="5" grpId="0"/>
      <p:bldP spid="38" grpId="0"/>
      <p:bldP spid="46" grpId="0"/>
      <p:bldP spid="8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ID" val="545287"/>
  <p:tag name="MH" val="20200402195654"/>
  <p:tag name="MH_AUTOCOLOR" val="TRUE"/>
  <p:tag name="MH_LIBRARY" val="CONTENTS"/>
  <p:tag name="MH_TYPE" val="COVER"/>
</p:tagLst>
</file>

<file path=ppt/tags/tag41.xml><?xml version="1.0" encoding="utf-8"?>
<p:tagLst xmlns:p="http://schemas.openxmlformats.org/presentationml/2006/main">
  <p:tag name="PA" val="v5.2.9"/>
</p:tagLst>
</file>

<file path=ppt/tags/tag42.xml><?xml version="1.0" encoding="utf-8"?>
<p:tagLst xmlns:p="http://schemas.openxmlformats.org/presentationml/2006/main">
  <p:tag name="PA" val="v5.2.9"/>
</p:tagLst>
</file>

<file path=ppt/tags/tag43.xml><?xml version="1.0" encoding="utf-8"?>
<p:tagLst xmlns:p="http://schemas.openxmlformats.org/presentationml/2006/main">
  <p:tag name="PA" val="v5.2.9"/>
</p:tagLst>
</file>

<file path=ppt/tags/tag44.xml><?xml version="1.0" encoding="utf-8"?>
<p:tagLst xmlns:p="http://schemas.openxmlformats.org/presentationml/2006/main">
  <p:tag name="PA" val="v5.2.9"/>
</p:tagLst>
</file>

<file path=ppt/tags/tag45.xml><?xml version="1.0" encoding="utf-8"?>
<p:tagLst xmlns:p="http://schemas.openxmlformats.org/presentationml/2006/main">
  <p:tag name="PA" val="v5.2.9"/>
</p:tagLst>
</file>

<file path=ppt/tags/tag46.xml><?xml version="1.0" encoding="utf-8"?>
<p:tagLst xmlns:p="http://schemas.openxmlformats.org/presentationml/2006/main">
  <p:tag name="PA" val="v5.2.9"/>
</p:tagLst>
</file>

<file path=ppt/tags/tag47.xml><?xml version="1.0" encoding="utf-8"?>
<p:tagLst xmlns:p="http://schemas.openxmlformats.org/presentationml/2006/main">
  <p:tag name="PA" val="v5.2.9"/>
</p:tagLst>
</file>

<file path=ppt/tags/tag48.xml><?xml version="1.0" encoding="utf-8"?>
<p:tagLst xmlns:p="http://schemas.openxmlformats.org/presentationml/2006/main">
  <p:tag name="COLORS" val="1,0"/>
  <p:tag name="ID" val="545287"/>
  <p:tag name="LINKREPLACED" val="True"/>
  <p:tag name="MH" val="20200402195654"/>
  <p:tag name="MH_AUTOCOLOR" val="TRUE"/>
  <p:tag name="MH_LIBRARY" val="CONTENTS"/>
  <p:tag name="MH_TYPE" val="SECTION"/>
</p:tagLst>
</file>

<file path=ppt/tags/tag49.xml><?xml version="1.0" encoding="utf-8"?>
<p:tagLst xmlns:p="http://schemas.openxmlformats.org/presentationml/2006/main">
  <p:tag name="ANIMSTRING" val="5ea0980db87619738f1b6d3b933912ff"/>
  <p:tag name="LOOPID" val="637215341835674530"/>
  <p:tag name="PA" val="v5.2.9"/>
  <p:tag name="RESOURCEID" val="637215341835684508"/>
  <p:tag name="RESOURCELIBID_ANIM" val="256"/>
  <p:tag name="SCENECOLOR-LINE" val="Color_Theme"/>
  <p:tag name="SCENECOLOR-LINE-VALUE" val="1"/>
  <p:tag name="SCENEID" val="Unkown"/>
  <p:tag name="SCENELINKIDS" val="11"/>
  <p:tag name="SCENESHAPENAME" val="轮播图形"/>
  <p:tag name="SCENESHAPESUBTYPE" val="ScenePicShape"/>
  <p:tag name="SCENESHAPETYPE" val="SceneShape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p="http://schemas.openxmlformats.org/presentationml/2006/main">
  <p:tag name="PA" val="v5.2.9"/>
</p:tagLst>
</file>

<file path=ppt/tags/tag51.xml><?xml version="1.0" encoding="utf-8"?>
<p:tagLst xmlns:p="http://schemas.openxmlformats.org/presentationml/2006/main">
  <p:tag name="PA" val="v5.2.9"/>
</p:tagLst>
</file>

<file path=ppt/tags/tag52.xml><?xml version="1.0" encoding="utf-8"?>
<p:tagLst xmlns:p="http://schemas.openxmlformats.org/presentationml/2006/main">
  <p:tag name="PA" val="v5.2.9"/>
</p:tagLst>
</file>

<file path=ppt/tags/tag53.xml><?xml version="1.0" encoding="utf-8"?>
<p:tagLst xmlns:p="http://schemas.openxmlformats.org/presentationml/2006/main">
  <p:tag name="COLORS" val="1,0"/>
  <p:tag name="ID" val="545287"/>
  <p:tag name="LINKREPLACED" val="True"/>
  <p:tag name="MH" val="20200402195654"/>
  <p:tag name="MH_AUTOCOLOR" val="TRUE"/>
  <p:tag name="MH_LIBRARY" val="CONTENTS"/>
  <p:tag name="MH_ORDER" val="1"/>
  <p:tag name="MH_SECTIONID" val="258"/>
  <p:tag name="MH_TYPE" val="CONTENT"/>
</p:tagLst>
</file>

<file path=ppt/tags/tag54.xml><?xml version="1.0" encoding="utf-8"?>
<p:tagLst xmlns:p="http://schemas.openxmlformats.org/presentationml/2006/main">
  <p:tag name="ID" val="545287"/>
  <p:tag name="MH" val="20200402195654"/>
  <p:tag name="MH_AUTOCOLOR" val="TRUE"/>
  <p:tag name="MH_LIBRARY" val="CONTENTS"/>
  <p:tag name="MH_TYPE" val="SECTION"/>
</p:tagLst>
</file>

<file path=ppt/tags/tag55.xml><?xml version="1.0" encoding="utf-8"?>
<p:tagLst xmlns:p="http://schemas.openxmlformats.org/presentationml/2006/main">
  <p:tag name="ID" val="545287"/>
  <p:tag name="MH" val="20200402195654"/>
  <p:tag name="MH_AUTOCOLOR" val="TRUE"/>
  <p:tag name="MH_LIBRARY" val="CONTENTS"/>
  <p:tag name="MH_ORDER" val="1"/>
  <p:tag name="MH_SECTIONID" val="259"/>
  <p:tag name="MH_TYPE" val="CONTENT"/>
</p:tagLst>
</file>

<file path=ppt/tags/tag56.xml><?xml version="1.0" encoding="utf-8"?>
<p:tagLst xmlns:p="http://schemas.openxmlformats.org/presentationml/2006/main">
  <p:tag name="KSO_WM_UNIT_TABLE_BEAUTIFY" val="smartTable{e6e9847a-f023-4921-a507-0ad813e316ba}"/>
</p:tagLst>
</file>

<file path=ppt/tags/tag57.xml><?xml version="1.0" encoding="utf-8"?>
<p:tagLst xmlns:p="http://schemas.openxmlformats.org/presentationml/2006/main">
  <p:tag name="[ANDCEF]" val="[ANDCEF]"/>
  <p:tag name="AS_OS" val="Unix 3.10 unknown"/>
  <p:tag name="AS_RELEASE_DATE" val="2020.11.30"/>
  <p:tag name="AS_TITLE" val="Aspose.Slides for Java"/>
  <p:tag name="AS_VERSION" val="20.11"/>
  <p:tag name="MH_CONTENTSID" val="257"/>
  <p:tag name="MH_JSON" val="{&quot;title&quot;:&quot;5pWw5a2m5pWZ6IKy&quot;,&quot;content&quot;:[],&quot;section&quot;:[{&quot;title&quot;:&quot;5q2j5paH&quot;,&quot;text&quot;:[{&quot;textmain&quot;:&quot;&quot;}]},{&quot;title&quot;:&quot;&quot;,&quot;text&quot;:[{&quot;textmain&quot;:&quot;&quot;}]}],&quot;status&quot;:1}"/>
  <p:tag name="MH_SECTIONID" val="258,259,"/>
  <p:tag name="KSO_WPP_MARK_KEY" val="d479d3ec-4e22-4bff-add0-7238ac30267f"/>
  <p:tag name="COMMONDATA" val="eyJoZGlkIjoiNTEwZDYwYjA4ODUyYzA2MmI0M2EzZjhhMWY0NWI4YWEifQ==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1187</Words>
  <Application>WPS 演示</Application>
  <PresentationFormat>全屏显示(16:9)</PresentationFormat>
  <Paragraphs>323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Calibri</vt:lpstr>
      <vt:lpstr>楷体</vt:lpstr>
      <vt:lpstr>黑体</vt:lpstr>
      <vt:lpstr>Times New Roman</vt:lpstr>
      <vt:lpstr>Arial</vt:lpstr>
      <vt:lpstr>Arial Unicode MS</vt:lpstr>
      <vt:lpstr>第一PPT模板网-WWW.1PPT.COM</vt:lpstr>
      <vt:lpstr>人教版四年级数学（下）册第九单元</vt:lpstr>
      <vt:lpstr>一、情境导入</vt:lpstr>
      <vt:lpstr>一、情境导入</vt:lpstr>
      <vt:lpstr>二、探究新知</vt:lpstr>
      <vt:lpstr>二、探究新知</vt:lpstr>
      <vt:lpstr>二、探究新知</vt:lpstr>
      <vt:lpstr>二、探究新知</vt:lpstr>
      <vt:lpstr>二、探究新知</vt:lpstr>
      <vt:lpstr>二、探究新知</vt:lpstr>
      <vt:lpstr>二、探究新知</vt:lpstr>
      <vt:lpstr>三、课堂练习</vt:lpstr>
      <vt:lpstr>四：课堂小结</vt:lpstr>
      <vt:lpstr>谢谢欣赏！</vt:lpstr>
    </vt:vector>
  </TitlesOfParts>
  <Company>数学广角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2021-04-07T21:51:00Z</cp:lastPrinted>
  <dcterms:created xsi:type="dcterms:W3CDTF">2021-04-07T21:51:00Z</dcterms:created>
  <dcterms:modified xsi:type="dcterms:W3CDTF">2023-02-05T10:18:29Z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DCE4BB05075B40B7AECDE904AEF55FA7</vt:lpwstr>
  </property>
  <property fmtid="{D5CDD505-2E9C-101B-9397-08002B2CF9AE}" pid="7" name="KSOProductBuildVer">
    <vt:lpwstr>2052-11.1.0.13703</vt:lpwstr>
  </property>
</Properties>
</file>