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356" r:id="rId3"/>
    <p:sldId id="357" r:id="rId4"/>
    <p:sldId id="326" r:id="rId5"/>
    <p:sldId id="371" r:id="rId6"/>
    <p:sldId id="383" r:id="rId7"/>
    <p:sldId id="361" r:id="rId8"/>
    <p:sldId id="384" r:id="rId9"/>
    <p:sldId id="358" r:id="rId10"/>
    <p:sldId id="385" r:id="rId11"/>
    <p:sldId id="386" r:id="rId12"/>
    <p:sldId id="388" r:id="rId13"/>
    <p:sldId id="387" r:id="rId14"/>
    <p:sldId id="389" r:id="rId15"/>
    <p:sldId id="390" r:id="rId16"/>
    <p:sldId id="391" r:id="rId17"/>
    <p:sldId id="372" r:id="rId18"/>
    <p:sldId id="392" r:id="rId19"/>
    <p:sldId id="394" r:id="rId20"/>
    <p:sldId id="395" r:id="rId21"/>
    <p:sldId id="393" r:id="rId22"/>
    <p:sldId id="402" r:id="rId23"/>
    <p:sldId id="403" r:id="rId24"/>
    <p:sldId id="404" r:id="rId25"/>
    <p:sldId id="405" r:id="rId26"/>
    <p:sldId id="409" r:id="rId27"/>
    <p:sldId id="406" r:id="rId28"/>
    <p:sldId id="407" r:id="rId29"/>
    <p:sldId id="408" r:id="rId30"/>
    <p:sldId id="381" r:id="rId31"/>
    <p:sldId id="382" r:id="rId32"/>
    <p:sldId id="339" r:id="rId33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F92B"/>
    <a:srgbClr val="08C9CC"/>
    <a:srgbClr val="CC89FC"/>
    <a:srgbClr val="FF6600"/>
    <a:srgbClr val="9B13AB"/>
    <a:srgbClr val="3EF5F8"/>
    <a:srgbClr val="01D757"/>
    <a:srgbClr val="0BAAFD"/>
    <a:srgbClr val="3F34D4"/>
    <a:srgbClr val="DEA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68" autoAdjust="0"/>
  </p:normalViewPr>
  <p:slideViewPr>
    <p:cSldViewPr snapToGrid="0">
      <p:cViewPr>
        <p:scale>
          <a:sx n="66" d="100"/>
          <a:sy n="66" d="100"/>
        </p:scale>
        <p:origin x="-2274" y="-10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39C7E-8FDC-4429-B0A1-94175D5736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D6F2C-1050-4696-83AB-26AF6714F43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>
            <a:alpha val="4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704D7-397A-45FE-92B3-F6D800518A5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E6462-F78B-4796-AFEC-59C32A5F5FA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4.tiff"/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1.jpeg"/><Relationship Id="rId1" Type="http://schemas.openxmlformats.org/officeDocument/2006/relationships/image" Target="../media/image13.tif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6.tiff"/><Relationship Id="rId1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7.jpeg"/><Relationship Id="rId1" Type="http://schemas.openxmlformats.org/officeDocument/2006/relationships/image" Target="../media/image13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8.jpe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0.jpeg"/><Relationship Id="rId2" Type="http://schemas.openxmlformats.org/officeDocument/2006/relationships/image" Target="../media/image14.tiff"/><Relationship Id="rId1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1.jpeg"/><Relationship Id="rId1" Type="http://schemas.openxmlformats.org/officeDocument/2006/relationships/image" Target="../media/image13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tiff"/><Relationship Id="rId1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jpeg"/><Relationship Id="rId8" Type="http://schemas.openxmlformats.org/officeDocument/2006/relationships/image" Target="../media/image41.jpeg"/><Relationship Id="rId7" Type="http://schemas.openxmlformats.org/officeDocument/2006/relationships/image" Target="../media/image40.jpeg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4" Type="http://schemas.openxmlformats.org/officeDocument/2006/relationships/slideLayout" Target="../slideLayouts/slideLayout12.xml"/><Relationship Id="rId13" Type="http://schemas.openxmlformats.org/officeDocument/2006/relationships/image" Target="../media/image46.jpeg"/><Relationship Id="rId12" Type="http://schemas.openxmlformats.org/officeDocument/2006/relationships/image" Target="../media/image45.jpeg"/><Relationship Id="rId11" Type="http://schemas.openxmlformats.org/officeDocument/2006/relationships/image" Target="../media/image44.jpeg"/><Relationship Id="rId10" Type="http://schemas.openxmlformats.org/officeDocument/2006/relationships/image" Target="../media/image43.jpeg"/><Relationship Id="rId1" Type="http://schemas.openxmlformats.org/officeDocument/2006/relationships/image" Target="../media/image13.tif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tif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tif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8.jpeg"/><Relationship Id="rId1" Type="http://schemas.openxmlformats.org/officeDocument/2006/relationships/image" Target="../media/image13.tif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tif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image" Target="../media/image49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5.png"/><Relationship Id="rId6" Type="http://schemas.openxmlformats.org/officeDocument/2006/relationships/image" Target="../media/image1.png"/><Relationship Id="rId5" Type="http://schemas.openxmlformats.org/officeDocument/2006/relationships/image" Target="../media/image55.GIF"/><Relationship Id="rId4" Type="http://schemas.openxmlformats.org/officeDocument/2006/relationships/image" Target="../media/image4.tiff"/><Relationship Id="rId3" Type="http://schemas.openxmlformats.org/officeDocument/2006/relationships/image" Target="../media/image3.tiff"/><Relationship Id="rId2" Type="http://schemas.openxmlformats.org/officeDocument/2006/relationships/image" Target="../media/image54.tiff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jpeg"/><Relationship Id="rId1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1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jpeg"/><Relationship Id="rId1" Type="http://schemas.openxmlformats.org/officeDocument/2006/relationships/image" Target="../media/image13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007BD3">
                <a:alpha val="52000"/>
                <a:lumMod val="56000"/>
                <a:lumOff val="44000"/>
              </a:srgbClr>
            </a:gs>
            <a:gs pos="100000">
              <a:srgbClr val="03437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44193" y="5650152"/>
            <a:ext cx="1136899" cy="234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C:\Users\lianxiang\Desktop\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503317" y="-288759"/>
            <a:ext cx="4956575" cy="2110821"/>
          </a:xfrm>
          <a:prstGeom prst="rect">
            <a:avLst/>
          </a:prstGeom>
          <a:noFill/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63318" y="4783446"/>
            <a:ext cx="2297231" cy="1967781"/>
          </a:xfrm>
          <a:prstGeom prst="rect">
            <a:avLst/>
          </a:prstGeom>
          <a:noFill/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58397" y="3495778"/>
            <a:ext cx="1907071" cy="1749643"/>
          </a:xfrm>
          <a:prstGeom prst="rect">
            <a:avLst/>
          </a:prstGeom>
          <a:noFill/>
        </p:spPr>
      </p:pic>
      <p:sp>
        <p:nvSpPr>
          <p:cNvPr id="2" name="TextBox 8"/>
          <p:cNvSpPr txBox="1"/>
          <p:nvPr/>
        </p:nvSpPr>
        <p:spPr>
          <a:xfrm>
            <a:off x="0" y="225086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7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、月、日</a:t>
            </a:r>
            <a:endParaRPr lang="zh-CN" altLang="en-US" sz="7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0682" y="3910965"/>
            <a:ext cx="2578735" cy="3073400"/>
          </a:xfrm>
          <a:prstGeom prst="rect">
            <a:avLst/>
          </a:prstGeom>
          <a:noFill/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4026691" y="766652"/>
            <a:ext cx="54737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·</a:t>
            </a:r>
            <a:r>
              <a:rPr lang="zh-CN" altLang="en-US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    新课标</a:t>
            </a:r>
            <a:r>
              <a:rPr lang="en-US" altLang="zh-CN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[</a:t>
            </a:r>
            <a:r>
              <a:rPr lang="zh-CN" altLang="en-US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冀教</a:t>
            </a:r>
            <a:r>
              <a:rPr lang="en-US" altLang="zh-CN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]    </a:t>
            </a:r>
            <a:r>
              <a:rPr lang="zh-CN" altLang="en-US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单元</a:t>
            </a:r>
            <a:endParaRPr lang="zh-CN" altLang="en-US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272665" y="2398395"/>
            <a:ext cx="11703051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2月有</a:t>
            </a:r>
            <a:r>
              <a:rPr lang="zh-CN" altLang="en-US" sz="32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28天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的,全年有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365天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2月有</a:t>
            </a:r>
            <a:r>
              <a:rPr lang="zh-CN" altLang="en-US" sz="32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29天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的,全年有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366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天。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/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268" y="279903"/>
            <a:ext cx="1895421" cy="554757"/>
          </a:xfrm>
          <a:prstGeom prst="rect">
            <a:avLst/>
          </a:prstGeom>
          <a:noFill/>
        </p:spPr>
      </p:pic>
      <p:sp>
        <p:nvSpPr>
          <p:cNvPr id="100" name="文本框 99"/>
          <p:cNvSpPr txBox="1"/>
          <p:nvPr/>
        </p:nvSpPr>
        <p:spPr>
          <a:xfrm>
            <a:off x="503555" y="1203327"/>
            <a:ext cx="5080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800" dirty="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计算全年天数</a:t>
            </a:r>
            <a:endParaRPr lang="zh-CN" altLang="en-US" sz="2800" dirty="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/>
            <a:endParaRPr lang="zh-CN" altLang="en-US" sz="2800" dirty="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83" name="ydts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CD9">
                  <a:alpha val="100000"/>
                </a:srgbClr>
              </a:clrFrom>
              <a:clrTo>
                <a:srgbClr val="FFFCD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531" y="4459607"/>
            <a:ext cx="1715135" cy="3994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86511" y="5049522"/>
            <a:ext cx="1015047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无论是书面语还是口语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一般都把几日说成几天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而表示具体的某一天时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才用“日”如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:2018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8"/>
      </p:transition>
    </mc:Choice>
    <mc:Fallback>
      <p:transition spd="slow">
        <p:wheel spokes="8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00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6489" y="252297"/>
            <a:ext cx="2537292" cy="92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/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6081" y="1986915"/>
            <a:ext cx="6529705" cy="29032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7" name="图片 18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0841" y="2123442"/>
            <a:ext cx="733425" cy="2629535"/>
          </a:xfrm>
          <a:prstGeom prst="rect">
            <a:avLst/>
          </a:prstGeom>
        </p:spPr>
      </p:pic>
      <p:pic>
        <p:nvPicPr>
          <p:cNvPr id="188" name="图片 18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8691" y="2213610"/>
            <a:ext cx="754380" cy="2429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53060" y="652782"/>
            <a:ext cx="7055485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观察下面2月份的月历,你发现了什么?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92" name="cb23.jpg" descr="id:2147503928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7517" y="1154430"/>
            <a:ext cx="6236335" cy="4310380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353062" y="5038092"/>
            <a:ext cx="11179175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观察月历的发现</a:t>
            </a:r>
            <a:r>
              <a:rPr lang="en-US" sz="2800" b="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sz="1050" b="0">
              <a:solidFill>
                <a:srgbClr val="000000"/>
              </a:solidFill>
              <a:latin typeface="NEU-BZ-S92" charset="0"/>
              <a:cs typeface="方正宋三_GBK" charset="0"/>
            </a:endParaRPr>
          </a:p>
          <a:p>
            <a:pPr indent="0">
              <a:lnSpc>
                <a:spcPct val="150000"/>
              </a:lnSpc>
            </a:pPr>
            <a:r>
              <a:rPr lang="zh-CN" sz="3200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发现</a:t>
            </a:r>
            <a:r>
              <a:rPr lang="zh-CN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</a:t>
            </a:r>
            <a:r>
              <a:rPr lang="en-US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年中就有一年的</a:t>
            </a:r>
            <a:r>
              <a:rPr lang="en-US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月份是</a:t>
            </a:r>
            <a:r>
              <a:rPr lang="en-US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29</a:t>
            </a:r>
            <a:r>
              <a:rPr lang="zh-CN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</a:t>
            </a:r>
            <a:r>
              <a:rPr lang="en-US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年的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月份是</a:t>
            </a:r>
            <a:r>
              <a:rPr lang="en-US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28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 descr="问题导入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045" y="144145"/>
            <a:ext cx="1782445" cy="523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8"/>
      </p:transition>
    </mc:Choice>
    <mc:Fallback>
      <p:transition spd="slow">
        <p:wheel spokes="8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38456" y="893447"/>
            <a:ext cx="70554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dirty="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认识平年和闰年</a:t>
            </a:r>
            <a:endParaRPr lang="zh-CN" altLang="en-US" sz="2800" dirty="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/>
            <a:endParaRPr lang="zh-CN" altLang="en-US" sz="2800" dirty="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120391" y="1221740"/>
            <a:ext cx="1117917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我们把</a:t>
            </a:r>
            <a:r>
              <a:rPr sz="28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2月是28天</a:t>
            </a:r>
            <a:r>
              <a:rPr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的年份叫做</a:t>
            </a:r>
            <a:r>
              <a:rPr sz="2800" b="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平年</a:t>
            </a:r>
            <a:r>
              <a:rPr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endParaRPr sz="28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200000"/>
              </a:lnSpc>
            </a:pPr>
            <a:r>
              <a:rPr sz="28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2月是29天</a:t>
            </a:r>
            <a:r>
              <a:rPr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的年份叫做</a:t>
            </a:r>
            <a:r>
              <a:rPr sz="2800" b="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闰年</a:t>
            </a:r>
            <a:r>
              <a:rPr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28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200000"/>
              </a:lnSpc>
            </a:pPr>
            <a:r>
              <a:rPr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通常每</a:t>
            </a:r>
            <a:r>
              <a:rPr sz="28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4年里有3个平年、1个闰年</a:t>
            </a:r>
            <a:r>
              <a:rPr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28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200000"/>
              </a:lnSpc>
            </a:pPr>
            <a:r>
              <a:rPr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平年全年有365天,闰年全年有366天。</a:t>
            </a:r>
            <a:endParaRPr sz="28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268" y="279903"/>
            <a:ext cx="1895421" cy="554757"/>
          </a:xfrm>
          <a:prstGeom prst="rect">
            <a:avLst/>
          </a:prstGeom>
          <a:noFill/>
        </p:spPr>
      </p:pic>
      <p:pic>
        <p:nvPicPr>
          <p:cNvPr id="198" name="ydts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CD9">
                  <a:alpha val="100000"/>
                </a:srgbClr>
              </a:clrFrom>
              <a:clrTo>
                <a:srgbClr val="FFFCD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265" y="4909820"/>
            <a:ext cx="1402080" cy="4140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789555" y="5524501"/>
            <a:ext cx="704088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平年和闰年的区别</a:t>
            </a: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就在于</a:t>
            </a:r>
            <a:r>
              <a:rPr lang="en-US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月份的天数不同。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8"/>
      </p:transition>
    </mc:Choice>
    <mc:Fallback>
      <p:transition spd="slow">
        <p:wheel spokes="8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1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53060" y="866775"/>
            <a:ext cx="70554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dirty="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判断平年和闰年的方法</a:t>
            </a:r>
            <a:endParaRPr lang="zh-CN" altLang="en-US" sz="2800" dirty="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53062" y="1584326"/>
            <a:ext cx="11179175" cy="4401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200000"/>
              </a:lnSpc>
            </a:pPr>
            <a:r>
              <a:rPr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(1)看</a:t>
            </a:r>
            <a:r>
              <a:rPr sz="28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月历表</a:t>
            </a:r>
            <a:r>
              <a:rPr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直接判断:2月有28天就是平年,2月有29天就是闰年。</a:t>
            </a:r>
            <a:endParaRPr sz="28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200000"/>
              </a:lnSpc>
            </a:pPr>
            <a:r>
              <a:rPr sz="2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平年和闰年的区别,就在于2月份的天数不同</a:t>
            </a:r>
            <a:r>
              <a:rPr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28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200000"/>
              </a:lnSpc>
            </a:pPr>
            <a:r>
              <a:rPr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(2)根据</a:t>
            </a:r>
            <a:r>
              <a:rPr sz="28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年份</a:t>
            </a:r>
            <a:r>
              <a:rPr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判断:一般情况下,</a:t>
            </a:r>
            <a:r>
              <a:rPr sz="2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公历年份是4的倍数的一般都是闰年</a:t>
            </a:r>
            <a:r>
              <a:rPr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,如2008年是闰年,2009不是4的倍数,则2009年是平年。但当公历年份是</a:t>
            </a:r>
            <a:r>
              <a:rPr sz="2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整百数</a:t>
            </a:r>
            <a:r>
              <a:rPr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时,必须是</a:t>
            </a:r>
            <a:r>
              <a:rPr sz="2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400的倍数</a:t>
            </a:r>
            <a:r>
              <a:rPr sz="2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才是闰年。</a:t>
            </a:r>
            <a:endParaRPr sz="28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268" y="279903"/>
            <a:ext cx="1895421" cy="55475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8"/>
      </p:transition>
    </mc:Choice>
    <mc:Fallback>
      <p:transition spd="slow">
        <p:wheel spokes="8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502412" y="1605282"/>
            <a:ext cx="103803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32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平年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:公历年份</a:t>
            </a:r>
            <a:r>
              <a:rPr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不能被4整除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sz="32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闰年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:公历年份</a:t>
            </a:r>
            <a:r>
              <a:rPr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能够被4整除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,公历年份是</a:t>
            </a:r>
            <a:r>
              <a:rPr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整百数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的,必须是</a:t>
            </a:r>
            <a:r>
              <a:rPr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400的倍数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才是闰年。</a:t>
            </a:r>
            <a:endParaRPr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6489" y="252297"/>
            <a:ext cx="2537292" cy="92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1" name="a256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CD9">
                  <a:alpha val="100000"/>
                </a:srgbClr>
              </a:clrFrom>
              <a:clrTo>
                <a:srgbClr val="FFFCD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55560" y="3355342"/>
            <a:ext cx="3169920" cy="3377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48592" y="434977"/>
            <a:ext cx="1038034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8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这个月的第一个星期六是几号?第二个星期六是几号?第三个呢?你能推算出下个月10号是星期几吗?</a:t>
            </a:r>
            <a:endParaRPr sz="2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03" name="cb25.jpg" descr="id:2147503993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8326" y="2607947"/>
            <a:ext cx="5189220" cy="268668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926708" y="2017177"/>
            <a:ext cx="3392805" cy="3617593"/>
            <a:chOff x="9185" y="3395"/>
            <a:chExt cx="6364" cy="7222"/>
          </a:xfrm>
        </p:grpSpPr>
        <p:sp>
          <p:nvSpPr>
            <p:cNvPr id="16" name="文本框 15"/>
            <p:cNvSpPr txBox="1"/>
            <p:nvPr/>
          </p:nvSpPr>
          <p:spPr>
            <a:xfrm>
              <a:off x="10138" y="4128"/>
              <a:ext cx="5330" cy="60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>
                <a:lnSpc>
                  <a:spcPct val="150000"/>
                </a:lnSpc>
              </a:pPr>
              <a:r>
                <a:rPr sz="3200" b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上一个星期六的日期加上7等于下一个星期六的日期。</a:t>
              </a:r>
              <a:endParaRPr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17" name="Picture 2" descr="C:\Users\lianxiang\Desktop\解读做ppt图标\jtgj-7.tif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185" y="3395"/>
              <a:ext cx="6364" cy="7222"/>
            </a:xfrm>
            <a:prstGeom prst="rect">
              <a:avLst/>
            </a:prstGeom>
            <a:noFill/>
          </p:spPr>
        </p:pic>
      </p:grpSp>
      <p:pic>
        <p:nvPicPr>
          <p:cNvPr id="201" name="问题导入1.jpg" descr="id:2147503981;FounderCES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590" y="144147"/>
            <a:ext cx="1362711" cy="489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99772" y="2247265"/>
            <a:ext cx="10380345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800" b="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这是一张2012年2月的月历表,这一年是闰年,2月是29天,每个星期有7天,2月1日是星期三……</a:t>
            </a:r>
            <a:endParaRPr sz="3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4361" y="979806"/>
            <a:ext cx="1726755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理解题意 </a:t>
            </a:r>
            <a:endParaRPr lang="zh-CN" altLang="en-US" sz="280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001" y="280037"/>
            <a:ext cx="1520825" cy="445135"/>
          </a:xfrm>
          <a:prstGeom prst="rect">
            <a:avLst/>
          </a:prstGeom>
          <a:noFill/>
        </p:spPr>
      </p:pic>
      <p:pic>
        <p:nvPicPr>
          <p:cNvPr id="210" name="ydts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CD9">
                  <a:alpha val="100000"/>
                </a:srgbClr>
              </a:clrFrom>
              <a:clrTo>
                <a:srgbClr val="FFFCD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210" y="4246882"/>
            <a:ext cx="1972311" cy="4591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99770" y="4860290"/>
            <a:ext cx="10521951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判断某天是星期几可以用“</a:t>
            </a:r>
            <a:r>
              <a:rPr lang="zh-CN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相差的天数除以</a:t>
            </a:r>
            <a:r>
              <a:rPr lang="en-US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sz="32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所得的余数</a:t>
            </a:r>
            <a:r>
              <a: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”来判断。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636905" y="1551941"/>
            <a:ext cx="9809480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(1)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运用观察法确定本月的星期六分别是几号。竖着</a:t>
            </a:r>
            <a:endParaRPr lang="zh-CN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在月历表中圈出星期六这一列日期。即发现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第一个星期</a:t>
            </a:r>
            <a:endParaRPr lang="zh-CN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六是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第二个星期六是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第三个星期六是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18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endParaRPr lang="en-US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第四个星期六是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5771" y="85344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宋三_GBK" charset="0"/>
              </a:rPr>
              <a:t>解决问题</a:t>
            </a:r>
            <a:endParaRPr lang="zh-CN" altLang="en-US" sz="2800" b="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宋三_GBK" charset="0"/>
            </a:endParaRPr>
          </a:p>
        </p:txBody>
      </p:sp>
      <p:pic>
        <p:nvPicPr>
          <p:cNvPr id="208" name="CB001.EPS" descr="id:2147504028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8806" y="1749425"/>
            <a:ext cx="735965" cy="1955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49606" y="4339592"/>
            <a:ext cx="11045191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(2)运用计算法确定下个月10号是星期几。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计算过程:本月有29天,到下个月10号共经过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38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天38÷7=5(个)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……3(天),本月1号是星期三,向后数3天,可知下个月10号是星期六。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001" y="280037"/>
            <a:ext cx="1520825" cy="44513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85166" y="2644777"/>
            <a:ext cx="1038034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800" b="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2012年2月的第一个星期六是4号,第二个星期六是11号,第三个星期六是18号。下个月10号是星期六。</a:t>
            </a:r>
            <a:endParaRPr sz="2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4361" y="979806"/>
            <a:ext cx="1620957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sz="280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规范解答</a:t>
            </a:r>
            <a:endParaRPr sz="280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001" y="280037"/>
            <a:ext cx="1520825" cy="44513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"/>
          <p:cNvSpPr txBox="1"/>
          <p:nvPr/>
        </p:nvSpPr>
        <p:spPr>
          <a:xfrm>
            <a:off x="478790" y="1085852"/>
            <a:ext cx="847471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猜一猜。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26105" y="1868805"/>
            <a:ext cx="3467616" cy="378565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lnSpc>
                <a:spcPct val="150000"/>
              </a:lnSpc>
              <a:buNone/>
            </a:pPr>
            <a:r>
              <a:rPr sz="32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墙壁是我好邻居</a:t>
            </a: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endParaRPr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50000"/>
              </a:lnSpc>
              <a:buNone/>
            </a:pPr>
            <a:r>
              <a:rPr sz="32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每天都要换新衣</a:t>
            </a: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50000"/>
              </a:lnSpc>
              <a:buNone/>
            </a:pPr>
            <a:r>
              <a:rPr sz="32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时间从我手中过</a:t>
            </a: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endParaRPr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50000"/>
              </a:lnSpc>
              <a:buNone/>
            </a:pPr>
            <a:r>
              <a:rPr sz="32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督促人们争朝夕</a:t>
            </a: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>
              <a:lnSpc>
                <a:spcPct val="150000"/>
              </a:lnSpc>
              <a:buNone/>
            </a:pPr>
            <a:r>
              <a:rPr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sz="32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打一物</a:t>
            </a:r>
            <a:r>
              <a:rPr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" name="a5a2.jpg" descr="id:2147504249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016875" y="2987042"/>
            <a:ext cx="3239771" cy="3275965"/>
          </a:xfrm>
          <a:prstGeom prst="rect">
            <a:avLst/>
          </a:prstGeom>
        </p:spPr>
      </p:pic>
      <p:sp>
        <p:nvSpPr>
          <p:cNvPr id="6" name="TextBox 1"/>
          <p:cNvSpPr txBox="1"/>
          <p:nvPr/>
        </p:nvSpPr>
        <p:spPr>
          <a:xfrm>
            <a:off x="281306" y="144145"/>
            <a:ext cx="847471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8C9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  <a:endParaRPr lang="zh-CN" altLang="en-US" sz="3600" dirty="0">
              <a:solidFill>
                <a:srgbClr val="08C9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05512" y="1498602"/>
            <a:ext cx="10380345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32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月历表中含有诸多数学问题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(1)1个星期有7天;知道第一个星期几是几号,第二个星期几的日期就可以加7得到。</a:t>
            </a:r>
            <a:endParaRPr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(2)月历表中2×2框中,对角上的两数和相等;3×3框中,对角上的三数和相等。</a:t>
            </a:r>
            <a:endParaRPr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</a:t>
            </a:r>
            <a:r>
              <a:rPr sz="32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连续奇数的日期和÷天数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sz="32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中间一天的日期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6489" y="252297"/>
            <a:ext cx="2537292" cy="92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9875" y="462916"/>
            <a:ext cx="9953366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观察月历表中虚线框着的4个数,你发现了什么?框出9个数看看!</a:t>
            </a:r>
            <a:endParaRPr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13" name="cb26.jpg" descr="id:2147504059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EFF">
                  <a:alpha val="100000"/>
                </a:srgbClr>
              </a:clrFrom>
              <a:clrTo>
                <a:srgbClr val="FFFE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4342" y="1732281"/>
            <a:ext cx="6256655" cy="4336415"/>
          </a:xfrm>
          <a:prstGeom prst="rect">
            <a:avLst/>
          </a:prstGeom>
        </p:spPr>
      </p:pic>
      <p:pic>
        <p:nvPicPr>
          <p:cNvPr id="212" name="问题导入2.jpg" descr="id:2147504052;FounderCES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372" y="144145"/>
            <a:ext cx="1891665" cy="474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80566" y="56516"/>
            <a:ext cx="5149167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sz="280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观察虚线框中的4个数,发现规律</a:t>
            </a:r>
            <a:endParaRPr sz="280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000" y="280037"/>
            <a:ext cx="1624331" cy="475615"/>
          </a:xfrm>
          <a:prstGeom prst="rect">
            <a:avLst/>
          </a:prstGeom>
          <a:noFill/>
        </p:spPr>
      </p:pic>
      <p:pic>
        <p:nvPicPr>
          <p:cNvPr id="216" name="cb27.eps" descr="id:2147504080;FounderCES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291080" y="1035052"/>
            <a:ext cx="1422400" cy="1031875"/>
          </a:xfrm>
          <a:prstGeom prst="rect">
            <a:avLst/>
          </a:prstGeom>
        </p:spPr>
      </p:pic>
      <p:pic>
        <p:nvPicPr>
          <p:cNvPr id="217" name="cb28.eps" descr="id:2147504087;FounderCES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291080" y="2435862"/>
            <a:ext cx="1344931" cy="1090295"/>
          </a:xfrm>
          <a:prstGeom prst="rect">
            <a:avLst/>
          </a:prstGeom>
        </p:spPr>
      </p:pic>
      <p:pic>
        <p:nvPicPr>
          <p:cNvPr id="218" name="cb29.eps" descr="id:2147504094;FounderCES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369186" y="3832862"/>
            <a:ext cx="1344295" cy="1075055"/>
          </a:xfrm>
          <a:prstGeom prst="rect">
            <a:avLst/>
          </a:prstGeom>
        </p:spPr>
      </p:pic>
      <p:pic>
        <p:nvPicPr>
          <p:cNvPr id="219" name="cb30.eps" descr="id:2147504101;FounderCES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322831" y="5214620"/>
            <a:ext cx="1358900" cy="1079500"/>
          </a:xfrm>
          <a:prstGeom prst="rect">
            <a:avLst/>
          </a:prstGeom>
        </p:spPr>
      </p:pic>
      <p:pic>
        <p:nvPicPr>
          <p:cNvPr id="8" name="cb27.eps" descr="id:2147504080;FounderCES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378961" y="946152"/>
            <a:ext cx="2160271" cy="1031875"/>
          </a:xfrm>
          <a:prstGeom prst="rect">
            <a:avLst/>
          </a:prstGeom>
        </p:spPr>
      </p:pic>
      <p:pic>
        <p:nvPicPr>
          <p:cNvPr id="10" name="cb27.eps" descr="id:2147504080;FounderCES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299325" y="946152"/>
            <a:ext cx="2071371" cy="1031875"/>
          </a:xfrm>
          <a:prstGeom prst="rect">
            <a:avLst/>
          </a:prstGeom>
        </p:spPr>
      </p:pic>
      <p:pic>
        <p:nvPicPr>
          <p:cNvPr id="12" name="cb28.eps" descr="id:2147504087;FounderCES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146551" y="2346960"/>
            <a:ext cx="2273935" cy="1179830"/>
          </a:xfrm>
          <a:prstGeom prst="rect">
            <a:avLst/>
          </a:prstGeom>
        </p:spPr>
      </p:pic>
      <p:pic>
        <p:nvPicPr>
          <p:cNvPr id="13" name="cb28.eps" descr="id:2147504087;FounderCES"/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247256" y="2346962"/>
            <a:ext cx="2539365" cy="1090295"/>
          </a:xfrm>
          <a:prstGeom prst="rect">
            <a:avLst/>
          </a:prstGeom>
        </p:spPr>
      </p:pic>
      <p:pic>
        <p:nvPicPr>
          <p:cNvPr id="14" name="cb29.eps" descr="id:2147504094;FounderCES"/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340861" y="3729357"/>
            <a:ext cx="2235835" cy="1075055"/>
          </a:xfrm>
          <a:prstGeom prst="rect">
            <a:avLst/>
          </a:prstGeom>
        </p:spPr>
      </p:pic>
      <p:pic>
        <p:nvPicPr>
          <p:cNvPr id="15" name="cb29.eps" descr="id:2147504094;FounderCES"/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258049" y="3729357"/>
            <a:ext cx="2294891" cy="1075055"/>
          </a:xfrm>
          <a:prstGeom prst="rect">
            <a:avLst/>
          </a:prstGeom>
        </p:spPr>
      </p:pic>
      <p:pic>
        <p:nvPicPr>
          <p:cNvPr id="16" name="cb30.eps" descr="id:2147504101;FounderCES"/>
          <p:cNvPicPr>
            <a:picLocks noChangeAspect="1"/>
          </p:cNvPicPr>
          <p:nvPr/>
        </p:nvPicPr>
        <p:blipFill>
          <a:blip r:embed="rId1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258051" y="5273040"/>
            <a:ext cx="2723515" cy="1079500"/>
          </a:xfrm>
          <a:prstGeom prst="rect">
            <a:avLst/>
          </a:prstGeom>
        </p:spPr>
      </p:pic>
      <p:pic>
        <p:nvPicPr>
          <p:cNvPr id="17" name="cb30.eps" descr="id:2147504101;FounderCES"/>
          <p:cNvPicPr>
            <a:picLocks noChangeAspect="1"/>
          </p:cNvPicPr>
          <p:nvPr/>
        </p:nvPicPr>
        <p:blipFill>
          <a:blip r:embed="rId1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274186" y="5273040"/>
            <a:ext cx="2370455" cy="1079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94361" y="2221231"/>
            <a:ext cx="10380345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sz="32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同行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3个数从左到右依次多1,3个数的和是中间数乘3。</a:t>
            </a:r>
            <a:endParaRPr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sz="32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同列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3个数从上到下依次多7,3个数的和是中间数乘3。</a:t>
            </a:r>
            <a:endParaRPr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(3)从</a:t>
            </a:r>
            <a:r>
              <a:rPr sz="32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左上到右下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,相邻两个数相差8;从</a:t>
            </a:r>
            <a:r>
              <a:rPr sz="32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右上到左下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,相邻两个数相差6;9个数的和是中间数乘9。</a:t>
            </a:r>
            <a:endParaRPr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4360" y="979806"/>
            <a:ext cx="5953874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sz="280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同样的方法,任意框出9个数,发现规律</a:t>
            </a:r>
            <a:endParaRPr sz="280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000" y="280037"/>
            <a:ext cx="1624331" cy="47561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85166" y="2644776"/>
            <a:ext cx="1038034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观察月历表中虚线框着的4个数,发现对角上两个数的和相等。再框出9个数,对角上3个数的和也相等。发现的规律较多,不唯一。</a:t>
            </a:r>
            <a:endParaRPr sz="3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4361" y="979807"/>
            <a:ext cx="1005403" cy="83099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sz="320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解答</a:t>
            </a:r>
            <a:endParaRPr sz="320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8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000" y="280037"/>
            <a:ext cx="1624331" cy="47561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94155" y="1715770"/>
            <a:ext cx="9892452" cy="1569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如果连续3天日期的和是48,你能算出是哪3天吗?</a:t>
            </a: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>
              <a:lnSpc>
                <a:spcPct val="150000"/>
              </a:lnSpc>
            </a:pPr>
            <a:endParaRPr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61465" y="2851152"/>
            <a:ext cx="6680034" cy="83099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如果连续5天日期的和是65呢?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22" name="问题导入3.jpg" descr="id:2147504122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6">
                  <a:alpha val="100000"/>
                </a:srgbClr>
              </a:clrFrom>
              <a:clrTo>
                <a:srgbClr val="FFFF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29" y="144147"/>
            <a:ext cx="2162811" cy="542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06146" y="4216402"/>
            <a:ext cx="1038034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观察发现:连续3个日期相邻两个数相差1。</a:t>
            </a:r>
            <a:endParaRPr sz="2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3431" y="1895476"/>
            <a:ext cx="8472191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(1)圈一圈:在月历表中的任意一排圈出连续3个日期。</a:t>
            </a:r>
            <a:endParaRPr sz="28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000" y="280037"/>
            <a:ext cx="1624331" cy="475615"/>
          </a:xfrm>
          <a:prstGeom prst="rect">
            <a:avLst/>
          </a:prstGeom>
          <a:noFill/>
        </p:spPr>
      </p:pic>
      <p:pic>
        <p:nvPicPr>
          <p:cNvPr id="225" name="cb31.eps" descr="id:2147504143;FounderCES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3601" y="3102610"/>
            <a:ext cx="2571751" cy="6527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73432" y="5233037"/>
            <a:ext cx="10380345" cy="738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2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(2)算一算:8+9+10=27,27÷3=9,9是中间这一天的日期。</a:t>
            </a:r>
            <a:endParaRPr sz="28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2626" y="1019811"/>
            <a:ext cx="1620957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lang="zh-CN" altLang="en-US" sz="280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探究规律</a:t>
            </a:r>
            <a:endParaRPr lang="zh-CN" altLang="en-US" sz="280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85166" y="2644775"/>
            <a:ext cx="10380345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48÷3=16,这三天是15号、16号、17号。</a:t>
            </a:r>
            <a:endParaRPr sz="3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65÷5=13,这五天是11号、12号、13号、14号、15号。</a:t>
            </a:r>
            <a:endParaRPr sz="3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4361" y="979806"/>
            <a:ext cx="1620957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sz="280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规范解答</a:t>
            </a:r>
            <a:endParaRPr sz="280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000" y="280037"/>
            <a:ext cx="1624331" cy="47561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05512" y="1173482"/>
            <a:ext cx="10380345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32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月历表中含有诸多数学问题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(1)1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个星期有7天;知道第一个星期几是几号,第二个星期几的日期就可以加7得到。</a:t>
            </a:r>
            <a:endParaRPr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(2)月历表中2×2框中,对角上的两数和相等;3×3框中,对角上的三数和相等。</a:t>
            </a:r>
            <a:endParaRPr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</a:t>
            </a:r>
            <a:r>
              <a:rPr sz="32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连续奇数的日期和÷天数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sz="32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中间一天的日期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6489" y="252297"/>
            <a:ext cx="3871055" cy="92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5" name="bt4.jpg" descr="id:2147494497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046" y="32387"/>
            <a:ext cx="10421620" cy="1189355"/>
          </a:xfrm>
          <a:prstGeom prst="rect">
            <a:avLst/>
          </a:prstGeom>
        </p:spPr>
      </p:pic>
      <p:pic>
        <p:nvPicPr>
          <p:cNvPr id="241" name="a5a1.jpg" descr="id:2147504242;FounderCES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026795" y="1221742"/>
            <a:ext cx="4523740" cy="5145405"/>
          </a:xfrm>
          <a:prstGeom prst="rect">
            <a:avLst/>
          </a:prstGeom>
        </p:spPr>
      </p:pic>
      <p:pic>
        <p:nvPicPr>
          <p:cNvPr id="6" name="a5a1.jpg" descr="id:2147504242;FounderCES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470651" y="1221740"/>
            <a:ext cx="4391660" cy="5181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"/>
          <p:cNvSpPr txBox="1"/>
          <p:nvPr/>
        </p:nvSpPr>
        <p:spPr>
          <a:xfrm>
            <a:off x="230506" y="667386"/>
            <a:ext cx="1044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根据你的生活经验,说一说下面每件事需要经过多长时间。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1" name="cb18.jpg" descr="id:2147503756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758951" y="1574167"/>
            <a:ext cx="2967355" cy="2028825"/>
          </a:xfrm>
          <a:prstGeom prst="rect">
            <a:avLst/>
          </a:prstGeom>
        </p:spPr>
      </p:pic>
      <p:pic>
        <p:nvPicPr>
          <p:cNvPr id="7" name="cb18.jpg" descr="id:2147503756;FounderCES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868160" y="1514477"/>
            <a:ext cx="2554605" cy="2013585"/>
          </a:xfrm>
          <a:prstGeom prst="rect">
            <a:avLst/>
          </a:prstGeom>
        </p:spPr>
      </p:pic>
      <p:pic>
        <p:nvPicPr>
          <p:cNvPr id="12" name="cb18.jpg" descr="id:2147503756;FounderCES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758951" y="3808097"/>
            <a:ext cx="2967355" cy="2042795"/>
          </a:xfrm>
          <a:prstGeom prst="rect">
            <a:avLst/>
          </a:prstGeom>
        </p:spPr>
      </p:pic>
      <p:pic>
        <p:nvPicPr>
          <p:cNvPr id="14" name="cb18.jpg" descr="id:2147503756;FounderCES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868160" y="3808097"/>
            <a:ext cx="2554605" cy="2042795"/>
          </a:xfrm>
          <a:prstGeom prst="rect">
            <a:avLst/>
          </a:prstGeom>
        </p:spPr>
      </p:pic>
      <p:pic>
        <p:nvPicPr>
          <p:cNvPr id="160" name="情景导入.jpg" descr="id:2147503749;FounderCES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506" y="144147"/>
            <a:ext cx="1372871" cy="523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5" name="bt4.jpg" descr="id:2147494497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046" y="32387"/>
            <a:ext cx="10421620" cy="1189355"/>
          </a:xfrm>
          <a:prstGeom prst="rect">
            <a:avLst/>
          </a:prstGeom>
        </p:spPr>
      </p:pic>
      <p:pic>
        <p:nvPicPr>
          <p:cNvPr id="242" name="a5a2.jpg" descr="id:2147504249;FounderCES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161406" y="1221740"/>
            <a:ext cx="4260215" cy="5237480"/>
          </a:xfrm>
          <a:prstGeom prst="rect">
            <a:avLst/>
          </a:prstGeom>
        </p:spPr>
      </p:pic>
      <p:pic>
        <p:nvPicPr>
          <p:cNvPr id="7" name="a5a2.jpg" descr="id:2147504249;FounderCES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19786" y="1221740"/>
            <a:ext cx="4421505" cy="5237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1000">
              <a:srgbClr val="007BD3">
                <a:alpha val="52000"/>
                <a:lumMod val="56000"/>
                <a:lumOff val="44000"/>
              </a:srgbClr>
            </a:gs>
            <a:gs pos="100000">
              <a:srgbClr val="03437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lianxiang\Desktop\花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493692" y="-182881"/>
            <a:ext cx="4956575" cy="2110821"/>
          </a:xfrm>
          <a:prstGeom prst="rect">
            <a:avLst/>
          </a:prstGeom>
          <a:noFill/>
        </p:spPr>
      </p:pic>
      <p:pic>
        <p:nvPicPr>
          <p:cNvPr id="6" name="Picture 3" descr="C:\Users\lianxiang\Desktop\课件用图\3.t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92321" y="4158470"/>
            <a:ext cx="3173407" cy="2578247"/>
          </a:xfrm>
          <a:prstGeom prst="rect">
            <a:avLst/>
          </a:prstGeom>
          <a:noFill/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82631" y="4559085"/>
            <a:ext cx="2297231" cy="1967781"/>
          </a:xfrm>
          <a:prstGeom prst="rect">
            <a:avLst/>
          </a:prstGeom>
          <a:noFill/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61297" y="3493788"/>
            <a:ext cx="1907071" cy="1749643"/>
          </a:xfrm>
          <a:prstGeom prst="rect">
            <a:avLst/>
          </a:prstGeom>
          <a:noFill/>
        </p:spPr>
      </p:pic>
      <p:grpSp>
        <p:nvGrpSpPr>
          <p:cNvPr id="8" name="组合 7"/>
          <p:cNvGrpSpPr/>
          <p:nvPr/>
        </p:nvGrpSpPr>
        <p:grpSpPr>
          <a:xfrm>
            <a:off x="-7880" y="48125"/>
            <a:ext cx="5938520" cy="6984365"/>
            <a:chOff x="0" y="0"/>
            <a:chExt cx="9352" cy="10999"/>
          </a:xfrm>
        </p:grpSpPr>
        <p:grpSp>
          <p:nvGrpSpPr>
            <p:cNvPr id="14" name="组合 13"/>
            <p:cNvGrpSpPr/>
            <p:nvPr/>
          </p:nvGrpSpPr>
          <p:grpSpPr>
            <a:xfrm>
              <a:off x="0" y="0"/>
              <a:ext cx="9352" cy="9292"/>
              <a:chOff x="0" y="0"/>
              <a:chExt cx="5938746" cy="5900285"/>
            </a:xfrm>
          </p:grpSpPr>
          <p:pic>
            <p:nvPicPr>
              <p:cNvPr id="14343" name="Picture 7" descr="C:\Users\Administrator\Desktop\u=1057502519,3342492768&amp;fm=214&amp;gp=0.jpg"/>
              <p:cNvPicPr>
                <a:picLocks noChangeAspect="1" noChangeArrowheads="1" noCrop="1"/>
              </p:cNvPicPr>
              <p:nvPr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871411" cy="5900285"/>
              </a:xfrm>
              <a:prstGeom prst="rect">
                <a:avLst/>
              </a:prstGeom>
              <a:noFill/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4801804" y="5650029"/>
                <a:ext cx="1136942" cy="234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050" name="Picture 2" descr="C:\Users\lianxiang\Desktop\人物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44" y="6159"/>
              <a:ext cx="4061" cy="4840"/>
            </a:xfrm>
            <a:prstGeom prst="rect">
              <a:avLst/>
            </a:prstGeom>
            <a:noFill/>
          </p:spPr>
        </p:pic>
      </p:grpSp>
      <p:sp>
        <p:nvSpPr>
          <p:cNvPr id="3" name="文本框 2"/>
          <p:cNvSpPr txBox="1"/>
          <p:nvPr/>
        </p:nvSpPr>
        <p:spPr>
          <a:xfrm>
            <a:off x="4288791" y="3498215"/>
            <a:ext cx="1343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6946" y="3493770"/>
            <a:ext cx="1343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4" name="cb19.jpg" descr="id:2147503768;FounderCES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410" y="374015"/>
            <a:ext cx="5360671" cy="2247900"/>
          </a:xfrm>
          <a:prstGeom prst="rect">
            <a:avLst/>
          </a:prstGeom>
        </p:spPr>
      </p:pic>
      <p:pic>
        <p:nvPicPr>
          <p:cNvPr id="8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0537" y="4477387"/>
            <a:ext cx="2496185" cy="730885"/>
          </a:xfrm>
          <a:prstGeom prst="rect">
            <a:avLst/>
          </a:prstGeom>
          <a:noFill/>
        </p:spPr>
      </p:pic>
      <p:sp>
        <p:nvSpPr>
          <p:cNvPr id="100" name="文本框 99"/>
          <p:cNvSpPr txBox="1"/>
          <p:nvPr/>
        </p:nvSpPr>
        <p:spPr>
          <a:xfrm>
            <a:off x="4224020" y="2927472"/>
            <a:ext cx="7224395" cy="11695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sz="28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跑完</a:t>
            </a:r>
            <a:r>
              <a:rPr lang="en-US" sz="28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sz="28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大约需要</a:t>
            </a:r>
            <a:r>
              <a:rPr lang="en-US" sz="2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</a:t>
            </a:r>
            <a:r>
              <a:rPr lang="zh-CN" sz="2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秒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11955" y="3429002"/>
            <a:ext cx="7224395" cy="738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2)</a:t>
            </a:r>
            <a:r>
              <a:rPr lang="zh-CN" sz="28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打一场篮球比赛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需要</a:t>
            </a:r>
            <a:r>
              <a:rPr lang="en-US" sz="2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</a:t>
            </a:r>
            <a:r>
              <a:rPr lang="zh-CN" sz="2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分钟</a:t>
            </a:r>
            <a:r>
              <a:rPr lang="zh-CN" sz="28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11953" y="4048839"/>
            <a:ext cx="722439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3)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《春节联欢晚会》一般从</a:t>
            </a:r>
            <a:r>
              <a:rPr lang="en-US" sz="28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20:00</a:t>
            </a:r>
            <a:r>
              <a:rPr lang="zh-CN" sz="28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开始</a:t>
            </a:r>
            <a:r>
              <a:rPr lang="en-US" sz="28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次日</a:t>
            </a:r>
            <a:r>
              <a:rPr lang="en-US" sz="28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00:30</a:t>
            </a:r>
            <a:r>
              <a:rPr lang="zh-CN" sz="28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结束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大约需要</a:t>
            </a:r>
            <a:r>
              <a:rPr lang="en-US" sz="2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sz="2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个半小时</a:t>
            </a:r>
            <a:r>
              <a:rPr lang="zh-CN" sz="28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13861" y="5362668"/>
            <a:ext cx="722439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endParaRPr lang="en-US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(5)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我从上</a:t>
            </a:r>
            <a:r>
              <a:rPr lang="zh-CN" sz="28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小学到现在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大约经过</a:t>
            </a:r>
            <a:r>
              <a:rPr lang="en-US" sz="2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sz="2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24020" y="5372827"/>
            <a:ext cx="7224395" cy="7386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(4)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</a:t>
            </a:r>
            <a:r>
              <a:rPr lang="zh-CN" sz="2800" b="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开学到国庆节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大约经过</a:t>
            </a:r>
            <a:r>
              <a:rPr lang="en-US" sz="2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sz="2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个月</a:t>
            </a:r>
            <a:r>
              <a:rPr lang="zh-CN" sz="28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sz="28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582446" y="666693"/>
            <a:ext cx="3392805" cy="3617593"/>
            <a:chOff x="9621" y="2996"/>
            <a:chExt cx="6364" cy="7222"/>
          </a:xfrm>
        </p:grpSpPr>
        <p:sp>
          <p:nvSpPr>
            <p:cNvPr id="16" name="文本框 15"/>
            <p:cNvSpPr txBox="1"/>
            <p:nvPr/>
          </p:nvSpPr>
          <p:spPr>
            <a:xfrm>
              <a:off x="10138" y="4128"/>
              <a:ext cx="5330" cy="46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>
                <a:lnSpc>
                  <a:spcPct val="150000"/>
                </a:lnSpc>
              </a:pPr>
              <a:r>
                <a:rPr sz="3200" b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一天有24小时,</a:t>
              </a:r>
              <a:endParaRPr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indent="0">
                <a:lnSpc>
                  <a:spcPct val="150000"/>
                </a:lnSpc>
              </a:pPr>
              <a:r>
                <a:rPr sz="3200" b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1时=60分,</a:t>
              </a:r>
              <a:endParaRPr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indent="0">
                <a:lnSpc>
                  <a:spcPct val="150000"/>
                </a:lnSpc>
              </a:pPr>
              <a:r>
                <a:rPr sz="3200" b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1分=60秒</a:t>
              </a:r>
              <a:r>
                <a:rPr lang="zh-CN" sz="3200" b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。</a:t>
              </a:r>
              <a:endParaRPr 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17" name="Picture 2" descr="C:\Users\lianxiang\Desktop\解读做ppt图标\jtgj-7.tif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621" y="2996"/>
              <a:ext cx="6364" cy="7222"/>
            </a:xfrm>
            <a:prstGeom prst="rect">
              <a:avLst/>
            </a:prstGeom>
            <a:noFill/>
          </p:spPr>
        </p:pic>
      </p:grpSp>
      <p:sp>
        <p:nvSpPr>
          <p:cNvPr id="7" name="左大括号 6"/>
          <p:cNvSpPr/>
          <p:nvPr/>
        </p:nvSpPr>
        <p:spPr>
          <a:xfrm>
            <a:off x="3729354" y="3177540"/>
            <a:ext cx="339091" cy="3464560"/>
          </a:xfrm>
          <a:prstGeom prst="leftBrac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9" grpId="0"/>
      <p:bldP spid="10" grpId="0"/>
      <p:bldP spid="11" grpId="0"/>
      <p:bldP spid="13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-572134" y="703582"/>
            <a:ext cx="103803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举例说明生活中常用的时间单位</a:t>
            </a:r>
            <a:r>
              <a:rPr lang="zh-CN"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sz="3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312" y="277363"/>
            <a:ext cx="1895421" cy="554757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3484246" y="1416687"/>
            <a:ext cx="4766311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altLang="en-US" sz="320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眨一下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眼大约需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1秒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zh-CN" altLang="en-US" sz="320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1个星期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7天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(3)爸爸</a:t>
            </a:r>
            <a:r>
              <a:rPr lang="zh-CN" altLang="en-US" sz="320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每天工作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8小时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(4)</a:t>
            </a:r>
            <a:r>
              <a:rPr lang="zh-CN" altLang="en-US" sz="320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一年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12个月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68" name="zstz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CD9">
                  <a:alpha val="100000"/>
                </a:srgbClr>
              </a:clrFrom>
              <a:clrTo>
                <a:srgbClr val="FFFCD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046" y="4121785"/>
            <a:ext cx="1652905" cy="3848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5771" y="4521200"/>
            <a:ext cx="1132078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年、月、日的由来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地球绕太阳运转一周的时间大约是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月亮绕地球运转一周的时间大约是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个月。同时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地球也在自转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地球自转一周的时间大约是一日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</a:t>
            </a:r>
            <a:r>
              <a:rPr lang="en-US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sz="24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天。</a:t>
            </a:r>
            <a:endParaRPr lang="zh-CN" altLang="en-US" sz="24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4825" y="5980432"/>
            <a:ext cx="1008443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zh-CN" sz="24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时间单位除了年、月、日、时、分、秒外</a:t>
            </a:r>
            <a:r>
              <a:rPr lang="en-US" sz="24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4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还有世纪、季度和星期等。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811657" y="2548257"/>
            <a:ext cx="103803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sz="3200" b="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年、月、日</a:t>
            </a:r>
            <a:r>
              <a:rPr sz="32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也是表示</a:t>
            </a:r>
            <a:r>
              <a:rPr sz="3200" b="0" dirty="0" err="1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时间的单位</a:t>
            </a:r>
            <a:r>
              <a:rPr sz="32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32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6489" y="252297"/>
            <a:ext cx="2537292" cy="92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-276859" y="671197"/>
            <a:ext cx="103803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3200" b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观察下面两张年历。</a:t>
            </a:r>
            <a:endParaRPr sz="32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73" name="cb20.jpg" descr="id:2147503823;FounderCES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64797" y="2254252"/>
            <a:ext cx="5631815" cy="4030345"/>
          </a:xfrm>
          <a:prstGeom prst="rect">
            <a:avLst/>
          </a:prstGeom>
        </p:spPr>
      </p:pic>
      <p:pic>
        <p:nvPicPr>
          <p:cNvPr id="175" name="cb21.jpg" descr="id:2147503835;FounderCES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142991" y="2253615"/>
            <a:ext cx="5658485" cy="4030980"/>
          </a:xfrm>
          <a:prstGeom prst="rect">
            <a:avLst/>
          </a:prstGeom>
        </p:spPr>
      </p:pic>
      <p:pic>
        <p:nvPicPr>
          <p:cNvPr id="6" name="cb20.jpg" descr="id:2147503823;FounderCES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17551" y="798832"/>
            <a:ext cx="9613900" cy="1494155"/>
          </a:xfrm>
          <a:prstGeom prst="rect">
            <a:avLst/>
          </a:prstGeom>
        </p:spPr>
      </p:pic>
      <p:pic>
        <p:nvPicPr>
          <p:cNvPr id="160" name="情景导入.jpg" descr="id:2147503749;FounderCES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506" y="144147"/>
            <a:ext cx="1372871" cy="523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726691" y="2326007"/>
            <a:ext cx="11280775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(1)1年有12个月。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(2)有的月是31天,有的月是30天。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(3)2012年2月是29天,2013年2月是28天。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268" y="279903"/>
            <a:ext cx="1895421" cy="554757"/>
          </a:xfrm>
          <a:prstGeom prst="rect">
            <a:avLst/>
          </a:prstGeom>
          <a:noFill/>
        </p:spPr>
      </p:pic>
      <p:sp>
        <p:nvSpPr>
          <p:cNvPr id="100" name="文本框 99"/>
          <p:cNvSpPr txBox="1"/>
          <p:nvPr/>
        </p:nvSpPr>
        <p:spPr>
          <a:xfrm>
            <a:off x="353060" y="1270001"/>
            <a:ext cx="5080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800" dirty="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观察年历,获取信息</a:t>
            </a:r>
            <a:endParaRPr lang="zh-CN" altLang="en-US" sz="2800" dirty="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800" dirty="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74" name="xglj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CD9">
                  <a:alpha val="100000"/>
                </a:srgbClr>
              </a:clrFrom>
              <a:clrTo>
                <a:srgbClr val="FFFCD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744" y="4667570"/>
            <a:ext cx="1966595" cy="4578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4149" y="5125722"/>
            <a:ext cx="12007851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一年有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个月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每个月的天数不完全相同。在年、月、日三个时间单位中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年表示的时间最长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其次是月</a:t>
            </a:r>
            <a:r>
              <a:rPr lang="en-US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sz="2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最后是日。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8"/>
      </p:transition>
    </mc:Choice>
    <mc:Fallback>
      <p:transition spd="slow">
        <p:wheel spokes="8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00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" y="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1000" y="3357002"/>
            <a:ext cx="6858000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73" y="3375453"/>
            <a:ext cx="6858001" cy="1071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6732871"/>
            <a:ext cx="12191999" cy="144000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88949" y="1276351"/>
            <a:ext cx="11703051" cy="50167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50000"/>
              </a:lnSpc>
            </a:pP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一年有12个月,每年的</a:t>
            </a:r>
            <a:r>
              <a:rPr lang="zh-CN" altLang="en-US" sz="320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一月、三月、五月、七月、八月、十月、十二月都是31天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,我们称之为</a:t>
            </a:r>
            <a:r>
              <a:rPr lang="zh-CN" altLang="en-US" sz="32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大月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;每年的</a:t>
            </a:r>
            <a:r>
              <a:rPr lang="zh-CN" altLang="en-US" sz="3200" dirty="0">
                <a:solidFill>
                  <a:srgbClr val="0FF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四月、六月、九月、十一月都是30天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,我们称之为</a:t>
            </a:r>
            <a:r>
              <a:rPr lang="zh-CN" altLang="en-US" sz="32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小月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lang="zh-CN" altLang="en-US" sz="32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2月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有时是28天,有时是29天,</a:t>
            </a:r>
            <a:r>
              <a:rPr lang="zh-CN" altLang="en-US" sz="32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既不是大月,也不是小月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,2月是特殊月。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/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268" y="279903"/>
            <a:ext cx="1895421" cy="554757"/>
          </a:xfrm>
          <a:prstGeom prst="rect">
            <a:avLst/>
          </a:prstGeom>
          <a:noFill/>
        </p:spPr>
      </p:pic>
      <p:sp>
        <p:nvSpPr>
          <p:cNvPr id="100" name="文本框 99"/>
          <p:cNvSpPr txBox="1"/>
          <p:nvPr/>
        </p:nvSpPr>
        <p:spPr>
          <a:xfrm>
            <a:off x="353060" y="990602"/>
            <a:ext cx="5080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altLang="en-US" sz="2800" dirty="0">
                <a:solidFill>
                  <a:srgbClr val="CC89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认识大、小月</a:t>
            </a:r>
            <a:endParaRPr lang="zh-CN" altLang="en-US" sz="2800" dirty="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/>
            <a:endParaRPr lang="zh-CN" altLang="en-US" sz="2800" dirty="0">
              <a:solidFill>
                <a:srgbClr val="CC89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wheel spokes="8"/>
      </p:transition>
    </mc:Choice>
    <mc:Fallback>
      <p:transition spd="slow">
        <p:wheel spokes="8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00" grpId="0"/>
    </p:bldLst>
  </p:timing>
</p:sld>
</file>

<file path=ppt/tags/tag1.xml><?xml version="1.0" encoding="utf-8"?>
<p:tagLst xmlns:p="http://schemas.openxmlformats.org/presentationml/2006/main">
  <p:tag name="KSO_WM_DOC_GUID" val="{88e4a5ef-f53a-4f0b-8920-32576689977c}"/>
  <p:tag name="KSO_WPP_MARK_KEY" val="7d41441b-7016-4c8a-83c0-d40be10d3c6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2256</Words>
  <Application>WPS 演示</Application>
  <PresentationFormat>自定义</PresentationFormat>
  <Paragraphs>168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楷体_GB2312</vt:lpstr>
      <vt:lpstr>新宋体</vt:lpstr>
      <vt:lpstr>Arial Unicode MS</vt:lpstr>
      <vt:lpstr>Calibri Light</vt:lpstr>
      <vt:lpstr>Calibri</vt:lpstr>
      <vt:lpstr>NEU-BZ-S92</vt:lpstr>
      <vt:lpstr>Segoe Print</vt:lpstr>
      <vt:lpstr>方正宋三_GBK</vt:lpstr>
      <vt:lpstr>华文隶书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</cp:revision>
  <dcterms:created xsi:type="dcterms:W3CDTF">2020-02-19T12:35:00Z</dcterms:created>
  <dcterms:modified xsi:type="dcterms:W3CDTF">2023-02-05T08:57:05Z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234EE1E7EDF94FF389D77D73DBECEECD</vt:lpwstr>
  </property>
</Properties>
</file>