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56" r:id="rId3"/>
    <p:sldId id="357" r:id="rId4"/>
    <p:sldId id="326" r:id="rId5"/>
    <p:sldId id="371" r:id="rId6"/>
    <p:sldId id="362" r:id="rId7"/>
    <p:sldId id="384" r:id="rId8"/>
    <p:sldId id="372" r:id="rId9"/>
    <p:sldId id="361" r:id="rId10"/>
    <p:sldId id="381" r:id="rId12"/>
    <p:sldId id="392" r:id="rId13"/>
    <p:sldId id="394" r:id="rId14"/>
    <p:sldId id="395" r:id="rId15"/>
    <p:sldId id="396" r:id="rId16"/>
    <p:sldId id="339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F92B"/>
    <a:srgbClr val="CC89FC"/>
    <a:srgbClr val="08C9CC"/>
    <a:srgbClr val="9B13AB"/>
    <a:srgbClr val="3EF5F8"/>
    <a:srgbClr val="01D757"/>
    <a:srgbClr val="0BAAFD"/>
    <a:srgbClr val="3F34D4"/>
    <a:srgbClr val="FF6600"/>
    <a:srgbClr val="DEA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668" autoAdjust="0"/>
  </p:normalViewPr>
  <p:slideViewPr>
    <p:cSldViewPr snapToGrid="0">
      <p:cViewPr>
        <p:scale>
          <a:sx n="100" d="100"/>
          <a:sy n="100" d="100"/>
        </p:scale>
        <p:origin x="-954" y="-294"/>
      </p:cViewPr>
      <p:guideLst>
        <p:guide orient="horz" pos="219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39C7E-8FDC-4429-B0A1-94175D5736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D6F2C-1050-4696-83AB-26AF6714F4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D6F2C-1050-4696-83AB-26AF6714F4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4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tiff"/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5.png"/><Relationship Id="rId6" Type="http://schemas.openxmlformats.org/officeDocument/2006/relationships/image" Target="../media/image1.png"/><Relationship Id="rId5" Type="http://schemas.openxmlformats.org/officeDocument/2006/relationships/image" Target="../media/image16.GIF"/><Relationship Id="rId4" Type="http://schemas.openxmlformats.org/officeDocument/2006/relationships/image" Target="../media/image4.tiff"/><Relationship Id="rId3" Type="http://schemas.openxmlformats.org/officeDocument/2006/relationships/image" Target="../media/image3.tiff"/><Relationship Id="rId2" Type="http://schemas.openxmlformats.org/officeDocument/2006/relationships/image" Target="../media/image15.tiff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jpeg"/><Relationship Id="rId1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tiff"/><Relationship Id="rId1" Type="http://schemas.openxmlformats.org/officeDocument/2006/relationships/image" Target="../media/image9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1000">
              <a:srgbClr val="007BD3">
                <a:alpha val="52000"/>
                <a:lumMod val="56000"/>
                <a:lumOff val="44000"/>
              </a:srgbClr>
            </a:gs>
            <a:gs pos="100000">
              <a:srgbClr val="03437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58799" y="5650152"/>
            <a:ext cx="1136899" cy="234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C:\Users\lianxiang\Desktop\花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503317" y="-288759"/>
            <a:ext cx="4956575" cy="2110821"/>
          </a:xfrm>
          <a:prstGeom prst="rect">
            <a:avLst/>
          </a:prstGeom>
          <a:noFill/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05261" y="4783446"/>
            <a:ext cx="2297231" cy="1967781"/>
          </a:xfrm>
          <a:prstGeom prst="rect">
            <a:avLst/>
          </a:prstGeom>
          <a:noFill/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0339" y="3498232"/>
            <a:ext cx="1907071" cy="1749643"/>
          </a:xfrm>
          <a:prstGeom prst="rect">
            <a:avLst/>
          </a:prstGeom>
          <a:noFill/>
        </p:spPr>
      </p:pic>
      <p:sp>
        <p:nvSpPr>
          <p:cNvPr id="2" name="TextBox 8"/>
          <p:cNvSpPr txBox="1"/>
          <p:nvPr/>
        </p:nvSpPr>
        <p:spPr>
          <a:xfrm>
            <a:off x="0" y="2274401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估 算</a:t>
            </a:r>
            <a:endParaRPr lang="zh-CN" altLang="en-US" sz="8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0682" y="3910965"/>
            <a:ext cx="2578735" cy="3073400"/>
          </a:xfrm>
          <a:prstGeom prst="rect">
            <a:avLst/>
          </a:prstGeom>
          <a:noFill/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4087597" y="454411"/>
            <a:ext cx="54737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·</a:t>
            </a:r>
            <a:r>
              <a:rPr lang="zh-CN" altLang="en-US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    新课标</a:t>
            </a:r>
            <a:r>
              <a:rPr lang="en-US" altLang="zh-CN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[</a:t>
            </a:r>
            <a:r>
              <a:rPr lang="zh-CN" altLang="en-US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冀教</a:t>
            </a:r>
            <a:r>
              <a:rPr lang="en-US" altLang="zh-CN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]    </a:t>
            </a:r>
            <a:r>
              <a:rPr lang="zh-CN" altLang="en-US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单元</a:t>
            </a:r>
            <a:endParaRPr lang="zh-CN" altLang="en-US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5" name="bt4.jpg" descr="id:2147494497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046" y="32387"/>
            <a:ext cx="10421620" cy="11893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7355" y="1044575"/>
            <a:ext cx="6755131" cy="526297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买票的故事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星期天,小熊笨笨和其他小朋友去公园玩。到了公园门口,只见售票处写着:门票每张22元。小熊数了数,一共有18位小朋友,它拿起树枝在地上算了一下,说:“22×18=198,我们一共要付198元,拿200元就够了!”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93" name="cb52.jpg" descr="id:2147505242;FounderCES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34937" y="2066927"/>
            <a:ext cx="4126865" cy="3914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5" name="bt4.jpg" descr="id:2147494497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046" y="32387"/>
            <a:ext cx="10421620" cy="118935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27355" y="1221741"/>
            <a:ext cx="11337291" cy="40318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小兔白白皱了皱眉头说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“不对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,22×18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的积应该比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200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怎么会不满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200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呢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?”</a:t>
            </a:r>
            <a:endParaRPr lang="zh-CN" sz="32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小狗旺旺说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“是啊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都看作比它们小的整十数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,20×10=200;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都看作比它们大的整数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,30×20=600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22×18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的积应该在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200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600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之间。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endParaRPr lang="zh-CN" sz="32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小猴聪聪跳过来说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“我知道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22×18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的积大约是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400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。因为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接近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20,18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也接近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20,20×20=400,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所以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22×18≈400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5" name="bt4.jpg" descr="id:2147494497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046" y="32387"/>
            <a:ext cx="10421620" cy="118935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80035" y="893446"/>
            <a:ext cx="5322571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大家都觉得小熊笨笨的计算有问题,走上前一看,原来小熊的竖式是这样的:</a:t>
            </a:r>
            <a:endParaRPr sz="32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/>
          <p:nvPr/>
        </p:nvGraphicFramePr>
        <p:xfrm>
          <a:off x="1943101" y="3463290"/>
          <a:ext cx="1699260" cy="243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4815"/>
                <a:gridCol w="424815"/>
                <a:gridCol w="424815"/>
                <a:gridCol w="424815"/>
              </a:tblGrid>
              <a:tr h="3263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 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 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2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2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3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×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 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1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8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3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 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1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7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6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3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 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 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2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2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3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 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1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9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8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/>
          <p:nvPr/>
        </p:nvGraphicFramePr>
        <p:xfrm>
          <a:off x="7613015" y="3227072"/>
          <a:ext cx="1818640" cy="27654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4660"/>
                <a:gridCol w="454660"/>
                <a:gridCol w="454660"/>
                <a:gridCol w="454660"/>
              </a:tblGrid>
              <a:tr h="55308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 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2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2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08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×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 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1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8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08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 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1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7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6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08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 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2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2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 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08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 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3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9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6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9" name="直接连接符 8"/>
          <p:cNvCxnSpPr/>
          <p:nvPr/>
        </p:nvCxnSpPr>
        <p:spPr>
          <a:xfrm>
            <a:off x="6117589" y="1156337"/>
            <a:ext cx="29211" cy="5073015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438900" y="1840866"/>
            <a:ext cx="50800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小熊重新计算了一遍：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5" name="bt4.jpg" descr="id:2147494497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046" y="32387"/>
            <a:ext cx="10421620" cy="11893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60680" y="1654811"/>
            <a:ext cx="11247120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这回算对了。小动物们买了票,高高兴兴地去玩了。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小朋友,我们在计算的时候,还可以用估算的方法来检验结果是否正确。你要记住呦!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1000">
              <a:srgbClr val="007BD3">
                <a:alpha val="52000"/>
                <a:lumMod val="56000"/>
                <a:lumOff val="44000"/>
              </a:srgbClr>
            </a:gs>
            <a:gs pos="100000">
              <a:srgbClr val="03437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lianxiang\Desktop\花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493692" y="-182881"/>
            <a:ext cx="4956575" cy="2110821"/>
          </a:xfrm>
          <a:prstGeom prst="rect">
            <a:avLst/>
          </a:prstGeom>
          <a:noFill/>
        </p:spPr>
      </p:pic>
      <p:pic>
        <p:nvPicPr>
          <p:cNvPr id="6" name="Picture 3" descr="C:\Users\lianxiang\Desktop\课件用图\3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92321" y="4158470"/>
            <a:ext cx="3173407" cy="2578247"/>
          </a:xfrm>
          <a:prstGeom prst="rect">
            <a:avLst/>
          </a:prstGeom>
          <a:noFill/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82631" y="4559085"/>
            <a:ext cx="2297231" cy="1967781"/>
          </a:xfrm>
          <a:prstGeom prst="rect">
            <a:avLst/>
          </a:prstGeom>
          <a:noFill/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61297" y="3493788"/>
            <a:ext cx="1907071" cy="1749643"/>
          </a:xfrm>
          <a:prstGeom prst="rect">
            <a:avLst/>
          </a:prstGeom>
          <a:noFill/>
        </p:spPr>
      </p:pic>
      <p:grpSp>
        <p:nvGrpSpPr>
          <p:cNvPr id="8" name="组合 7"/>
          <p:cNvGrpSpPr/>
          <p:nvPr/>
        </p:nvGrpSpPr>
        <p:grpSpPr>
          <a:xfrm>
            <a:off x="-7880" y="48125"/>
            <a:ext cx="5938520" cy="6984365"/>
            <a:chOff x="0" y="0"/>
            <a:chExt cx="9352" cy="10999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0"/>
              <a:ext cx="9352" cy="9292"/>
              <a:chOff x="0" y="0"/>
              <a:chExt cx="5938746" cy="5900285"/>
            </a:xfrm>
          </p:grpSpPr>
          <p:pic>
            <p:nvPicPr>
              <p:cNvPr id="14343" name="Picture 7" descr="C:\Users\Administrator\Desktop\u=1057502519,3342492768&amp;fm=214&amp;gp=0.jpg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871411" cy="5900285"/>
              </a:xfrm>
              <a:prstGeom prst="rect">
                <a:avLst/>
              </a:prstGeom>
              <a:noFill/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4801804" y="5650029"/>
                <a:ext cx="1136942" cy="2343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050" name="Picture 2" descr="C:\Users\lianxiang\Desktop\人物.pn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44" y="6159"/>
              <a:ext cx="4061" cy="4840"/>
            </a:xfrm>
            <a:prstGeom prst="rect">
              <a:avLst/>
            </a:prstGeom>
            <a:noFill/>
          </p:spPr>
        </p:pic>
      </p:grpSp>
      <p:sp>
        <p:nvSpPr>
          <p:cNvPr id="3" name="文本框 2"/>
          <p:cNvSpPr txBox="1"/>
          <p:nvPr/>
        </p:nvSpPr>
        <p:spPr>
          <a:xfrm>
            <a:off x="4288791" y="3498215"/>
            <a:ext cx="1343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6946" y="3493770"/>
            <a:ext cx="1343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"/>
          <p:cNvSpPr txBox="1"/>
          <p:nvPr/>
        </p:nvSpPr>
        <p:spPr>
          <a:xfrm>
            <a:off x="1453515" y="1214756"/>
            <a:ext cx="9284971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同学们，喜欢去小动物吗？让我们一起去动物园吧！</a:t>
            </a:r>
            <a:endParaRPr lang="zh-CN" altLang="en-US" sz="32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06046" y="292102"/>
            <a:ext cx="847471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8C9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新课导入</a:t>
            </a:r>
            <a:endParaRPr lang="zh-CN" altLang="en-US" sz="3200" dirty="0">
              <a:solidFill>
                <a:srgbClr val="08C9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451735" y="2230120"/>
            <a:ext cx="6875780" cy="3953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"/>
          <p:cNvSpPr txBox="1"/>
          <p:nvPr/>
        </p:nvSpPr>
        <p:spPr>
          <a:xfrm>
            <a:off x="387351" y="807721"/>
            <a:ext cx="8555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92人参观动物园,买门票大约需要多少元钱?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3" name="情景导入.jpg" descr="id:2147503442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7FFFF">
                  <a:alpha val="100000"/>
                </a:srgbClr>
              </a:clrFrom>
              <a:clrTo>
                <a:srgbClr val="F7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535" y="144145"/>
            <a:ext cx="1807211" cy="530860"/>
          </a:xfrm>
          <a:prstGeom prst="rect">
            <a:avLst/>
          </a:prstGeom>
        </p:spPr>
      </p:pic>
      <p:pic>
        <p:nvPicPr>
          <p:cNvPr id="373" name="cb50.jpg" descr="id:2147505110;FounderCES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0146" y="1970407"/>
            <a:ext cx="6357620" cy="38144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7001" y="280035"/>
            <a:ext cx="1743075" cy="510540"/>
          </a:xfrm>
          <a:prstGeom prst="rect">
            <a:avLst/>
          </a:prstGeom>
          <a:noFill/>
        </p:spPr>
      </p:pic>
      <p:sp>
        <p:nvSpPr>
          <p:cNvPr id="10" name="文本框 9"/>
          <p:cNvSpPr txBox="1"/>
          <p:nvPr/>
        </p:nvSpPr>
        <p:spPr>
          <a:xfrm>
            <a:off x="616586" y="790575"/>
            <a:ext cx="1826141" cy="15696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>
              <a:lnSpc>
                <a:spcPct val="150000"/>
              </a:lnSpc>
            </a:pPr>
            <a:r>
              <a:rPr sz="3200" dirty="0" err="1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理解题意</a:t>
            </a:r>
            <a:endParaRPr sz="3200" dirty="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endParaRPr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5030" y="1962786"/>
            <a:ext cx="9526271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有92人参观动物园,票价每人9元,求买门票</a:t>
            </a:r>
            <a:r>
              <a:rPr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大约</a:t>
            </a:r>
            <a:r>
              <a:rPr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需要多少元钱,并</a:t>
            </a: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不需要算出准确值</a:t>
            </a:r>
            <a:r>
              <a:rPr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,算出大概的钱数即可。求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92个9</a:t>
            </a:r>
            <a:r>
              <a:rPr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是多少,用乘法计算,列式为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92×9</a:t>
            </a:r>
            <a:r>
              <a:rPr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71" name="sxgs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CD9">
                  <a:alpha val="100000"/>
                </a:srgbClr>
              </a:clrFrom>
              <a:clrTo>
                <a:srgbClr val="FFFCD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315" y="4669155"/>
            <a:ext cx="1882140" cy="4381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95680" y="5913121"/>
            <a:ext cx="10204451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由于估算的结果是近似数</a:t>
            </a:r>
            <a:r>
              <a:rPr lang="en-US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不是准确数</a:t>
            </a:r>
            <a:r>
              <a:rPr lang="en-US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因此用</a:t>
            </a:r>
            <a:r>
              <a:rPr lang="en-US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≈</a:t>
            </a:r>
            <a:r>
              <a:rPr lang="zh-CN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”连接。</a:t>
            </a:r>
            <a:endParaRPr lang="zh-CN" altLang="en-US" sz="32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82905" y="687707"/>
            <a:ext cx="2339102" cy="9541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>
              <a:buNone/>
            </a:pPr>
            <a:r>
              <a:rPr lang="zh-CN" altLang="en-US" sz="2800" dirty="0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探究计算方法</a:t>
            </a:r>
            <a:endParaRPr lang="zh-CN" altLang="en-US" sz="2800" dirty="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buNone/>
            </a:pPr>
            <a:endParaRPr lang="en-US" sz="2800" dirty="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2906" y="1302385"/>
            <a:ext cx="1022921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b="0" dirty="0" err="1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方法一</a:t>
            </a:r>
            <a:r>
              <a:rPr sz="28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endParaRPr sz="28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sz="28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045" y="177165"/>
            <a:ext cx="1743075" cy="510540"/>
          </a:xfrm>
          <a:prstGeom prst="rect">
            <a:avLst/>
          </a:prstGeom>
          <a:noFill/>
        </p:spPr>
      </p:pic>
      <p:sp>
        <p:nvSpPr>
          <p:cNvPr id="9" name="文本框 8"/>
          <p:cNvSpPr txBox="1"/>
          <p:nvPr/>
        </p:nvSpPr>
        <p:spPr>
          <a:xfrm>
            <a:off x="1062357" y="4048761"/>
            <a:ext cx="833437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把92看成90,90×9=810(元),92×9≈810(元)。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814936" y="2675127"/>
            <a:ext cx="3053715" cy="3761105"/>
            <a:chOff x="9718" y="4255"/>
            <a:chExt cx="6364" cy="7222"/>
          </a:xfrm>
        </p:grpSpPr>
        <p:sp>
          <p:nvSpPr>
            <p:cNvPr id="10" name="文本框 9"/>
            <p:cNvSpPr txBox="1"/>
            <p:nvPr/>
          </p:nvSpPr>
          <p:spPr>
            <a:xfrm>
              <a:off x="10475" y="4788"/>
              <a:ext cx="4851" cy="63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>
                <a:lnSpc>
                  <a:spcPct val="150000"/>
                </a:lnSpc>
              </a:pPr>
              <a:r>
                <a:rPr sz="2800" b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由于估算的结果是</a:t>
              </a:r>
              <a:r>
                <a:rPr sz="2800" b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近似数</a:t>
              </a:r>
              <a:r>
                <a:rPr sz="2800" b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,不是准确数,因此用“</a:t>
              </a:r>
              <a:r>
                <a:rPr sz="2800" b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≈</a:t>
              </a:r>
              <a:r>
                <a:rPr sz="2800" b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”连接。</a:t>
              </a:r>
              <a:endParaRPr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pic>
          <p:nvPicPr>
            <p:cNvPr id="11" name="Picture 2" descr="C:\Users\lianxiang\Desktop\解读做ppt图标\jtgj-7.tif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718" y="4255"/>
              <a:ext cx="6364" cy="7222"/>
            </a:xfrm>
            <a:prstGeom prst="rect">
              <a:avLst/>
            </a:prstGeom>
            <a:noFill/>
          </p:spPr>
        </p:pic>
      </p:grpSp>
      <p:sp>
        <p:nvSpPr>
          <p:cNvPr id="12" name="文本框 11"/>
          <p:cNvSpPr txBox="1"/>
          <p:nvPr/>
        </p:nvSpPr>
        <p:spPr>
          <a:xfrm>
            <a:off x="1062356" y="2062482"/>
            <a:ext cx="10489565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把9看成10,把92看成90,10×90=900(元),92×9≈900(元)。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2906" y="3042285"/>
            <a:ext cx="1022921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b="0" dirty="0" err="1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</a:t>
            </a:r>
            <a:r>
              <a:rPr lang="zh-CN" sz="28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endParaRPr sz="28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sz="28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2906" y="4718050"/>
            <a:ext cx="1022921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b="0" dirty="0" err="1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</a:t>
            </a:r>
            <a:r>
              <a:rPr lang="zh-CN" sz="28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endParaRPr sz="28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sz="28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62356" y="5323842"/>
            <a:ext cx="1048956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把9看成10,92×10=920(元),92×9≈920(元)。</a:t>
            </a:r>
            <a:endParaRPr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9" grpId="0"/>
      <p:bldP spid="12" grpId="0"/>
      <p:bldP spid="13" grpId="0"/>
      <p:bldP spid="14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08637" y="687705"/>
            <a:ext cx="1064450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320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实际计算</a:t>
            </a:r>
            <a:endParaRPr sz="3200">
              <a:solidFill>
                <a:srgbClr val="0FF92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sz="3200" b="0">
              <a:solidFill>
                <a:srgbClr val="0FF92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045" y="177165"/>
            <a:ext cx="1743075" cy="510540"/>
          </a:xfrm>
          <a:prstGeom prst="rect">
            <a:avLst/>
          </a:prstGeom>
          <a:noFill/>
        </p:spPr>
      </p:pic>
      <p:sp>
        <p:nvSpPr>
          <p:cNvPr id="11" name="文本框 10"/>
          <p:cNvSpPr txBox="1"/>
          <p:nvPr/>
        </p:nvSpPr>
        <p:spPr>
          <a:xfrm>
            <a:off x="3086735" y="2922272"/>
            <a:ext cx="7727951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92×9=828(元)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4615180" y="5793742"/>
            <a:ext cx="85553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答：买门票实际需要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828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82957" y="1984375"/>
            <a:ext cx="10380345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把900,</a:t>
            </a:r>
            <a:r>
              <a:rPr sz="32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810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,920和</a:t>
            </a:r>
            <a:r>
              <a:rPr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828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对比,可以得出810最接近计算结果,因此方法二估算的结果与准确值误差最小</a:t>
            </a:r>
            <a:r>
              <a:rPr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2420" y="1193166"/>
            <a:ext cx="50800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3200" b="0" dirty="0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 charset="0"/>
              </a:rPr>
              <a:t>验证哪种估算的方法误差小</a:t>
            </a:r>
            <a:endParaRPr lang="zh-CN" sz="3200" b="0" dirty="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宋三_GBK" charset="0"/>
            </a:endParaRPr>
          </a:p>
        </p:txBody>
      </p:sp>
      <p:pic>
        <p:nvPicPr>
          <p:cNvPr id="7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045" y="177165"/>
            <a:ext cx="1743075" cy="51054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111886" y="2446021"/>
            <a:ext cx="1038034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sz="32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估算时,可以把算式中一个乘数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sz="32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或两个乘数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sz="32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看成和它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sz="32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或它们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)接近的整十数或整百数进行计算,估算结果</a:t>
            </a:r>
            <a:r>
              <a:rPr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不是准确数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sz="32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因此结果用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≈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sz="32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连接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6489" y="252297"/>
            <a:ext cx="2537292" cy="92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124508" y="405765"/>
            <a:ext cx="71647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巧学妙记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78252" y="1558292"/>
            <a:ext cx="1038034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两位数乘两位数，</a:t>
            </a:r>
            <a:endParaRPr lang="zh-CN" altLang="en-US" sz="32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竖式计算有三点。</a:t>
            </a:r>
            <a:endParaRPr lang="zh-CN" altLang="en-US" sz="32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相同数位先对齐，</a:t>
            </a:r>
            <a:endParaRPr lang="zh-CN" altLang="en-US" sz="32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两数相乘个位起。</a:t>
            </a:r>
            <a:endParaRPr lang="zh-CN" altLang="en-US" sz="32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积的定位要正确，</a:t>
            </a:r>
            <a:endParaRPr lang="zh-CN" altLang="en-US" sz="32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两积相加要仔细。</a:t>
            </a:r>
            <a:endParaRPr lang="zh-CN" altLang="en-US" sz="32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0" grpId="0"/>
    </p:bldLst>
  </p:timing>
</p:sld>
</file>

<file path=ppt/tags/tag1.xml><?xml version="1.0" encoding="utf-8"?>
<p:tagLst xmlns:p="http://schemas.openxmlformats.org/presentationml/2006/main">
  <p:tag name="KSO_WM_DOC_GUID" val="{88e4a5ef-f53a-4f0b-8920-32576689977c}"/>
  <p:tag name="KSO_WPP_MARK_KEY" val="0a0c67ad-d829-4407-ae2e-c1920ccabeb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1066</Words>
  <Application>WPS 演示</Application>
  <PresentationFormat>自定义</PresentationFormat>
  <Paragraphs>155</Paragraphs>
  <Slides>14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黑体</vt:lpstr>
      <vt:lpstr>楷体_GB2312</vt:lpstr>
      <vt:lpstr>新宋体</vt:lpstr>
      <vt:lpstr>方正宋三_GBK</vt:lpstr>
      <vt:lpstr>NEU-BZ-S92</vt:lpstr>
      <vt:lpstr>Segoe Print</vt:lpstr>
      <vt:lpstr>华文隶书</vt:lpstr>
      <vt:lpstr>Arial</vt:lpstr>
      <vt:lpstr>Arial Unicode MS</vt:lpstr>
      <vt:lpstr>Calibri Light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</cp:revision>
  <dcterms:created xsi:type="dcterms:W3CDTF">2020-02-19T12:39:00Z</dcterms:created>
  <dcterms:modified xsi:type="dcterms:W3CDTF">2023-02-05T08:59:14Z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4E7EE552C66A421E8D54CDB2B4966D27</vt:lpwstr>
  </property>
</Properties>
</file>