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86" r:id="rId3"/>
    <p:sldId id="258" r:id="rId4"/>
    <p:sldId id="259" r:id="rId5"/>
    <p:sldId id="269" r:id="rId6"/>
    <p:sldId id="262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5" r:id="rId16"/>
    <p:sldId id="284" r:id="rId17"/>
    <p:sldId id="266" r:id="rId18"/>
    <p:sldId id="287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7" autoAdjust="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BE1D9-34B6-4630-B13A-42255EBBCC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5F0A7-870F-4C65-A5DC-6EB5FB52209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8519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024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辨认方向 认识东北、西北、东南、西南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70168" y="2119957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63807" y="1059582"/>
            <a:ext cx="219675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辨认方向</a:t>
            </a:r>
            <a:endParaRPr lang="zh-CN" altLang="en-US" sz="40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682897" y="1040527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61986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5856" y="51470"/>
            <a:ext cx="201770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36"/>
          <p:cNvSpPr txBox="1">
            <a:spLocks noChangeArrowheads="1"/>
          </p:cNvSpPr>
          <p:nvPr/>
        </p:nvSpPr>
        <p:spPr bwMode="auto">
          <a:xfrm>
            <a:off x="899592" y="627534"/>
            <a:ext cx="7229475" cy="386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0850" indent="-4508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星期六，小美从家出发，先向东走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米，再向北走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米到达小丽家。那么，小美家在小丽家的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方向。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indent="-95250"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．东北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indent="-95250"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．西南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indent="-95250"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．东南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11762" y="1995686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B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36"/>
          <p:cNvSpPr txBox="1">
            <a:spLocks noChangeArrowheads="1"/>
          </p:cNvSpPr>
          <p:nvPr/>
        </p:nvSpPr>
        <p:spPr bwMode="auto">
          <a:xfrm>
            <a:off x="827584" y="615915"/>
            <a:ext cx="7679569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55600" indent="-35560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在刮风时我们可以用红旗来判断风向。由北向南吹的风叫做北风，由西北向东南吹的风叫做西北风。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红旗向东方飘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刮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　 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风。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刮东南风时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红旗向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　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方飘。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88161" y="2643758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西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10199" y="3249439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西北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36"/>
          <p:cNvSpPr txBox="1">
            <a:spLocks noChangeArrowheads="1"/>
          </p:cNvSpPr>
          <p:nvPr/>
        </p:nvSpPr>
        <p:spPr bwMode="auto">
          <a:xfrm>
            <a:off x="947365" y="555526"/>
            <a:ext cx="758507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0850" indent="-4508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eaLnBrk="1" hangingPunct="1"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小猴说：“我在小兔的南面。”小猪说：“我在小猴的东北方向。”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indent="0" eaLnBrk="1" hangingPunct="1"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小鹿说：“我在小猪的西北方向。”小狗说：“我在小兔的西面。”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indent="0" eaLnBrk="1" hangingPunct="1"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你能根据它们的描述标出各种小动物的名称吗？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4338" name="Picture 2" descr="XJT2A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2841103"/>
            <a:ext cx="4989512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690244" y="383433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小猴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68031" y="333546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小兔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19057" y="333546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小猪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68031" y="2787774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小鹿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24944" y="333546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小狗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36"/>
          <p:cNvSpPr txBox="1">
            <a:spLocks noChangeArrowheads="1"/>
          </p:cNvSpPr>
          <p:nvPr/>
        </p:nvSpPr>
        <p:spPr bwMode="auto">
          <a:xfrm>
            <a:off x="467544" y="411510"/>
            <a:ext cx="3611610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0850" indent="-4508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想一想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，填一填。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5362" name="Picture 2" descr="X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52164" y="1142461"/>
            <a:ext cx="7512646" cy="2009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4031079" y="2067694"/>
            <a:ext cx="17650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荷花池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6089" y="1563638"/>
            <a:ext cx="12900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假山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1560" y="3345835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大门在公园的南面，走进大门，正对着的是荷花池，荷花池的北面是假山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紧挨着荷花池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55576" y="2913787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假山的西南面是牡丹亭，西北面是竹林，东北面是龙潭，东南面是长廊，正北是办公楼。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9" name="Picture 2" descr="X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64702" y="627534"/>
            <a:ext cx="6454133" cy="2009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3825065" y="1595576"/>
            <a:ext cx="15163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荷花池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73361" y="1163528"/>
            <a:ext cx="1108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假山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99404" y="1595576"/>
            <a:ext cx="15163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牡丹亭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35681" y="659472"/>
            <a:ext cx="1108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竹林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63764" y="659472"/>
            <a:ext cx="1108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龙潭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87581" y="1595576"/>
            <a:ext cx="1108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长廊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29240" y="659472"/>
            <a:ext cx="15163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办公楼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36"/>
          <p:cNvSpPr txBox="1">
            <a:spLocks noChangeArrowheads="1"/>
          </p:cNvSpPr>
          <p:nvPr/>
        </p:nvSpPr>
        <p:spPr bwMode="auto">
          <a:xfrm>
            <a:off x="395536" y="2859782"/>
            <a:ext cx="8450468" cy="11695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六角亭在长廊的北面，健身馆在办公楼的西南面。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450850" indent="-45085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请你在上图中标出公园内各建筑物或景点的名称。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9" name="Picture 2" descr="X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555526"/>
            <a:ext cx="6454133" cy="2009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3864011" y="1523568"/>
            <a:ext cx="15163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荷花池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12307" y="1091520"/>
            <a:ext cx="1108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假山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38350" y="1523568"/>
            <a:ext cx="15163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牡丹亭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74627" y="587464"/>
            <a:ext cx="1108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竹林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02710" y="587464"/>
            <a:ext cx="1108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龙潭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26527" y="1523568"/>
            <a:ext cx="1108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长廊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82625" y="1091520"/>
            <a:ext cx="15163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六角亭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54542" y="1091520"/>
            <a:ext cx="15163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健身馆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68186" y="587464"/>
            <a:ext cx="15163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办公楼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67728" y="1131590"/>
            <a:ext cx="756000" cy="286232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</a:t>
            </a:r>
            <a:endParaRPr lang="en-US" altLang="zh-CN" sz="3600" b="1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en-US" altLang="zh-CN" sz="3600" b="1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3600" b="1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</a:t>
            </a:r>
            <a:endParaRPr lang="en-US" altLang="zh-CN" sz="3600" b="1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获</a:t>
            </a:r>
            <a:endParaRPr lang="en-US" altLang="zh-CN" sz="3600" b="1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Group 8"/>
          <p:cNvGrpSpPr/>
          <p:nvPr/>
        </p:nvGrpSpPr>
        <p:grpSpPr bwMode="auto">
          <a:xfrm>
            <a:off x="2267744" y="267494"/>
            <a:ext cx="4608512" cy="4608513"/>
            <a:chOff x="0" y="0"/>
            <a:chExt cx="2222" cy="2222"/>
          </a:xfrm>
        </p:grpSpPr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0" y="0"/>
              <a:ext cx="2222" cy="2222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2" name="Oval 10"/>
            <p:cNvSpPr>
              <a:spLocks noChangeArrowheads="1"/>
            </p:cNvSpPr>
            <p:nvPr/>
          </p:nvSpPr>
          <p:spPr bwMode="auto">
            <a:xfrm>
              <a:off x="182" y="182"/>
              <a:ext cx="1856" cy="1856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3" name="Oval 11"/>
            <p:cNvSpPr>
              <a:spLocks noChangeArrowheads="1"/>
            </p:cNvSpPr>
            <p:nvPr/>
          </p:nvSpPr>
          <p:spPr bwMode="auto">
            <a:xfrm>
              <a:off x="704" y="760"/>
              <a:ext cx="754" cy="753"/>
            </a:xfrm>
            <a:prstGeom prst="ellipse">
              <a:avLst/>
            </a:prstGeom>
            <a:solidFill>
              <a:srgbClr val="EAEAEA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24" name="AutoShape 12"/>
          <p:cNvSpPr>
            <a:spLocks noChangeArrowheads="1"/>
          </p:cNvSpPr>
          <p:nvPr/>
        </p:nvSpPr>
        <p:spPr bwMode="auto">
          <a:xfrm>
            <a:off x="4493196" y="1635249"/>
            <a:ext cx="222250" cy="992188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endParaRPr lang="zh-CN" altLang="en-US" sz="1400" b="1"/>
          </a:p>
        </p:txBody>
      </p:sp>
      <p:sp>
        <p:nvSpPr>
          <p:cNvPr id="25" name="AutoShape 13"/>
          <p:cNvSpPr>
            <a:spLocks noChangeArrowheads="1"/>
          </p:cNvSpPr>
          <p:nvPr/>
        </p:nvSpPr>
        <p:spPr bwMode="auto">
          <a:xfrm flipV="1">
            <a:off x="4493196" y="2627437"/>
            <a:ext cx="222250" cy="99060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90000" tIns="46800" rIns="90000" bIns="46800" anchor="ctr"/>
          <a:lstStyle/>
          <a:p>
            <a:endParaRPr lang="zh-CN" altLang="en-US" sz="1400" b="1"/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4216971" y="700212"/>
            <a:ext cx="696322" cy="7100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000" b="1"/>
              <a:t>北</a:t>
            </a:r>
            <a:endParaRPr lang="zh-CN" altLang="en-US" sz="4000" b="1"/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4209033" y="3619624"/>
            <a:ext cx="696322" cy="7100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000" b="1"/>
              <a:t>南</a:t>
            </a:r>
            <a:endParaRPr lang="zh-CN" altLang="en-US" sz="4000" b="1"/>
          </a:p>
        </p:txBody>
      </p:sp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2772346" y="2278187"/>
            <a:ext cx="696322" cy="7100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000" b="1" dirty="0"/>
              <a:t>西</a:t>
            </a:r>
            <a:endParaRPr lang="zh-CN" altLang="en-US" sz="4000" b="1" dirty="0"/>
          </a:p>
        </p:txBody>
      </p: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5650483" y="2211512"/>
            <a:ext cx="696322" cy="7100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000" b="1"/>
              <a:t>东</a:t>
            </a:r>
            <a:endParaRPr lang="zh-CN" altLang="en-US" sz="4000" b="1"/>
          </a:p>
        </p:txBody>
      </p:sp>
      <p:sp>
        <p:nvSpPr>
          <p:cNvPr id="30" name="Text Box 18"/>
          <p:cNvSpPr txBox="1">
            <a:spLocks noChangeArrowheads="1"/>
          </p:cNvSpPr>
          <p:nvPr/>
        </p:nvSpPr>
        <p:spPr bwMode="auto">
          <a:xfrm rot="2891449">
            <a:off x="5077286" y="1380843"/>
            <a:ext cx="1108294" cy="648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600" b="1">
                <a:solidFill>
                  <a:srgbClr val="D60093"/>
                </a:solidFill>
              </a:rPr>
              <a:t>东北</a:t>
            </a:r>
            <a:endParaRPr lang="zh-CN" altLang="en-US" sz="3600" b="1">
              <a:solidFill>
                <a:srgbClr val="D60093"/>
              </a:solidFill>
              <a:ea typeface="方正姚体" pitchFamily="2" charset="-122"/>
            </a:endParaRPr>
          </a:p>
        </p:txBody>
      </p:sp>
      <p:sp>
        <p:nvSpPr>
          <p:cNvPr id="31" name="Text Box 19"/>
          <p:cNvSpPr txBox="1">
            <a:spLocks noChangeArrowheads="1"/>
          </p:cNvSpPr>
          <p:nvPr/>
        </p:nvSpPr>
        <p:spPr bwMode="auto">
          <a:xfrm rot="-2319855">
            <a:off x="4956636" y="3276318"/>
            <a:ext cx="1108294" cy="648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600" b="1">
                <a:solidFill>
                  <a:srgbClr val="D60093"/>
                </a:solidFill>
              </a:rPr>
              <a:t>东南</a:t>
            </a:r>
            <a:endParaRPr lang="zh-CN" altLang="en-US" sz="3600" b="1">
              <a:solidFill>
                <a:srgbClr val="D60093"/>
              </a:solidFill>
              <a:ea typeface="方正姚体" pitchFamily="2" charset="-122"/>
            </a:endParaRPr>
          </a:p>
        </p:txBody>
      </p:sp>
      <p:sp>
        <p:nvSpPr>
          <p:cNvPr id="32" name="Text Box 20"/>
          <p:cNvSpPr txBox="1">
            <a:spLocks noChangeArrowheads="1"/>
          </p:cNvSpPr>
          <p:nvPr/>
        </p:nvSpPr>
        <p:spPr bwMode="auto">
          <a:xfrm rot="-2866143">
            <a:off x="3030999" y="1380843"/>
            <a:ext cx="1108294" cy="648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600" b="1">
                <a:solidFill>
                  <a:srgbClr val="D60093"/>
                </a:solidFill>
              </a:rPr>
              <a:t>西北</a:t>
            </a:r>
            <a:endParaRPr lang="zh-CN" altLang="en-US" sz="3600" b="1">
              <a:solidFill>
                <a:srgbClr val="D60093"/>
              </a:solidFill>
              <a:ea typeface="方正姚体" pitchFamily="2" charset="-122"/>
            </a:endParaRPr>
          </a:p>
        </p:txBody>
      </p:sp>
      <p:sp>
        <p:nvSpPr>
          <p:cNvPr id="33" name="Text Box 21"/>
          <p:cNvSpPr txBox="1">
            <a:spLocks noChangeArrowheads="1"/>
          </p:cNvSpPr>
          <p:nvPr/>
        </p:nvSpPr>
        <p:spPr bwMode="auto">
          <a:xfrm rot="2458728">
            <a:off x="3174909" y="3322001"/>
            <a:ext cx="1108294" cy="648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600" b="1" dirty="0">
                <a:solidFill>
                  <a:srgbClr val="D60093"/>
                </a:solidFill>
              </a:rPr>
              <a:t>西南</a:t>
            </a:r>
            <a:endParaRPr lang="zh-CN" altLang="en-US" sz="3600" b="1" dirty="0">
              <a:solidFill>
                <a:srgbClr val="D60093"/>
              </a:solidFill>
              <a:ea typeface="方正姚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092280" y="1149588"/>
            <a:ext cx="720000" cy="286232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认清八方位</a:t>
            </a:r>
            <a:endParaRPr lang="en-US" altLang="zh-CN" sz="3600" b="1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3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0" grpId="1" autoUpdateAnimBg="0"/>
      <p:bldP spid="31" grpId="0" autoUpdateAnimBg="0"/>
      <p:bldP spid="31" grpId="1" autoUpdateAnimBg="0"/>
      <p:bldP spid="32" grpId="0" autoUpdateAnimBg="0"/>
      <p:bldP spid="32" grpId="1" autoUpdateAnimBg="0"/>
      <p:bldP spid="33" grpId="0" autoUpdateAnimBg="0"/>
      <p:bldP spid="33" grpId="1" autoUpdateAnimBg="0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845829" y="483518"/>
            <a:ext cx="81906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上节课我们讲到在野外迷了路，要怎么办呢？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55776" y="1203598"/>
            <a:ext cx="4691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可以用指南针来确认方向。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5760661" y="1635646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北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4600199" y="2097608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西北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6715173" y="2110046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东北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4555787" y="3784301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西南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6721053" y="3905686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东南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7002087" y="2988509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28" name="组合 27"/>
          <p:cNvGrpSpPr/>
          <p:nvPr/>
        </p:nvGrpSpPr>
        <p:grpSpPr bwMode="auto">
          <a:xfrm>
            <a:off x="5125662" y="2083634"/>
            <a:ext cx="1763713" cy="2160588"/>
            <a:chOff x="8052" y="4525"/>
            <a:chExt cx="2778" cy="340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8052" y="6322"/>
              <a:ext cx="2778" cy="0"/>
            </a:xfrm>
            <a:prstGeom prst="line">
              <a:avLst/>
            </a:prstGeom>
            <a:ln w="28575">
              <a:solidFill>
                <a:srgbClr val="E71F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16200000">
              <a:off x="7811" y="6226"/>
              <a:ext cx="3402" cy="0"/>
            </a:xfrm>
            <a:prstGeom prst="line">
              <a:avLst/>
            </a:prstGeom>
            <a:ln w="28575">
              <a:solidFill>
                <a:srgbClr val="E71F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 flipV="1">
              <a:off x="8402" y="5177"/>
              <a:ext cx="2323" cy="2325"/>
            </a:xfrm>
            <a:prstGeom prst="line">
              <a:avLst/>
            </a:prstGeom>
            <a:ln w="28575">
              <a:solidFill>
                <a:srgbClr val="E71F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 flipH="1" flipV="1">
              <a:off x="8372" y="5150"/>
              <a:ext cx="2322" cy="2323"/>
            </a:xfrm>
            <a:prstGeom prst="line">
              <a:avLst/>
            </a:prstGeom>
            <a:ln w="28575">
              <a:solidFill>
                <a:srgbClr val="E71F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4508125" y="3005972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4" name="TextBox 6"/>
          <p:cNvSpPr txBox="1">
            <a:spLocks noChangeArrowheads="1"/>
          </p:cNvSpPr>
          <p:nvPr/>
        </p:nvSpPr>
        <p:spPr bwMode="auto">
          <a:xfrm>
            <a:off x="5838435" y="4196512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南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40" name="图片 39" descr="t016a83545e9da04792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36014" y="1880609"/>
            <a:ext cx="2880320" cy="2689794"/>
          </a:xfrm>
          <a:prstGeom prst="rect">
            <a:avLst/>
          </a:prstGeom>
        </p:spPr>
      </p:pic>
      <p:sp>
        <p:nvSpPr>
          <p:cNvPr id="4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P spid="23" grpId="0"/>
      <p:bldP spid="24" grpId="0"/>
      <p:bldP spid="25" grpId="0"/>
      <p:bldP spid="26" grpId="0"/>
      <p:bldP spid="27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极速截图201810191820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2456" y="780391"/>
            <a:ext cx="4815808" cy="4153987"/>
          </a:xfrm>
          <a:prstGeom prst="rect">
            <a:avLst/>
          </a:prstGeom>
        </p:spPr>
      </p:pic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2959625" y="1869741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4792731" y="1839544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3059832" y="3435846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4920503" y="3435846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4947513" y="2558926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23" name="组合 47"/>
          <p:cNvGrpSpPr/>
          <p:nvPr/>
        </p:nvGrpSpPr>
        <p:grpSpPr bwMode="auto">
          <a:xfrm>
            <a:off x="3458356" y="2070526"/>
            <a:ext cx="1493101" cy="1420507"/>
            <a:chOff x="8052" y="4525"/>
            <a:chExt cx="2778" cy="3402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8052" y="6322"/>
              <a:ext cx="2778" cy="0"/>
            </a:xfrm>
            <a:prstGeom prst="line">
              <a:avLst/>
            </a:prstGeom>
            <a:ln w="28575">
              <a:solidFill>
                <a:srgbClr val="E71F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16200000">
              <a:off x="7811" y="6226"/>
              <a:ext cx="3402" cy="0"/>
            </a:xfrm>
            <a:prstGeom prst="line">
              <a:avLst/>
            </a:prstGeom>
            <a:ln w="28575">
              <a:solidFill>
                <a:srgbClr val="E71F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 flipV="1">
              <a:off x="8402" y="5177"/>
              <a:ext cx="2323" cy="2325"/>
            </a:xfrm>
            <a:prstGeom prst="line">
              <a:avLst/>
            </a:prstGeom>
            <a:ln w="28575">
              <a:solidFill>
                <a:srgbClr val="E71F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5400000" flipH="1" flipV="1">
              <a:off x="8372" y="5150"/>
              <a:ext cx="2322" cy="2323"/>
            </a:xfrm>
            <a:prstGeom prst="line">
              <a:avLst/>
            </a:prstGeom>
            <a:ln w="28575">
              <a:solidFill>
                <a:srgbClr val="E71F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2959625" y="2585499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4080129" y="3501915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3974554" y="1540930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483768" y="411510"/>
            <a:ext cx="5955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各动物场馆分别在花坛的什么方向？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21" grpId="0"/>
      <p:bldP spid="22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 flipV="1">
            <a:off x="6964426" y="1979441"/>
            <a:ext cx="0" cy="4572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sz="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692557" y="1491630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21637" y="2927805"/>
            <a:ext cx="1371600" cy="8382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小明家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193437" y="1632405"/>
            <a:ext cx="1371600" cy="8382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小红家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899592" y="915566"/>
            <a:ext cx="636584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红家在小明家的哪个方向上？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2831237" y="3308805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5803037" y="2089605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V="1">
            <a:off x="2907437" y="2089605"/>
            <a:ext cx="2895600" cy="12192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2907437" y="3232605"/>
            <a:ext cx="2895600" cy="762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flipV="1">
            <a:off x="2896849" y="1523259"/>
            <a:ext cx="10588" cy="1823646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5650637" y="2851605"/>
            <a:ext cx="69923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3849965" y="1857203"/>
            <a:ext cx="1213794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东北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1880597" y="3867894"/>
            <a:ext cx="5211683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小红家在小明家的东北方向上。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utoUpdateAnimBg="0"/>
      <p:bldP spid="13" grpId="0" autoUpdateAnimBg="0"/>
      <p:bldP spid="1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140496" y="2498998"/>
            <a:ext cx="1371600" cy="8382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小明家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5112296" y="1203598"/>
            <a:ext cx="1371600" cy="8382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小红家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95536" y="411510"/>
            <a:ext cx="595227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明家在小红家的哪个方向上？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Oval 7"/>
          <p:cNvSpPr>
            <a:spLocks noChangeArrowheads="1"/>
          </p:cNvSpPr>
          <p:nvPr/>
        </p:nvSpPr>
        <p:spPr bwMode="auto">
          <a:xfrm>
            <a:off x="2750096" y="2879998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Oval 8"/>
          <p:cNvSpPr>
            <a:spLocks noChangeArrowheads="1"/>
          </p:cNvSpPr>
          <p:nvPr/>
        </p:nvSpPr>
        <p:spPr bwMode="auto">
          <a:xfrm>
            <a:off x="5721896" y="1660798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 flipH="1">
            <a:off x="2826296" y="1736998"/>
            <a:ext cx="2895600" cy="11430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Line 10"/>
          <p:cNvSpPr>
            <a:spLocks noChangeShapeType="1"/>
          </p:cNvSpPr>
          <p:nvPr/>
        </p:nvSpPr>
        <p:spPr bwMode="auto">
          <a:xfrm>
            <a:off x="5721896" y="1736998"/>
            <a:ext cx="0" cy="1273741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auto">
          <a:xfrm flipH="1">
            <a:off x="2369096" y="1736998"/>
            <a:ext cx="33528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1835696" y="1279798"/>
            <a:ext cx="69923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5375821" y="3010739"/>
            <a:ext cx="69923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3512096" y="2422798"/>
            <a:ext cx="1213794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西南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1736581" y="3651870"/>
            <a:ext cx="5211683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小明家在小红家的西南方向上。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utoUpdateAnimBg="0"/>
      <p:bldP spid="20" grpId="0" autoUpdateAnimBg="0"/>
      <p:bldP spid="21" grpId="0" autoUpdateAnimBg="0"/>
      <p:bldP spid="2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55"/>
          <p:cNvGrpSpPr/>
          <p:nvPr/>
        </p:nvGrpSpPr>
        <p:grpSpPr bwMode="auto">
          <a:xfrm>
            <a:off x="1125748" y="1532385"/>
            <a:ext cx="4768602" cy="2646521"/>
            <a:chOff x="598546" y="3861684"/>
            <a:chExt cx="4768595" cy="2646694"/>
          </a:xfrm>
        </p:grpSpPr>
        <p:sp>
          <p:nvSpPr>
            <p:cNvPr id="46" name="矩形 45"/>
            <p:cNvSpPr/>
            <p:nvPr/>
          </p:nvSpPr>
          <p:spPr>
            <a:xfrm>
              <a:off x="2155881" y="3958687"/>
              <a:ext cx="874712" cy="504858"/>
            </a:xfrm>
            <a:prstGeom prst="rect">
              <a:avLst/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155881" y="4916012"/>
              <a:ext cx="874712" cy="682670"/>
            </a:xfrm>
            <a:prstGeom prst="rect">
              <a:avLst/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155881" y="6003520"/>
              <a:ext cx="874712" cy="504858"/>
            </a:xfrm>
            <a:prstGeom prst="rect">
              <a:avLst/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98546" y="5990819"/>
              <a:ext cx="874711" cy="504858"/>
            </a:xfrm>
            <a:prstGeom prst="rect">
              <a:avLst/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98546" y="5004918"/>
              <a:ext cx="874711" cy="504858"/>
            </a:xfrm>
            <a:prstGeom prst="rect">
              <a:avLst/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598546" y="3958687"/>
              <a:ext cx="874711" cy="504858"/>
            </a:xfrm>
            <a:prstGeom prst="rect">
              <a:avLst/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684642" y="3949161"/>
              <a:ext cx="874711" cy="504858"/>
            </a:xfrm>
            <a:prstGeom prst="rect">
              <a:avLst/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684642" y="6003520"/>
              <a:ext cx="874711" cy="504858"/>
            </a:xfrm>
            <a:prstGeom prst="rect">
              <a:avLst/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3684642" y="5004918"/>
              <a:ext cx="874711" cy="504858"/>
            </a:xfrm>
            <a:prstGeom prst="rect">
              <a:avLst/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TextBox 8"/>
            <p:cNvSpPr txBox="1">
              <a:spLocks noChangeArrowheads="1"/>
            </p:cNvSpPr>
            <p:nvPr/>
          </p:nvSpPr>
          <p:spPr bwMode="auto">
            <a:xfrm>
              <a:off x="2088735" y="5004767"/>
              <a:ext cx="1008608" cy="5848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小明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6" name="直接箭头连接符 55"/>
            <p:cNvCxnSpPr/>
            <p:nvPr/>
          </p:nvCxnSpPr>
          <p:spPr>
            <a:xfrm flipH="1" flipV="1">
              <a:off x="1473257" y="4639769"/>
              <a:ext cx="615949" cy="27624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箭头连接符 56"/>
            <p:cNvCxnSpPr>
              <a:stCxn id="47" idx="0"/>
            </p:cNvCxnSpPr>
            <p:nvPr/>
          </p:nvCxnSpPr>
          <p:spPr>
            <a:xfrm flipV="1">
              <a:off x="2592443" y="4463545"/>
              <a:ext cx="0" cy="45246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箭头连接符 57"/>
            <p:cNvCxnSpPr>
              <a:stCxn id="47" idx="0"/>
            </p:cNvCxnSpPr>
            <p:nvPr/>
          </p:nvCxnSpPr>
          <p:spPr>
            <a:xfrm flipV="1">
              <a:off x="3097268" y="4639769"/>
              <a:ext cx="587374" cy="36514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>
              <a:stCxn id="47" idx="0"/>
            </p:cNvCxnSpPr>
            <p:nvPr/>
          </p:nvCxnSpPr>
          <p:spPr>
            <a:xfrm>
              <a:off x="3163943" y="5297037"/>
              <a:ext cx="454024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箭头连接符 59"/>
            <p:cNvCxnSpPr>
              <a:stCxn id="47" idx="0"/>
            </p:cNvCxnSpPr>
            <p:nvPr/>
          </p:nvCxnSpPr>
          <p:spPr>
            <a:xfrm>
              <a:off x="3097268" y="5651072"/>
              <a:ext cx="452436" cy="33974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箭头连接符 60"/>
            <p:cNvCxnSpPr>
              <a:stCxn id="47" idx="0"/>
            </p:cNvCxnSpPr>
            <p:nvPr/>
          </p:nvCxnSpPr>
          <p:spPr>
            <a:xfrm>
              <a:off x="2592443" y="5651072"/>
              <a:ext cx="0" cy="33974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2051"/>
            <p:cNvCxnSpPr>
              <a:stCxn id="55" idx="1"/>
            </p:cNvCxnSpPr>
            <p:nvPr/>
          </p:nvCxnSpPr>
          <p:spPr>
            <a:xfrm flipH="1" flipV="1">
              <a:off x="1574858" y="5297038"/>
              <a:ext cx="513877" cy="136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箭头连接符 62"/>
            <p:cNvCxnSpPr/>
            <p:nvPr/>
          </p:nvCxnSpPr>
          <p:spPr>
            <a:xfrm flipH="1">
              <a:off x="1534649" y="5605453"/>
              <a:ext cx="576063" cy="36006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下箭头 63"/>
            <p:cNvSpPr/>
            <p:nvPr/>
          </p:nvSpPr>
          <p:spPr>
            <a:xfrm flipV="1">
              <a:off x="4759267" y="3982754"/>
              <a:ext cx="76200" cy="410396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Box 40"/>
            <p:cNvSpPr txBox="1">
              <a:spLocks noChangeArrowheads="1"/>
            </p:cNvSpPr>
            <p:nvPr/>
          </p:nvSpPr>
          <p:spPr bwMode="auto">
            <a:xfrm>
              <a:off x="4780376" y="3861684"/>
              <a:ext cx="586765" cy="4001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北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4211960" y="2666020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2657871" y="3664557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1115616" y="2705707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2699792" y="1634145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4211848" y="3667732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4180098" y="1600807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1093998" y="3642332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1093998" y="1610332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云形标注 74"/>
          <p:cNvSpPr/>
          <p:nvPr/>
        </p:nvSpPr>
        <p:spPr>
          <a:xfrm>
            <a:off x="5580112" y="2139702"/>
            <a:ext cx="2927920" cy="1630363"/>
          </a:xfrm>
          <a:prstGeom prst="cloudCallout">
            <a:avLst>
              <a:gd name="adj1" fmla="val -52783"/>
              <a:gd name="adj2" fmla="val -47015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说同学都在小明的哪个方向上？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文本框 1"/>
          <p:cNvSpPr txBox="1">
            <a:spLocks noChangeArrowheads="1"/>
          </p:cNvSpPr>
          <p:nvPr/>
        </p:nvSpPr>
        <p:spPr bwMode="auto">
          <a:xfrm>
            <a:off x="323528" y="267494"/>
            <a:ext cx="8712968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我们让小明同学坐在班内最中间的位置，面向北坐好，那他的八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个方向各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有这些同学。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Box 6"/>
          <p:cNvSpPr txBox="1">
            <a:spLocks noChangeArrowheads="1"/>
          </p:cNvSpPr>
          <p:nvPr/>
        </p:nvSpPr>
        <p:spPr bwMode="auto">
          <a:xfrm>
            <a:off x="323528" y="1664235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0" name="TextBox 6"/>
          <p:cNvSpPr txBox="1">
            <a:spLocks noChangeArrowheads="1"/>
          </p:cNvSpPr>
          <p:nvPr/>
        </p:nvSpPr>
        <p:spPr bwMode="auto">
          <a:xfrm>
            <a:off x="3481228" y="1679856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1" name="TextBox 6"/>
          <p:cNvSpPr txBox="1">
            <a:spLocks noChangeArrowheads="1"/>
          </p:cNvSpPr>
          <p:nvPr/>
        </p:nvSpPr>
        <p:spPr bwMode="auto">
          <a:xfrm>
            <a:off x="374898" y="3765971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2" name="TextBox 6"/>
          <p:cNvSpPr txBox="1">
            <a:spLocks noChangeArrowheads="1"/>
          </p:cNvSpPr>
          <p:nvPr/>
        </p:nvSpPr>
        <p:spPr bwMode="auto">
          <a:xfrm>
            <a:off x="3455479" y="376597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3" name="TextBox 6"/>
          <p:cNvSpPr txBox="1">
            <a:spLocks noChangeArrowheads="1"/>
          </p:cNvSpPr>
          <p:nvPr/>
        </p:nvSpPr>
        <p:spPr bwMode="auto">
          <a:xfrm>
            <a:off x="3708534" y="2568334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4" name="TextBox 6"/>
          <p:cNvSpPr txBox="1">
            <a:spLocks noChangeArrowheads="1"/>
          </p:cNvSpPr>
          <p:nvPr/>
        </p:nvSpPr>
        <p:spPr bwMode="auto">
          <a:xfrm>
            <a:off x="529679" y="2664202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5" name="TextBox 6"/>
          <p:cNvSpPr txBox="1">
            <a:spLocks noChangeArrowheads="1"/>
          </p:cNvSpPr>
          <p:nvPr/>
        </p:nvSpPr>
        <p:spPr bwMode="auto">
          <a:xfrm>
            <a:off x="2134184" y="3755355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4" name="TextBox 6"/>
          <p:cNvSpPr txBox="1">
            <a:spLocks noChangeArrowheads="1"/>
          </p:cNvSpPr>
          <p:nvPr/>
        </p:nvSpPr>
        <p:spPr bwMode="auto">
          <a:xfrm>
            <a:off x="2179940" y="1638981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8" name="图片 7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5" grpId="0" bldLvl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1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1991" y="987574"/>
            <a:ext cx="4594225" cy="3001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" name="TextBox 36"/>
          <p:cNvSpPr txBox="1">
            <a:spLocks noChangeArrowheads="1"/>
          </p:cNvSpPr>
          <p:nvPr/>
        </p:nvSpPr>
        <p:spPr bwMode="auto">
          <a:xfrm>
            <a:off x="395536" y="267494"/>
            <a:ext cx="367240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小小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观察员。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95936" y="292948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西北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95936" y="3505552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东北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1293" y="1131591"/>
            <a:ext cx="4356100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6303007" y="1059582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东南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45882" y="3147814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东北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28184" y="2427734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西南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72200" y="1707654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西北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29247"/>
            <a:ext cx="354330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36"/>
          <p:cNvSpPr txBox="1">
            <a:spLocks noChangeArrowheads="1"/>
          </p:cNvSpPr>
          <p:nvPr/>
        </p:nvSpPr>
        <p:spPr bwMode="auto">
          <a:xfrm>
            <a:off x="870917" y="627534"/>
            <a:ext cx="7229475" cy="386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0850" indent="-4508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选一选。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 indent="-355600"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小聪与小明面对面坐着，小聪面朝西南方向，那么小明面朝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方向。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indent="-95250"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．西北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indent="-95250"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．东南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indent="-95250"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东北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9874" y="1995686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C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PP_MARK_KEY" val="a576e6c9-b071-4347-b07f-fa27a3cb09a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891</Words>
  <Application>WPS 演示</Application>
  <PresentationFormat>全屏显示(16:9)</PresentationFormat>
  <Paragraphs>289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楷体</vt:lpstr>
      <vt:lpstr>Times New Roman</vt:lpstr>
      <vt:lpstr>幼圆</vt:lpstr>
      <vt:lpstr>Times New Roman</vt:lpstr>
      <vt:lpstr>Calibri</vt:lpstr>
      <vt:lpstr>方正姚体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181</cp:revision>
  <dcterms:created xsi:type="dcterms:W3CDTF">2018-07-24T12:10:00Z</dcterms:created>
  <dcterms:modified xsi:type="dcterms:W3CDTF">2023-02-05T09:01:45Z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E278123EC1324D20B413F9AE79E7F7DB</vt:lpwstr>
  </property>
  <property fmtid="{D5CDD505-2E9C-101B-9397-08002B2CF9AE}" pid="3" name="KSOProductBuildVer">
    <vt:lpwstr>2052-11.1.0.13703</vt:lpwstr>
  </property>
</Properties>
</file>