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3"/>
  </p:handoutMasterIdLst>
  <p:sldIdLst>
    <p:sldId id="276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E777109-1729-42A0-97A7-97B35576E59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4B6005-D780-4DC4-A96D-3CAB2FFA760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633EB-B278-4604-BE55-D35673AC08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1CC01-B34B-4BDC-9630-17280608EDA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1CC01-B34B-4BDC-9630-17280608ED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55776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51520" y="2708920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毫 米 和 千 米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2075" y="1340768"/>
            <a:ext cx="49577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毫米和千米</a:t>
            </a:r>
            <a:endParaRPr lang="zh-CN" altLang="en-US" sz="35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487363" y="660400"/>
            <a:ext cx="69183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小组合作测量。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）测量自己一步的长是多少厘米。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750" y="2084388"/>
            <a:ext cx="1565275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云形标注 2"/>
          <p:cNvSpPr>
            <a:spLocks noChangeArrowheads="1"/>
          </p:cNvSpPr>
          <p:nvPr/>
        </p:nvSpPr>
        <p:spPr bwMode="auto">
          <a:xfrm>
            <a:off x="1190625" y="1858963"/>
            <a:ext cx="5575300" cy="1414462"/>
          </a:xfrm>
          <a:prstGeom prst="cloudCallout">
            <a:avLst>
              <a:gd name="adj1" fmla="val 57569"/>
              <a:gd name="adj2" fmla="val 195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用平时走路的步子，多测几步，算出平均一步大约有多长。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" y="3509963"/>
            <a:ext cx="6094412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文本框 1"/>
          <p:cNvSpPr txBox="1">
            <a:spLocks noChangeArrowheads="1"/>
          </p:cNvSpPr>
          <p:nvPr/>
        </p:nvSpPr>
        <p:spPr bwMode="auto">
          <a:xfrm>
            <a:off x="1190625" y="5727700"/>
            <a:ext cx="347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一步大约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  <p:bldP spid="245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361950" y="811213"/>
            <a:ext cx="67135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）测量自己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分钟大约走多少米。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2275" y="1804988"/>
            <a:ext cx="17541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云形标注 3"/>
          <p:cNvSpPr>
            <a:spLocks noChangeArrowheads="1"/>
          </p:cNvSpPr>
          <p:nvPr/>
        </p:nvSpPr>
        <p:spPr bwMode="auto">
          <a:xfrm>
            <a:off x="1620044" y="1556792"/>
            <a:ext cx="4197350" cy="1058862"/>
          </a:xfrm>
          <a:prstGeom prst="cloudCallout">
            <a:avLst>
              <a:gd name="adj1" fmla="val -49755"/>
              <a:gd name="adj2" fmla="val 24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走得快和走得慢可不一样啊！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1850" y="3662363"/>
            <a:ext cx="1654175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云形标注 5"/>
          <p:cNvSpPr>
            <a:spLocks noChangeArrowheads="1"/>
          </p:cNvSpPr>
          <p:nvPr/>
        </p:nvSpPr>
        <p:spPr bwMode="auto">
          <a:xfrm>
            <a:off x="1065213" y="3522663"/>
            <a:ext cx="5573712" cy="1416050"/>
          </a:xfrm>
          <a:prstGeom prst="cloudCallout">
            <a:avLst>
              <a:gd name="adj1" fmla="val 57569"/>
              <a:gd name="adj2" fmla="val 195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用平时走路的速度多走几次，算出平均每分钟大约走多少米。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5607" name="文本框 1"/>
          <p:cNvSpPr txBox="1">
            <a:spLocks noChangeArrowheads="1"/>
          </p:cNvSpPr>
          <p:nvPr/>
        </p:nvSpPr>
        <p:spPr bwMode="auto">
          <a:xfrm>
            <a:off x="1298575" y="5667375"/>
            <a:ext cx="32416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大约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米左右。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  <p:bldP spid="25606" grpId="0" bldLvl="0"/>
      <p:bldP spid="256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157163" y="422275"/>
            <a:ext cx="8423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）测量操场的周长。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①沿着操场走一周，用自己的方法估算操场的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周长。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7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63675" y="1703388"/>
            <a:ext cx="55530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云形标注 5"/>
          <p:cNvSpPr>
            <a:spLocks noChangeArrowheads="1"/>
          </p:cNvSpPr>
          <p:nvPr/>
        </p:nvSpPr>
        <p:spPr bwMode="auto">
          <a:xfrm>
            <a:off x="76200" y="2917825"/>
            <a:ext cx="2568575" cy="779463"/>
          </a:xfrm>
          <a:prstGeom prst="cloudCallout">
            <a:avLst>
              <a:gd name="adj1" fmla="val 57306"/>
              <a:gd name="adj2" fmla="val 1945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我看走几分钟。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6629" name="云形标注 6"/>
          <p:cNvSpPr>
            <a:spLocks noChangeArrowheads="1"/>
          </p:cNvSpPr>
          <p:nvPr/>
        </p:nvSpPr>
        <p:spPr bwMode="auto">
          <a:xfrm>
            <a:off x="5656263" y="2600325"/>
            <a:ext cx="3025775" cy="931863"/>
          </a:xfrm>
          <a:prstGeom prst="cloudCallout">
            <a:avLst>
              <a:gd name="adj1" fmla="val -53361"/>
              <a:gd name="adj2" fmla="val -4261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我数一数走多少步。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6630" name="文本框 1"/>
          <p:cNvSpPr txBox="1">
            <a:spLocks noChangeArrowheads="1"/>
          </p:cNvSpPr>
          <p:nvPr/>
        </p:nvSpPr>
        <p:spPr bwMode="auto">
          <a:xfrm>
            <a:off x="146050" y="4718050"/>
            <a:ext cx="589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②用卷尺测量学校操场的周长。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3300" y="5032375"/>
            <a:ext cx="13811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云形标注 9"/>
          <p:cNvSpPr>
            <a:spLocks noChangeArrowheads="1"/>
          </p:cNvSpPr>
          <p:nvPr/>
        </p:nvSpPr>
        <p:spPr bwMode="auto">
          <a:xfrm>
            <a:off x="628650" y="5302250"/>
            <a:ext cx="6343650" cy="1058863"/>
          </a:xfrm>
          <a:prstGeom prst="cloudCallout">
            <a:avLst>
              <a:gd name="adj1" fmla="val 57569"/>
              <a:gd name="adj2" fmla="val 195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把用卷尺测量和自己步测的结果比较一下。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130175" y="527050"/>
            <a:ext cx="6611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估算一下：你家到学校有多远？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46988" y="3976688"/>
            <a:ext cx="14382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1716088"/>
            <a:ext cx="12192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云形标注 3"/>
          <p:cNvSpPr>
            <a:spLocks noChangeArrowheads="1"/>
          </p:cNvSpPr>
          <p:nvPr/>
        </p:nvSpPr>
        <p:spPr bwMode="auto">
          <a:xfrm>
            <a:off x="1871663" y="1111250"/>
            <a:ext cx="6816725" cy="1547813"/>
          </a:xfrm>
          <a:prstGeom prst="cloudCallout">
            <a:avLst>
              <a:gd name="adj1" fmla="val -56926"/>
              <a:gd name="adj2" fmla="val 2949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分钟约走</a:t>
            </a:r>
            <a:r>
              <a:rPr lang="en-US" altLang="zh-CN" sz="2800" b="1">
                <a:latin typeface="Times New Roman" panose="02020603050405020304" pitchFamily="18" charset="0"/>
              </a:rPr>
              <a:t>65</a:t>
            </a:r>
            <a:r>
              <a:rPr lang="zh-CN" altLang="en-US" sz="2800" b="1">
                <a:latin typeface="Times New Roman" panose="02020603050405020304" pitchFamily="18" charset="0"/>
              </a:rPr>
              <a:t>米，从家到学校大约走了</a:t>
            </a:r>
            <a:r>
              <a:rPr lang="en-US" altLang="zh-CN" sz="2800" b="1">
                <a:latin typeface="Times New Roman" panose="02020603050405020304" pitchFamily="18" charset="0"/>
              </a:rPr>
              <a:t>20</a:t>
            </a:r>
            <a:r>
              <a:rPr lang="zh-CN" altLang="en-US" sz="2800" b="1">
                <a:latin typeface="Times New Roman" panose="02020603050405020304" pitchFamily="18" charset="0"/>
              </a:rPr>
              <a:t>分钟，我家到学校大约是</a:t>
            </a:r>
            <a:r>
              <a:rPr lang="en-US" altLang="zh-CN" sz="2800" b="1">
                <a:latin typeface="Times New Roman" panose="02020603050405020304" pitchFamily="18" charset="0"/>
              </a:rPr>
              <a:t>1300</a:t>
            </a:r>
            <a:r>
              <a:rPr lang="zh-CN" altLang="en-US" sz="2800" b="1">
                <a:latin typeface="Times New Roman" panose="02020603050405020304" pitchFamily="18" charset="0"/>
              </a:rPr>
              <a:t>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54" name="云形标注 5"/>
          <p:cNvSpPr>
            <a:spLocks noChangeArrowheads="1"/>
          </p:cNvSpPr>
          <p:nvPr/>
        </p:nvSpPr>
        <p:spPr bwMode="auto">
          <a:xfrm>
            <a:off x="466725" y="3609975"/>
            <a:ext cx="6816725" cy="1547813"/>
          </a:xfrm>
          <a:prstGeom prst="cloudCallout">
            <a:avLst>
              <a:gd name="adj1" fmla="val 55500"/>
              <a:gd name="adj2" fmla="val 1559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分钟走</a:t>
            </a:r>
            <a:r>
              <a:rPr lang="en-US" altLang="zh-CN" sz="2800" b="1">
                <a:latin typeface="Times New Roman" panose="02020603050405020304" pitchFamily="18" charset="0"/>
              </a:rPr>
              <a:t>67</a:t>
            </a:r>
            <a:r>
              <a:rPr lang="zh-CN" altLang="en-US" sz="2800" b="1">
                <a:latin typeface="Times New Roman" panose="02020603050405020304" pitchFamily="18" charset="0"/>
              </a:rPr>
              <a:t>米，昨天从学校到家走了</a:t>
            </a:r>
            <a:r>
              <a:rPr lang="en-US" altLang="zh-CN" sz="2800" b="1">
                <a:latin typeface="Times New Roman" panose="02020603050405020304" pitchFamily="18" charset="0"/>
              </a:rPr>
              <a:t>15</a:t>
            </a:r>
            <a:r>
              <a:rPr lang="zh-CN" altLang="en-US" sz="2800" b="1">
                <a:latin typeface="Times New Roman" panose="02020603050405020304" pitchFamily="18" charset="0"/>
              </a:rPr>
              <a:t>分钟，我家到学校大约</a:t>
            </a:r>
            <a:r>
              <a:rPr lang="en-US" altLang="zh-CN" sz="2800" b="1">
                <a:latin typeface="Times New Roman" panose="02020603050405020304" pitchFamily="18" charset="0"/>
              </a:rPr>
              <a:t>1000</a:t>
            </a:r>
            <a:r>
              <a:rPr lang="zh-CN" altLang="en-US" sz="2800" b="1">
                <a:latin typeface="Times New Roman" panose="02020603050405020304" pitchFamily="18" charset="0"/>
              </a:rPr>
              <a:t>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7655" name="TextBox 4"/>
          <p:cNvSpPr txBox="1">
            <a:spLocks noChangeArrowheads="1"/>
          </p:cNvSpPr>
          <p:nvPr/>
        </p:nvSpPr>
        <p:spPr bwMode="auto">
          <a:xfrm>
            <a:off x="2181225" y="2878138"/>
            <a:ext cx="3886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4B18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65×20</a:t>
            </a:r>
            <a:r>
              <a:rPr lang="zh-CN" altLang="en-US" sz="3200" b="1">
                <a:latin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</a:rPr>
              <a:t>1300</a:t>
            </a:r>
            <a:r>
              <a:rPr lang="zh-CN" altLang="en-US" sz="3200" b="1">
                <a:latin typeface="Times New Roman" panose="02020603050405020304" pitchFamily="18" charset="0"/>
              </a:rPr>
              <a:t>（米）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7656" name="TextBox 7"/>
          <p:cNvSpPr txBox="1">
            <a:spLocks noChangeArrowheads="1"/>
          </p:cNvSpPr>
          <p:nvPr/>
        </p:nvSpPr>
        <p:spPr bwMode="auto">
          <a:xfrm>
            <a:off x="2192338" y="5281613"/>
            <a:ext cx="39925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4B18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67×15</a:t>
            </a:r>
            <a:r>
              <a:rPr lang="zh-CN" altLang="en-US" sz="3200" b="1">
                <a:latin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</a:rPr>
              <a:t>1005</a:t>
            </a:r>
            <a:r>
              <a:rPr lang="zh-CN" altLang="en-US" sz="3200" b="1">
                <a:latin typeface="Times New Roman" panose="02020603050405020304" pitchFamily="18" charset="0"/>
              </a:rPr>
              <a:t>（米）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	   </a:t>
            </a:r>
            <a:r>
              <a:rPr lang="zh-CN" altLang="en-US" sz="3200" b="1">
                <a:latin typeface="宋体" panose="02010600030101010101" pitchFamily="2" charset="-122"/>
              </a:rPr>
              <a:t>≈</a:t>
            </a:r>
            <a:r>
              <a:rPr lang="en-US" altLang="zh-CN" sz="3200" b="1">
                <a:latin typeface="Times New Roman" panose="02020603050405020304" pitchFamily="18" charset="0"/>
              </a:rPr>
              <a:t>1000</a:t>
            </a:r>
            <a:r>
              <a:rPr lang="zh-CN" altLang="en-US" sz="3200" b="1">
                <a:latin typeface="Times New Roman" panose="02020603050405020304" pitchFamily="18" charset="0"/>
              </a:rPr>
              <a:t>（米）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ldLvl="0"/>
      <p:bldP spid="27654" grpId="0" bldLvl="0"/>
      <p:bldP spid="27655" grpId="0" bldLvl="0"/>
      <p:bldP spid="2765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1527175"/>
            <a:ext cx="13763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云形标注 2"/>
          <p:cNvSpPr>
            <a:spLocks noChangeArrowheads="1"/>
          </p:cNvSpPr>
          <p:nvPr/>
        </p:nvSpPr>
        <p:spPr bwMode="auto">
          <a:xfrm>
            <a:off x="2182813" y="1714500"/>
            <a:ext cx="6280150" cy="1273175"/>
          </a:xfrm>
          <a:prstGeom prst="cloudCallout">
            <a:avLst>
              <a:gd name="adj1" fmla="val -56926"/>
              <a:gd name="adj2" fmla="val 2949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1000</a:t>
            </a:r>
            <a:r>
              <a:rPr lang="zh-CN" altLang="en-US" sz="2800" b="1">
                <a:latin typeface="Times New Roman" panose="02020603050405020304" pitchFamily="18" charset="0"/>
              </a:rPr>
              <a:t>米可以写作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千米</a:t>
            </a:r>
            <a:r>
              <a:rPr lang="zh-CN" altLang="en-US" sz="2800" b="1">
                <a:latin typeface="Times New Roman" panose="02020603050405020304" pitchFamily="18" charset="0"/>
              </a:rPr>
              <a:t>，千米可以用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km</a:t>
            </a:r>
            <a:r>
              <a:rPr lang="zh-CN" altLang="en-US" sz="2800" b="1">
                <a:latin typeface="Times New Roman" panose="02020603050405020304" pitchFamily="18" charset="0"/>
              </a:rPr>
              <a:t>表示。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762000" y="4110038"/>
            <a:ext cx="2859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E75B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1000</a:t>
            </a:r>
            <a:r>
              <a:rPr lang="zh-CN" altLang="en-US" sz="3200" b="1">
                <a:latin typeface="Times New Roman" panose="02020603050405020304" pitchFamily="18" charset="0"/>
              </a:rPr>
              <a:t>米＝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千米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5322888" y="4110038"/>
            <a:ext cx="2532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E75B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1000m</a:t>
            </a:r>
            <a:r>
              <a:rPr lang="zh-CN" altLang="en-US" sz="3200" b="1">
                <a:latin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</a:rPr>
              <a:t>1km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4159250" y="4110038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或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/>
      <p:bldP spid="28677" grpId="0" bldLvl="0"/>
      <p:bldP spid="286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362967" y="1196752"/>
            <a:ext cx="87455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填空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</a:rPr>
              <a:t>厘米</a:t>
            </a:r>
            <a:r>
              <a:rPr lang="en-US" altLang="zh-CN" sz="3200" b="1" dirty="0">
                <a:latin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）毫米 　 </a:t>
            </a:r>
            <a:r>
              <a:rPr lang="en-US" altLang="zh-CN" sz="3200" b="1" dirty="0">
                <a:latin typeface="Times New Roman" panose="02020603050405020304" pitchFamily="18" charset="0"/>
              </a:rPr>
              <a:t>3 </a:t>
            </a:r>
            <a:r>
              <a:rPr lang="zh-CN" altLang="en-US" sz="3200" b="1" dirty="0">
                <a:latin typeface="Times New Roman" panose="02020603050405020304" pitchFamily="18" charset="0"/>
              </a:rPr>
              <a:t>厘米</a:t>
            </a:r>
            <a:r>
              <a:rPr lang="en-US" altLang="zh-CN" sz="3200" b="1" dirty="0">
                <a:latin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）毫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米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22225" y="3311525"/>
            <a:ext cx="9601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选择合适的长度单位。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大头针长</a:t>
            </a:r>
            <a:r>
              <a:rPr lang="en-US" altLang="zh-CN" sz="3600" b="1" dirty="0">
                <a:latin typeface="Times New Roman" panose="02020603050405020304" pitchFamily="18" charset="0"/>
              </a:rPr>
              <a:t>3  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）， 粉笔长</a:t>
            </a:r>
            <a:r>
              <a:rPr lang="en-US" altLang="zh-CN" sz="3600" b="1" dirty="0">
                <a:latin typeface="Times New Roman" panose="02020603050405020304" pitchFamily="18" charset="0"/>
              </a:rPr>
              <a:t>75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）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曲别针长</a:t>
            </a:r>
            <a:r>
              <a:rPr lang="en-US" altLang="zh-CN" sz="3600" b="1" dirty="0">
                <a:latin typeface="Times New Roman" panose="02020603050405020304" pitchFamily="18" charset="0"/>
              </a:rPr>
              <a:t>28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）， 楼房高</a:t>
            </a:r>
            <a:r>
              <a:rPr lang="en-US" altLang="zh-CN" sz="3600" b="1" dirty="0">
                <a:latin typeface="Times New Roman" panose="02020603050405020304" pitchFamily="18" charset="0"/>
              </a:rPr>
              <a:t>20 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宋体" panose="02010600030101010101" pitchFamily="2" charset="-122"/>
              </a:rPr>
              <a:t>）。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钢笔长</a:t>
            </a:r>
            <a:r>
              <a:rPr lang="en-US" altLang="zh-CN" sz="3600" b="1" dirty="0">
                <a:latin typeface="Times New Roman" panose="02020603050405020304" pitchFamily="18" charset="0"/>
              </a:rPr>
              <a:t>14 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）， 橡皮长</a:t>
            </a:r>
            <a:r>
              <a:rPr lang="en-US" altLang="zh-CN" sz="3600" b="1" dirty="0">
                <a:latin typeface="Times New Roman" panose="02020603050405020304" pitchFamily="18" charset="0"/>
              </a:rPr>
              <a:t>35 </a:t>
            </a:r>
            <a:r>
              <a:rPr lang="zh-CN" altLang="en-US" sz="3600" b="1" dirty="0">
                <a:latin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latin typeface="宋体" panose="02010600030101010101" pitchFamily="2" charset="-122"/>
              </a:rPr>
              <a:t>）。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2314575" y="1776413"/>
            <a:ext cx="106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6581775" y="1776413"/>
            <a:ext cx="1063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2" name="TextBox 9"/>
          <p:cNvSpPr txBox="1">
            <a:spLocks noChangeArrowheads="1"/>
          </p:cNvSpPr>
          <p:nvPr/>
        </p:nvSpPr>
        <p:spPr bwMode="auto">
          <a:xfrm>
            <a:off x="2841625" y="3910013"/>
            <a:ext cx="106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厘米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703" name="TextBox 10"/>
          <p:cNvSpPr txBox="1">
            <a:spLocks noChangeArrowheads="1"/>
          </p:cNvSpPr>
          <p:nvPr/>
        </p:nvSpPr>
        <p:spPr bwMode="auto">
          <a:xfrm>
            <a:off x="2841625" y="4468813"/>
            <a:ext cx="1065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毫米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704" name="TextBox 11"/>
          <p:cNvSpPr txBox="1">
            <a:spLocks noChangeArrowheads="1"/>
          </p:cNvSpPr>
          <p:nvPr/>
        </p:nvSpPr>
        <p:spPr bwMode="auto">
          <a:xfrm>
            <a:off x="2613025" y="5053013"/>
            <a:ext cx="10652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厘米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705" name="TextBox 12"/>
          <p:cNvSpPr txBox="1">
            <a:spLocks noChangeArrowheads="1"/>
          </p:cNvSpPr>
          <p:nvPr/>
        </p:nvSpPr>
        <p:spPr bwMode="auto">
          <a:xfrm>
            <a:off x="7285038" y="3935413"/>
            <a:ext cx="106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毫米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706" name="TextBox 13"/>
          <p:cNvSpPr txBox="1">
            <a:spLocks noChangeArrowheads="1"/>
          </p:cNvSpPr>
          <p:nvPr/>
        </p:nvSpPr>
        <p:spPr bwMode="auto">
          <a:xfrm>
            <a:off x="7513638" y="4468813"/>
            <a:ext cx="1065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9707" name="TextBox 14"/>
          <p:cNvSpPr txBox="1">
            <a:spLocks noChangeArrowheads="1"/>
          </p:cNvSpPr>
          <p:nvPr/>
        </p:nvSpPr>
        <p:spPr bwMode="auto">
          <a:xfrm>
            <a:off x="7361238" y="4976813"/>
            <a:ext cx="106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毫米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04800" y="1554163"/>
            <a:ext cx="1219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判断</a:t>
            </a:r>
            <a:r>
              <a:rPr lang="en-US" altLang="zh-CN" sz="3200" b="1" dirty="0">
                <a:latin typeface="宋体" panose="02010600030101010101" pitchFamily="2" charset="-122"/>
              </a:rPr>
              <a:t>: 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95400" y="2163763"/>
            <a:ext cx="7620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en-US" altLang="zh-CN" sz="3600" b="1" dirty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儿童游泳池水深</a:t>
            </a:r>
            <a:r>
              <a:rPr lang="en-US" altLang="zh-CN" sz="3600" b="1" dirty="0">
                <a:latin typeface="Times New Roman" panose="02020603050405020304" pitchFamily="18" charset="0"/>
              </a:rPr>
              <a:t>7</a:t>
            </a:r>
            <a:r>
              <a:rPr lang="zh-CN" altLang="en-US" sz="3600" b="1" dirty="0">
                <a:latin typeface="宋体" panose="02010600030101010101" pitchFamily="2" charset="-122"/>
              </a:rPr>
              <a:t>毫米。（</a:t>
            </a: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）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295400" y="3230563"/>
            <a:ext cx="7543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en-US" altLang="zh-CN" sz="3600" b="1" dirty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课桌高</a:t>
            </a:r>
            <a:r>
              <a:rPr lang="en-US" altLang="zh-CN" sz="3600" b="1" dirty="0">
                <a:latin typeface="Times New Roman" panose="02020603050405020304" pitchFamily="18" charset="0"/>
              </a:rPr>
              <a:t>60</a:t>
            </a:r>
            <a:r>
              <a:rPr lang="zh-CN" altLang="en-US" sz="3600" b="1" dirty="0">
                <a:latin typeface="宋体" panose="02010600030101010101" pitchFamily="2" charset="-122"/>
              </a:rPr>
              <a:t>米。</a:t>
            </a:r>
            <a:r>
              <a:rPr lang="en-US" altLang="zh-CN" sz="3600" b="1" dirty="0">
                <a:latin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）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295400" y="4144963"/>
            <a:ext cx="7620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3</a:t>
            </a:r>
            <a:r>
              <a:rPr lang="en-US" altLang="zh-CN" sz="3600" b="1" dirty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一分硬币厚约</a:t>
            </a:r>
            <a:r>
              <a:rPr lang="en-US" altLang="zh-CN" sz="3600" b="1" dirty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毫米。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</a:rPr>
              <a:t>）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295400" y="5135563"/>
            <a:ext cx="777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4</a:t>
            </a:r>
            <a:r>
              <a:rPr lang="en-US" altLang="zh-CN" sz="3600" b="1" dirty="0">
                <a:latin typeface="宋体" panose="02010600030101010101" pitchFamily="2" charset="-122"/>
              </a:rPr>
              <a:t>.</a:t>
            </a:r>
            <a:r>
              <a:rPr lang="zh-CN" altLang="en-US" sz="3600" b="1" dirty="0">
                <a:latin typeface="宋体" panose="02010600030101010101" pitchFamily="2" charset="-122"/>
              </a:rPr>
              <a:t>一支钢笔长约</a:t>
            </a:r>
            <a:r>
              <a:rPr lang="en-US" altLang="zh-CN" sz="3600" b="1" dirty="0">
                <a:latin typeface="Times New Roman" panose="02020603050405020304" pitchFamily="18" charset="0"/>
              </a:rPr>
              <a:t>9</a:t>
            </a:r>
            <a:r>
              <a:rPr lang="zh-CN" altLang="en-US" sz="3600" b="1" dirty="0">
                <a:latin typeface="宋体" panose="02010600030101010101" pitchFamily="2" charset="-122"/>
              </a:rPr>
              <a:t>厘米。</a:t>
            </a:r>
            <a:r>
              <a:rPr lang="en-US" altLang="zh-CN" sz="36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）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6697663" y="5211763"/>
            <a:ext cx="720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8" name="Text Box 10"/>
          <p:cNvSpPr txBox="1">
            <a:spLocks noChangeArrowheads="1"/>
          </p:cNvSpPr>
          <p:nvPr/>
        </p:nvSpPr>
        <p:spPr bwMode="auto">
          <a:xfrm>
            <a:off x="7091363" y="2198688"/>
            <a:ext cx="647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29" name="Text Box 11"/>
          <p:cNvSpPr txBox="1">
            <a:spLocks noChangeArrowheads="1"/>
          </p:cNvSpPr>
          <p:nvPr/>
        </p:nvSpPr>
        <p:spPr bwMode="auto">
          <a:xfrm>
            <a:off x="6038850" y="3292475"/>
            <a:ext cx="647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0" name="Text Box 12"/>
          <p:cNvSpPr txBox="1">
            <a:spLocks noChangeArrowheads="1"/>
          </p:cNvSpPr>
          <p:nvPr/>
        </p:nvSpPr>
        <p:spPr bwMode="auto">
          <a:xfrm>
            <a:off x="6696075" y="4221163"/>
            <a:ext cx="720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30729" grpId="0"/>
      <p:bldP spid="30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4886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说一说大约几千米。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228600" y="4876800"/>
            <a:ext cx="2514600" cy="838200"/>
            <a:chOff x="228600" y="4876800"/>
            <a:chExt cx="2514600" cy="838200"/>
          </a:xfrm>
        </p:grpSpPr>
        <p:sp>
          <p:nvSpPr>
            <p:cNvPr id="31748" name="圆角矩形 6"/>
            <p:cNvSpPr>
              <a:spLocks noChangeArrowheads="1"/>
            </p:cNvSpPr>
            <p:nvPr/>
          </p:nvSpPr>
          <p:spPr bwMode="auto">
            <a:xfrm>
              <a:off x="228600" y="4876800"/>
              <a:ext cx="2514600" cy="838200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31749" name="Text Box 6"/>
            <p:cNvSpPr txBox="1">
              <a:spLocks noChangeArrowheads="1"/>
            </p:cNvSpPr>
            <p:nvPr/>
          </p:nvSpPr>
          <p:spPr bwMode="auto">
            <a:xfrm>
              <a:off x="228600" y="4876800"/>
              <a:ext cx="2514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大约</a:t>
              </a:r>
              <a:r>
                <a:rPr lang="en-US" altLang="zh-CN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1km</a:t>
              </a:r>
              <a:endParaRPr lang="zh-CN" altLang="en-US" sz="4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175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86000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矩形 2"/>
          <p:cNvSpPr>
            <a:spLocks noChangeArrowheads="1"/>
          </p:cNvSpPr>
          <p:nvPr/>
        </p:nvSpPr>
        <p:spPr bwMode="auto">
          <a:xfrm>
            <a:off x="76200" y="3733800"/>
            <a:ext cx="899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round/>
              </a14:hiddenLine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1752" name="Text Box 6"/>
          <p:cNvSpPr txBox="1">
            <a:spLocks noChangeArrowheads="1"/>
          </p:cNvSpPr>
          <p:nvPr/>
        </p:nvSpPr>
        <p:spPr bwMode="auto">
          <a:xfrm>
            <a:off x="304800" y="3810000"/>
            <a:ext cx="89916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1075m          </a:t>
            </a:r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4850m           </a:t>
            </a:r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7900m            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3429000" y="4876800"/>
            <a:ext cx="2514600" cy="838200"/>
            <a:chOff x="228600" y="4876800"/>
            <a:chExt cx="2514600" cy="838200"/>
          </a:xfrm>
        </p:grpSpPr>
        <p:sp>
          <p:nvSpPr>
            <p:cNvPr id="31754" name="圆角矩形 15"/>
            <p:cNvSpPr>
              <a:spLocks noChangeArrowheads="1"/>
            </p:cNvSpPr>
            <p:nvPr/>
          </p:nvSpPr>
          <p:spPr bwMode="auto">
            <a:xfrm>
              <a:off x="228600" y="4876800"/>
              <a:ext cx="2514600" cy="838200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31755" name="Text Box 6"/>
            <p:cNvSpPr txBox="1">
              <a:spLocks noChangeArrowheads="1"/>
            </p:cNvSpPr>
            <p:nvPr/>
          </p:nvSpPr>
          <p:spPr bwMode="auto">
            <a:xfrm>
              <a:off x="228600" y="4876800"/>
              <a:ext cx="2514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大约</a:t>
              </a:r>
              <a:r>
                <a:rPr lang="en-US" altLang="zh-CN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5km</a:t>
              </a:r>
              <a:endParaRPr lang="zh-CN" altLang="en-US" sz="4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6604000" y="4876800"/>
            <a:ext cx="2514600" cy="838200"/>
            <a:chOff x="228600" y="4876800"/>
            <a:chExt cx="2514600" cy="838200"/>
          </a:xfrm>
        </p:grpSpPr>
        <p:sp>
          <p:nvSpPr>
            <p:cNvPr id="31757" name="圆角矩形 18"/>
            <p:cNvSpPr>
              <a:spLocks noChangeArrowheads="1"/>
            </p:cNvSpPr>
            <p:nvPr/>
          </p:nvSpPr>
          <p:spPr bwMode="auto">
            <a:xfrm>
              <a:off x="228600" y="4876800"/>
              <a:ext cx="2514600" cy="838200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31758" name="Text Box 6"/>
            <p:cNvSpPr txBox="1">
              <a:spLocks noChangeArrowheads="1"/>
            </p:cNvSpPr>
            <p:nvPr/>
          </p:nvSpPr>
          <p:spPr bwMode="auto">
            <a:xfrm>
              <a:off x="228600" y="4876800"/>
              <a:ext cx="25146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Font typeface="Arial" panose="020B0604020202020204" pitchFamily="34" charset="0"/>
                <a:buNone/>
              </a:pPr>
              <a:r>
                <a:rPr lang="zh-CN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大约</a:t>
              </a:r>
              <a:r>
                <a:rPr lang="en-US" altLang="zh-CN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8km</a:t>
              </a:r>
              <a:endParaRPr lang="zh-CN" altLang="en-US" sz="44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1988840"/>
            <a:ext cx="6805613" cy="1773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BDD7EE"/>
                </a:solidFill>
              </a14:hiddenFill>
            </a:ext>
          </a:extLst>
        </p:spPr>
        <p:txBody>
          <a:bodyPr/>
          <a:lstStyle/>
          <a:p>
            <a:r>
              <a:rPr lang="en-US" altLang="zh-CN" sz="6000" dirty="0" smtClean="0"/>
              <a:t>  </a:t>
            </a:r>
            <a:r>
              <a:rPr lang="zh-CN" altLang="en-US" sz="6000" dirty="0" smtClean="0"/>
              <a:t>大家都学会了吗</a:t>
            </a:r>
            <a:r>
              <a:rPr lang="zh-CN" altLang="en-US" sz="6000" dirty="0" smtClean="0"/>
              <a:t>？ </a:t>
            </a:r>
            <a:endParaRPr lang="zh-CN" altLang="en-US" sz="6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010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5975" y="4765675"/>
            <a:ext cx="91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3581400" y="27432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Rectangle 18"/>
          <p:cNvSpPr>
            <a:spLocks noChangeArrowheads="1"/>
          </p:cNvSpPr>
          <p:nvPr/>
        </p:nvSpPr>
        <p:spPr bwMode="auto">
          <a:xfrm>
            <a:off x="642938" y="2646363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9" name="Text Box 20"/>
          <p:cNvSpPr txBox="1">
            <a:spLocks noChangeArrowheads="1"/>
          </p:cNvSpPr>
          <p:nvPr/>
        </p:nvSpPr>
        <p:spPr bwMode="auto">
          <a:xfrm>
            <a:off x="795338" y="3343275"/>
            <a:ext cx="9906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</a:t>
            </a:r>
            <a:endParaRPr lang="zh-CN" altLang="en-US" sz="7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0" name="Rectangle 21"/>
          <p:cNvSpPr>
            <a:spLocks noChangeArrowheads="1"/>
          </p:cNvSpPr>
          <p:nvPr/>
        </p:nvSpPr>
        <p:spPr bwMode="auto">
          <a:xfrm>
            <a:off x="685800" y="2667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14" name="Picture 22" descr="bz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5338" y="2335213"/>
            <a:ext cx="106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 Box 28"/>
          <p:cNvSpPr txBox="1">
            <a:spLocks noChangeArrowheads="1"/>
          </p:cNvSpPr>
          <p:nvPr/>
        </p:nvSpPr>
        <p:spPr bwMode="auto">
          <a:xfrm>
            <a:off x="561975" y="684213"/>
            <a:ext cx="815181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en-US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、我们已经学过了哪些长度单位？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2、用合适的单位填空。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6393" name="Text Box 30"/>
          <p:cNvSpPr txBox="1">
            <a:spLocks noChangeArrowheads="1"/>
          </p:cNvSpPr>
          <p:nvPr/>
        </p:nvSpPr>
        <p:spPr bwMode="auto">
          <a:xfrm>
            <a:off x="2089150" y="2479675"/>
            <a:ext cx="5330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一根跳绳长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）。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4" name="Text Box 31"/>
          <p:cNvSpPr txBox="1">
            <a:spLocks noChangeArrowheads="1"/>
          </p:cNvSpPr>
          <p:nvPr/>
        </p:nvSpPr>
        <p:spPr bwMode="auto">
          <a:xfrm>
            <a:off x="1698625" y="3644900"/>
            <a:ext cx="7077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一支铅笔的长是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        ）。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5" name="Text Box 32"/>
          <p:cNvSpPr txBox="1">
            <a:spLocks noChangeArrowheads="1"/>
          </p:cNvSpPr>
          <p:nvPr/>
        </p:nvSpPr>
        <p:spPr bwMode="auto">
          <a:xfrm>
            <a:off x="1752600" y="4845050"/>
            <a:ext cx="65325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一张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DVD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光盘大约厚（        ）。    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6" name="Text Box 33"/>
          <p:cNvSpPr txBox="1">
            <a:spLocks noChangeArrowheads="1"/>
          </p:cNvSpPr>
          <p:nvPr/>
        </p:nvSpPr>
        <p:spPr bwMode="auto">
          <a:xfrm>
            <a:off x="4878388" y="2479675"/>
            <a:ext cx="83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7" name="Text Box 34"/>
          <p:cNvSpPr txBox="1">
            <a:spLocks noChangeArrowheads="1"/>
          </p:cNvSpPr>
          <p:nvPr/>
        </p:nvSpPr>
        <p:spPr bwMode="auto">
          <a:xfrm>
            <a:off x="5308600" y="3646488"/>
            <a:ext cx="1828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厘米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8" name="Text Box 35"/>
          <p:cNvSpPr txBox="1">
            <a:spLocks noChangeArrowheads="1"/>
          </p:cNvSpPr>
          <p:nvPr/>
        </p:nvSpPr>
        <p:spPr bwMode="auto">
          <a:xfrm>
            <a:off x="6115050" y="4646613"/>
            <a:ext cx="7620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6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9" name="Text Box 36"/>
          <p:cNvSpPr txBox="1">
            <a:spLocks noChangeArrowheads="1"/>
          </p:cNvSpPr>
          <p:nvPr/>
        </p:nvSpPr>
        <p:spPr bwMode="auto">
          <a:xfrm>
            <a:off x="1011238" y="5646738"/>
            <a:ext cx="6629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你想知道关于毫米的知识吗？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uild="p"/>
      <p:bldP spid="16393" grpId="0" build="p"/>
      <p:bldP spid="16394" grpId="0" build="p"/>
      <p:bldP spid="16395" grpId="0" build="p"/>
      <p:bldP spid="16396" grpId="0" build="p"/>
      <p:bldP spid="16397" grpId="0" build="p"/>
      <p:bldP spid="16398" grpId="0" build="p"/>
      <p:bldP spid="16399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62134" y="328613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479425" y="809625"/>
            <a:ext cx="4162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测量自己的橡皮。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66000" y="4745038"/>
            <a:ext cx="12604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1889125"/>
            <a:ext cx="12192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云形标注 3"/>
          <p:cNvSpPr>
            <a:spLocks noChangeArrowheads="1"/>
          </p:cNvSpPr>
          <p:nvPr/>
        </p:nvSpPr>
        <p:spPr bwMode="auto">
          <a:xfrm>
            <a:off x="1565275" y="1533525"/>
            <a:ext cx="6723063" cy="712788"/>
          </a:xfrm>
          <a:prstGeom prst="cloudCallout">
            <a:avLst>
              <a:gd name="adj1" fmla="val -45231"/>
              <a:gd name="adj2" fmla="val 6438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我的橡皮长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Calibri" panose="020F0502020204030204" pitchFamily="34" charset="0"/>
              </a:rPr>
              <a:t>厘米多一些。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7414" name="云形标注 5"/>
          <p:cNvSpPr>
            <a:spLocks noChangeArrowheads="1"/>
          </p:cNvSpPr>
          <p:nvPr/>
        </p:nvSpPr>
        <p:spPr bwMode="auto">
          <a:xfrm>
            <a:off x="727075" y="5030788"/>
            <a:ext cx="6303963" cy="712787"/>
          </a:xfrm>
          <a:prstGeom prst="cloudCallout">
            <a:avLst>
              <a:gd name="adj1" fmla="val 52880"/>
              <a:gd name="adj2" fmla="val 4174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我的橡皮厚不到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Calibri" panose="020F0502020204030204" pitchFamily="34" charset="0"/>
              </a:rPr>
              <a:t>厘米。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4888" y="2520950"/>
            <a:ext cx="5019675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1741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0688" y="4221163"/>
            <a:ext cx="7151687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88" y="566738"/>
            <a:ext cx="1419225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云形标注 2"/>
          <p:cNvSpPr>
            <a:spLocks noChangeArrowheads="1"/>
          </p:cNvSpPr>
          <p:nvPr/>
        </p:nvSpPr>
        <p:spPr bwMode="auto">
          <a:xfrm>
            <a:off x="1530350" y="646113"/>
            <a:ext cx="6724650" cy="931862"/>
          </a:xfrm>
          <a:prstGeom prst="cloudCallout">
            <a:avLst>
              <a:gd name="adj1" fmla="val -45231"/>
              <a:gd name="adj2" fmla="val 6438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比厘米小的长度单位是毫米，毫米用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mm</a:t>
            </a:r>
            <a:r>
              <a:rPr lang="zh-CN" altLang="en-US" sz="2800" b="1" dirty="0">
                <a:latin typeface="Calibri" panose="020F0502020204030204" pitchFamily="34" charset="0"/>
              </a:rPr>
              <a:t>表示。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8437" name="文本框 1"/>
          <p:cNvSpPr txBox="1">
            <a:spLocks noChangeArrowheads="1"/>
          </p:cNvSpPr>
          <p:nvPr/>
        </p:nvSpPr>
        <p:spPr bwMode="auto">
          <a:xfrm>
            <a:off x="0" y="2260600"/>
            <a:ext cx="90233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测量比较短的物体的长度或要求测量得比较精确时，可以用毫米作单位。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78713" y="3336925"/>
            <a:ext cx="1544637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云形标注 5"/>
          <p:cNvSpPr>
            <a:spLocks noChangeArrowheads="1"/>
          </p:cNvSpPr>
          <p:nvPr/>
        </p:nvSpPr>
        <p:spPr bwMode="auto">
          <a:xfrm>
            <a:off x="1077913" y="3336925"/>
            <a:ext cx="6400800" cy="931863"/>
          </a:xfrm>
          <a:prstGeom prst="cloudCallout">
            <a:avLst>
              <a:gd name="adj1" fmla="val 52037"/>
              <a:gd name="adj2" fmla="val 2250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厘米中间每个小格的长度是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毫米。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8440" name="文本框 1"/>
          <p:cNvSpPr txBox="1">
            <a:spLocks noChangeArrowheads="1"/>
          </p:cNvSpPr>
          <p:nvPr/>
        </p:nvSpPr>
        <p:spPr bwMode="auto">
          <a:xfrm>
            <a:off x="474663" y="5792788"/>
            <a:ext cx="6145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数一数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厘米有多少毫米。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9" grpId="0"/>
      <p:bldP spid="184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008063" y="823913"/>
            <a:ext cx="29416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厘米＝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4791075" y="823913"/>
            <a:ext cx="29416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1cm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10mm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4003675" y="823913"/>
            <a:ext cx="623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" y="1885950"/>
            <a:ext cx="1781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云形标注 7"/>
          <p:cNvSpPr>
            <a:spLocks noChangeArrowheads="1"/>
          </p:cNvSpPr>
          <p:nvPr/>
        </p:nvSpPr>
        <p:spPr bwMode="auto">
          <a:xfrm>
            <a:off x="1846263" y="1874838"/>
            <a:ext cx="6165850" cy="930275"/>
          </a:xfrm>
          <a:prstGeom prst="cloudCallout">
            <a:avLst>
              <a:gd name="adj1" fmla="val -45231"/>
              <a:gd name="adj2" fmla="val 6438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量一量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分硬币的厚度。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7775" y="3206750"/>
            <a:ext cx="181292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3738" y="4608513"/>
            <a:ext cx="13239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云形标注 10"/>
          <p:cNvSpPr>
            <a:spLocks noChangeArrowheads="1"/>
          </p:cNvSpPr>
          <p:nvPr/>
        </p:nvSpPr>
        <p:spPr bwMode="auto">
          <a:xfrm>
            <a:off x="1754188" y="5086350"/>
            <a:ext cx="4668837" cy="931863"/>
          </a:xfrm>
          <a:prstGeom prst="cloudCallout">
            <a:avLst>
              <a:gd name="adj1" fmla="val 63074"/>
              <a:gd name="adj2" fmla="val -204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DD9C"/>
                    </a:gs>
                    <a:gs pos="50000">
                      <a:srgbClr val="FFD78E"/>
                    </a:gs>
                    <a:gs pos="100000">
                      <a:srgbClr val="FFD479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C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分硬币的厚度大约是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毫米。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/>
      <p:bldP spid="1946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11113" y="506413"/>
            <a:ext cx="9369425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小组合作测量。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）测量数学课本的长、宽和厚度，并记录下来。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数学课本长：</a:t>
            </a:r>
            <a:r>
              <a:rPr lang="en-US" altLang="zh-CN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数学课本宽：</a:t>
            </a:r>
            <a:r>
              <a:rPr lang="en-US" altLang="zh-CN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数学课本厚：</a:t>
            </a:r>
            <a:r>
              <a:rPr lang="en-US" altLang="zh-CN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1590675"/>
            <a:ext cx="19097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875" y="3841750"/>
            <a:ext cx="2166938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3"/>
          <p:cNvSpPr>
            <a:spLocks noChangeArrowheads="1"/>
          </p:cNvSpPr>
          <p:nvPr/>
        </p:nvSpPr>
        <p:spPr bwMode="auto">
          <a:xfrm>
            <a:off x="0" y="3179763"/>
            <a:ext cx="574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）测量一本练习本的厚度。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6" name="TextBox 4"/>
          <p:cNvSpPr txBox="1">
            <a:spLocks noChangeArrowheads="1"/>
          </p:cNvSpPr>
          <p:nvPr/>
        </p:nvSpPr>
        <p:spPr bwMode="auto">
          <a:xfrm>
            <a:off x="5845175" y="1947863"/>
            <a:ext cx="141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5845175" y="1455738"/>
            <a:ext cx="141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TextBox 7"/>
          <p:cNvSpPr txBox="1">
            <a:spLocks noChangeArrowheads="1"/>
          </p:cNvSpPr>
          <p:nvPr/>
        </p:nvSpPr>
        <p:spPr bwMode="auto">
          <a:xfrm>
            <a:off x="5845175" y="2438400"/>
            <a:ext cx="121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7013" y="3805238"/>
            <a:ext cx="1296987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云形标注 8"/>
          <p:cNvSpPr>
            <a:spLocks noChangeArrowheads="1"/>
          </p:cNvSpPr>
          <p:nvPr/>
        </p:nvSpPr>
        <p:spPr bwMode="auto">
          <a:xfrm>
            <a:off x="3175000" y="3671888"/>
            <a:ext cx="4386263" cy="1619250"/>
          </a:xfrm>
          <a:prstGeom prst="cloudCallout">
            <a:avLst>
              <a:gd name="adj1" fmla="val 58264"/>
              <a:gd name="adj2" fmla="val 1434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练习本太薄啦！怎样做能够测量得更精确呢？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" y="5124450"/>
            <a:ext cx="1119188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2" name="云形标注 11"/>
          <p:cNvSpPr>
            <a:spLocks noChangeArrowheads="1"/>
          </p:cNvSpPr>
          <p:nvPr/>
        </p:nvSpPr>
        <p:spPr bwMode="auto">
          <a:xfrm>
            <a:off x="1219200" y="5378450"/>
            <a:ext cx="6305550" cy="996950"/>
          </a:xfrm>
          <a:prstGeom prst="cloudCallout">
            <a:avLst>
              <a:gd name="adj1" fmla="val -51319"/>
              <a:gd name="adj2" fmla="val 2015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先测量几本练习本有多厚，再用测量的结果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90" grpId="0" bldLvl="0"/>
      <p:bldP spid="2049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11113" y="1050925"/>
            <a:ext cx="5286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）估测一摞纸有多少张。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0038" y="2395538"/>
            <a:ext cx="3657600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云形标注 3"/>
          <p:cNvSpPr>
            <a:spLocks noChangeArrowheads="1"/>
          </p:cNvSpPr>
          <p:nvPr/>
        </p:nvSpPr>
        <p:spPr bwMode="auto">
          <a:xfrm>
            <a:off x="293688" y="2166938"/>
            <a:ext cx="2809875" cy="1495425"/>
          </a:xfrm>
          <a:prstGeom prst="cloudCallout">
            <a:avLst>
              <a:gd name="adj1" fmla="val 48875"/>
              <a:gd name="adj2" fmla="val 493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先量一量这摞纸有多厚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1509" name="云形标注 4"/>
          <p:cNvSpPr>
            <a:spLocks noChangeArrowheads="1"/>
          </p:cNvSpPr>
          <p:nvPr/>
        </p:nvSpPr>
        <p:spPr bwMode="auto">
          <a:xfrm>
            <a:off x="5994400" y="2170113"/>
            <a:ext cx="2609850" cy="1116012"/>
          </a:xfrm>
          <a:prstGeom prst="cloudCallout">
            <a:avLst>
              <a:gd name="adj1" fmla="val -64014"/>
              <a:gd name="adj2" fmla="val 155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也可以先量出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毫米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  <p:bldP spid="21509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477838" y="682625"/>
            <a:ext cx="7426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在操场上测量出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米长的一段距离。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8" y="1163638"/>
            <a:ext cx="8015287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85075" y="4964113"/>
            <a:ext cx="1154113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云形标注 4"/>
          <p:cNvSpPr>
            <a:spLocks noChangeArrowheads="1"/>
          </p:cNvSpPr>
          <p:nvPr/>
        </p:nvSpPr>
        <p:spPr bwMode="auto">
          <a:xfrm>
            <a:off x="1201738" y="4964113"/>
            <a:ext cx="5907087" cy="954087"/>
          </a:xfrm>
          <a:prstGeom prst="cloudCallout">
            <a:avLst>
              <a:gd name="adj1" fmla="val 57921"/>
              <a:gd name="adj2" fmla="val 1461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966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个人手拉手，看一看有多长。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800" y="2166938"/>
            <a:ext cx="8015288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云形标注 2"/>
          <p:cNvSpPr>
            <a:spLocks noChangeArrowheads="1"/>
          </p:cNvSpPr>
          <p:nvPr/>
        </p:nvSpPr>
        <p:spPr bwMode="auto">
          <a:xfrm>
            <a:off x="1123950" y="1058863"/>
            <a:ext cx="5907088" cy="727075"/>
          </a:xfrm>
          <a:prstGeom prst="cloudCallout">
            <a:avLst>
              <a:gd name="adj1" fmla="val -16509"/>
              <a:gd name="adj2" fmla="val 10719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41719C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我们</a:t>
            </a: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个人手拉手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3556" name="文本框 1"/>
          <p:cNvSpPr txBox="1">
            <a:spLocks noChangeArrowheads="1"/>
          </p:cNvSpPr>
          <p:nvPr/>
        </p:nvSpPr>
        <p:spPr bwMode="auto">
          <a:xfrm>
            <a:off x="258763" y="5141913"/>
            <a:ext cx="88344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估测一下，校园里从哪儿到哪儿大约有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米长。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tags/tag1.xml><?xml version="1.0" encoding="utf-8"?>
<p:tagLst xmlns:p="http://schemas.openxmlformats.org/presentationml/2006/main">
  <p:tag name="KSO_WPP_MARK_KEY" val="d44a0bfd-7844-4750-9e9a-c3c10924293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2119</Words>
  <Application>WPS 演示</Application>
  <PresentationFormat>全屏显示(4:3)</PresentationFormat>
  <Paragraphs>194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大家都学会了吗？ 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2023-02-05T09:03:29Z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D4F2B0E85789498EAB4522EE856B21C7</vt:lpwstr>
  </property>
  <property fmtid="{D5CDD505-2E9C-101B-9397-08002B2CF9AE}" pid="3" name="KSOProductBuildVer">
    <vt:lpwstr>2052-11.1.0.13703</vt:lpwstr>
  </property>
</Properties>
</file>