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15"/>
  </p:handoutMasterIdLst>
  <p:sldIdLst>
    <p:sldId id="269" r:id="rId3"/>
    <p:sldId id="258" r:id="rId4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9144000" cy="6858000" type="screen4x3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6" d="100"/>
        <a:sy n="126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59D9DDD3-16BC-410C-A9B8-3CB6AE9C029F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7C406064-E90E-4A61-91CE-3B96BA5F4215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fld id="{B01993EF-A492-4E10-85EB-73A8C6723EC0}" type="datetimeFigureOut">
              <a:rPr lang="zh-CN" altLang="en-US"/>
            </a:fld>
            <a:endParaRPr lang="en-US" altLang="zh-CN"/>
          </a:p>
        </p:txBody>
      </p:sp>
      <p:sp>
        <p:nvSpPr>
          <p:cNvPr id="17412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74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74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74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963AD28-EF86-405A-A187-5504587C4CBF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18435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18436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>
              <a:buFont typeface="Arial" panose="020B0604020202020204" pitchFamily="34" charset="0"/>
              <a:buNone/>
            </a:pPr>
            <a:fld id="{6E73E54B-221C-45E2-BFD5-5329F482255A}" type="slidenum">
              <a:rPr lang="zh-CN" altLang="en-US" sz="1200">
                <a:latin typeface="Calibri" panose="020F0502020204030204" pitchFamily="34" charset="0"/>
              </a:rPr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20483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pPr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0484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>
              <a:buFont typeface="Arial" panose="020B0604020202020204" pitchFamily="34" charset="0"/>
              <a:buNone/>
            </a:pPr>
            <a:fld id="{0378A284-1B99-454F-9581-9EF3D5265125}" type="slidenum">
              <a:rPr lang="zh-CN" altLang="en-US" sz="1200">
                <a:latin typeface="Calibri" panose="020F0502020204030204" pitchFamily="34" charset="0"/>
              </a:rPr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26627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26628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>
              <a:buFont typeface="Arial" panose="020B0604020202020204" pitchFamily="34" charset="0"/>
              <a:buNone/>
            </a:pPr>
            <a:fld id="{6C753878-0EB9-488D-93A5-296FE3715BF0}" type="slidenum">
              <a:rPr lang="zh-CN" altLang="en-US" sz="1200">
                <a:latin typeface="Calibri" panose="020F0502020204030204" pitchFamily="34" charset="0"/>
              </a:rPr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28675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28676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>
              <a:buFont typeface="Arial" panose="020B0604020202020204" pitchFamily="34" charset="0"/>
              <a:buNone/>
            </a:pPr>
            <a:fld id="{B9E71281-8188-48DB-880C-5AB0805DFFDB}" type="slidenum">
              <a:rPr lang="zh-CN" altLang="en-US" sz="1200">
                <a:latin typeface="Calibri" panose="020F0502020204030204" pitchFamily="34" charset="0"/>
              </a:rPr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30723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30724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>
              <a:buFont typeface="Arial" panose="020B0604020202020204" pitchFamily="34" charset="0"/>
              <a:buNone/>
            </a:pPr>
            <a:fld id="{C5E113A2-5146-48B5-A55F-5FCD8B9296CF}" type="slidenum">
              <a:rPr lang="zh-CN" altLang="en-US" sz="1200">
                <a:latin typeface="Calibri" panose="020F0502020204030204" pitchFamily="34" charset="0"/>
              </a:rPr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6A55C8-F3C7-4988-ACF1-9D2342F84CE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53C3B2-EAA0-4FBB-AEC4-5802BEDA5C8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7D598C-29C9-4BB3-A1F0-BAAF442D8C9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65125C-55AB-41AB-A65A-61ACCE48C3E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70C351-66AE-4825-8136-C786C6E5365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904F75-1DB2-4FC2-A18F-EF010C9E73E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993990-741A-489E-AA71-58CA4824718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AF389A-7C50-436E-8A24-6E29227CD9D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2BA34F-8A39-489C-8FE9-7613EB97868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2A871E-93B6-4770-ACDD-BE239E3B450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2C1FFD-1F25-4142-8301-0830CFBBC0B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buFont typeface="Arial" panose="020B0604020202020204" pitchFamily="34" charset="0"/>
              <a:buNone/>
            </a:pPr>
            <a:fld id="{E5BB7A49-7167-4DC3-B219-C8A5D9FE4A69}" type="slidenum">
              <a:rPr lang="zh-CN" altLang="en-US">
                <a:ea typeface="宋体" panose="02010600030101010101" pitchFamily="2" charset="-122"/>
              </a:rPr>
            </a:fld>
            <a:endParaRPr lang="zh-CN" altLang="en-US"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Oval 5"/>
          <p:cNvSpPr>
            <a:spLocks noChangeArrowheads="1"/>
          </p:cNvSpPr>
          <p:nvPr/>
        </p:nvSpPr>
        <p:spPr bwMode="auto">
          <a:xfrm>
            <a:off x="2771800" y="2636912"/>
            <a:ext cx="685800" cy="626864"/>
          </a:xfrm>
          <a:prstGeom prst="ellipse">
            <a:avLst/>
          </a:prstGeom>
          <a:solidFill>
            <a:srgbClr val="8DD2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>
              <a:buFont typeface="Arial" panose="020B0604020202020204" pitchFamily="34" charset="0"/>
              <a:buNone/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9" name="单圆角矩形 8"/>
          <p:cNvSpPr/>
          <p:nvPr/>
        </p:nvSpPr>
        <p:spPr>
          <a:xfrm>
            <a:off x="0" y="1268760"/>
            <a:ext cx="2484438" cy="720725"/>
          </a:xfrm>
          <a:prstGeom prst="round1Rect">
            <a:avLst>
              <a:gd name="adj" fmla="val 48412"/>
            </a:avLst>
          </a:prstGeom>
          <a:solidFill>
            <a:srgbClr val="8DD2EB"/>
          </a:solidFill>
          <a:ln>
            <a:solidFill>
              <a:srgbClr val="8DD2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>
              <a:solidFill>
                <a:prstClr val="white"/>
              </a:solidFill>
            </a:endParaRPr>
          </a:p>
        </p:txBody>
      </p:sp>
      <p:sp>
        <p:nvSpPr>
          <p:cNvPr id="13" name="Line 10"/>
          <p:cNvSpPr>
            <a:spLocks noChangeShapeType="1"/>
          </p:cNvSpPr>
          <p:nvPr/>
        </p:nvSpPr>
        <p:spPr bwMode="auto">
          <a:xfrm flipV="1">
            <a:off x="2251075" y="1948210"/>
            <a:ext cx="3600450" cy="19050"/>
          </a:xfrm>
          <a:prstGeom prst="line">
            <a:avLst/>
          </a:prstGeom>
          <a:noFill/>
          <a:ln w="57150" cmpd="thinThick">
            <a:solidFill>
              <a:srgbClr val="8DD2EB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92075" y="1340768"/>
            <a:ext cx="4957763" cy="62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35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5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5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5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r>
              <a:rPr lang="zh-CN" altLang="en-US" sz="15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5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   </a:t>
            </a:r>
            <a:r>
              <a:rPr lang="zh-CN" altLang="en-US" sz="3500" b="1" dirty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毫米和千米</a:t>
            </a:r>
            <a:endParaRPr lang="zh-CN" altLang="en-US" sz="3500" b="1" dirty="0">
              <a:solidFill>
                <a:prstClr val="black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127000" y="2636912"/>
            <a:ext cx="875823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buFont typeface="Arial" panose="020B0604020202020204" pitchFamily="34" charset="0"/>
              <a:buNone/>
            </a:pP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  </a:t>
            </a:r>
            <a:r>
              <a:rPr lang="en-US" altLang="zh-CN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课时   解 决 问 题 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Line 8"/>
          <p:cNvSpPr>
            <a:spLocks noChangeShapeType="1"/>
          </p:cNvSpPr>
          <p:nvPr/>
        </p:nvSpPr>
        <p:spPr bwMode="auto">
          <a:xfrm>
            <a:off x="1781175" y="1555750"/>
            <a:ext cx="5400675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699" name="Line 9"/>
          <p:cNvSpPr>
            <a:spLocks noChangeShapeType="1"/>
          </p:cNvSpPr>
          <p:nvPr/>
        </p:nvSpPr>
        <p:spPr bwMode="auto">
          <a:xfrm>
            <a:off x="1781175" y="1233488"/>
            <a:ext cx="5400675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00" name="Line 10"/>
          <p:cNvSpPr>
            <a:spLocks noChangeShapeType="1"/>
          </p:cNvSpPr>
          <p:nvPr/>
        </p:nvSpPr>
        <p:spPr bwMode="auto">
          <a:xfrm>
            <a:off x="7181850" y="904875"/>
            <a:ext cx="0" cy="6175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01" name="Rectangle 11"/>
          <p:cNvSpPr>
            <a:spLocks noChangeArrowheads="1"/>
          </p:cNvSpPr>
          <p:nvPr/>
        </p:nvSpPr>
        <p:spPr bwMode="auto">
          <a:xfrm>
            <a:off x="577850" y="2230438"/>
            <a:ext cx="8281988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王大叔从西村到东村，每分走</a:t>
            </a: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60</a:t>
            </a:r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米。</a:t>
            </a:r>
            <a:endParaRPr lang="zh-CN" altLang="en-US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702" name="Rectangle 12"/>
          <p:cNvSpPr>
            <a:spLocks noChangeArrowheads="1"/>
          </p:cNvSpPr>
          <p:nvPr/>
        </p:nvSpPr>
        <p:spPr bwMode="auto">
          <a:xfrm>
            <a:off x="1276350" y="1539875"/>
            <a:ext cx="108108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西村</a:t>
            </a:r>
            <a:endParaRPr lang="zh-CN" altLang="en-US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703" name="Line 13"/>
          <p:cNvSpPr>
            <a:spLocks noChangeShapeType="1"/>
          </p:cNvSpPr>
          <p:nvPr/>
        </p:nvSpPr>
        <p:spPr bwMode="auto">
          <a:xfrm>
            <a:off x="1781175" y="955675"/>
            <a:ext cx="0" cy="6175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04" name="Rectangle 14"/>
          <p:cNvSpPr>
            <a:spLocks noChangeArrowheads="1"/>
          </p:cNvSpPr>
          <p:nvPr/>
        </p:nvSpPr>
        <p:spPr bwMode="auto">
          <a:xfrm>
            <a:off x="6719888" y="1543050"/>
            <a:ext cx="1081087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东村</a:t>
            </a:r>
            <a:endParaRPr lang="zh-CN" altLang="en-US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705" name="Rectangle 15"/>
          <p:cNvSpPr>
            <a:spLocks noChangeArrowheads="1"/>
          </p:cNvSpPr>
          <p:nvPr/>
        </p:nvSpPr>
        <p:spPr bwMode="auto">
          <a:xfrm>
            <a:off x="3508375" y="822325"/>
            <a:ext cx="216058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2400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千米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706" name="Rectangle 16"/>
          <p:cNvSpPr>
            <a:spLocks noChangeArrowheads="1"/>
          </p:cNvSpPr>
          <p:nvPr/>
        </p:nvSpPr>
        <p:spPr bwMode="auto">
          <a:xfrm>
            <a:off x="557213" y="2827338"/>
            <a:ext cx="7921625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）王大叔</a:t>
            </a: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9:15</a:t>
            </a:r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出发，走完一半路程时是什么时间？</a:t>
            </a:r>
            <a:endParaRPr lang="zh-CN" altLang="en-US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707" name="Rectangle 17"/>
          <p:cNvSpPr>
            <a:spLocks noChangeArrowheads="1"/>
          </p:cNvSpPr>
          <p:nvPr/>
        </p:nvSpPr>
        <p:spPr bwMode="auto">
          <a:xfrm>
            <a:off x="1638300" y="3979863"/>
            <a:ext cx="576103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2400÷2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1200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（米）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708" name="Rectangle 22"/>
          <p:cNvSpPr>
            <a:spLocks noChangeArrowheads="1"/>
          </p:cNvSpPr>
          <p:nvPr/>
        </p:nvSpPr>
        <p:spPr bwMode="auto">
          <a:xfrm>
            <a:off x="1565275" y="4802188"/>
            <a:ext cx="576103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1200÷60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（分）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709" name="Rectangle 23"/>
          <p:cNvSpPr>
            <a:spLocks noChangeArrowheads="1"/>
          </p:cNvSpPr>
          <p:nvPr/>
        </p:nvSpPr>
        <p:spPr bwMode="auto">
          <a:xfrm>
            <a:off x="1493838" y="5564188"/>
            <a:ext cx="6840537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分＋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分＝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35</a:t>
            </a:r>
            <a:r>
              <a:rPr lang="zh-CN" alt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 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9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9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9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7" grpId="0"/>
      <p:bldP spid="29708" grpId="0"/>
      <p:bldP spid="2970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标题 1"/>
          <p:cNvSpPr>
            <a:spLocks noGrp="1" noChangeArrowheads="1"/>
          </p:cNvSpPr>
          <p:nvPr>
            <p:ph type="title" idx="4294967295"/>
          </p:nvPr>
        </p:nvSpPr>
        <p:spPr>
          <a:xfrm>
            <a:off x="2339752" y="2204864"/>
            <a:ext cx="4295775" cy="1143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BDD7EE"/>
                </a:solidFill>
              </a14:hiddenFill>
            </a:ext>
          </a:extLst>
        </p:spPr>
        <p:txBody>
          <a:bodyPr/>
          <a:lstStyle/>
          <a:p>
            <a:r>
              <a:rPr lang="en-US" altLang="zh-CN" dirty="0" smtClean="0"/>
              <a:t> </a:t>
            </a:r>
            <a:r>
              <a:rPr lang="zh-CN" altLang="en-US" dirty="0" smtClean="0"/>
              <a:t>你学会了什么？</a:t>
            </a:r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174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 bldLvl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兔子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902450" y="3309938"/>
            <a:ext cx="1944688" cy="259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Picture 5" descr="乌龟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2275" y="3741738"/>
            <a:ext cx="1619250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8" name="Text Box 7"/>
          <p:cNvSpPr txBox="1">
            <a:spLocks noChangeArrowheads="1"/>
          </p:cNvSpPr>
          <p:nvPr/>
        </p:nvSpPr>
        <p:spPr bwMode="auto">
          <a:xfrm>
            <a:off x="382588" y="1060450"/>
            <a:ext cx="8459787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Times New Roman" panose="02020603050405020304" pitchFamily="18" charset="0"/>
              </a:rPr>
              <a:t>兔子和乌龟赛跑，起点到终点的距离为</a:t>
            </a:r>
            <a:r>
              <a:rPr lang="en-US" altLang="zh-CN" sz="2800" b="1" dirty="0">
                <a:latin typeface="Times New Roman" panose="02020603050405020304" pitchFamily="18" charset="0"/>
              </a:rPr>
              <a:t>450</a:t>
            </a:r>
            <a:r>
              <a:rPr lang="zh-CN" altLang="en-US" sz="2800" b="1" dirty="0">
                <a:latin typeface="Times New Roman" panose="02020603050405020304" pitchFamily="18" charset="0"/>
              </a:rPr>
              <a:t>米，谁会先到达终点？早多长时间到？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grpSp>
        <p:nvGrpSpPr>
          <p:cNvPr id="2" name="Group 14"/>
          <p:cNvGrpSpPr/>
          <p:nvPr/>
        </p:nvGrpSpPr>
        <p:grpSpPr bwMode="auto">
          <a:xfrm>
            <a:off x="1574800" y="2660650"/>
            <a:ext cx="2447925" cy="1439863"/>
            <a:chOff x="975" y="1979"/>
            <a:chExt cx="1950" cy="861"/>
          </a:xfrm>
        </p:grpSpPr>
        <p:sp>
          <p:nvSpPr>
            <p:cNvPr id="16390" name="AutoShape 6"/>
            <p:cNvSpPr>
              <a:spLocks noChangeArrowheads="1"/>
            </p:cNvSpPr>
            <p:nvPr/>
          </p:nvSpPr>
          <p:spPr bwMode="auto">
            <a:xfrm>
              <a:off x="975" y="1979"/>
              <a:ext cx="1950" cy="861"/>
            </a:xfrm>
            <a:prstGeom prst="wedgeEllipseCallout">
              <a:avLst>
                <a:gd name="adj1" fmla="val -43028"/>
                <a:gd name="adj2" fmla="val 76366"/>
              </a:avLst>
            </a:pr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</a:pPr>
              <a:endParaRPr lang="zh-CN" altLang="en-US" sz="2800" b="1">
                <a:latin typeface="Times New Roman" panose="02020603050405020304" pitchFamily="18" charset="0"/>
              </a:endParaRPr>
            </a:p>
          </p:txBody>
        </p:sp>
        <p:sp>
          <p:nvSpPr>
            <p:cNvPr id="16391" name="Text Box 9"/>
            <p:cNvSpPr txBox="1">
              <a:spLocks noChangeArrowheads="1"/>
            </p:cNvSpPr>
            <p:nvPr/>
          </p:nvSpPr>
          <p:spPr bwMode="auto">
            <a:xfrm>
              <a:off x="1247" y="2069"/>
              <a:ext cx="1406" cy="6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800" b="1" dirty="0">
                  <a:latin typeface="Times New Roman" panose="02020603050405020304" pitchFamily="18" charset="0"/>
                </a:rPr>
                <a:t>我每分钟跑</a:t>
              </a:r>
              <a:r>
                <a:rPr lang="en-US" altLang="zh-CN" sz="2800" b="1" dirty="0">
                  <a:latin typeface="Times New Roman" panose="02020603050405020304" pitchFamily="18" charset="0"/>
                </a:rPr>
                <a:t>5</a:t>
              </a:r>
              <a:r>
                <a:rPr lang="zh-CN" altLang="en-US" sz="2800" b="1" dirty="0">
                  <a:latin typeface="Times New Roman" panose="02020603050405020304" pitchFamily="18" charset="0"/>
                </a:rPr>
                <a:t>米。</a:t>
              </a:r>
              <a:endParaRPr lang="zh-CN" altLang="en-US" sz="2800" b="1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3" name="Group 13"/>
          <p:cNvGrpSpPr/>
          <p:nvPr/>
        </p:nvGrpSpPr>
        <p:grpSpPr bwMode="auto">
          <a:xfrm>
            <a:off x="3806825" y="4389438"/>
            <a:ext cx="3095625" cy="1295400"/>
            <a:chOff x="2336" y="3022"/>
            <a:chExt cx="1950" cy="816"/>
          </a:xfrm>
        </p:grpSpPr>
        <p:sp>
          <p:nvSpPr>
            <p:cNvPr id="16393" name="AutoShape 8"/>
            <p:cNvSpPr>
              <a:spLocks noChangeArrowheads="1"/>
            </p:cNvSpPr>
            <p:nvPr/>
          </p:nvSpPr>
          <p:spPr bwMode="auto">
            <a:xfrm>
              <a:off x="2336" y="3022"/>
              <a:ext cx="1950" cy="816"/>
            </a:xfrm>
            <a:prstGeom prst="wedgeEllipseCallout">
              <a:avLst>
                <a:gd name="adj1" fmla="val 61384"/>
                <a:gd name="adj2" fmla="val -26718"/>
              </a:avLst>
            </a:pr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eaLnBrk="0" hangingPunct="0">
                <a:buFont typeface="Arial" panose="020B0604020202020204" pitchFamily="34" charset="0"/>
                <a:buNone/>
              </a:pPr>
              <a:endParaRPr lang="zh-CN" altLang="en-US" sz="2800" b="1">
                <a:latin typeface="Times New Roman" panose="02020603050405020304" pitchFamily="18" charset="0"/>
              </a:endParaRPr>
            </a:p>
          </p:txBody>
        </p:sp>
        <p:sp>
          <p:nvSpPr>
            <p:cNvPr id="16394" name="Text Box 10"/>
            <p:cNvSpPr txBox="1">
              <a:spLocks noChangeArrowheads="1"/>
            </p:cNvSpPr>
            <p:nvPr/>
          </p:nvSpPr>
          <p:spPr bwMode="auto">
            <a:xfrm>
              <a:off x="2517" y="3113"/>
              <a:ext cx="1588" cy="5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800" b="1" dirty="0">
                  <a:latin typeface="Times New Roman" panose="02020603050405020304" pitchFamily="18" charset="0"/>
                </a:rPr>
                <a:t>我每分钟比乌龟多跑</a:t>
              </a:r>
              <a:r>
                <a:rPr lang="en-US" altLang="zh-CN" sz="2800" b="1" dirty="0">
                  <a:latin typeface="Times New Roman" panose="02020603050405020304" pitchFamily="18" charset="0"/>
                </a:rPr>
                <a:t>5</a:t>
              </a:r>
              <a:r>
                <a:rPr lang="zh-CN" altLang="en-US" sz="2800" b="1" dirty="0">
                  <a:latin typeface="Times New Roman" panose="02020603050405020304" pitchFamily="18" charset="0"/>
                </a:rPr>
                <a:t>米。</a:t>
              </a:r>
              <a:endParaRPr lang="zh-CN" altLang="en-US" sz="2800" b="1" dirty="0">
                <a:latin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019342" y="2072993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论坛：</a:t>
            </a:r>
            <a:r>
              <a:rPr lang="en-US" altLang="zh-CN" sz="100" dirty="0">
                <a:solidFill>
                  <a:schemeClr val="bg1"/>
                </a:solidFill>
              </a:rPr>
              <a:t>www.1ppt.cn                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      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  <p:sp>
        <p:nvSpPr>
          <p:cNvPr id="19458" name="Text Box 4"/>
          <p:cNvSpPr txBox="1">
            <a:spLocks noChangeArrowheads="1"/>
          </p:cNvSpPr>
          <p:nvPr/>
        </p:nvSpPr>
        <p:spPr bwMode="auto">
          <a:xfrm>
            <a:off x="3470275" y="1258888"/>
            <a:ext cx="36004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19459" name="Text Box 5"/>
          <p:cNvSpPr txBox="1">
            <a:spLocks noChangeArrowheads="1"/>
          </p:cNvSpPr>
          <p:nvPr/>
        </p:nvSpPr>
        <p:spPr bwMode="auto">
          <a:xfrm>
            <a:off x="2965450" y="1690688"/>
            <a:ext cx="6156325" cy="2462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Times New Roman" panose="02020603050405020304" pitchFamily="18" charset="0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</a:rPr>
              <a:t>）求出乌龟到达终点需要的时间：</a:t>
            </a:r>
            <a:endParaRPr lang="en-US" altLang="zh-CN" sz="2800" b="1" dirty="0">
              <a:latin typeface="Times New Roman" panose="02020603050405020304" pitchFamily="18" charset="0"/>
            </a:endParaRPr>
          </a:p>
          <a:p>
            <a:pPr eaLnBrk="0" hangingPunc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Times New Roman" panose="02020603050405020304" pitchFamily="18" charset="0"/>
              </a:rPr>
              <a:t>           </a:t>
            </a:r>
            <a:r>
              <a:rPr lang="en-US" altLang="zh-CN" sz="2800" b="1" dirty="0">
                <a:latin typeface="Times New Roman" panose="02020603050405020304" pitchFamily="18" charset="0"/>
              </a:rPr>
              <a:t>450÷5=90</a:t>
            </a:r>
            <a:r>
              <a:rPr lang="zh-CN" altLang="en-US" sz="2800" b="1" dirty="0">
                <a:latin typeface="Times New Roman" panose="02020603050405020304" pitchFamily="18" charset="0"/>
              </a:rPr>
              <a:t>（分钟）</a:t>
            </a:r>
            <a:r>
              <a:rPr lang="en-US" altLang="zh-CN" sz="2800" b="1" dirty="0">
                <a:latin typeface="Times New Roman" panose="02020603050405020304" pitchFamily="18" charset="0"/>
              </a:rPr>
              <a:t>                </a:t>
            </a:r>
            <a:endParaRPr lang="en-US" altLang="zh-CN" sz="2800" b="1" dirty="0">
              <a:latin typeface="Times New Roman" panose="02020603050405020304" pitchFamily="18" charset="0"/>
            </a:endParaRPr>
          </a:p>
          <a:p>
            <a:pPr eaLnBrk="0" hangingPunc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Times New Roman" panose="02020603050405020304" pitchFamily="18" charset="0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</a:rPr>
              <a:t>3</a:t>
            </a:r>
            <a:r>
              <a:rPr lang="zh-CN" altLang="en-US" sz="2800" b="1" dirty="0">
                <a:latin typeface="Times New Roman" panose="02020603050405020304" pitchFamily="18" charset="0"/>
              </a:rPr>
              <a:t>）求出兔子到达终点需要的时间：</a:t>
            </a:r>
            <a:endParaRPr lang="zh-CN" altLang="en-US" sz="2800" b="1" dirty="0">
              <a:latin typeface="Times New Roman" panose="02020603050405020304" pitchFamily="18" charset="0"/>
            </a:endParaRPr>
          </a:p>
          <a:p>
            <a:pPr eaLnBrk="0" hangingPunc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Times New Roman" panose="02020603050405020304" pitchFamily="18" charset="0"/>
              </a:rPr>
              <a:t>           </a:t>
            </a:r>
            <a:r>
              <a:rPr lang="en-US" altLang="zh-CN" sz="2800" b="1" dirty="0">
                <a:latin typeface="Times New Roman" panose="02020603050405020304" pitchFamily="18" charset="0"/>
              </a:rPr>
              <a:t>450÷10=45</a:t>
            </a:r>
            <a:r>
              <a:rPr lang="zh-CN" altLang="en-US" sz="2800" b="1" dirty="0">
                <a:latin typeface="Times New Roman" panose="02020603050405020304" pitchFamily="18" charset="0"/>
              </a:rPr>
              <a:t>（分钟）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19460" name="Text Box 6"/>
          <p:cNvSpPr txBox="1">
            <a:spLocks noChangeArrowheads="1"/>
          </p:cNvSpPr>
          <p:nvPr/>
        </p:nvSpPr>
        <p:spPr bwMode="auto">
          <a:xfrm>
            <a:off x="465138" y="1158875"/>
            <a:ext cx="2087562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速度</a:t>
            </a:r>
            <a:r>
              <a:rPr lang="zh-CN" altLang="en-US" sz="2800" b="1" dirty="0">
                <a:latin typeface="Times New Roman" panose="02020603050405020304" pitchFamily="18" charset="0"/>
              </a:rPr>
              <a:t>是指物体在单位时间内移动的距离。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grpSp>
        <p:nvGrpSpPr>
          <p:cNvPr id="2" name="Group 10"/>
          <p:cNvGrpSpPr/>
          <p:nvPr/>
        </p:nvGrpSpPr>
        <p:grpSpPr bwMode="auto">
          <a:xfrm>
            <a:off x="519113" y="4144963"/>
            <a:ext cx="2230437" cy="1752600"/>
            <a:chOff x="476" y="2886"/>
            <a:chExt cx="1270" cy="917"/>
          </a:xfrm>
        </p:grpSpPr>
        <p:sp>
          <p:nvSpPr>
            <p:cNvPr id="19462" name="Rectangle 8"/>
            <p:cNvSpPr>
              <a:spLocks noChangeArrowheads="1"/>
            </p:cNvSpPr>
            <p:nvPr/>
          </p:nvSpPr>
          <p:spPr bwMode="auto">
            <a:xfrm>
              <a:off x="476" y="2886"/>
              <a:ext cx="1225" cy="907"/>
            </a:xfrm>
            <a:prstGeom prst="rect">
              <a:avLst/>
            </a:prstGeom>
            <a:solidFill>
              <a:srgbClr val="FFCC99"/>
            </a:solidFill>
            <a:ln w="9525">
              <a:solidFill>
                <a:schemeClr val="bg1"/>
              </a:solidFill>
              <a:miter lim="800000"/>
            </a:ln>
          </p:spPr>
          <p:txBody>
            <a:bodyPr wrap="none" anchor="ctr"/>
            <a:lstStyle/>
            <a:p>
              <a:pPr eaLnBrk="0" hangingPunct="0">
                <a:buFont typeface="Arial" panose="020B0604020202020204" pitchFamily="34" charset="0"/>
                <a:buNone/>
              </a:pPr>
              <a:endParaRPr lang="zh-CN" altLang="en-US" sz="2800" b="1">
                <a:latin typeface="Times New Roman" panose="02020603050405020304" pitchFamily="18" charset="0"/>
              </a:endParaRPr>
            </a:p>
          </p:txBody>
        </p:sp>
        <p:sp>
          <p:nvSpPr>
            <p:cNvPr id="19463" name="Text Box 9"/>
            <p:cNvSpPr txBox="1">
              <a:spLocks noChangeArrowheads="1"/>
            </p:cNvSpPr>
            <p:nvPr/>
          </p:nvSpPr>
          <p:spPr bwMode="auto">
            <a:xfrm>
              <a:off x="521" y="2931"/>
              <a:ext cx="1225" cy="8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乌龟和兔子的速度各是多少？</a:t>
              </a:r>
              <a:endPara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19464" name="Text Box 13"/>
          <p:cNvSpPr txBox="1">
            <a:spLocks noChangeArrowheads="1"/>
          </p:cNvSpPr>
          <p:nvPr/>
        </p:nvSpPr>
        <p:spPr bwMode="auto">
          <a:xfrm>
            <a:off x="2965450" y="674688"/>
            <a:ext cx="5832475" cy="116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Times New Roman" panose="02020603050405020304" pitchFamily="18" charset="0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</a:rPr>
              <a:t>）算出兔子每分钟跑的距离： </a:t>
            </a:r>
            <a:endParaRPr lang="zh-CN" altLang="en-US" sz="2800" b="1" dirty="0">
              <a:latin typeface="Times New Roman" panose="02020603050405020304" pitchFamily="18" charset="0"/>
            </a:endParaRPr>
          </a:p>
          <a:p>
            <a:pPr eaLnBrk="0" hangingPunc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Times New Roman" panose="02020603050405020304" pitchFamily="18" charset="0"/>
              </a:rPr>
              <a:t>            </a:t>
            </a:r>
            <a:r>
              <a:rPr lang="en-US" altLang="zh-CN" sz="2800" b="1" dirty="0">
                <a:latin typeface="Times New Roman" panose="02020603050405020304" pitchFamily="18" charset="0"/>
              </a:rPr>
              <a:t>5+5=10</a:t>
            </a:r>
            <a:r>
              <a:rPr lang="zh-CN" altLang="en-US" sz="2800" b="1" dirty="0">
                <a:latin typeface="Times New Roman" panose="02020603050405020304" pitchFamily="18" charset="0"/>
              </a:rPr>
              <a:t>（米）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19465" name="Text Box 14"/>
          <p:cNvSpPr txBox="1">
            <a:spLocks noChangeArrowheads="1"/>
          </p:cNvSpPr>
          <p:nvPr/>
        </p:nvSpPr>
        <p:spPr bwMode="auto">
          <a:xfrm>
            <a:off x="2965450" y="4211638"/>
            <a:ext cx="5832475" cy="2030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Times New Roman" panose="02020603050405020304" pitchFamily="18" charset="0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</a:rPr>
              <a:t>4</a:t>
            </a:r>
            <a:r>
              <a:rPr lang="zh-CN" altLang="en-US" sz="2800" b="1" dirty="0">
                <a:latin typeface="Times New Roman" panose="02020603050405020304" pitchFamily="18" charset="0"/>
              </a:rPr>
              <a:t>）由于</a:t>
            </a:r>
            <a:r>
              <a:rPr lang="en-US" altLang="zh-CN" sz="2800" b="1" dirty="0">
                <a:latin typeface="Times New Roman" panose="02020603050405020304" pitchFamily="18" charset="0"/>
              </a:rPr>
              <a:t>90&gt;45</a:t>
            </a:r>
            <a:r>
              <a:rPr lang="zh-CN" altLang="en-US" sz="2800" b="1" dirty="0">
                <a:latin typeface="Times New Roman" panose="02020603050405020304" pitchFamily="18" charset="0"/>
              </a:rPr>
              <a:t>，也就是说乌龟到达终点所需要的时间比兔子的多，所以兔子先到终点，比乌龟早</a:t>
            </a:r>
            <a:endParaRPr lang="en-US" altLang="zh-CN" sz="2800" b="1" dirty="0">
              <a:latin typeface="Times New Roman" panose="02020603050405020304" pitchFamily="18" charset="0"/>
            </a:endParaRPr>
          </a:p>
          <a:p>
            <a:pPr eaLnBrk="0" hangingPunc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Times New Roman" panose="02020603050405020304" pitchFamily="18" charset="0"/>
              </a:rPr>
              <a:t>90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− </a:t>
            </a:r>
            <a:r>
              <a:rPr lang="en-US" altLang="zh-CN" sz="2800" b="1" dirty="0">
                <a:latin typeface="Times New Roman" panose="02020603050405020304" pitchFamily="18" charset="0"/>
              </a:rPr>
              <a:t>45=45</a:t>
            </a:r>
            <a:r>
              <a:rPr lang="zh-CN" altLang="en-US" sz="2800" b="1" dirty="0">
                <a:latin typeface="Times New Roman" panose="02020603050405020304" pitchFamily="18" charset="0"/>
              </a:rPr>
              <a:t>（分钟）到达。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  <p:bldP spid="19460" grpId="0"/>
      <p:bldP spid="19464" grpId="0"/>
      <p:bldP spid="1946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文本框 1"/>
          <p:cNvSpPr txBox="1">
            <a:spLocks noChangeArrowheads="1"/>
          </p:cNvSpPr>
          <p:nvPr/>
        </p:nvSpPr>
        <p:spPr bwMode="auto">
          <a:xfrm>
            <a:off x="295275" y="693738"/>
            <a:ext cx="5969000" cy="2554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五一劳动节放假期间，红红爸爸开车带全家从石家庄到承德游览避暑山庄。上午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时出发，下午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时到达。汽车平均每小时行驶多少千米？</a:t>
            </a:r>
            <a:endParaRPr lang="zh-C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95275" y="4078288"/>
            <a:ext cx="1219200" cy="163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8" name="云形标注 3"/>
          <p:cNvSpPr>
            <a:spLocks noChangeArrowheads="1"/>
          </p:cNvSpPr>
          <p:nvPr/>
        </p:nvSpPr>
        <p:spPr bwMode="auto">
          <a:xfrm>
            <a:off x="1357313" y="3298825"/>
            <a:ext cx="4494212" cy="884238"/>
          </a:xfrm>
          <a:prstGeom prst="cloudCallout">
            <a:avLst>
              <a:gd name="adj1" fmla="val -45231"/>
              <a:gd name="adj2" fmla="val 64389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70AD47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507E32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buFont typeface="Arial" panose="020B0604020202020204" pitchFamily="34" charset="0"/>
              <a:buNone/>
            </a:pPr>
            <a:r>
              <a:rPr lang="zh-CN" altLang="en-US" sz="2800" b="1">
                <a:latin typeface="Calibri" panose="020F0502020204030204" pitchFamily="34" charset="0"/>
              </a:rPr>
              <a:t>我们在路上吃饭用了</a:t>
            </a:r>
            <a:r>
              <a:rPr lang="en-US" altLang="zh-CN" sz="2800" b="1">
                <a:latin typeface="Times New Roman" panose="02020603050405020304" pitchFamily="18" charset="0"/>
              </a:rPr>
              <a:t>1</a:t>
            </a:r>
            <a:r>
              <a:rPr lang="zh-CN" altLang="en-US" sz="2800" b="1">
                <a:latin typeface="Calibri" panose="020F0502020204030204" pitchFamily="34" charset="0"/>
              </a:rPr>
              <a:t>小时。</a:t>
            </a:r>
            <a:endParaRPr lang="zh-CN" altLang="en-US" sz="2800" b="1">
              <a:latin typeface="Calibri" panose="020F0502020204030204" pitchFamily="34" charset="0"/>
            </a:endParaRPr>
          </a:p>
        </p:txBody>
      </p:sp>
      <p:sp>
        <p:nvSpPr>
          <p:cNvPr id="21509" name="云形标注 5"/>
          <p:cNvSpPr>
            <a:spLocks noChangeArrowheads="1"/>
          </p:cNvSpPr>
          <p:nvPr/>
        </p:nvSpPr>
        <p:spPr bwMode="auto">
          <a:xfrm>
            <a:off x="2547938" y="4965700"/>
            <a:ext cx="4992687" cy="1011238"/>
          </a:xfrm>
          <a:prstGeom prst="cloudCallout">
            <a:avLst>
              <a:gd name="adj1" fmla="val 46634"/>
              <a:gd name="adj2" fmla="val 4791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70AD47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507E32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buFont typeface="Arial" panose="020B0604020202020204" pitchFamily="34" charset="0"/>
              <a:buNone/>
            </a:pPr>
            <a:r>
              <a:rPr lang="zh-CN" altLang="en-US" sz="2800" b="1">
                <a:latin typeface="Calibri" panose="020F0502020204030204" pitchFamily="34" charset="0"/>
              </a:rPr>
              <a:t>石家庄到承德的路程大约是</a:t>
            </a:r>
            <a:r>
              <a:rPr lang="en-US" altLang="zh-CN" sz="2800" b="1">
                <a:latin typeface="Times New Roman" panose="02020603050405020304" pitchFamily="18" charset="0"/>
              </a:rPr>
              <a:t>540</a:t>
            </a:r>
            <a:r>
              <a:rPr lang="zh-CN" altLang="en-US" sz="2800" b="1">
                <a:latin typeface="Times New Roman" panose="02020603050405020304" pitchFamily="18" charset="0"/>
              </a:rPr>
              <a:t>千米。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pic>
        <p:nvPicPr>
          <p:cNvPr id="7" name="图片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94588" y="4803775"/>
            <a:ext cx="1460500" cy="146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1" name="图片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65875" y="660400"/>
            <a:ext cx="2489200" cy="301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 bldLvl="0"/>
      <p:bldP spid="21509" grpId="0" bldLvl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76288" y="1981200"/>
            <a:ext cx="1116012" cy="137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1" name="云形标注 4"/>
          <p:cNvSpPr>
            <a:spLocks noChangeArrowheads="1"/>
          </p:cNvSpPr>
          <p:nvPr/>
        </p:nvSpPr>
        <p:spPr bwMode="auto">
          <a:xfrm>
            <a:off x="1131888" y="754063"/>
            <a:ext cx="3460750" cy="1544637"/>
          </a:xfrm>
          <a:prstGeom prst="cloudCallout">
            <a:avLst>
              <a:gd name="adj1" fmla="val -29773"/>
              <a:gd name="adj2" fmla="val 71278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70AD47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507E32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buFont typeface="Arial" panose="020B0604020202020204" pitchFamily="34" charset="0"/>
              <a:buNone/>
            </a:pPr>
            <a:r>
              <a:rPr lang="zh-CN" altLang="en-US" sz="2800" b="1">
                <a:latin typeface="Times New Roman" panose="02020603050405020304" pitchFamily="18" charset="0"/>
              </a:rPr>
              <a:t>先计算出汽车行驶了多少小时</a:t>
            </a:r>
            <a:r>
              <a:rPr lang="en-US" altLang="zh-CN" sz="2800" b="1">
                <a:latin typeface="宋体" panose="02010600030101010101" pitchFamily="2" charset="-122"/>
              </a:rPr>
              <a:t>……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22532" name="文本框 5"/>
          <p:cNvSpPr txBox="1">
            <a:spLocks noChangeArrowheads="1"/>
          </p:cNvSpPr>
          <p:nvPr/>
        </p:nvSpPr>
        <p:spPr bwMode="auto">
          <a:xfrm>
            <a:off x="2647950" y="2840038"/>
            <a:ext cx="3887788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0AEC2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（时）</a:t>
            </a:r>
            <a:endParaRPr lang="en-US" altLang="zh-CN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（时）</a:t>
            </a:r>
            <a:endParaRPr lang="en-US" altLang="zh-CN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540÷6</a:t>
            </a:r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90</a:t>
            </a:r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（千米）</a:t>
            </a:r>
            <a:endParaRPr lang="zh-CN" altLang="en-US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533" name="文本框 1"/>
          <p:cNvSpPr txBox="1">
            <a:spLocks noChangeArrowheads="1"/>
          </p:cNvSpPr>
          <p:nvPr/>
        </p:nvSpPr>
        <p:spPr bwMode="auto">
          <a:xfrm>
            <a:off x="2347913" y="5057775"/>
            <a:ext cx="65468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答：汽车平均每小时行驶</a:t>
            </a: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90</a:t>
            </a:r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千米。</a:t>
            </a:r>
            <a:endParaRPr lang="zh-CN" altLang="en-US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 bldLvl="0"/>
      <p:bldP spid="2253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96925" y="1539875"/>
            <a:ext cx="5557838" cy="296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5" name="文本框 1"/>
          <p:cNvSpPr txBox="1">
            <a:spLocks noChangeArrowheads="1"/>
          </p:cNvSpPr>
          <p:nvPr/>
        </p:nvSpPr>
        <p:spPr bwMode="auto">
          <a:xfrm>
            <a:off x="101600" y="500063"/>
            <a:ext cx="8847138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星期六，丽丽和爸爸、妈妈早晨</a:t>
            </a: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7:30</a:t>
            </a:r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乘长途汽车去爷爷家。长途汽车平均每小时行驶多少千米？</a:t>
            </a:r>
            <a:endParaRPr lang="zh-CN" altLang="en-US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556" name="云形标注 3"/>
          <p:cNvSpPr>
            <a:spLocks noChangeArrowheads="1"/>
          </p:cNvSpPr>
          <p:nvPr/>
        </p:nvSpPr>
        <p:spPr bwMode="auto">
          <a:xfrm>
            <a:off x="777875" y="2346325"/>
            <a:ext cx="2660650" cy="733425"/>
          </a:xfrm>
          <a:prstGeom prst="cloudCallout">
            <a:avLst>
              <a:gd name="adj1" fmla="val 46935"/>
              <a:gd name="adj2" fmla="val 31819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70AD47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507E32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buFont typeface="Arial" panose="020B0604020202020204" pitchFamily="34" charset="0"/>
              <a:buNone/>
            </a:pPr>
            <a:r>
              <a:rPr lang="zh-CN" altLang="en-US" sz="2800" b="1">
                <a:latin typeface="Times New Roman" panose="02020603050405020304" pitchFamily="18" charset="0"/>
              </a:rPr>
              <a:t>现在是</a:t>
            </a:r>
            <a:r>
              <a:rPr lang="en-US" altLang="zh-CN" sz="2800" b="1">
                <a:latin typeface="Times New Roman" panose="02020603050405020304" pitchFamily="18" charset="0"/>
              </a:rPr>
              <a:t>10</a:t>
            </a:r>
            <a:r>
              <a:rPr lang="zh-CN" altLang="en-US" sz="2800" b="1">
                <a:latin typeface="Times New Roman" panose="02020603050405020304" pitchFamily="18" charset="0"/>
              </a:rPr>
              <a:t>时</a:t>
            </a:r>
            <a:r>
              <a:rPr lang="en-US" altLang="zh-CN" sz="2800" b="1">
                <a:latin typeface="Times New Roman" panose="02020603050405020304" pitchFamily="18" charset="0"/>
              </a:rPr>
              <a:t>30</a:t>
            </a:r>
            <a:r>
              <a:rPr lang="zh-CN" altLang="en-US" sz="2800" b="1">
                <a:latin typeface="Times New Roman" panose="02020603050405020304" pitchFamily="18" charset="0"/>
              </a:rPr>
              <a:t>分。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23557" name="文本框 8"/>
          <p:cNvSpPr txBox="1">
            <a:spLocks noChangeArrowheads="1"/>
          </p:cNvSpPr>
          <p:nvPr/>
        </p:nvSpPr>
        <p:spPr bwMode="auto">
          <a:xfrm>
            <a:off x="1990725" y="5229225"/>
            <a:ext cx="38877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0AEC2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225÷3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75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（千米）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558" name="文本框 1"/>
          <p:cNvSpPr txBox="1">
            <a:spLocks noChangeArrowheads="1"/>
          </p:cNvSpPr>
          <p:nvPr/>
        </p:nvSpPr>
        <p:spPr bwMode="auto">
          <a:xfrm>
            <a:off x="1890713" y="5899150"/>
            <a:ext cx="63388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答：汽车平均每小时行驶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75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千米。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559" name="云形标注 11"/>
          <p:cNvSpPr>
            <a:spLocks noChangeArrowheads="1"/>
          </p:cNvSpPr>
          <p:nvPr/>
        </p:nvSpPr>
        <p:spPr bwMode="auto">
          <a:xfrm>
            <a:off x="5094288" y="2784475"/>
            <a:ext cx="3519487" cy="884238"/>
          </a:xfrm>
          <a:prstGeom prst="cloudCallout">
            <a:avLst>
              <a:gd name="adj1" fmla="val -50843"/>
              <a:gd name="adj2" fmla="val 3031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70AD47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507E32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buFont typeface="Arial" panose="020B0604020202020204" pitchFamily="34" charset="0"/>
              <a:buNone/>
            </a:pPr>
            <a:r>
              <a:rPr lang="zh-CN" altLang="en-US" sz="2800" b="1">
                <a:latin typeface="Times New Roman" panose="02020603050405020304" pitchFamily="18" charset="0"/>
              </a:rPr>
              <a:t>到爷爷家有</a:t>
            </a:r>
            <a:r>
              <a:rPr lang="en-US" altLang="zh-CN" sz="2800" b="1">
                <a:latin typeface="Times New Roman" panose="02020603050405020304" pitchFamily="18" charset="0"/>
              </a:rPr>
              <a:t>225</a:t>
            </a:r>
            <a:r>
              <a:rPr lang="zh-CN" altLang="en-US" sz="2800" b="1">
                <a:latin typeface="Times New Roman" panose="02020603050405020304" pitchFamily="18" charset="0"/>
              </a:rPr>
              <a:t>千米。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23560" name="文本框 1"/>
          <p:cNvSpPr txBox="1">
            <a:spLocks noChangeArrowheads="1"/>
          </p:cNvSpPr>
          <p:nvPr/>
        </p:nvSpPr>
        <p:spPr bwMode="auto">
          <a:xfrm>
            <a:off x="777875" y="4598988"/>
            <a:ext cx="58737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7:30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10:30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经过了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个小时。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7" grpId="0" bldLvl="0"/>
      <p:bldP spid="23558" grpId="0"/>
      <p:bldP spid="2356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文本框 1"/>
          <p:cNvSpPr txBox="1">
            <a:spLocks noChangeArrowheads="1"/>
          </p:cNvSpPr>
          <p:nvPr/>
        </p:nvSpPr>
        <p:spPr bwMode="auto">
          <a:xfrm>
            <a:off x="209550" y="542925"/>
            <a:ext cx="5210175" cy="179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一辆从北京到青岛的长途汽车，早晨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6:30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从北京发车，平均每小时行驶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85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千米，大约需要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小时到达青岛。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579" name="文本框 8"/>
          <p:cNvSpPr txBox="1">
            <a:spLocks noChangeArrowheads="1"/>
          </p:cNvSpPr>
          <p:nvPr/>
        </p:nvSpPr>
        <p:spPr bwMode="auto">
          <a:xfrm>
            <a:off x="1687513" y="2986088"/>
            <a:ext cx="324008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0AEC2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85×8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680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（千米）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580" name="文本框 1"/>
          <p:cNvSpPr txBox="1">
            <a:spLocks noChangeArrowheads="1"/>
          </p:cNvSpPr>
          <p:nvPr/>
        </p:nvSpPr>
        <p:spPr bwMode="auto">
          <a:xfrm>
            <a:off x="1584325" y="3546475"/>
            <a:ext cx="6338888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答：北京到青岛大约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680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千米。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581" name="文本框 1"/>
          <p:cNvSpPr txBox="1">
            <a:spLocks noChangeArrowheads="1"/>
          </p:cNvSpPr>
          <p:nvPr/>
        </p:nvSpPr>
        <p:spPr bwMode="auto">
          <a:xfrm>
            <a:off x="79375" y="4094163"/>
            <a:ext cx="8189913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）这辆长途汽车大约什么时间到达青岛？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4582" name="图片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435600" y="595313"/>
            <a:ext cx="3365500" cy="147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3" name="文本框 1"/>
          <p:cNvSpPr txBox="1">
            <a:spLocks noChangeArrowheads="1"/>
          </p:cNvSpPr>
          <p:nvPr/>
        </p:nvSpPr>
        <p:spPr bwMode="auto">
          <a:xfrm>
            <a:off x="85725" y="2406650"/>
            <a:ext cx="674846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）北京到青岛大约有多少千米？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584" name="文本框 13"/>
          <p:cNvSpPr txBox="1">
            <a:spLocks noChangeArrowheads="1"/>
          </p:cNvSpPr>
          <p:nvPr/>
        </p:nvSpPr>
        <p:spPr bwMode="auto">
          <a:xfrm>
            <a:off x="1687513" y="4633913"/>
            <a:ext cx="268128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0AEC2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（时）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585" name="文本框 14"/>
          <p:cNvSpPr txBox="1">
            <a:spLocks noChangeArrowheads="1"/>
          </p:cNvSpPr>
          <p:nvPr/>
        </p:nvSpPr>
        <p:spPr bwMode="auto">
          <a:xfrm>
            <a:off x="1584325" y="5316538"/>
            <a:ext cx="3749675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0AEC2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时＋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分＝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586" name="文本框 1"/>
          <p:cNvSpPr txBox="1">
            <a:spLocks noChangeArrowheads="1"/>
          </p:cNvSpPr>
          <p:nvPr/>
        </p:nvSpPr>
        <p:spPr bwMode="auto">
          <a:xfrm>
            <a:off x="1028700" y="5918200"/>
            <a:ext cx="81153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答：这辆长途汽车大约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分到达青岛。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bldLvl="0"/>
      <p:bldP spid="24580" grpId="0"/>
      <p:bldP spid="24581" grpId="0"/>
      <p:bldP spid="24583" grpId="0"/>
      <p:bldP spid="24584" grpId="0" bldLvl="0"/>
      <p:bldP spid="24585" grpId="0" bldLvl="0"/>
      <p:bldP spid="2458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4"/>
          <p:cNvSpPr txBox="1">
            <a:spLocks noChangeArrowheads="1"/>
          </p:cNvSpPr>
          <p:nvPr/>
        </p:nvSpPr>
        <p:spPr bwMode="auto">
          <a:xfrm>
            <a:off x="900113" y="1423988"/>
            <a:ext cx="6911975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一辆汽车的速度是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80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千米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时，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小时可行多少千米？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603" name="Text Box 11"/>
          <p:cNvSpPr txBox="1">
            <a:spLocks noChangeArrowheads="1"/>
          </p:cNvSpPr>
          <p:nvPr/>
        </p:nvSpPr>
        <p:spPr bwMode="auto">
          <a:xfrm>
            <a:off x="1692275" y="2619375"/>
            <a:ext cx="3816350" cy="59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80×2=160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（千米）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604" name="Text Box 12"/>
          <p:cNvSpPr txBox="1">
            <a:spLocks noChangeArrowheads="1"/>
          </p:cNvSpPr>
          <p:nvPr/>
        </p:nvSpPr>
        <p:spPr bwMode="auto">
          <a:xfrm>
            <a:off x="971550" y="3700463"/>
            <a:ext cx="7200900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李老师骑自行车的速度是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225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米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分，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分钟可行多少千米？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605" name="Text Box 13"/>
          <p:cNvSpPr txBox="1">
            <a:spLocks noChangeArrowheads="1"/>
          </p:cNvSpPr>
          <p:nvPr/>
        </p:nvSpPr>
        <p:spPr bwMode="auto">
          <a:xfrm>
            <a:off x="1511300" y="4851400"/>
            <a:ext cx="6084888" cy="59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225×10=2250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（米）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=2.25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（千米）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  <p:bldP spid="25603" grpId="0"/>
      <p:bldP spid="25604" grpId="0"/>
      <p:bldP spid="2560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Line 8"/>
          <p:cNvSpPr>
            <a:spLocks noChangeShapeType="1"/>
          </p:cNvSpPr>
          <p:nvPr/>
        </p:nvSpPr>
        <p:spPr bwMode="auto">
          <a:xfrm>
            <a:off x="1835150" y="1757363"/>
            <a:ext cx="5400675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51" name="Line 9"/>
          <p:cNvSpPr>
            <a:spLocks noChangeShapeType="1"/>
          </p:cNvSpPr>
          <p:nvPr/>
        </p:nvSpPr>
        <p:spPr bwMode="auto">
          <a:xfrm>
            <a:off x="1835150" y="1435100"/>
            <a:ext cx="5400675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52" name="Line 10"/>
          <p:cNvSpPr>
            <a:spLocks noChangeShapeType="1"/>
          </p:cNvSpPr>
          <p:nvPr/>
        </p:nvSpPr>
        <p:spPr bwMode="auto">
          <a:xfrm>
            <a:off x="7235825" y="1239838"/>
            <a:ext cx="0" cy="4730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53" name="Rectangle 11"/>
          <p:cNvSpPr>
            <a:spLocks noChangeArrowheads="1"/>
          </p:cNvSpPr>
          <p:nvPr/>
        </p:nvSpPr>
        <p:spPr bwMode="auto">
          <a:xfrm>
            <a:off x="611188" y="2963863"/>
            <a:ext cx="6913562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王大叔从西村到东村，每分走</a:t>
            </a: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60</a:t>
            </a:r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米。</a:t>
            </a:r>
            <a:endParaRPr lang="zh-CN" altLang="en-US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654" name="Rectangle 12"/>
          <p:cNvSpPr>
            <a:spLocks noChangeArrowheads="1"/>
          </p:cNvSpPr>
          <p:nvPr/>
        </p:nvSpPr>
        <p:spPr bwMode="auto">
          <a:xfrm>
            <a:off x="1330325" y="1741488"/>
            <a:ext cx="1081088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西村</a:t>
            </a:r>
            <a:endParaRPr lang="zh-CN" altLang="en-US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655" name="Line 13"/>
          <p:cNvSpPr>
            <a:spLocks noChangeShapeType="1"/>
          </p:cNvSpPr>
          <p:nvPr/>
        </p:nvSpPr>
        <p:spPr bwMode="auto">
          <a:xfrm>
            <a:off x="1835150" y="1311275"/>
            <a:ext cx="0" cy="4730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56" name="Rectangle 14"/>
          <p:cNvSpPr>
            <a:spLocks noChangeArrowheads="1"/>
          </p:cNvSpPr>
          <p:nvPr/>
        </p:nvSpPr>
        <p:spPr bwMode="auto">
          <a:xfrm>
            <a:off x="6804025" y="1743075"/>
            <a:ext cx="108108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东村</a:t>
            </a:r>
            <a:endParaRPr lang="zh-CN" altLang="en-US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657" name="Rectangle 15"/>
          <p:cNvSpPr>
            <a:spLocks noChangeArrowheads="1"/>
          </p:cNvSpPr>
          <p:nvPr/>
        </p:nvSpPr>
        <p:spPr bwMode="auto">
          <a:xfrm>
            <a:off x="3562350" y="1023938"/>
            <a:ext cx="2160588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2400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千米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658" name="Rectangle 16"/>
          <p:cNvSpPr>
            <a:spLocks noChangeArrowheads="1"/>
          </p:cNvSpPr>
          <p:nvPr/>
        </p:nvSpPr>
        <p:spPr bwMode="auto">
          <a:xfrm>
            <a:off x="611188" y="3749675"/>
            <a:ext cx="7645400" cy="1165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）出发</a:t>
            </a: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分后，他大约在什么位置？</a:t>
            </a:r>
            <a:endParaRPr lang="zh-CN" altLang="en-US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>
              <a:lnSpc>
                <a:spcPct val="5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（用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△</a:t>
            </a:r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在上图作标记）</a:t>
            </a:r>
            <a:endParaRPr lang="zh-CN" altLang="en-US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659" name="Rectangle 18"/>
          <p:cNvSpPr>
            <a:spLocks noChangeArrowheads="1"/>
          </p:cNvSpPr>
          <p:nvPr/>
        </p:nvSpPr>
        <p:spPr bwMode="auto">
          <a:xfrm>
            <a:off x="1692275" y="5272088"/>
            <a:ext cx="576103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60×10</a:t>
            </a: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600</a:t>
            </a: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（米）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027" name="Line 19"/>
          <p:cNvSpPr>
            <a:spLocks noChangeShapeType="1"/>
          </p:cNvSpPr>
          <p:nvPr/>
        </p:nvSpPr>
        <p:spPr bwMode="auto">
          <a:xfrm>
            <a:off x="4572000" y="1563688"/>
            <a:ext cx="0" cy="179387"/>
          </a:xfrm>
          <a:prstGeom prst="line">
            <a:avLst/>
          </a:prstGeom>
          <a:noFill/>
          <a:ln w="57150">
            <a:solidFill>
              <a:srgbClr val="FF66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28" name="Line 20"/>
          <p:cNvSpPr>
            <a:spLocks noChangeShapeType="1"/>
          </p:cNvSpPr>
          <p:nvPr/>
        </p:nvSpPr>
        <p:spPr bwMode="auto">
          <a:xfrm>
            <a:off x="3132138" y="1552575"/>
            <a:ext cx="0" cy="179388"/>
          </a:xfrm>
          <a:prstGeom prst="line">
            <a:avLst/>
          </a:prstGeom>
          <a:noFill/>
          <a:ln w="57150">
            <a:solidFill>
              <a:srgbClr val="FF66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29" name="Line 21"/>
          <p:cNvSpPr>
            <a:spLocks noChangeShapeType="1"/>
          </p:cNvSpPr>
          <p:nvPr/>
        </p:nvSpPr>
        <p:spPr bwMode="auto">
          <a:xfrm>
            <a:off x="5940425" y="1563688"/>
            <a:ext cx="0" cy="179387"/>
          </a:xfrm>
          <a:prstGeom prst="line">
            <a:avLst/>
          </a:prstGeom>
          <a:noFill/>
          <a:ln w="57150">
            <a:solidFill>
              <a:srgbClr val="FF66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63" name="Rectangle 23"/>
          <p:cNvSpPr>
            <a:spLocks noChangeArrowheads="1"/>
          </p:cNvSpPr>
          <p:nvPr/>
        </p:nvSpPr>
        <p:spPr bwMode="auto">
          <a:xfrm>
            <a:off x="2771775" y="1743075"/>
            <a:ext cx="69373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△</a:t>
            </a:r>
            <a:endParaRPr lang="en-US" altLang="zh-CN" sz="4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7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3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3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3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76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6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6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7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9" grpId="0"/>
      <p:bldP spid="43027" grpId="0" animBg="1"/>
      <p:bldP spid="43028" grpId="0" animBg="1"/>
      <p:bldP spid="43029" grpId="0" animBg="1"/>
      <p:bldP spid="27663" grpId="0"/>
    </p:bldLst>
  </p:timing>
</p:sld>
</file>

<file path=ppt/tags/tag1.xml><?xml version="1.0" encoding="utf-8"?>
<p:tagLst xmlns:p="http://schemas.openxmlformats.org/presentationml/2006/main">
  <p:tag name="KSO_WPP_MARK_KEY" val="8c356ca1-0cf8-443b-a916-bef5f25f047f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1856</Words>
  <Application>WPS 演示</Application>
  <PresentationFormat>全屏显示(4:3)</PresentationFormat>
  <Paragraphs>120</Paragraphs>
  <Slides>11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2" baseType="lpstr">
      <vt:lpstr>Arial</vt:lpstr>
      <vt:lpstr>宋体</vt:lpstr>
      <vt:lpstr>Wingdings</vt:lpstr>
      <vt:lpstr>Calibri</vt:lpstr>
      <vt:lpstr>Calibri</vt:lpstr>
      <vt:lpstr>黑体</vt:lpstr>
      <vt:lpstr>微软雅黑</vt:lpstr>
      <vt:lpstr>Times New Roman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你学会了什么？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6</cp:revision>
  <dcterms:created xsi:type="dcterms:W3CDTF">2017-01-21T06:37:00Z</dcterms:created>
  <dcterms:modified xsi:type="dcterms:W3CDTF">2023-02-05T09:04:16Z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1EEFD85AC0B74BDA9D964A0BB77D50BB</vt:lpwstr>
  </property>
  <property fmtid="{D5CDD505-2E9C-101B-9397-08002B2CF9AE}" pid="3" name="KSOProductBuildVer">
    <vt:lpwstr>2052-11.1.0.13703</vt:lpwstr>
  </property>
</Properties>
</file>