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11" r:id="rId3"/>
    <p:sldId id="302" r:id="rId4"/>
    <p:sldId id="303" r:id="rId5"/>
    <p:sldId id="304" r:id="rId6"/>
    <p:sldId id="305" r:id="rId7"/>
    <p:sldId id="306" r:id="rId9"/>
    <p:sldId id="307" r:id="rId10"/>
    <p:sldId id="308" r:id="rId11"/>
    <p:sldId id="290" r:id="rId12"/>
    <p:sldId id="291" r:id="rId13"/>
    <p:sldId id="292" r:id="rId14"/>
    <p:sldId id="293" r:id="rId15"/>
    <p:sldId id="310" r:id="rId16"/>
    <p:sldId id="294" r:id="rId17"/>
    <p:sldId id="295" r:id="rId18"/>
    <p:sldId id="296" r:id="rId19"/>
    <p:sldId id="297" r:id="rId20"/>
    <p:sldId id="298" r:id="rId21"/>
    <p:sldId id="299" r:id="rId22"/>
    <p:sldId id="301" r:id="rId23"/>
    <p:sldId id="300" r:id="rId24"/>
    <p:sldId id="312" r:id="rId25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>
        <p:scale>
          <a:sx n="140" d="100"/>
          <a:sy n="140" d="100"/>
        </p:scale>
        <p:origin x="-804" y="-192"/>
      </p:cViewPr>
      <p:guideLst>
        <p:guide orient="horz" pos="1620"/>
        <p:guide pos="287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CAD3F-3FBE-4DCB-BB94-65C58B3F4B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F1E5D7-F4D6-47D7-B6BE-7B327F96F67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fld id="{ADDDA24C-A4EE-4BB2-8978-ED689326F1FE}" type="slidenum">
              <a:rPr lang="en-US" altLang="zh-CN">
                <a:latin typeface="Calibri" panose="020F0502020204030204" pitchFamily="34" charset="0"/>
              </a:rPr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200152"/>
            <a:ext cx="4038600" cy="16394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200152"/>
            <a:ext cx="4038600" cy="163949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2953944"/>
            <a:ext cx="4038600" cy="16406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2953944"/>
            <a:ext cx="4038600" cy="164068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www.czsx.com.cn</a:t>
            </a: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EC86EF2-DB09-4240-B3B3-1E393A0829C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3042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数据的收集和整理 单式统计表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8.xml"/><Relationship Id="rId5" Type="http://schemas.openxmlformats.org/officeDocument/2006/relationships/slide" Target="slide22.xml"/><Relationship Id="rId4" Type="http://schemas.openxmlformats.org/officeDocument/2006/relationships/slide" Target="slide21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10.png"/><Relationship Id="rId7" Type="http://schemas.openxmlformats.org/officeDocument/2006/relationships/slide" Target="slide1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emf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0.png"/><Relationship Id="rId3" Type="http://schemas.openxmlformats.org/officeDocument/2006/relationships/slide" Target="slide1.xml"/><Relationship Id="rId2" Type="http://schemas.openxmlformats.org/officeDocument/2006/relationships/image" Target="../media/image12.jpeg"/><Relationship Id="rId1" Type="http://schemas.openxmlformats.org/officeDocument/2006/relationships/hyperlink" Target="http://www.eastu.com/TravelGuide/CityShow.html?CityIDD=256" TargetMode="Externa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2.wav"/><Relationship Id="rId2" Type="http://schemas.openxmlformats.org/officeDocument/2006/relationships/image" Target="../media/image10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png"/><Relationship Id="rId2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49331" y="2161508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64730" y="1023399"/>
            <a:ext cx="424218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数据的收集和整理</a:t>
            </a:r>
            <a:endParaRPr lang="zh-CN" altLang="en-US" sz="4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700949" y="1004344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文本框 1"/>
          <p:cNvSpPr txBox="1">
            <a:spLocks noChangeArrowheads="1"/>
          </p:cNvSpPr>
          <p:nvPr/>
        </p:nvSpPr>
        <p:spPr bwMode="auto">
          <a:xfrm>
            <a:off x="179512" y="339502"/>
            <a:ext cx="864096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）你最爱吃哪两种水果，就在调查表中水果下面的空格里画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√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Times New Roman" panose="02020603050405020304" pitchFamily="18" charset="0"/>
            </a:endParaRPr>
          </a:p>
        </p:txBody>
      </p:sp>
      <p:sp>
        <p:nvSpPr>
          <p:cNvPr id="139267" name="矩形 2"/>
          <p:cNvSpPr>
            <a:spLocks noChangeArrowheads="1"/>
          </p:cNvSpPr>
          <p:nvPr/>
        </p:nvSpPr>
        <p:spPr bwMode="auto">
          <a:xfrm>
            <a:off x="2915820" y="1419622"/>
            <a:ext cx="343074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最爱吃的水果调查表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93713" y="1920255"/>
          <a:ext cx="8128000" cy="1234296"/>
        </p:xfrm>
        <a:graphic>
          <a:graphicData uri="http://schemas.openxmlformats.org/drawingml/2006/table">
            <a:tbl>
              <a:tblPr/>
              <a:tblGrid>
                <a:gridCol w="1160462"/>
                <a:gridCol w="1162050"/>
                <a:gridCol w="1160463"/>
                <a:gridCol w="1162050"/>
                <a:gridCol w="1160462"/>
                <a:gridCol w="1162050"/>
                <a:gridCol w="1160463"/>
              </a:tblGrid>
              <a:tr h="617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苹果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雪梨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香蕉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桃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葡萄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橘子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其他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71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T="34254" marB="3425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899592" y="2304159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36096" y="2304159"/>
            <a:ext cx="648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929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5740" y="3219823"/>
            <a:ext cx="6164612" cy="108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文本框 1"/>
          <p:cNvSpPr txBox="1">
            <a:spLocks noChangeArrowheads="1"/>
          </p:cNvSpPr>
          <p:nvPr/>
        </p:nvSpPr>
        <p:spPr bwMode="auto">
          <a:xfrm>
            <a:off x="179512" y="339504"/>
            <a:ext cx="85691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）整理调查结果，填写在下面的统计表中。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140291" name="矩形 2"/>
          <p:cNvSpPr>
            <a:spLocks noChangeArrowheads="1"/>
          </p:cNvSpPr>
          <p:nvPr/>
        </p:nvSpPr>
        <p:spPr bwMode="auto">
          <a:xfrm>
            <a:off x="2771804" y="1059582"/>
            <a:ext cx="343074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最爱吃的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水果统计表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29733" name="Group 37"/>
          <p:cNvGraphicFramePr>
            <a:graphicFrameLocks noGrp="1"/>
          </p:cNvGraphicFramePr>
          <p:nvPr/>
        </p:nvGraphicFramePr>
        <p:xfrm>
          <a:off x="371679" y="1563640"/>
          <a:ext cx="8459788" cy="1526179"/>
        </p:xfrm>
        <a:graphic>
          <a:graphicData uri="http://schemas.openxmlformats.org/drawingml/2006/table">
            <a:tbl>
              <a:tblPr/>
              <a:tblGrid>
                <a:gridCol w="2160588"/>
                <a:gridCol w="900112"/>
                <a:gridCol w="898525"/>
                <a:gridCol w="900113"/>
                <a:gridCol w="900112"/>
                <a:gridCol w="900113"/>
                <a:gridCol w="900112"/>
                <a:gridCol w="900113"/>
              </a:tblGrid>
              <a:tr h="99454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最爱吃的水果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苹果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雪梨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香蕉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桃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葡萄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橘子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其他</a:t>
                      </a: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6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人数（人）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38" marR="91438" marT="34358" marB="3435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699996" y="192325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64092" y="192325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28188" y="192325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64292" y="192325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00396" y="192325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64492" y="192325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00596" y="1923256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032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3241" y="2702868"/>
            <a:ext cx="7196137" cy="1082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3363838"/>
            <a:ext cx="6164610" cy="1089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组合 2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文本框 1"/>
          <p:cNvSpPr txBox="1">
            <a:spLocks noChangeArrowheads="1"/>
          </p:cNvSpPr>
          <p:nvPr/>
        </p:nvSpPr>
        <p:spPr bwMode="auto">
          <a:xfrm>
            <a:off x="251524" y="267494"/>
            <a:ext cx="8255633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）根据今日几种水果的报价，每个小组提出一个购买水果的方案。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aphicFrame>
        <p:nvGraphicFramePr>
          <p:cNvPr id="30751" name="Group 31"/>
          <p:cNvGraphicFramePr>
            <a:graphicFrameLocks noGrp="1"/>
          </p:cNvGraphicFramePr>
          <p:nvPr/>
        </p:nvGraphicFramePr>
        <p:xfrm>
          <a:off x="4788024" y="987576"/>
          <a:ext cx="3587750" cy="3406217"/>
        </p:xfrm>
        <a:graphic>
          <a:graphicData uri="http://schemas.openxmlformats.org/drawingml/2006/table">
            <a:tbl>
              <a:tblPr/>
              <a:tblGrid>
                <a:gridCol w="1079500"/>
                <a:gridCol w="2508250"/>
              </a:tblGrid>
              <a:tr h="8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水果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单价（元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千克）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苹果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4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雪梨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3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香蕉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5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桃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3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葡萄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10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橘子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5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1340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5291" y="2085206"/>
            <a:ext cx="4818761" cy="120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55576" y="699544"/>
            <a:ext cx="343235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一组：</a:t>
            </a: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斤苹果、</a:t>
            </a: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  <a:endParaRPr kumimoji="1"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雪梨、</a:t>
            </a: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斤葡萄。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755576" y="1985726"/>
            <a:ext cx="343235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二组：</a:t>
            </a: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斤苹果、</a:t>
            </a: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  <a:endParaRPr kumimoji="1"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香蕉、</a:t>
            </a: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斤桃子。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755576" y="3281870"/>
            <a:ext cx="3432350" cy="9541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三组：</a:t>
            </a: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斤香蕉、</a:t>
            </a: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斤</a:t>
            </a:r>
            <a:endParaRPr kumimoji="1"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雪梨、</a:t>
            </a: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斤葡萄。</a:t>
            </a:r>
            <a:endParaRPr kumimoji="1"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aphicFrame>
        <p:nvGraphicFramePr>
          <p:cNvPr id="14" name="Group 31"/>
          <p:cNvGraphicFramePr>
            <a:graphicFrameLocks noGrp="1"/>
          </p:cNvGraphicFramePr>
          <p:nvPr/>
        </p:nvGraphicFramePr>
        <p:xfrm>
          <a:off x="4716016" y="987576"/>
          <a:ext cx="3587750" cy="3406217"/>
        </p:xfrm>
        <a:graphic>
          <a:graphicData uri="http://schemas.openxmlformats.org/drawingml/2006/table">
            <a:tbl>
              <a:tblPr/>
              <a:tblGrid>
                <a:gridCol w="1079500"/>
                <a:gridCol w="2508250"/>
              </a:tblGrid>
              <a:tr h="8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水果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单价（元</a:t>
                      </a: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/</a:t>
                      </a: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千克）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苹果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4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雪梨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3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香蕉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5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桃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3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葡萄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10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3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橘子</a:t>
                      </a: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5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53" marR="91453" marT="34295" marB="3429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8" grpId="0" bldLvl="0"/>
      <p:bldP spid="9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文本框 1"/>
          <p:cNvSpPr txBox="1">
            <a:spLocks noChangeArrowheads="1"/>
          </p:cNvSpPr>
          <p:nvPr/>
        </p:nvSpPr>
        <p:spPr bwMode="auto">
          <a:xfrm>
            <a:off x="107508" y="546817"/>
            <a:ext cx="88764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）交流各组的购买方案，全班制订购买计划。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Times New Roman" panose="02020603050405020304" pitchFamily="18" charset="0"/>
            </a:endParaRPr>
          </a:p>
        </p:txBody>
      </p:sp>
      <p:pic>
        <p:nvPicPr>
          <p:cNvPr id="142338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432" y="1707654"/>
            <a:ext cx="8041016" cy="1570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5" name="TextBox 29"/>
          <p:cNvSpPr txBox="1">
            <a:spLocks noChangeArrowheads="1"/>
          </p:cNvSpPr>
          <p:nvPr/>
        </p:nvSpPr>
        <p:spPr bwMode="auto">
          <a:xfrm>
            <a:off x="1763692" y="416011"/>
            <a:ext cx="5540299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调查全班同学最爱吃的蔬菜。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43364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6239" y="2223120"/>
            <a:ext cx="54959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29"/>
          <p:cNvSpPr txBox="1">
            <a:spLocks noChangeArrowheads="1"/>
          </p:cNvSpPr>
          <p:nvPr/>
        </p:nvSpPr>
        <p:spPr bwMode="auto">
          <a:xfrm>
            <a:off x="107504" y="1131591"/>
            <a:ext cx="5775940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）确定几种大众蔬菜进行调查。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43365" name="Picture 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60173" y="2007518"/>
            <a:ext cx="2100263" cy="1932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文本框 1"/>
          <p:cNvSpPr txBox="1">
            <a:spLocks noChangeArrowheads="1"/>
          </p:cNvSpPr>
          <p:nvPr/>
        </p:nvSpPr>
        <p:spPr bwMode="auto">
          <a:xfrm>
            <a:off x="35500" y="483520"/>
            <a:ext cx="813534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Times New Roman" panose="02020603050405020304" pitchFamily="18" charset="0"/>
              </a:rPr>
              <a:t>）把调查的数据整理在下面的统计表中。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33819" name="Group 27"/>
          <p:cNvGraphicFramePr>
            <a:graphicFrameLocks noGrp="1"/>
          </p:cNvGraphicFramePr>
          <p:nvPr/>
        </p:nvGraphicFramePr>
        <p:xfrm>
          <a:off x="998538" y="1427760"/>
          <a:ext cx="7250112" cy="1526005"/>
        </p:xfrm>
        <a:graphic>
          <a:graphicData uri="http://schemas.openxmlformats.org/drawingml/2006/table">
            <a:tbl>
              <a:tblPr/>
              <a:tblGrid>
                <a:gridCol w="2160587"/>
                <a:gridCol w="1017588"/>
                <a:gridCol w="1017587"/>
                <a:gridCol w="1017588"/>
                <a:gridCol w="1019175"/>
                <a:gridCol w="1017587"/>
              </a:tblGrid>
              <a:tr h="9944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最爱吃的蔬菜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15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  <a:sym typeface="Times New Roman" panose="02020603050405020304" pitchFamily="18" charset="0"/>
                        </a:rPr>
                        <a:t>人数（人）</a:t>
                      </a:r>
                      <a:endParaRPr kumimoji="0" lang="zh-CN" alt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  <a:sym typeface="Times New Roman" panose="02020603050405020304" pitchFamily="18" charset="0"/>
                      </a:endParaRPr>
                    </a:p>
                  </a:txBody>
                  <a:tcPr marL="91446" marR="91446" marT="34315" marB="343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203848" y="141962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1960" y="141962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20072" y="141962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茄子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8184" y="141962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番茄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08304" y="1419624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萝卜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47864" y="185167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27984" y="185167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36096" y="185167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72200" y="185167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80312" y="185167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1912025" y="3003800"/>
            <a:ext cx="5540299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同学们最爱吃的青菜是黄瓜。</a:t>
            </a:r>
            <a:endParaRPr kumimoji="1"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1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6" name="文本框 1"/>
          <p:cNvSpPr txBox="1">
            <a:spLocks noChangeArrowheads="1"/>
          </p:cNvSpPr>
          <p:nvPr/>
        </p:nvSpPr>
        <p:spPr bwMode="auto">
          <a:xfrm>
            <a:off x="2230541" y="627536"/>
            <a:ext cx="435768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你最喜欢吃哪些食物？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3" name="组合 5"/>
          <p:cNvGrpSpPr/>
          <p:nvPr/>
        </p:nvGrpSpPr>
        <p:grpSpPr bwMode="auto">
          <a:xfrm>
            <a:off x="2051720" y="1851670"/>
            <a:ext cx="5424808" cy="1406822"/>
            <a:chOff x="3525611" y="4961881"/>
            <a:chExt cx="5253748" cy="1453433"/>
          </a:xfrm>
        </p:grpSpPr>
        <p:pic>
          <p:nvPicPr>
            <p:cNvPr id="34821" name="Picture 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32032" y="4961881"/>
              <a:ext cx="1047327" cy="1453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grpSp>
          <p:nvGrpSpPr>
            <p:cNvPr id="4" name="组合 7"/>
            <p:cNvGrpSpPr/>
            <p:nvPr/>
          </p:nvGrpSpPr>
          <p:grpSpPr bwMode="auto">
            <a:xfrm>
              <a:off x="3525611" y="4961881"/>
              <a:ext cx="4206421" cy="1210939"/>
              <a:chOff x="3525611" y="4961881"/>
              <a:chExt cx="4206421" cy="1210939"/>
            </a:xfrm>
          </p:grpSpPr>
          <p:pic>
            <p:nvPicPr>
              <p:cNvPr id="34823" name="Picture 5" descr="C:\Users\Administrator\Desktop\图片2.png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525611" y="4961881"/>
                <a:ext cx="4206421" cy="12109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824" name="TextBox 29"/>
              <p:cNvSpPr txBox="1">
                <a:spLocks noChangeArrowheads="1"/>
              </p:cNvSpPr>
              <p:nvPr/>
            </p:nvSpPr>
            <p:spPr bwMode="auto">
              <a:xfrm>
                <a:off x="4013773" y="5036274"/>
                <a:ext cx="3486869" cy="101115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zh-CN" altLang="en-US" sz="2400" b="1" dirty="0">
                    <a:solidFill>
                      <a:srgbClr val="262626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  <a:sym typeface="Times New Roman" panose="02020603050405020304" pitchFamily="18" charset="0"/>
                  </a:rPr>
                  <a:t>多吃蔬菜，有益健康。要养成合理的饮食习惯！</a:t>
                </a:r>
                <a:endParaRPr lang="zh-CN" altLang="en-US" sz="2400" b="1" dirty="0">
                  <a:solidFill>
                    <a:srgbClr val="262626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Box 36"/>
          <p:cNvSpPr txBox="1">
            <a:spLocks noChangeArrowheads="1"/>
          </p:cNvSpPr>
          <p:nvPr/>
        </p:nvSpPr>
        <p:spPr bwMode="auto">
          <a:xfrm>
            <a:off x="965370" y="843558"/>
            <a:ext cx="7783094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．这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是小朋友们喜欢的小动物，请先统计小动物的只数，然后完成下表。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36868" name="Picture 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7704" y="1851670"/>
            <a:ext cx="5281612" cy="268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矩形 1"/>
          <p:cNvSpPr/>
          <p:nvPr/>
        </p:nvSpPr>
        <p:spPr>
          <a:xfrm>
            <a:off x="3851920" y="4011910"/>
            <a:ext cx="4320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8</a:t>
            </a:r>
            <a:endParaRPr lang="en-US" altLang="zh-CN" sz="20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96639" y="4011910"/>
            <a:ext cx="52223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endParaRPr lang="en-US" altLang="zh-CN" sz="20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18874" y="4011910"/>
            <a:ext cx="3710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endParaRPr lang="en-US" altLang="zh-CN" sz="20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64671" y="4016881"/>
            <a:ext cx="43204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5</a:t>
            </a:r>
            <a:endParaRPr lang="en-US" altLang="zh-CN" sz="20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494684" y="4011910"/>
            <a:ext cx="54677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4</a:t>
            </a:r>
            <a:endParaRPr lang="en-US" altLang="zh-CN" sz="20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Box 36"/>
          <p:cNvSpPr txBox="1">
            <a:spLocks noChangeArrowheads="1"/>
          </p:cNvSpPr>
          <p:nvPr/>
        </p:nvSpPr>
        <p:spPr bwMode="auto">
          <a:xfrm>
            <a:off x="971600" y="555526"/>
            <a:ext cx="7632848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355600">
              <a:buFont typeface="Arial" panose="020B0604020202020204" pitchFamily="34" charset="0"/>
              <a:buNone/>
            </a:pP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.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莎莎统计全班同学的书包颜色的情况如下</a:t>
            </a: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en-US" altLang="zh-CN" sz="2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>
              <a:buFont typeface="Arial" panose="020B0604020202020204" pitchFamily="34" charset="0"/>
              <a:buNone/>
            </a:pPr>
            <a:endParaRPr lang="en-US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1)(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色书包的数量最多。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(2)(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色书包和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色书包的数量一样多。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(3)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粉色书包的数量是绿色书包的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倍。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3556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(4)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你还了解到哪些信息？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aphicFrame>
        <p:nvGraphicFramePr>
          <p:cNvPr id="37921" name="Group 33"/>
          <p:cNvGraphicFramePr>
            <a:graphicFrameLocks noGrp="1"/>
          </p:cNvGraphicFramePr>
          <p:nvPr/>
        </p:nvGraphicFramePr>
        <p:xfrm>
          <a:off x="1903349" y="977857"/>
          <a:ext cx="5040313" cy="550070"/>
        </p:xfrm>
        <a:graphic>
          <a:graphicData uri="http://schemas.openxmlformats.org/drawingml/2006/table">
            <a:tbl>
              <a:tblPr/>
              <a:tblGrid>
                <a:gridCol w="1439863"/>
                <a:gridCol w="720725"/>
                <a:gridCol w="719137"/>
                <a:gridCol w="720725"/>
                <a:gridCol w="719138"/>
                <a:gridCol w="720725"/>
              </a:tblGrid>
              <a:tr h="2750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颜色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红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绿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粉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灰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蓝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50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数量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(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个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)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</a:t>
                      </a: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4" marR="68584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1925527" y="1526281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灰</a:t>
            </a:r>
            <a:endParaRPr lang="zh-CN" altLang="en-US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2423" y="1988992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红</a:t>
            </a:r>
            <a:endParaRPr lang="zh-CN" altLang="en-US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31438" y="2001860"/>
            <a:ext cx="442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蓝</a:t>
            </a:r>
            <a:endParaRPr lang="zh-CN" altLang="en-US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58777" y="2490023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2</a:t>
            </a:r>
            <a:endParaRPr lang="zh-CN" altLang="en-US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5452" y="3435848"/>
            <a:ext cx="61849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(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答案不唯一</a:t>
            </a:r>
            <a:r>
              <a:rPr lang="en-US" alt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)①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灰色书包的数量是绿色书包的</a:t>
            </a:r>
            <a:r>
              <a:rPr lang="en-US" alt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3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倍。②红色书包的数量比绿色书包多</a:t>
            </a:r>
            <a:r>
              <a:rPr lang="en-US" alt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6</a:t>
            </a:r>
            <a:r>
              <a:rPr lang="zh-CN" alt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个。</a:t>
            </a:r>
            <a:endParaRPr lang="zh-CN" altLang="en-US" sz="1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贝贝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1044804" y="1648683"/>
            <a:ext cx="1976371" cy="1522633"/>
          </a:xfrm>
        </p:spPr>
      </p:pic>
      <p:pic>
        <p:nvPicPr>
          <p:cNvPr id="97283" name="Picture 3" descr="晶晶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557815" y="1654128"/>
            <a:ext cx="2080045" cy="1508854"/>
          </a:xfrm>
        </p:spPr>
      </p:pic>
      <p:pic>
        <p:nvPicPr>
          <p:cNvPr id="97286" name="Picture 6" descr="迎迎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email"/>
          <a:stretch>
            <a:fillRect/>
          </a:stretch>
        </p:blipFill>
        <p:spPr>
          <a:xfrm>
            <a:off x="1656557" y="3138311"/>
            <a:ext cx="1639887" cy="1639887"/>
          </a:xfrm>
        </p:spPr>
      </p:pic>
      <p:pic>
        <p:nvPicPr>
          <p:cNvPr id="97284" name="Picture 4" descr="欢欢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226399" y="1599470"/>
            <a:ext cx="1868760" cy="1571845"/>
          </a:xfrm>
        </p:spPr>
      </p:pic>
      <p:pic>
        <p:nvPicPr>
          <p:cNvPr id="97285" name="Picture 5" descr="妮妮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32595" y="3317985"/>
            <a:ext cx="2179307" cy="156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WordArt 7"/>
          <p:cNvSpPr>
            <a:spLocks noChangeArrowheads="1" noChangeShapeType="1" noTextEdit="1"/>
          </p:cNvSpPr>
          <p:nvPr/>
        </p:nvSpPr>
        <p:spPr bwMode="auto">
          <a:xfrm>
            <a:off x="1531961" y="1001087"/>
            <a:ext cx="5400600" cy="4697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9050">
                  <a:solidFill>
                    <a:srgbClr val="99CCFF"/>
                  </a:solidFill>
                  <a:round/>
                </a:ln>
                <a:solidFill>
                  <a:srgbClr val="FF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你知道北京奥运会的吉祥物吗？</a:t>
            </a:r>
            <a:endParaRPr lang="zh-CN" altLang="en-US" sz="3600" b="1" kern="10" dirty="0">
              <a:ln w="19050">
                <a:solidFill>
                  <a:srgbClr val="99CCFF"/>
                </a:solidFill>
                <a:round/>
              </a:ln>
              <a:solidFill>
                <a:srgbClr val="FF00FF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655558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72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972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36"/>
          <p:cNvSpPr txBox="1">
            <a:spLocks noChangeArrowheads="1"/>
          </p:cNvSpPr>
          <p:nvPr/>
        </p:nvSpPr>
        <p:spPr bwMode="auto">
          <a:xfrm>
            <a:off x="1100746" y="1203231"/>
            <a:ext cx="707866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46405" indent="-446405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．判断：小明统计第一组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人的体育成绩，结果优有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人，良有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人，中等有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人，差有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人。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　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33796" name="TextBox 36"/>
          <p:cNvSpPr txBox="1">
            <a:spLocks noChangeArrowheads="1"/>
          </p:cNvSpPr>
          <p:nvPr/>
        </p:nvSpPr>
        <p:spPr bwMode="auto">
          <a:xfrm>
            <a:off x="928689" y="2894412"/>
            <a:ext cx="73003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273050" indent="-27305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辨析：在统计数据时，各段数量之和与总数量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相等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35696" y="2283720"/>
            <a:ext cx="4940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kern="100" dirty="0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  <a:sym typeface="Times New Roman" panose="02020603050405020304"/>
              </a:rPr>
              <a:t>×</a:t>
            </a:r>
            <a:endParaRPr lang="en-US" altLang="zh-CN" sz="2400" b="1" kern="100" dirty="0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  <a:sym typeface="Times New Roman" panose="020206030504050203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1600" y="2072918"/>
            <a:ext cx="6912768" cy="193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．在收集数据前，要先根据统计的目的确定要对哪个方面的数据进行调查，再收集、整理、分析数据，数据收集时可以用画“√”或画“正”字等方法。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．整理调查的数据时要仔细数，避免重复或遗漏。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788663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调查本班最喜欢上哪里春游。</a:t>
            </a:r>
            <a:endParaRPr lang="en-US" altLang="zh-CN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1378" name="Group 2"/>
          <p:cNvGraphicFramePr>
            <a:graphicFrameLocks noGrp="1"/>
          </p:cNvGraphicFramePr>
          <p:nvPr/>
        </p:nvGraphicFramePr>
        <p:xfrm>
          <a:off x="201488" y="1864644"/>
          <a:ext cx="8763000" cy="2075260"/>
        </p:xfrm>
        <a:graphic>
          <a:graphicData uri="http://schemas.openxmlformats.org/drawingml/2006/table">
            <a:tbl>
              <a:tblPr/>
              <a:tblGrid>
                <a:gridCol w="3200400"/>
                <a:gridCol w="2667000"/>
                <a:gridCol w="2895600"/>
              </a:tblGrid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吉祥物名称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C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喜爱人数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所占百分比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CC00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</a:tr>
              <a:tr h="3607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福娃熊猫晶晶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38881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26.64%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福娃火炬欢欢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37255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25.52%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福娃藏羚羊迎迎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23850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16.34%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福娃鱼贝贝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23735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16.26%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</a:tr>
              <a:tr h="342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福娃金燕妮妮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22243</a:t>
                      </a: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15.24%</a:t>
                      </a: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34290" marB="34290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>
                        <a:alpha val="19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01408" name="Rectangle 32"/>
          <p:cNvSpPr>
            <a:spLocks noChangeArrowheads="1"/>
          </p:cNvSpPr>
          <p:nvPr/>
        </p:nvSpPr>
        <p:spPr bwMode="auto">
          <a:xfrm>
            <a:off x="467544" y="4011910"/>
            <a:ext cx="4671472" cy="757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组数据怎样得到的呢？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kumimoji="1"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网站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是用什么方法收集得到的呢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409" name="Rectangle 33"/>
          <p:cNvSpPr>
            <a:spLocks noChangeArrowheads="1"/>
          </p:cNvSpPr>
          <p:nvPr/>
        </p:nvSpPr>
        <p:spPr bwMode="auto">
          <a:xfrm>
            <a:off x="5213176" y="4083918"/>
            <a:ext cx="2743200" cy="400110"/>
          </a:xfrm>
          <a:prstGeom prst="rect">
            <a:avLst/>
          </a:prstGeom>
          <a:noFill/>
          <a:ln w="57150">
            <a:solidFill>
              <a:srgbClr val="FF33CC"/>
            </a:solidFill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kumimoji="1" lang="zh-CN" altLang="en-US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</a:t>
            </a:r>
            <a:endParaRPr kumimoji="1" lang="zh-CN" altLang="en-US" sz="2000" b="1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827584" y="483520"/>
            <a:ext cx="8090428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1.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某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网站对五福娃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受喜爱程度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进行了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，有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r>
              <a:rPr kumimoji="1"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5964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人参与投票。网站对网友对吉祥物喜爱情况的具体数据进行了</a:t>
            </a:r>
            <a:r>
              <a:rPr kumimoji="1" lang="zh-CN" altLang="en-US" sz="28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整理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，公布了统计结果：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1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1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408" grpId="0"/>
      <p:bldP spid="10140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1665238"/>
            <a:ext cx="8229600" cy="8572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这组数据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杭州水文监测部门是用什么方法收集得到的呢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04491" y="411511"/>
            <a:ext cx="8229600" cy="1152128"/>
          </a:xfrm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2. 8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号西湖水位达到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7.26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超过警戒水位     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47cm,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昨天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水位达到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7.2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米。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151713" y="2819699"/>
            <a:ext cx="2244525" cy="584775"/>
          </a:xfrm>
          <a:prstGeom prst="rect">
            <a:avLst/>
          </a:prstGeom>
          <a:noFill/>
          <a:ln w="9525">
            <a:solidFill>
              <a:srgbClr val="FF99FF"/>
            </a:solidFill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观察并纪录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69579" y="354018"/>
            <a:ext cx="810958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kumimoji="1"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体检中，医生对某一组学生体温测</a:t>
            </a:r>
            <a:r>
              <a:rPr kumimoji="1"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试示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数如下：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r>
              <a:rPr kumimoji="1" lang="en-US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37.1</a:t>
            </a:r>
            <a:r>
              <a:rPr kumimoji="1" lang="en-US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37.2</a:t>
            </a:r>
            <a:r>
              <a:rPr kumimoji="1" lang="en-US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36</a:t>
            </a:r>
            <a:r>
              <a:rPr kumimoji="1" lang="en-US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r>
              <a:rPr kumimoji="1" lang="en-US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37.3</a:t>
            </a:r>
            <a:r>
              <a:rPr kumimoji="1" lang="en-US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</a:t>
            </a:r>
            <a:r>
              <a:rPr kumimoji="1" lang="en-US" altLang="zh-CN" sz="3200" b="1" baseline="300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kumimoji="1"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 </a:t>
            </a:r>
            <a:r>
              <a:rPr kumimoji="1"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   </a:t>
            </a:r>
            <a:endParaRPr kumimoji="1"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427" name="Rectangle 3"/>
          <p:cNvSpPr>
            <a:spLocks noChangeArrowheads="1"/>
          </p:cNvSpPr>
          <p:nvPr/>
        </p:nvSpPr>
        <p:spPr bwMode="auto">
          <a:xfrm>
            <a:off x="989278" y="2211710"/>
            <a:ext cx="70391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这组数据医生是用什么方法收集得到的呢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3428" name="Rectangle 4"/>
          <p:cNvSpPr>
            <a:spLocks noChangeArrowheads="1"/>
          </p:cNvSpPr>
          <p:nvPr/>
        </p:nvSpPr>
        <p:spPr bwMode="auto">
          <a:xfrm>
            <a:off x="2980928" y="3363838"/>
            <a:ext cx="2743200" cy="523220"/>
          </a:xfrm>
          <a:prstGeom prst="rect">
            <a:avLst/>
          </a:prstGeom>
          <a:noFill/>
          <a:ln w="57150">
            <a:solidFill>
              <a:srgbClr val="FF33CC"/>
            </a:solidFill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kumimoji="1" lang="zh-CN" altLang="en-US" sz="28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测量并记录</a:t>
            </a:r>
            <a:endParaRPr kumimoji="1" lang="zh-CN" altLang="en-US" sz="28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7" grpId="0"/>
      <p:bldP spid="10342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ChangeArrowheads="1"/>
          </p:cNvSpPr>
          <p:nvPr/>
        </p:nvSpPr>
        <p:spPr bwMode="auto">
          <a:xfrm>
            <a:off x="1363583" y="1923678"/>
            <a:ext cx="649729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just" eaLnBrk="1" hangingPunct="1">
              <a:spcBef>
                <a:spcPct val="50000"/>
              </a:spcBef>
              <a:defRPr/>
            </a:pPr>
            <a:r>
              <a:rPr kumimoji="1" lang="zh-CN" altLang="en-US" sz="28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这个数据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小明</a:t>
            </a:r>
            <a:r>
              <a:rPr lang="zh-CN" altLang="en-US" sz="28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是用什么方法收集得到的</a:t>
            </a:r>
            <a:r>
              <a:rPr lang="en-US" altLang="zh-CN" sz="28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475" name="Rectangle 3"/>
          <p:cNvSpPr>
            <a:spLocks noChangeArrowheads="1"/>
          </p:cNvSpPr>
          <p:nvPr/>
        </p:nvSpPr>
        <p:spPr bwMode="auto">
          <a:xfrm>
            <a:off x="2968352" y="2931790"/>
            <a:ext cx="2971800" cy="523220"/>
          </a:xfrm>
          <a:prstGeom prst="rect">
            <a:avLst/>
          </a:prstGeom>
          <a:noFill/>
          <a:ln w="57150">
            <a:solidFill>
              <a:srgbClr val="FF33CC"/>
            </a:solidFill>
            <a:miter lim="800000"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kumimoji="1" lang="en-US" altLang="zh-CN" sz="2800" b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kumimoji="1" lang="zh-CN" altLang="en-US" sz="2800" b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实验并记录</a:t>
            </a:r>
            <a:endParaRPr kumimoji="1" lang="zh-CN" altLang="en-US" sz="2800" b="1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395536" y="339502"/>
            <a:ext cx="864235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明抛掷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次瓶盖，盖面朝上和盖面朝下的次数分别为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次。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5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/>
      <p:bldP spid="10547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395536" y="393509"/>
            <a:ext cx="833417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老师十一想出游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道杭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州到武汉的火车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车次情况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及时间。</a:t>
            </a:r>
            <a:endParaRPr lang="en-US" altLang="zh-CN" sz="2800" b="1" u="sng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499" name="Text Box 3"/>
          <p:cNvSpPr txBox="1">
            <a:spLocks noChangeArrowheads="1"/>
          </p:cNvSpPr>
          <p:nvPr/>
        </p:nvSpPr>
        <p:spPr bwMode="auto">
          <a:xfrm>
            <a:off x="4644008" y="1707654"/>
            <a:ext cx="44196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张老师获取数据的方法：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5283696" y="2355726"/>
            <a:ext cx="2709396" cy="523220"/>
          </a:xfrm>
          <a:prstGeom prst="rect">
            <a:avLst/>
          </a:prstGeom>
          <a:noFill/>
          <a:ln w="57150">
            <a:solidFill>
              <a:srgbClr val="FF33CC"/>
            </a:solidFill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28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使用互联网查询</a:t>
            </a:r>
            <a:endParaRPr kumimoji="1" lang="zh-CN" altLang="en-US" sz="28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247456" y="3123437"/>
            <a:ext cx="3429000" cy="523220"/>
          </a:xfrm>
          <a:prstGeom prst="rect">
            <a:avLst/>
          </a:prstGeom>
          <a:noFill/>
          <a:ln w="9525">
            <a:pattFill prst="pct5">
              <a:fgClr>
                <a:srgbClr val="FF99FF"/>
              </a:fgClr>
              <a:bgClr>
                <a:srgbClr val="FFFFFF"/>
              </a:bgClr>
            </a:pattFill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查阅火车时刻表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46" name="Picture 6" descr="21p256c3287s黄鹤楼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83568" y="1635648"/>
            <a:ext cx="3636020" cy="228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6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/>
      <p:bldP spid="10650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3275856" y="1491630"/>
            <a:ext cx="2057400" cy="514350"/>
            <a:chOff x="1440" y="1680"/>
            <a:chExt cx="1296" cy="432"/>
          </a:xfrm>
        </p:grpSpPr>
        <p:sp>
          <p:nvSpPr>
            <p:cNvPr id="11276" name="AutoShape 3"/>
            <p:cNvSpPr>
              <a:spLocks noChangeArrowheads="1"/>
            </p:cNvSpPr>
            <p:nvPr/>
          </p:nvSpPr>
          <p:spPr bwMode="auto">
            <a:xfrm rot="-2760541">
              <a:off x="1368" y="1752"/>
              <a:ext cx="432" cy="288"/>
            </a:xfrm>
            <a:prstGeom prst="leftArrow">
              <a:avLst>
                <a:gd name="adj1" fmla="val 50000"/>
                <a:gd name="adj2" fmla="val 37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77" name="AutoShape 4"/>
            <p:cNvSpPr>
              <a:spLocks noChangeArrowheads="1"/>
            </p:cNvSpPr>
            <p:nvPr/>
          </p:nvSpPr>
          <p:spPr bwMode="auto">
            <a:xfrm rot="-8472207">
              <a:off x="2304" y="1776"/>
              <a:ext cx="432" cy="288"/>
            </a:xfrm>
            <a:prstGeom prst="leftArrow">
              <a:avLst>
                <a:gd name="adj1" fmla="val 50000"/>
                <a:gd name="adj2" fmla="val 375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eaLnBrk="1" hangingPunct="1">
                <a:defRPr/>
              </a:pPr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2559747" y="699544"/>
            <a:ext cx="3687227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kumimoji="1" lang="zh-CN" altLang="en-US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数据收集的途径有</a:t>
            </a:r>
            <a:r>
              <a:rPr kumimoji="1" lang="en-US" altLang="zh-CN" sz="32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kumimoji="1" lang="en-US" altLang="zh-CN" sz="32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578" name="Text Box 10"/>
          <p:cNvSpPr txBox="1">
            <a:spLocks noChangeArrowheads="1"/>
          </p:cNvSpPr>
          <p:nvPr/>
        </p:nvSpPr>
        <p:spPr bwMode="auto">
          <a:xfrm>
            <a:off x="1187624" y="2741404"/>
            <a:ext cx="3343832" cy="10772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观察、测量、调查、 </a:t>
            </a:r>
            <a:r>
              <a:rPr kumimoji="1"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实</a:t>
            </a: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验等</a:t>
            </a:r>
            <a:endParaRPr kumimoji="1"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579" name="Text Box 11"/>
          <p:cNvSpPr txBox="1">
            <a:spLocks noChangeArrowheads="1"/>
          </p:cNvSpPr>
          <p:nvPr/>
        </p:nvSpPr>
        <p:spPr bwMode="auto">
          <a:xfrm>
            <a:off x="4615688" y="2125853"/>
            <a:ext cx="3706895" cy="169277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endParaRPr kumimoji="1" lang="en-US" altLang="zh-CN" sz="24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查阅文献资料、使用互联网查询</a:t>
            </a:r>
            <a:r>
              <a:rPr kumimoji="1"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endParaRPr kumimoji="1"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580" name="Rectangle 12"/>
          <p:cNvSpPr>
            <a:spLocks noChangeArrowheads="1"/>
          </p:cNvSpPr>
          <p:nvPr/>
        </p:nvSpPr>
        <p:spPr bwMode="auto">
          <a:xfrm>
            <a:off x="1547668" y="1995688"/>
            <a:ext cx="203934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3200" b="1" dirty="0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直接途径</a:t>
            </a:r>
            <a:r>
              <a:rPr kumimoji="1" lang="en-US" altLang="zh-CN" sz="3200" b="1" dirty="0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kumimoji="1" lang="en-US" altLang="zh-CN" sz="3200" b="1" dirty="0"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581" name="Rectangle 13"/>
          <p:cNvSpPr>
            <a:spLocks noChangeArrowheads="1"/>
          </p:cNvSpPr>
          <p:nvPr/>
        </p:nvSpPr>
        <p:spPr bwMode="auto">
          <a:xfrm>
            <a:off x="4788028" y="1995688"/>
            <a:ext cx="2039341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kumimoji="1" lang="zh-CN" altLang="en-US" sz="3200" b="1" dirty="0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间接途径</a:t>
            </a:r>
            <a:r>
              <a:rPr kumimoji="1" lang="en-US" altLang="zh-CN" sz="3200" b="1" dirty="0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kumimoji="1" lang="en-US" altLang="zh-CN" sz="3200" b="1" dirty="0"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9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7" grpId="0"/>
      <p:bldP spid="109578" grpId="0" bldLvl="0" animBg="1"/>
      <p:bldP spid="109579" grpId="0" bldLvl="0" animBg="1"/>
      <p:bldP spid="109580" grpId="0" bldLvl="0" animBg="1"/>
      <p:bldP spid="10958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6" name="文本框 13"/>
          <p:cNvSpPr txBox="1">
            <a:spLocks noChangeArrowheads="1"/>
          </p:cNvSpPr>
          <p:nvPr/>
        </p:nvSpPr>
        <p:spPr bwMode="auto">
          <a:xfrm>
            <a:off x="3163416" y="339504"/>
            <a:ext cx="33528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简单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统计表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7654" name="TextBox 29"/>
          <p:cNvSpPr txBox="1">
            <a:spLocks noChangeArrowheads="1"/>
          </p:cNvSpPr>
          <p:nvPr/>
        </p:nvSpPr>
        <p:spPr bwMode="auto">
          <a:xfrm>
            <a:off x="414185" y="843560"/>
            <a:ext cx="7398179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班里要举行联欢会，班委会决定买两种水果。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138244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8768" y="1563638"/>
            <a:ext cx="7265640" cy="291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66dc94bd-7aaa-4e2b-93b0-df58657c604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1493</Words>
  <Application>WPS 演示</Application>
  <PresentationFormat>全屏显示(16:9)</PresentationFormat>
  <Paragraphs>385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Times New Roman</vt:lpstr>
      <vt:lpstr>Calibri</vt:lpstr>
      <vt:lpstr>楷体_GB2312</vt:lpstr>
      <vt:lpstr>新宋体</vt:lpstr>
      <vt:lpstr>Arial Unicode MS</vt:lpstr>
      <vt:lpstr>Times New Roman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这组数据,杭州水文监测部门是用什么方法收集得到的呢?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215</cp:revision>
  <dcterms:created xsi:type="dcterms:W3CDTF">2018-07-24T12:10:00Z</dcterms:created>
  <dcterms:modified xsi:type="dcterms:W3CDTF">2023-02-05T09:05:05Z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36E128F913D941E0903BD143A00E629A</vt:lpwstr>
  </property>
</Properties>
</file>