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0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9" r:id="rId20"/>
    <p:sldId id="306" r:id="rId21"/>
    <p:sldId id="307" r:id="rId22"/>
    <p:sldId id="305" r:id="rId23"/>
    <p:sldId id="311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407" autoAdjust="0"/>
  </p:normalViewPr>
  <p:slideViewPr>
    <p:cSldViewPr>
      <p:cViewPr varScale="1">
        <p:scale>
          <a:sx n="147" d="100"/>
          <a:sy n="147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数据的收集和整理 复式统计表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2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491" y="2211710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93330" y="1142436"/>
            <a:ext cx="4255011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数据的收集和整理</a:t>
            </a:r>
            <a:endParaRPr lang="zh-CN" altLang="en-US" sz="4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759189" y="1123381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文本框 1"/>
          <p:cNvSpPr txBox="1">
            <a:spLocks noChangeArrowheads="1"/>
          </p:cNvSpPr>
          <p:nvPr/>
        </p:nvSpPr>
        <p:spPr bwMode="auto">
          <a:xfrm>
            <a:off x="323528" y="339502"/>
            <a:ext cx="835292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全班同学身高和体重的调查结果中，你发现了哪些现象，想到了什么问题？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5576" y="2571750"/>
            <a:ext cx="777686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综合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全班同学的身高和体重的调查结果，同学们要注意合理饮食。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1707654"/>
            <a:ext cx="794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男生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整体身体高过女生，全班不少同学超重了。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</a:t>
            </a:r>
            <a:endParaRPr lang="en-US" altLang="zh-CN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36"/>
          <p:cNvSpPr txBox="1">
            <a:spLocks noChangeArrowheads="1"/>
          </p:cNvSpPr>
          <p:nvPr/>
        </p:nvSpPr>
        <p:spPr bwMode="auto">
          <a:xfrm>
            <a:off x="936493" y="843558"/>
            <a:ext cx="7215188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542925" indent="-542925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．体育课上，同学们进行了一分钟跳绳比赛，成绩如下。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单位：下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1339850" indent="-79692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男生：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76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66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74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67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79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81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64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1339850" indent="-79692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女生：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67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69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68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70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76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81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 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73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75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79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88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79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81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84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72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69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73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64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把全班同学比赛的成绩进行整理，填在下表中。</a:t>
            </a:r>
            <a:endParaRPr lang="zh-CN" altLang="en-US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36493" y="3420253"/>
          <a:ext cx="7200900" cy="971550"/>
        </p:xfrm>
        <a:graphic>
          <a:graphicData uri="http://schemas.openxmlformats.org/drawingml/2006/table">
            <a:tbl>
              <a:tblPr/>
              <a:tblGrid>
                <a:gridCol w="1439863"/>
                <a:gridCol w="1081087"/>
                <a:gridCol w="1079500"/>
                <a:gridCol w="1079500"/>
                <a:gridCol w="1081088"/>
                <a:gridCol w="1439862"/>
              </a:tblGrid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成绩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下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61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66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71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及以上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男生人数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女生人数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724043" y="3667779"/>
            <a:ext cx="584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  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24043" y="3883802"/>
            <a:ext cx="584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36"/>
          <p:cNvSpPr txBox="1">
            <a:spLocks noChangeArrowheads="1"/>
          </p:cNvSpPr>
          <p:nvPr/>
        </p:nvSpPr>
        <p:spPr bwMode="auto">
          <a:xfrm>
            <a:off x="971600" y="1737370"/>
            <a:ext cx="7137400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男生的成绩在哪一段的人数最多？有多少人？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女生的成绩在哪一段的人数最少？有多少人？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71600" y="627534"/>
          <a:ext cx="7200900" cy="940048"/>
        </p:xfrm>
        <a:graphic>
          <a:graphicData uri="http://schemas.openxmlformats.org/drawingml/2006/table">
            <a:tbl>
              <a:tblPr/>
              <a:tblGrid>
                <a:gridCol w="1439863"/>
                <a:gridCol w="1081087"/>
                <a:gridCol w="1079500"/>
                <a:gridCol w="1079500"/>
                <a:gridCol w="1081088"/>
                <a:gridCol w="1439862"/>
              </a:tblGrid>
              <a:tr h="292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成绩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下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66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及以上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男生人数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女生人数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759150" y="843559"/>
            <a:ext cx="584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59150" y="1059583"/>
            <a:ext cx="584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8650" y="2291367"/>
            <a:ext cx="6083300" cy="559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男生的成绩在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76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～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段的人数最多，有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90998" y="3550245"/>
            <a:ext cx="6858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女生的成绩在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～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段的人数最少，有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36"/>
          <p:cNvSpPr txBox="1">
            <a:spLocks noChangeArrowheads="1"/>
          </p:cNvSpPr>
          <p:nvPr/>
        </p:nvSpPr>
        <p:spPr bwMode="auto">
          <a:xfrm>
            <a:off x="1035000" y="1779662"/>
            <a:ext cx="71374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～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段的人数中，女生比男生多多少人？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(5)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你还了解到哪些数学信息？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请你写出两条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7884" y="2333659"/>
            <a:ext cx="18902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－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50" y="3435846"/>
            <a:ext cx="69215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答案不唯一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及以上段的男生比女生少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人；在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76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～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段的男生比女生多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人。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971600" y="627534"/>
          <a:ext cx="7200900" cy="940048"/>
        </p:xfrm>
        <a:graphic>
          <a:graphicData uri="http://schemas.openxmlformats.org/drawingml/2006/table">
            <a:tbl>
              <a:tblPr/>
              <a:tblGrid>
                <a:gridCol w="1439863"/>
                <a:gridCol w="1081087"/>
                <a:gridCol w="1079500"/>
                <a:gridCol w="1079500"/>
                <a:gridCol w="1081088"/>
                <a:gridCol w="1439862"/>
              </a:tblGrid>
              <a:tr h="292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成绩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下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66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及以上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男生人数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女生人数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2759150" y="843559"/>
            <a:ext cx="584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59150" y="1059583"/>
            <a:ext cx="584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36"/>
          <p:cNvSpPr txBox="1">
            <a:spLocks noChangeArrowheads="1"/>
          </p:cNvSpPr>
          <p:nvPr/>
        </p:nvSpPr>
        <p:spPr bwMode="auto">
          <a:xfrm>
            <a:off x="395536" y="339502"/>
            <a:ext cx="828092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．下表是三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班展示墙上的“红花栏”。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～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号为男生，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～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号为女生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1294705"/>
            <a:ext cx="4591050" cy="329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6"/>
          <p:cNvSpPr txBox="1">
            <a:spLocks noChangeArrowheads="1"/>
          </p:cNvSpPr>
          <p:nvPr/>
        </p:nvSpPr>
        <p:spPr bwMode="auto">
          <a:xfrm>
            <a:off x="395537" y="411510"/>
            <a:ext cx="8602454" cy="3508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请你帮红红完成下面的统计表。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如果规定只要获得的红花超过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朵即可参选“三好学生”，那么这个班有多少名学生可以参选“三好学生”？在有资格的参选学生中，是男生多还是女生多？多多少人？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39977" name="Group 41"/>
          <p:cNvGraphicFramePr>
            <a:graphicFrameLocks noGrp="1"/>
          </p:cNvGraphicFramePr>
          <p:nvPr/>
        </p:nvGraphicFramePr>
        <p:xfrm>
          <a:off x="488032" y="1016958"/>
          <a:ext cx="8136904" cy="1115565"/>
        </p:xfrm>
        <a:graphic>
          <a:graphicData uri="http://schemas.openxmlformats.org/drawingml/2006/table">
            <a:tbl>
              <a:tblPr/>
              <a:tblGrid>
                <a:gridCol w="1792395"/>
                <a:gridCol w="896198"/>
                <a:gridCol w="896197"/>
                <a:gridCol w="967324"/>
                <a:gridCol w="1076386"/>
                <a:gridCol w="1074805"/>
                <a:gridCol w="1433599"/>
              </a:tblGrid>
              <a:tr h="371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红花朵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朵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10 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及以上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男生人数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女生人数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150575" y="3368925"/>
            <a:ext cx="67564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20(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男生：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11(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女生：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＋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男生多　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－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＝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2(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人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6264" y="1304989"/>
            <a:ext cx="61722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AutoNum type="arabicPlain" startAt="2"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      3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3     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sym typeface="Times New Roman" panose="02020603050405020304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0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　           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1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sym typeface="Times New Roman" panose="020206030504050203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36"/>
          <p:cNvSpPr txBox="1">
            <a:spLocks noChangeArrowheads="1"/>
          </p:cNvSpPr>
          <p:nvPr/>
        </p:nvSpPr>
        <p:spPr bwMode="auto">
          <a:xfrm>
            <a:off x="179512" y="411510"/>
            <a:ext cx="885698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．下面是三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班同学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分钟踢毽子成绩情况记录单。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单位：下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男生成绩：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36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26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45  48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64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44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40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55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女生成绩：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28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51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50  58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58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56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78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62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542925" indent="-542925"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根据上面的数据完成下面的统计表。</a:t>
            </a:r>
            <a:endParaRPr lang="zh-CN" altLang="en-US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55576" y="3270323"/>
          <a:ext cx="7677223" cy="1101627"/>
        </p:xfrm>
        <a:graphic>
          <a:graphicData uri="http://schemas.openxmlformats.org/drawingml/2006/table">
            <a:tbl>
              <a:tblPr/>
              <a:tblGrid>
                <a:gridCol w="1810726"/>
                <a:gridCol w="1267828"/>
                <a:gridCol w="1085797"/>
                <a:gridCol w="977217"/>
                <a:gridCol w="1087394"/>
                <a:gridCol w="1448261"/>
              </a:tblGrid>
              <a:tr h="3672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成绩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下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及以下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31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41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51</a:t>
                      </a: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～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及以上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2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男生人数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2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女生人数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6" marR="6858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915816" y="3537237"/>
            <a:ext cx="583264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7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 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7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  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36"/>
          <p:cNvSpPr txBox="1">
            <a:spLocks noChangeArrowheads="1"/>
          </p:cNvSpPr>
          <p:nvPr/>
        </p:nvSpPr>
        <p:spPr bwMode="auto">
          <a:xfrm>
            <a:off x="467543" y="588000"/>
            <a:ext cx="8111617" cy="31947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女生踢毽子成绩在哪个范围的人数最多？男生踢毽子成绩在哪个范围的人数最少？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你认为三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班的踢毽子成绩，是男生好，还是女生好，为什么？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435859"/>
            <a:ext cx="756084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女生踢毽子成绩在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51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～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60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的人数最多，男生踢毽子成绩在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60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以上的人数最少。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5235" y="3236059"/>
            <a:ext cx="748519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三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(2)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班女生的踢毽子成绩好。因为女生踢毽子成绩在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51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下及以上的人数较多。</a:t>
            </a:r>
            <a:endParaRPr lang="zh-CN" altLang="en-US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36"/>
          <p:cNvSpPr txBox="1">
            <a:spLocks noChangeArrowheads="1"/>
          </p:cNvSpPr>
          <p:nvPr/>
        </p:nvSpPr>
        <p:spPr bwMode="auto">
          <a:xfrm>
            <a:off x="360040" y="771550"/>
            <a:ext cx="8388424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indent="-35560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4)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你能再提出一个数学问题并解答出来吗？试试看。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021352"/>
            <a:ext cx="809042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(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答案不唯一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)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成绩在哪两个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范围的女生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人数一样多？答：在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41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～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50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和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60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/>
              </a:rPr>
              <a:t>以上的女生人数一样多。</a:t>
            </a:r>
            <a:endParaRPr lang="zh-CN" altLang="en-US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6"/>
          <p:cNvSpPr txBox="1">
            <a:spLocks noChangeArrowheads="1"/>
          </p:cNvSpPr>
          <p:nvPr/>
        </p:nvSpPr>
        <p:spPr bwMode="auto">
          <a:xfrm>
            <a:off x="467543" y="251232"/>
            <a:ext cx="8111618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判断。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贝贝在统计三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班同学期中考试数学成绩时，制作了如下统计表。对不对？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4036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4136" y="1995686"/>
            <a:ext cx="61722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://img3.imgtn.bdimg.com/it/u=1680459321,2750359115&amp;fm=214&amp;gp=0.jpg"/>
          <p:cNvSpPr>
            <a:spLocks noChangeAspect="1" noChangeArrowheads="1"/>
          </p:cNvSpPr>
          <p:nvPr/>
        </p:nvSpPr>
        <p:spPr bwMode="auto">
          <a:xfrm>
            <a:off x="144463" y="-108347"/>
            <a:ext cx="304800" cy="2286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7" name="AutoShape 2" descr="https://timgsa.baidu.com/timg?image&amp;quality=80&amp;size=b9999_10000&amp;sec=1508998611123&amp;di=b3db9fade4376d6182634ccaafbfb0d0&amp;imgtype=0&amp;src=http%3A%2F%2Fwww.234.cn%2Fuploadfile%2Fimages%2Fnews%2Fqbur5f1d.jpg"/>
          <p:cNvSpPr>
            <a:spLocks noChangeAspect="1" noChangeArrowheads="1"/>
          </p:cNvSpPr>
          <p:nvPr/>
        </p:nvSpPr>
        <p:spPr bwMode="auto">
          <a:xfrm>
            <a:off x="296863" y="59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8" name="AutoShape 4" descr="https://timgsa.baidu.com/timg?image&amp;quality=80&amp;size=b9999_10000&amp;sec=1508998611123&amp;di=b3db9fade4376d6182634ccaafbfb0d0&amp;imgtype=0&amp;src=http%3A%2F%2Fwww.234.cn%2Fuploadfile%2Fimages%2Fnews%2Fqbur5f1d.jpg"/>
          <p:cNvSpPr>
            <a:spLocks noChangeAspect="1" noChangeArrowheads="1"/>
          </p:cNvSpPr>
          <p:nvPr/>
        </p:nvSpPr>
        <p:spPr bwMode="auto">
          <a:xfrm>
            <a:off x="449263" y="1202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9" name="AutoShape 6" descr="https://timgsa.baidu.com/timg?image&amp;quality=80&amp;size=b9999_10000&amp;sec=1508998611123&amp;di=b3db9fade4376d6182634ccaafbfb0d0&amp;imgtype=0&amp;src=http%3A%2F%2Fwww.234.cn%2Fuploadfile%2Fimages%2Fnews%2Fqbur5f1d.jpg"/>
          <p:cNvSpPr>
            <a:spLocks noChangeAspect="1" noChangeArrowheads="1"/>
          </p:cNvSpPr>
          <p:nvPr/>
        </p:nvSpPr>
        <p:spPr bwMode="auto">
          <a:xfrm>
            <a:off x="601663" y="2345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0" name="AutoShape 2" descr="https://timgsa.baidu.com/timg?image&amp;quality=80&amp;size=b10000_10000&amp;sec=1508998988&amp;di=d49b79444c0856724c8c53fed6aaba32&amp;src=http://img.wangxiao.cn/bjupload/2014-01-13/1c7aed87-34b2-430b-b67f-340cc356df50.gif"/>
          <p:cNvSpPr>
            <a:spLocks noChangeAspect="1" noChangeArrowheads="1"/>
          </p:cNvSpPr>
          <p:nvPr/>
        </p:nvSpPr>
        <p:spPr bwMode="auto">
          <a:xfrm>
            <a:off x="754063" y="3488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1" name="AutoShape 2" descr="https://timgsa.baidu.com/timg?image&amp;quality=80&amp;size=b9999_10000&amp;sec=1509605776&amp;di=d6ca60bfa788a085e8443545d7336d5b&amp;imgtype=jpg&amp;er=1&amp;src=http%3A%2F%2Fwww.wotui.net%2Fupfiles%2F2010-1%2F20101811811955.jpg"/>
          <p:cNvSpPr>
            <a:spLocks noChangeAspect="1" noChangeArrowheads="1"/>
          </p:cNvSpPr>
          <p:nvPr/>
        </p:nvSpPr>
        <p:spPr bwMode="auto">
          <a:xfrm>
            <a:off x="906463" y="4631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2" name="AutoShape 2" descr="https://timgsa.baidu.com/timg?image&amp;quality=80&amp;size=b9999_10000&amp;sec=1509012719113&amp;di=01ecf6bf64606a7a40cf23953441b769&amp;imgtype=0&amp;src=http%3A%2F%2Fwgyxy.hznu.edu.cn%2Fupload%2FImage%2Fmrtp%2F5859459017.jpg"/>
          <p:cNvSpPr>
            <a:spLocks noChangeAspect="1" noChangeArrowheads="1"/>
          </p:cNvSpPr>
          <p:nvPr/>
        </p:nvSpPr>
        <p:spPr bwMode="auto">
          <a:xfrm>
            <a:off x="1058863" y="5774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3" name="AutoShape 2" descr="https://timgsa.baidu.com/timg?image&amp;quality=80&amp;size=b9999_10000&amp;sec=1509015947474&amp;di=f93047a5b54ed362303027dd224b5bcf&amp;imgtype=0&amp;src=http%3A%2F%2Fwww.czqsyyey.com%2FFiles%2FadminFiles%2F201021%2F2013%2F4-15%2F2013041516464427334.jpg"/>
          <p:cNvSpPr>
            <a:spLocks noChangeAspect="1" noChangeArrowheads="1"/>
          </p:cNvSpPr>
          <p:nvPr/>
        </p:nvSpPr>
        <p:spPr bwMode="auto">
          <a:xfrm>
            <a:off x="1211263" y="6917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34" name="AutoShape 4" descr="https://timgsa.baidu.com/timg?image&amp;quality=80&amp;size=b9999_10000&amp;sec=1509015947474&amp;di=f93047a5b54ed362303027dd224b5bcf&amp;imgtype=0&amp;src=http%3A%2F%2Fwww.czqsyyey.com%2FFiles%2FadminFiles%2F201021%2F2013%2F4-15%2F2013041516464427334.jpg"/>
          <p:cNvSpPr>
            <a:spLocks noChangeAspect="1" noChangeArrowheads="1"/>
          </p:cNvSpPr>
          <p:nvPr/>
        </p:nvSpPr>
        <p:spPr bwMode="auto">
          <a:xfrm>
            <a:off x="1363663" y="806054"/>
            <a:ext cx="3048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6635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5656" y="1153512"/>
            <a:ext cx="6235700" cy="350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3047072" y="555526"/>
            <a:ext cx="3685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这是在测量什么？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6"/>
          <p:cNvSpPr txBox="1">
            <a:spLocks noChangeArrowheads="1"/>
          </p:cNvSpPr>
          <p:nvPr/>
        </p:nvSpPr>
        <p:spPr bwMode="auto">
          <a:xfrm>
            <a:off x="755576" y="1851670"/>
            <a:ext cx="74948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73050" indent="-2730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kern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在给数据分段时，各段间的界限要分清，同一个数据，不能既出现在第一段中，又出现在第二段中。 </a:t>
            </a:r>
            <a:endParaRPr lang="zh-CN" altLang="en-US" sz="3200" b="1" kern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7482" y="90685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不对。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101" y="2338883"/>
            <a:ext cx="6832275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制作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复式统计表时，要先确定行数和列数，行数和列数要根据题中单式统计表反映的内容来确定，再填写原始数据并核对。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771800" y="1707654"/>
            <a:ext cx="360040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调查全班同学的左右眼视力情况，制成复式统计表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文本框 13"/>
          <p:cNvSpPr txBox="1">
            <a:spLocks noChangeArrowheads="1"/>
          </p:cNvSpPr>
          <p:nvPr/>
        </p:nvSpPr>
        <p:spPr bwMode="auto">
          <a:xfrm>
            <a:off x="3347864" y="546815"/>
            <a:ext cx="42176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复式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分段统计表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7654" name="TextBox 29"/>
          <p:cNvSpPr txBox="1">
            <a:spLocks noChangeArrowheads="1"/>
          </p:cNvSpPr>
          <p:nvPr/>
        </p:nvSpPr>
        <p:spPr bwMode="auto">
          <a:xfrm>
            <a:off x="899592" y="1131590"/>
            <a:ext cx="37914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测量全班同学的身高。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4848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5654" y="1707654"/>
            <a:ext cx="6282690" cy="237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26" name="Group 154"/>
          <p:cNvGraphicFramePr>
            <a:graphicFrameLocks noGrp="1"/>
          </p:cNvGraphicFramePr>
          <p:nvPr/>
        </p:nvGraphicFramePr>
        <p:xfrm>
          <a:off x="1619672" y="1071929"/>
          <a:ext cx="1907999" cy="3497822"/>
        </p:xfrm>
        <a:graphic>
          <a:graphicData uri="http://schemas.openxmlformats.org/drawingml/2006/table">
            <a:tbl>
              <a:tblPr/>
              <a:tblGrid>
                <a:gridCol w="609164"/>
                <a:gridCol w="609164"/>
                <a:gridCol w="689671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学号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性别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身高（</a:t>
                      </a: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cm</a:t>
                      </a: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）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119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4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5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133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118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7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135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9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10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556" name="文本框 1"/>
          <p:cNvSpPr txBox="1">
            <a:spLocks noChangeArrowheads="1"/>
          </p:cNvSpPr>
          <p:nvPr/>
        </p:nvSpPr>
        <p:spPr bwMode="auto">
          <a:xfrm>
            <a:off x="251520" y="411510"/>
            <a:ext cx="796760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）把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全班同学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的身高记录在下表中。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10" name="Group 154"/>
          <p:cNvGraphicFramePr>
            <a:graphicFrameLocks noGrp="1"/>
          </p:cNvGraphicFramePr>
          <p:nvPr/>
        </p:nvGraphicFramePr>
        <p:xfrm>
          <a:off x="3539356" y="1068580"/>
          <a:ext cx="1907999" cy="3501171"/>
        </p:xfrm>
        <a:graphic>
          <a:graphicData uri="http://schemas.openxmlformats.org/drawingml/2006/table">
            <a:tbl>
              <a:tblPr/>
              <a:tblGrid>
                <a:gridCol w="609164"/>
                <a:gridCol w="609164"/>
                <a:gridCol w="689671"/>
              </a:tblGrid>
              <a:tr h="5291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学号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性别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身高（</a:t>
                      </a: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cm</a:t>
                      </a: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）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135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139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137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15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127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17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19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20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154"/>
          <p:cNvGraphicFramePr>
            <a:graphicFrameLocks noGrp="1"/>
          </p:cNvGraphicFramePr>
          <p:nvPr/>
        </p:nvGraphicFramePr>
        <p:xfrm>
          <a:off x="5436096" y="1059582"/>
          <a:ext cx="1907999" cy="3501171"/>
        </p:xfrm>
        <a:graphic>
          <a:graphicData uri="http://schemas.openxmlformats.org/drawingml/2006/table">
            <a:tbl>
              <a:tblPr/>
              <a:tblGrid>
                <a:gridCol w="609164"/>
                <a:gridCol w="609164"/>
                <a:gridCol w="689671"/>
              </a:tblGrid>
              <a:tr h="5291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学号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性别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身高（</a:t>
                      </a: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cm</a:t>
                      </a: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）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133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23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24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25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26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27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131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28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29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129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2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30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122</a:t>
                      </a:r>
                      <a:endParaRPr kumimoji="0" lang="zh-CN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06" marR="91406" marT="34301" marB="3430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文本框 1"/>
          <p:cNvSpPr txBox="1">
            <a:spLocks noChangeArrowheads="1"/>
          </p:cNvSpPr>
          <p:nvPr/>
        </p:nvSpPr>
        <p:spPr bwMode="auto">
          <a:xfrm>
            <a:off x="107504" y="411510"/>
            <a:ext cx="8738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厘米一段整理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全班同学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的身高，填在下表中。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8290" y="1203598"/>
          <a:ext cx="7804150" cy="1353305"/>
        </p:xfrm>
        <a:graphic>
          <a:graphicData uri="http://schemas.openxmlformats.org/drawingml/2006/table">
            <a:tbl>
              <a:tblPr/>
              <a:tblGrid>
                <a:gridCol w="1619250"/>
                <a:gridCol w="1031875"/>
                <a:gridCol w="1030287"/>
                <a:gridCol w="1030288"/>
                <a:gridCol w="1030287"/>
                <a:gridCol w="1031875"/>
                <a:gridCol w="1030288"/>
              </a:tblGrid>
              <a:tr h="675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身高（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cm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120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及以下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121~125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126~130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131~135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136~140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及以上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5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人数（人）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6" marR="91436" marT="34310" marB="343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57" name="文本框 1"/>
          <p:cNvSpPr txBox="1">
            <a:spLocks noChangeArrowheads="1"/>
          </p:cNvSpPr>
          <p:nvPr/>
        </p:nvSpPr>
        <p:spPr bwMode="auto">
          <a:xfrm>
            <a:off x="323528" y="2715766"/>
            <a:ext cx="75977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74625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从上面的统计表中，你得到了哪些数学信息？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5055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164086"/>
            <a:ext cx="7875588" cy="113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>
          <a:xfrm>
            <a:off x="2498494" y="1845871"/>
            <a:ext cx="561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99421" y="1849944"/>
            <a:ext cx="561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63039" y="1858181"/>
            <a:ext cx="561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36889" y="1874859"/>
            <a:ext cx="561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17009" y="1849944"/>
            <a:ext cx="5616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25121" y="1874859"/>
            <a:ext cx="5616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文本框 1"/>
          <p:cNvSpPr txBox="1">
            <a:spLocks noChangeArrowheads="1"/>
          </p:cNvSpPr>
          <p:nvPr/>
        </p:nvSpPr>
        <p:spPr bwMode="auto">
          <a:xfrm>
            <a:off x="107504" y="392346"/>
            <a:ext cx="866649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）把全班同学的身高分男生、女生整理在下表中。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4364" y="1059582"/>
          <a:ext cx="7920037" cy="2025255"/>
        </p:xfrm>
        <a:graphic>
          <a:graphicData uri="http://schemas.openxmlformats.org/drawingml/2006/table">
            <a:tbl>
              <a:tblPr/>
              <a:tblGrid>
                <a:gridCol w="1439862"/>
                <a:gridCol w="1079500"/>
                <a:gridCol w="1081088"/>
                <a:gridCol w="1079500"/>
                <a:gridCol w="1079500"/>
                <a:gridCol w="1081087"/>
                <a:gridCol w="1079500"/>
              </a:tblGrid>
              <a:tr h="675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身高（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cm)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120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及以下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121~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125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126~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130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131~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135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136~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140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141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及以上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5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男生人数（人）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5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女生人数（人）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9" marR="91439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1589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421" y="3219822"/>
            <a:ext cx="7265987" cy="1041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2339752" y="1707654"/>
            <a:ext cx="659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0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08903" y="1756567"/>
            <a:ext cx="659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9992" y="1756566"/>
            <a:ext cx="659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8104" y="1756565"/>
            <a:ext cx="659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593160" y="1781299"/>
            <a:ext cx="659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68344" y="1781299"/>
            <a:ext cx="659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92106" y="2431373"/>
            <a:ext cx="50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83767" y="2431373"/>
            <a:ext cx="50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46435" y="2431373"/>
            <a:ext cx="50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08104" y="2444912"/>
            <a:ext cx="50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00676" y="2450062"/>
            <a:ext cx="50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8344" y="2450062"/>
            <a:ext cx="509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79" name="TextBox 29"/>
          <p:cNvSpPr txBox="1">
            <a:spLocks noChangeArrowheads="1"/>
          </p:cNvSpPr>
          <p:nvPr/>
        </p:nvSpPr>
        <p:spPr bwMode="auto">
          <a:xfrm>
            <a:off x="347365" y="267494"/>
            <a:ext cx="840109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调查全班同学的体重，分别整理在下面两个统计表中。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899592" y="987574"/>
            <a:ext cx="77048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三年级（      ）班男生、女生体重统计表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31782" name="Group 38"/>
          <p:cNvGraphicFramePr>
            <a:graphicFrameLocks noGrp="1"/>
          </p:cNvGraphicFramePr>
          <p:nvPr/>
        </p:nvGraphicFramePr>
        <p:xfrm>
          <a:off x="642565" y="1878316"/>
          <a:ext cx="7889875" cy="2181078"/>
        </p:xfrm>
        <a:graphic>
          <a:graphicData uri="http://schemas.openxmlformats.org/drawingml/2006/table">
            <a:tbl>
              <a:tblPr/>
              <a:tblGrid>
                <a:gridCol w="1354138"/>
                <a:gridCol w="1316037"/>
                <a:gridCol w="1260475"/>
                <a:gridCol w="1258888"/>
                <a:gridCol w="1260475"/>
                <a:gridCol w="1439862"/>
              </a:tblGrid>
              <a:tr h="617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Times New Roman" panose="02020603050405020304" pitchFamily="18" charset="0"/>
                        </a:rPr>
                        <a:t>体重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kg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25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Times New Roman" panose="02020603050405020304" pitchFamily="18" charset="0"/>
                        </a:rPr>
                        <a:t>及以下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26~30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31~35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36~40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41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Times New Roman" panose="02020603050405020304" pitchFamily="18" charset="0"/>
                        </a:rPr>
                        <a:t>及以上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Times New Roman" panose="02020603050405020304" pitchFamily="18" charset="0"/>
                        </a:rPr>
                        <a:t>男生人数（人）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Times New Roman" panose="02020603050405020304" pitchFamily="18" charset="0"/>
                        </a:rPr>
                        <a:t>女生人数（人）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2" marR="91442" marT="34329" marB="343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2348333" y="2501483"/>
            <a:ext cx="584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     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8333" y="3149555"/>
            <a:ext cx="584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9832" y="915566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二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文本框 1"/>
          <p:cNvSpPr txBox="1">
            <a:spLocks noChangeArrowheads="1"/>
          </p:cNvSpPr>
          <p:nvPr/>
        </p:nvSpPr>
        <p:spPr bwMode="auto">
          <a:xfrm>
            <a:off x="323528" y="558428"/>
            <a:ext cx="835292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上表中你了解到哪些信息？男生体重在哪一段的人数最多，在哪一段的人数最少？女生呢？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5536" y="2067694"/>
            <a:ext cx="748883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男生在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36-40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公斤段最多，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及以下最少。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5536" y="2571750"/>
            <a:ext cx="748883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女生在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36-40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公斤段最多，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及以下最少。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58914" y="451446"/>
            <a:ext cx="61420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三年级（     ）班学生体重统计表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33820" name="Group 28"/>
          <p:cNvGraphicFramePr>
            <a:graphicFrameLocks noGrp="1"/>
          </p:cNvGraphicFramePr>
          <p:nvPr/>
        </p:nvGraphicFramePr>
        <p:xfrm>
          <a:off x="747713" y="1211015"/>
          <a:ext cx="7740650" cy="868728"/>
        </p:xfrm>
        <a:graphic>
          <a:graphicData uri="http://schemas.openxmlformats.org/drawingml/2006/table">
            <a:tbl>
              <a:tblPr/>
              <a:tblGrid>
                <a:gridCol w="1620837"/>
                <a:gridCol w="1439863"/>
                <a:gridCol w="1079500"/>
                <a:gridCol w="1079500"/>
                <a:gridCol w="1081087"/>
                <a:gridCol w="1439863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体重（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kg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25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及以下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26~30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31~35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36~40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41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及以上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人数（人）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7" marR="91447" marT="34302" marB="343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650" name="文本框 1"/>
          <p:cNvSpPr txBox="1">
            <a:spLocks noChangeArrowheads="1"/>
          </p:cNvSpPr>
          <p:nvPr/>
        </p:nvSpPr>
        <p:spPr bwMode="auto">
          <a:xfrm>
            <a:off x="611560" y="2355726"/>
            <a:ext cx="82089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上表中你了解到哪些信息？体重在哪一段的人数最多，在哪一段的人数最少？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784" y="1491630"/>
            <a:ext cx="5842000" cy="5597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9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     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     </a:t>
            </a:r>
            <a:endParaRPr lang="en-US" altLang="zh-CN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1880" y="339502"/>
            <a:ext cx="57606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二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　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 </a:t>
            </a:r>
            <a:endParaRPr lang="en-US" altLang="zh-CN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83568" y="3345254"/>
            <a:ext cx="828092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班学生在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36-40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公斤段最多，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及以下最少。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14f235de-82c9-4b6f-b26c-7b02ac1742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2722</Words>
  <Application>WPS 演示</Application>
  <PresentationFormat>全屏显示(16:9)</PresentationFormat>
  <Paragraphs>653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Times New Roman</vt:lpstr>
      <vt:lpstr>Calibri</vt:lpstr>
      <vt:lpstr>Arial Unicode MS</vt:lpstr>
      <vt:lpstr>楷体_GB2312</vt:lpstr>
      <vt:lpstr>新宋体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218</cp:revision>
  <dcterms:created xsi:type="dcterms:W3CDTF">2018-07-24T12:10:00Z</dcterms:created>
  <dcterms:modified xsi:type="dcterms:W3CDTF">2023-02-05T09:05:54Z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D9857D05EA69436DBA70557ED5F2B24C</vt:lpwstr>
  </property>
</Properties>
</file>