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0" r:id="rId3"/>
    <p:sldId id="258" r:id="rId4"/>
    <p:sldId id="316" r:id="rId5"/>
    <p:sldId id="317" r:id="rId6"/>
    <p:sldId id="318" r:id="rId7"/>
    <p:sldId id="311" r:id="rId8"/>
    <p:sldId id="312" r:id="rId9"/>
    <p:sldId id="313" r:id="rId10"/>
    <p:sldId id="319" r:id="rId11"/>
    <p:sldId id="302" r:id="rId12"/>
    <p:sldId id="303" r:id="rId13"/>
    <p:sldId id="315" r:id="rId14"/>
    <p:sldId id="304" r:id="rId15"/>
    <p:sldId id="266" r:id="rId16"/>
    <p:sldId id="321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3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79912" cy="18002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小数的初步认识 长度与小数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8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image" Target="../media/image5.png"/><Relationship Id="rId1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8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8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774543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3360" y="598682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小数的初步认识</a:t>
            </a:r>
            <a:endParaRPr lang="zh-CN" altLang="en-US" sz="32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-2597" y="1203530"/>
            <a:ext cx="9137894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认识小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09822" y="1419624"/>
            <a:ext cx="3290570" cy="1917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1"/>
          <p:cNvSpPr txBox="1"/>
          <p:nvPr/>
        </p:nvSpPr>
        <p:spPr>
          <a:xfrm>
            <a:off x="827584" y="906857"/>
            <a:ext cx="3740150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0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23051" y="1491632"/>
            <a:ext cx="2856865" cy="176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4"/>
          <p:cNvSpPr txBox="1"/>
          <p:nvPr/>
        </p:nvSpPr>
        <p:spPr>
          <a:xfrm>
            <a:off x="849846" y="3245090"/>
            <a:ext cx="32890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天安门广场人民英雄纪念碑，高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37.94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2293" name="文本框 5"/>
          <p:cNvSpPr txBox="1"/>
          <p:nvPr/>
        </p:nvSpPr>
        <p:spPr>
          <a:xfrm>
            <a:off x="4379135" y="3252923"/>
            <a:ext cx="4238220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我国的“天宫”一号空间实验室，全长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10.4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米，重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8.5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2294" name="文本框 1"/>
          <p:cNvSpPr txBox="1"/>
          <p:nvPr/>
        </p:nvSpPr>
        <p:spPr>
          <a:xfrm>
            <a:off x="1105364" y="4083920"/>
            <a:ext cx="217049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十七点九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四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71367" y="4126311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十点四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6948267" y="4054303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八点五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"/>
          <p:cNvSpPr txBox="1"/>
          <p:nvPr/>
        </p:nvSpPr>
        <p:spPr>
          <a:xfrm>
            <a:off x="323528" y="330793"/>
            <a:ext cx="8496944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把下面国旗的长和宽写成以“米”为单位的数。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3314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36329" y="947953"/>
            <a:ext cx="2913459" cy="18073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85857" y="915568"/>
            <a:ext cx="3145631" cy="18514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4"/>
          <p:cNvSpPr txBox="1"/>
          <p:nvPr/>
        </p:nvSpPr>
        <p:spPr>
          <a:xfrm>
            <a:off x="827584" y="2643761"/>
            <a:ext cx="355740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学校每个星期一升起的国旗，长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分米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厘米，宽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分米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3317" name="文本框 5"/>
          <p:cNvSpPr txBox="1"/>
          <p:nvPr/>
        </p:nvSpPr>
        <p:spPr>
          <a:xfrm>
            <a:off x="4819622" y="2643760"/>
            <a:ext cx="365623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杨利伟在“神舟”五号飞船上展示的国旗，长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厘米，宽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904523" y="3806257"/>
            <a:ext cx="1224136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1.92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16695" y="3806257"/>
            <a:ext cx="1116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73092" y="3806257"/>
            <a:ext cx="1116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81189" y="3806257"/>
            <a:ext cx="1116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3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628" y="873263"/>
            <a:ext cx="856087" cy="1554473"/>
          </a:xfrm>
          <a:prstGeom prst="rect">
            <a:avLst/>
          </a:prstGeom>
          <a:noFill/>
        </p:spPr>
      </p:pic>
      <p:pic>
        <p:nvPicPr>
          <p:cNvPr id="28676" name="Picture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60" y="987104"/>
            <a:ext cx="1000693" cy="1433425"/>
          </a:xfrm>
          <a:prstGeom prst="rect">
            <a:avLst/>
          </a:prstGeom>
          <a:noFill/>
        </p:spPr>
      </p:pic>
      <p:pic>
        <p:nvPicPr>
          <p:cNvPr id="28675" name="Picture 5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3" y="1321875"/>
            <a:ext cx="1130921" cy="881453"/>
          </a:xfrm>
          <a:prstGeom prst="rect">
            <a:avLst/>
          </a:prstGeom>
          <a:noFill/>
        </p:spPr>
      </p:pic>
      <p:pic>
        <p:nvPicPr>
          <p:cNvPr id="28673" name="Picture 6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9" y="818470"/>
            <a:ext cx="770243" cy="1504661"/>
          </a:xfrm>
          <a:prstGeom prst="rect">
            <a:avLst/>
          </a:prstGeom>
          <a:noFill/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90101"/>
            <a:ext cx="338554" cy="2769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7421" y="2523551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角   宽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）米     （    ）元  （    ）米    （   ）元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536" y="267496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把下面的数改写成小数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7"/>
          <p:cNvSpPr txBox="1"/>
          <p:nvPr/>
        </p:nvSpPr>
        <p:spPr>
          <a:xfrm>
            <a:off x="1115616" y="3243631"/>
            <a:ext cx="6480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5.7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7"/>
          <p:cNvSpPr txBox="1"/>
          <p:nvPr/>
        </p:nvSpPr>
        <p:spPr>
          <a:xfrm>
            <a:off x="3275856" y="3243631"/>
            <a:ext cx="7920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24.5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5076056" y="3243631"/>
            <a:ext cx="864096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0.18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文本框 7"/>
          <p:cNvSpPr txBox="1"/>
          <p:nvPr/>
        </p:nvSpPr>
        <p:spPr>
          <a:xfrm>
            <a:off x="7308304" y="3243631"/>
            <a:ext cx="6480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3.9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3"/>
          <p:cNvSpPr txBox="1"/>
          <p:nvPr/>
        </p:nvSpPr>
        <p:spPr>
          <a:xfrm>
            <a:off x="526008" y="339504"/>
            <a:ext cx="1309688" cy="584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连线。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8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35844" y="802458"/>
            <a:ext cx="6858000" cy="35694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6025754" y="845195"/>
            <a:ext cx="1893094" cy="840705"/>
          </a:xfrm>
          <a:prstGeom prst="wedgeRoundRectCallout">
            <a:avLst>
              <a:gd name="adj1" fmla="val -21199"/>
              <a:gd name="adj2" fmla="val 77571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整数到这儿来。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341" name="文本框 13"/>
          <p:cNvSpPr txBox="1"/>
          <p:nvPr/>
        </p:nvSpPr>
        <p:spPr>
          <a:xfrm>
            <a:off x="2241951" y="3793306"/>
            <a:ext cx="5439965" cy="41549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1.3    0.2     8.2    0.03    18.5    38    8      0.94</a:t>
            </a:r>
            <a:endParaRPr lang="zh-CN" altLang="en-US" sz="21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2650331" y="2075234"/>
            <a:ext cx="1081088" cy="753666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3345656" y="2075236"/>
            <a:ext cx="482204" cy="871538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3779916" y="2069332"/>
            <a:ext cx="39291" cy="813197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 flipV="1">
            <a:off x="3923928" y="2141338"/>
            <a:ext cx="1062038" cy="639366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V="1">
            <a:off x="5697145" y="2075236"/>
            <a:ext cx="39291" cy="813197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H="1" flipV="1">
            <a:off x="5580116" y="2141340"/>
            <a:ext cx="454819" cy="740569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 flipV="1">
            <a:off x="4067944" y="2069330"/>
            <a:ext cx="2759076" cy="884586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V="1">
            <a:off x="4139954" y="2141340"/>
            <a:ext cx="39291" cy="813197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标注 25"/>
          <p:cNvSpPr/>
          <p:nvPr/>
        </p:nvSpPr>
        <p:spPr>
          <a:xfrm>
            <a:off x="810630" y="1611362"/>
            <a:ext cx="1893094" cy="840705"/>
          </a:xfrm>
          <a:prstGeom prst="wedgeRoundRectCallout">
            <a:avLst>
              <a:gd name="adj1" fmla="val 52732"/>
              <a:gd name="adj2" fmla="val -1229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lvl="0"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小数请进这里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3648" y="2430636"/>
            <a:ext cx="6120680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米分米厘米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可以用小数来表示，米分米之间的小点叫小数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03848" y="1601239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043608" y="1131592"/>
            <a:ext cx="68892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上一节课我们学的是人民币与小数，这节课我们探究长度与小数有什么关系？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9" name="图片 13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57202"/>
            <a:ext cx="19050" cy="28575"/>
          </a:xfrm>
          <a:prstGeom prst="rect">
            <a:avLst/>
          </a:prstGeom>
          <a:noFill/>
        </p:spPr>
      </p:pic>
      <p:pic>
        <p:nvPicPr>
          <p:cNvPr id="13318" name="图片 10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5775"/>
            <a:ext cx="19050" cy="19050"/>
          </a:xfrm>
          <a:prstGeom prst="rect">
            <a:avLst/>
          </a:prstGeom>
          <a:noFill/>
        </p:spPr>
      </p:pic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539552" y="1995686"/>
            <a:ext cx="8424936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7655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把下面商品的价钱写成以“元”为单位的数。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indent="37655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矿泉水       气球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书包        小刀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7655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角      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角  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角    </a:t>
            </a:r>
            <a:r>
              <a:rPr kumimoji="0" lang="zh-CN" alt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角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37655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＿＿ 元     ＿＿ 元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＿＿ 元     ＿＿ 元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1115616" y="3291832"/>
            <a:ext cx="7200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3275856" y="3291832"/>
            <a:ext cx="7200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6"/>
          <p:cNvSpPr txBox="1"/>
          <p:nvPr/>
        </p:nvSpPr>
        <p:spPr>
          <a:xfrm>
            <a:off x="4788024" y="3291832"/>
            <a:ext cx="864096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45.8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"/>
          <p:cNvSpPr txBox="1"/>
          <p:nvPr/>
        </p:nvSpPr>
        <p:spPr>
          <a:xfrm>
            <a:off x="6876256" y="3291832"/>
            <a:ext cx="864096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"/>
          <p:cNvSpPr txBox="1"/>
          <p:nvPr/>
        </p:nvSpPr>
        <p:spPr>
          <a:xfrm>
            <a:off x="179512" y="987576"/>
            <a:ext cx="8856984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把下面物品的长度写成以“米”为单位的数。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0242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53821" y="1779662"/>
            <a:ext cx="2008585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45800" y="1779663"/>
            <a:ext cx="1579959" cy="1046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61526" y="1857055"/>
            <a:ext cx="1810941" cy="9691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1012121" y="3377482"/>
            <a:ext cx="2507418" cy="4616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厘米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5851697" y="3377482"/>
            <a:ext cx="1888659" cy="4616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60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厘米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3661662" y="3377482"/>
            <a:ext cx="2042547" cy="4616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宽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厘米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1"/>
          <p:cNvSpPr txBox="1"/>
          <p:nvPr/>
        </p:nvSpPr>
        <p:spPr>
          <a:xfrm>
            <a:off x="2339752" y="1059414"/>
            <a:ext cx="2154436" cy="11518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厘 米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分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米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075" name="文本框 1"/>
          <p:cNvSpPr txBox="1"/>
          <p:nvPr/>
        </p:nvSpPr>
        <p:spPr>
          <a:xfrm>
            <a:off x="3158386" y="2280283"/>
            <a:ext cx="110799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9   5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76" name="文本框 1"/>
          <p:cNvSpPr txBox="1"/>
          <p:nvPr/>
        </p:nvSpPr>
        <p:spPr>
          <a:xfrm>
            <a:off x="3158386" y="2753126"/>
            <a:ext cx="110799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3158390" y="3222067"/>
            <a:ext cx="723275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6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03503" y="2883801"/>
            <a:ext cx="1476613" cy="10044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云形标注 10"/>
          <p:cNvSpPr/>
          <p:nvPr/>
        </p:nvSpPr>
        <p:spPr>
          <a:xfrm>
            <a:off x="5868144" y="2646002"/>
            <a:ext cx="2880320" cy="1177419"/>
          </a:xfrm>
          <a:prstGeom prst="cloudCallout">
            <a:avLst>
              <a:gd name="adj1" fmla="val -61842"/>
              <a:gd name="adj2" fmla="val 1001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这个“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”可以不写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。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3" name="图片 2" descr="3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9034" y="915568"/>
            <a:ext cx="1707160" cy="1364713"/>
          </a:xfrm>
          <a:prstGeom prst="rect">
            <a:avLst/>
          </a:prstGeom>
        </p:spPr>
      </p:pic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4644008" y="699542"/>
            <a:ext cx="4248472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把米分米厘米用竖式列好，依次写上长度，在米的右下方点上小数点，没有的用数位用</a:t>
            </a:r>
            <a:r>
              <a:rPr lang="en-US" altLang="zh-CN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代替。</a:t>
            </a:r>
            <a:endParaRPr lang="zh-CN" altLang="en-US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3347438" y="2280282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3416970" y="2772898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3373830" y="3222067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476517" y="2280281"/>
            <a:ext cx="219803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厘米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1" name="文本框 1"/>
          <p:cNvSpPr txBox="1">
            <a:spLocks noChangeArrowheads="1"/>
          </p:cNvSpPr>
          <p:nvPr/>
        </p:nvSpPr>
        <p:spPr bwMode="auto">
          <a:xfrm>
            <a:off x="505928" y="3191924"/>
            <a:ext cx="157927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60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厘米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476520" y="2732690"/>
            <a:ext cx="1733167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厘米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3910810" y="3246198"/>
            <a:ext cx="33855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3075" grpId="0"/>
      <p:bldP spid="3076" grpId="0"/>
      <p:bldP spid="8" grpId="0"/>
      <p:bldP spid="11" grpId="0" bldLvl="0" animBg="1"/>
      <p:bldP spid="17" grpId="0"/>
      <p:bldP spid="16" grpId="0"/>
      <p:bldP spid="18" grpId="0"/>
      <p:bldP spid="19" grpId="0"/>
      <p:bldP spid="20" grpId="0" animBg="1"/>
      <p:bldP spid="21" grpId="0" animBg="1"/>
      <p:bldP spid="22" grpId="0" animBg="1"/>
      <p:bldP spid="23" grpId="0"/>
      <p:bldP spid="2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57316" y="483518"/>
            <a:ext cx="2008585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49295" y="483519"/>
            <a:ext cx="1579959" cy="1046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65022" y="560911"/>
            <a:ext cx="1810941" cy="9691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1115616" y="1803724"/>
            <a:ext cx="2507418" cy="4616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厘米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5955192" y="1803724"/>
            <a:ext cx="1888659" cy="4616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60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厘米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3765157" y="1803724"/>
            <a:ext cx="2042547" cy="4616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宽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厘米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1604020" y="2523802"/>
            <a:ext cx="16561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1.95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3980284" y="2523802"/>
            <a:ext cx="16561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6068516" y="2523802"/>
            <a:ext cx="16561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"/>
          <p:cNvSpPr txBox="1">
            <a:spLocks noChangeArrowheads="1"/>
          </p:cNvSpPr>
          <p:nvPr/>
        </p:nvSpPr>
        <p:spPr bwMode="auto">
          <a:xfrm>
            <a:off x="323528" y="3075808"/>
            <a:ext cx="842394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米对应整数写法，分米厘米对应小数点后第一和第二位，哪一位没有用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代替，小数末尾的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可省略。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极速截图201809121058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31617" y="411512"/>
            <a:ext cx="5804883" cy="3746711"/>
          </a:xfrm>
          <a:prstGeom prst="rect">
            <a:avLst/>
          </a:prstGeom>
        </p:spPr>
      </p:pic>
      <p:sp>
        <p:nvSpPr>
          <p:cNvPr id="11" name="文本框 1"/>
          <p:cNvSpPr txBox="1"/>
          <p:nvPr/>
        </p:nvSpPr>
        <p:spPr>
          <a:xfrm>
            <a:off x="395536" y="2121701"/>
            <a:ext cx="4464496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你在哪里见到过小数，能说出它们表示的意思吗？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1115616" y="4011910"/>
            <a:ext cx="698477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表示限制车辆通过的高度不能超过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极速截图201809121059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39752" y="339502"/>
            <a:ext cx="4680520" cy="4379936"/>
          </a:xfrm>
          <a:prstGeom prst="rect">
            <a:avLst/>
          </a:prstGeom>
        </p:spPr>
      </p:pic>
      <p:sp>
        <p:nvSpPr>
          <p:cNvPr id="9" name="文本框 6"/>
          <p:cNvSpPr txBox="1"/>
          <p:nvPr/>
        </p:nvSpPr>
        <p:spPr>
          <a:xfrm>
            <a:off x="6516220" y="2262050"/>
            <a:ext cx="1186611" cy="181588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视力：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539552" y="1923680"/>
            <a:ext cx="2448272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表示视力的高低是多少。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极速截图201809121055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896402"/>
            <a:ext cx="4320480" cy="2052228"/>
          </a:xfrm>
          <a:prstGeom prst="rect">
            <a:avLst/>
          </a:prstGeom>
        </p:spPr>
      </p:pic>
      <p:pic>
        <p:nvPicPr>
          <p:cNvPr id="3" name="图片 2" descr="极速截图201809121056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952" y="267495"/>
            <a:ext cx="3456384" cy="4355044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2339752" y="2768612"/>
            <a:ext cx="1656184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净含量：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极速截图20180912110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78912" y="1275608"/>
            <a:ext cx="2465088" cy="215491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75660" y="3920738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表示有多少果汁。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0124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5540" y="555528"/>
            <a:ext cx="5526239" cy="3717652"/>
          </a:xfrm>
          <a:prstGeom prst="rect">
            <a:avLst/>
          </a:prstGeom>
        </p:spPr>
      </p:pic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3707904" y="2643758"/>
            <a:ext cx="2160240" cy="1055608"/>
          </a:xfrm>
          <a:prstGeom prst="wedgeRoundRectCallout">
            <a:avLst>
              <a:gd name="adj1" fmla="val 5198"/>
              <a:gd name="adj2" fmla="val -119359"/>
              <a:gd name="adj3" fmla="val 16667"/>
            </a:avLst>
          </a:prstGeom>
          <a:solidFill>
            <a:srgbClr val="92D05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道路指示牌上有小数。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6156176" y="1419624"/>
            <a:ext cx="235449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限宽：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2.2 m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12164" y="1995688"/>
            <a:ext cx="307007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表示限制车辆通过</a:t>
            </a:r>
            <a:endParaRPr lang="en-US" altLang="zh-CN" sz="28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的宽度是不能超过</a:t>
            </a:r>
            <a:endParaRPr lang="en-US" altLang="zh-CN" sz="28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2.2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tags/tag1.xml><?xml version="1.0" encoding="utf-8"?>
<p:tagLst xmlns:p="http://schemas.openxmlformats.org/presentationml/2006/main">
  <p:tag name="KSO_WPP_MARK_KEY" val="ddbe7ccd-30ca-4b0a-8c60-97e6f0b848e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1038</Words>
  <Application>WPS 演示</Application>
  <PresentationFormat>全屏显示(16:9)</PresentationFormat>
  <Paragraphs>203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Times New Roman</vt:lpstr>
      <vt:lpstr>幼圆</vt:lpstr>
      <vt:lpstr>楷体_GB2312</vt:lpstr>
      <vt:lpstr>新宋体</vt:lpstr>
      <vt:lpstr>Calibri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《认识小数》小数的初步认识PPT教学课件(第2课时)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232</cp:revision>
  <dcterms:created xsi:type="dcterms:W3CDTF">2018-07-24T12:10:00Z</dcterms:created>
  <dcterms:modified xsi:type="dcterms:W3CDTF">2023-02-05T09:07:33Z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FFF0D12B6ADA446F8D455E6A8F0D316D</vt:lpwstr>
  </property>
</Properties>
</file>