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4"/>
  </p:notesMasterIdLst>
  <p:sldIdLst>
    <p:sldId id="369" r:id="rId3"/>
    <p:sldId id="299" r:id="rId4"/>
    <p:sldId id="380" r:id="rId5"/>
    <p:sldId id="420" r:id="rId6"/>
    <p:sldId id="392" r:id="rId7"/>
    <p:sldId id="404" r:id="rId8"/>
    <p:sldId id="405" r:id="rId9"/>
    <p:sldId id="411" r:id="rId10"/>
    <p:sldId id="412" r:id="rId11"/>
    <p:sldId id="413" r:id="rId12"/>
    <p:sldId id="406" r:id="rId13"/>
    <p:sldId id="407" r:id="rId14"/>
    <p:sldId id="422" r:id="rId15"/>
    <p:sldId id="408" r:id="rId16"/>
    <p:sldId id="418" r:id="rId17"/>
    <p:sldId id="419" r:id="rId18"/>
    <p:sldId id="399" r:id="rId19"/>
    <p:sldId id="415" r:id="rId20"/>
    <p:sldId id="398" r:id="rId21"/>
    <p:sldId id="359" r:id="rId22"/>
    <p:sldId id="277" r:id="rId23"/>
  </p:sldIdLst>
  <p:sldSz cx="12192000" cy="6858000"/>
  <p:notesSz cx="7103745" cy="10234295"/>
  <p:embeddedFontLst>
    <p:embeddedFont>
      <p:font typeface="楷体" panose="02010609060101010101" pitchFamily="49" charset="-122"/>
      <p:regular r:id="rId28"/>
    </p:embeddedFont>
    <p:embeddedFont>
      <p:font typeface="微软雅黑" panose="020B0503020204020204" pitchFamily="34" charset="-122"/>
      <p:regular r:id="rId29"/>
    </p:embeddedFont>
    <p:embeddedFont>
      <p:font typeface="Cambria Math" panose="02040503050406030204" pitchFamily="18" charset="0"/>
      <p:regular r:id="rId30"/>
    </p:embeddedFont>
    <p:embeddedFont>
      <p:font typeface="Franklin Gothic Medium" panose="020B0603020102020204" charset="0"/>
      <p:regular r:id="rId31"/>
      <p:italic r:id="rId32"/>
    </p:embeddedFont>
    <p:embeddedFont>
      <p:font typeface="Calibri" panose="020F0502020204030204" charset="0"/>
      <p:regular r:id="rId33"/>
      <p:bold r:id="rId34"/>
      <p:italic r:id="rId35"/>
      <p:boldItalic r:id="rId36"/>
    </p:embeddedFont>
  </p:embeddedFontLst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E713"/>
    <a:srgbClr val="CC00CC"/>
    <a:srgbClr val="CCEDE4"/>
    <a:srgbClr val="FFFDEA"/>
    <a:srgbClr val="E5F6FD"/>
    <a:srgbClr val="CCEEFB"/>
    <a:srgbClr val="C2E8B5"/>
    <a:srgbClr val="FBE5D6"/>
    <a:srgbClr val="FDEDC6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80" d="100"/>
          <a:sy n="80" d="100"/>
        </p:scale>
        <p:origin x="-1698" y="-8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font" Target="fonts/font9.fntdata"/><Relationship Id="rId35" Type="http://schemas.openxmlformats.org/officeDocument/2006/relationships/font" Target="fonts/font8.fntdata"/><Relationship Id="rId34" Type="http://schemas.openxmlformats.org/officeDocument/2006/relationships/font" Target="fonts/font7.fntdata"/><Relationship Id="rId33" Type="http://schemas.openxmlformats.org/officeDocument/2006/relationships/font" Target="fonts/font6.fntdata"/><Relationship Id="rId32" Type="http://schemas.openxmlformats.org/officeDocument/2006/relationships/font" Target="fonts/font5.fntdata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" Target="slides/slide1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B1636C-B82B-4EA1-82A4-44D18CBFC3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4942EA-8533-4FF3-AD87-4DC6A42C694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PT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圆角矩形 319"/>
          <p:cNvSpPr/>
          <p:nvPr userDrawn="1"/>
        </p:nvSpPr>
        <p:spPr>
          <a:xfrm>
            <a:off x="2172177" y="2013142"/>
            <a:ext cx="7847649" cy="2616303"/>
          </a:xfrm>
          <a:prstGeom prst="roundRect">
            <a:avLst>
              <a:gd name="adj" fmla="val 50000"/>
            </a:avLst>
          </a:prstGeom>
          <a:solidFill>
            <a:srgbClr val="82A3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cxnSp>
        <p:nvCxnSpPr>
          <p:cNvPr id="321" name="直接连接符 320"/>
          <p:cNvCxnSpPr/>
          <p:nvPr userDrawn="1"/>
        </p:nvCxnSpPr>
        <p:spPr>
          <a:xfrm>
            <a:off x="3504003" y="3348665"/>
            <a:ext cx="518399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 userDrawn="1"/>
        </p:nvSpPr>
        <p:spPr>
          <a:xfrm>
            <a:off x="4111888" y="4141828"/>
            <a:ext cx="4088533" cy="30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350" dirty="0">
              <a:solidFill>
                <a:srgbClr val="82A337"/>
              </a:solidFill>
            </a:endParaRPr>
          </a:p>
        </p:txBody>
      </p:sp>
      <p:sp>
        <p:nvSpPr>
          <p:cNvPr id="5" name="文本框 4"/>
          <p:cNvSpPr txBox="1"/>
          <p:nvPr userDrawn="1"/>
        </p:nvSpPr>
        <p:spPr>
          <a:xfrm>
            <a:off x="3887029" y="4185407"/>
            <a:ext cx="4352049" cy="300210"/>
          </a:xfrm>
          <a:prstGeom prst="rect">
            <a:avLst/>
          </a:prstGeom>
          <a:solidFill>
            <a:srgbClr val="82A337"/>
          </a:solidFill>
        </p:spPr>
        <p:txBody>
          <a:bodyPr wrap="square" rtlCol="0">
            <a:spAutoFit/>
          </a:bodyPr>
          <a:lstStyle/>
          <a:p>
            <a:endParaRPr lang="zh-CN" altLang="en-US" sz="135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227965" y="319406"/>
            <a:ext cx="11735435" cy="6332855"/>
          </a:xfrm>
          <a:prstGeom prst="roundRect">
            <a:avLst>
              <a:gd name="adj" fmla="val 14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14" name="矩形 313" hidden="1"/>
          <p:cNvSpPr/>
          <p:nvPr userDrawn="1"/>
        </p:nvSpPr>
        <p:spPr>
          <a:xfrm>
            <a:off x="123462" y="346498"/>
            <a:ext cx="11953079" cy="6396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24" name="矩形 323"/>
          <p:cNvSpPr/>
          <p:nvPr userDrawn="1"/>
        </p:nvSpPr>
        <p:spPr>
          <a:xfrm>
            <a:off x="560071" y="14605"/>
            <a:ext cx="19043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学习目标</a:t>
            </a:r>
            <a:endParaRPr lang="zh-CN" altLang="en-US" sz="32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导入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227965" y="319406"/>
            <a:ext cx="11735435" cy="6332855"/>
          </a:xfrm>
          <a:prstGeom prst="roundRect">
            <a:avLst>
              <a:gd name="adj" fmla="val 14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14" name="矩形 313" hidden="1"/>
          <p:cNvSpPr/>
          <p:nvPr userDrawn="1"/>
        </p:nvSpPr>
        <p:spPr>
          <a:xfrm>
            <a:off x="123462" y="346498"/>
            <a:ext cx="11953079" cy="6396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24" name="矩形 323"/>
          <p:cNvSpPr/>
          <p:nvPr userDrawn="1"/>
        </p:nvSpPr>
        <p:spPr>
          <a:xfrm>
            <a:off x="560071" y="14605"/>
            <a:ext cx="19043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课堂导入</a:t>
            </a:r>
            <a:endParaRPr lang="zh-CN" altLang="en-US" sz="32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新知探究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227965" y="319406"/>
            <a:ext cx="11735435" cy="6332855"/>
          </a:xfrm>
          <a:prstGeom prst="roundRect">
            <a:avLst>
              <a:gd name="adj" fmla="val 14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14" name="矩形 313" hidden="1"/>
          <p:cNvSpPr/>
          <p:nvPr userDrawn="1"/>
        </p:nvSpPr>
        <p:spPr>
          <a:xfrm>
            <a:off x="123462" y="346498"/>
            <a:ext cx="11953079" cy="6396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24" name="矩形 323"/>
          <p:cNvSpPr/>
          <p:nvPr userDrawn="1"/>
        </p:nvSpPr>
        <p:spPr>
          <a:xfrm>
            <a:off x="560071" y="14605"/>
            <a:ext cx="19043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新知探究</a:t>
            </a:r>
            <a:endParaRPr lang="zh-CN" altLang="en-US" sz="32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练习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227965" y="319406"/>
            <a:ext cx="11735435" cy="6332855"/>
          </a:xfrm>
          <a:prstGeom prst="roundRect">
            <a:avLst>
              <a:gd name="adj" fmla="val 14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14" name="矩形 313" hidden="1"/>
          <p:cNvSpPr/>
          <p:nvPr userDrawn="1"/>
        </p:nvSpPr>
        <p:spPr>
          <a:xfrm>
            <a:off x="123462" y="346498"/>
            <a:ext cx="11953079" cy="6396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24" name="矩形 323"/>
          <p:cNvSpPr/>
          <p:nvPr userDrawn="1"/>
        </p:nvSpPr>
        <p:spPr>
          <a:xfrm>
            <a:off x="560071" y="14605"/>
            <a:ext cx="19043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课堂练习</a:t>
            </a:r>
            <a:endParaRPr lang="zh-CN" altLang="en-US" sz="32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小结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227965" y="319406"/>
            <a:ext cx="11735435" cy="6332855"/>
          </a:xfrm>
          <a:prstGeom prst="roundRect">
            <a:avLst>
              <a:gd name="adj" fmla="val 14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14" name="矩形 313" hidden="1"/>
          <p:cNvSpPr/>
          <p:nvPr userDrawn="1"/>
        </p:nvSpPr>
        <p:spPr>
          <a:xfrm>
            <a:off x="123462" y="346498"/>
            <a:ext cx="11953079" cy="6396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24" name="矩形 323"/>
          <p:cNvSpPr/>
          <p:nvPr userDrawn="1"/>
        </p:nvSpPr>
        <p:spPr>
          <a:xfrm>
            <a:off x="560071" y="14605"/>
            <a:ext cx="19043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课堂小结</a:t>
            </a:r>
            <a:endParaRPr lang="zh-CN" altLang="en-US" sz="32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后作业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227965" y="319406"/>
            <a:ext cx="11735435" cy="6332855"/>
          </a:xfrm>
          <a:prstGeom prst="roundRect">
            <a:avLst>
              <a:gd name="adj" fmla="val 14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14" name="矩形 313" hidden="1"/>
          <p:cNvSpPr/>
          <p:nvPr userDrawn="1"/>
        </p:nvSpPr>
        <p:spPr>
          <a:xfrm>
            <a:off x="123462" y="346498"/>
            <a:ext cx="11953079" cy="6396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24" name="矩形 323"/>
          <p:cNvSpPr/>
          <p:nvPr userDrawn="1"/>
        </p:nvSpPr>
        <p:spPr>
          <a:xfrm>
            <a:off x="560071" y="14605"/>
            <a:ext cx="19043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课后作业</a:t>
            </a:r>
            <a:endParaRPr lang="zh-CN" altLang="en-US" sz="32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A1C4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4.png"/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31.jpe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1.png"/><Relationship Id="rId3" Type="http://schemas.openxmlformats.org/officeDocument/2006/relationships/image" Target="../media/image10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42671" y="2351282"/>
            <a:ext cx="7706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3600" b="1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长方形和正方形的面积</a:t>
            </a:r>
            <a:endParaRPr lang="zh-CN" altLang="en-US" sz="3600" b="1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65094" y="3531041"/>
            <a:ext cx="53226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</a:rPr>
              <a:t>面积和面积单位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对角圆角矩形 14"/>
          <p:cNvSpPr/>
          <p:nvPr/>
        </p:nvSpPr>
        <p:spPr>
          <a:xfrm>
            <a:off x="1125991" y="4613961"/>
            <a:ext cx="3038324" cy="940419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对角圆角矩形 22"/>
          <p:cNvSpPr/>
          <p:nvPr/>
        </p:nvSpPr>
        <p:spPr>
          <a:xfrm>
            <a:off x="4579670" y="4613960"/>
            <a:ext cx="3038324" cy="940419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对角圆角矩形 23"/>
          <p:cNvSpPr/>
          <p:nvPr/>
        </p:nvSpPr>
        <p:spPr>
          <a:xfrm>
            <a:off x="8070146" y="4613959"/>
            <a:ext cx="3038324" cy="940419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079470" y="923379"/>
            <a:ext cx="98449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找一找：生活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哪些物体表面的面积大约是</a:t>
            </a:r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平方分米？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69199" y="4613961"/>
            <a:ext cx="25337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用手比画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平方分米的大小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DEB"/>
              </a:clrFrom>
              <a:clrTo>
                <a:srgbClr val="FFFDE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2154" y="2215721"/>
            <a:ext cx="3274204" cy="215248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668354" y="4613963"/>
            <a:ext cx="26995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成人手掌的面积接近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平方分米。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DEA"/>
              </a:clrFrom>
              <a:clrTo>
                <a:srgbClr val="FFFDE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9337" y="2153900"/>
            <a:ext cx="2150065" cy="2276127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7987226" y="4613961"/>
            <a:ext cx="31212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粉笔盒上面的面积大约是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平方分米。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DEA"/>
              </a:clrFrom>
              <a:clrTo>
                <a:srgbClr val="FFFDE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2330" y="2216666"/>
            <a:ext cx="2425817" cy="215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3" grpId="0" animBg="1"/>
      <p:bldP spid="24" grpId="0" animBg="1"/>
      <p:bldP spid="17" grpId="0"/>
      <p:bldP spid="18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9137703" y="2332955"/>
            <a:ext cx="2271176" cy="2725114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/>
              <p:cNvSpPr txBox="1"/>
              <p:nvPr/>
            </p:nvSpPr>
            <p:spPr>
              <a:xfrm>
                <a:off x="993338" y="4878571"/>
                <a:ext cx="9553893" cy="15863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32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sz="32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sz="32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）边长是</a:t>
                </a:r>
                <a:r>
                  <a:rPr lang="en-US" altLang="zh-CN" sz="32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32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米的正方形，面积是</a:t>
                </a:r>
                <a:r>
                  <a:rPr lang="en-US" altLang="zh-CN" sz="32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32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平方米，</a:t>
                </a:r>
                <a:r>
                  <a:rPr lang="zh-CN" altLang="en-US" sz="32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平方米</a:t>
                </a:r>
                <a:r>
                  <a:rPr lang="zh-CN" altLang="en-US" sz="32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用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sSupPr>
                      <m:e>
                        <m:r>
                          <a:rPr lang="en-US" altLang="zh-CN" sz="3200" b="1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𝐦</m:t>
                        </m:r>
                      </m:e>
                      <m:sup>
                        <m:r>
                          <a:rPr lang="en-US" altLang="zh-CN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𝟐</m:t>
                        </m:r>
                      </m:sup>
                    </m:sSup>
                    <m:r>
                      <a:rPr lang="zh-CN" altLang="en-US" sz="32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表示。</m:t>
                    </m:r>
                  </m:oMath>
                </a14:m>
                <a:endParaRPr lang="zh-CN" altLang="en-US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6" name="文本框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3338" y="4878571"/>
                <a:ext cx="9553893" cy="1586396"/>
              </a:xfrm>
              <a:prstGeom prst="rect">
                <a:avLst/>
              </a:prstGeom>
              <a:blipFill rotWithShape="1">
                <a:blip r:embed="rId2"/>
                <a:stretch>
                  <a:fillRect l="-2" t="-32" r="5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/>
          <p:cNvSpPr txBox="1"/>
          <p:nvPr/>
        </p:nvSpPr>
        <p:spPr>
          <a:xfrm>
            <a:off x="858970" y="641592"/>
            <a:ext cx="104743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观察图片上老师手中拿着的正方形纸，猜一猜这张正方形纸的边长是多少？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云形标注 20"/>
          <p:cNvSpPr/>
          <p:nvPr/>
        </p:nvSpPr>
        <p:spPr>
          <a:xfrm>
            <a:off x="1584150" y="2361766"/>
            <a:ext cx="3680443" cy="879967"/>
          </a:xfrm>
          <a:prstGeom prst="cloudCallout">
            <a:avLst>
              <a:gd name="adj1" fmla="val -54257"/>
              <a:gd name="adj2" fmla="val 57049"/>
            </a:avLst>
          </a:prstGeom>
          <a:solidFill>
            <a:srgbClr val="C2E8B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zh-CN" altLang="en-US" sz="20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824297" y="2470940"/>
            <a:ext cx="3313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张纸的边长是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55716" y="3140134"/>
            <a:ext cx="778730" cy="1038306"/>
          </a:xfrm>
          <a:prstGeom prst="rect">
            <a:avLst/>
          </a:prstGeom>
        </p:spPr>
      </p:pic>
      <p:sp>
        <p:nvSpPr>
          <p:cNvPr id="24" name="云形标注 23"/>
          <p:cNvSpPr/>
          <p:nvPr/>
        </p:nvSpPr>
        <p:spPr>
          <a:xfrm>
            <a:off x="6096167" y="1946057"/>
            <a:ext cx="3230166" cy="1384995"/>
          </a:xfrm>
          <a:prstGeom prst="cloudCallout">
            <a:avLst>
              <a:gd name="adj1" fmla="val 66198"/>
              <a:gd name="adj2" fmla="val 29978"/>
            </a:avLst>
          </a:prstGeom>
          <a:solidFill>
            <a:srgbClr val="C2E8B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zh-CN" altLang="en-US" sz="20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339846" y="2115336"/>
            <a:ext cx="28671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这张正方形纸的面积是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平方米。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9678811" y="3880474"/>
                <a:ext cx="1314674" cy="5959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sSupPr>
                      <m:e>
                        <m:r>
                          <a:rPr lang="en-US" altLang="zh-CN" sz="3200" b="1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𝐦</m:t>
                        </m:r>
                      </m:e>
                      <m:sup>
                        <m:r>
                          <a:rPr lang="en-US" altLang="zh-CN" sz="32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𝟐</m:t>
                        </m:r>
                      </m:sup>
                    </m:sSup>
                  </m:oMath>
                </a14:m>
                <a:endPara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78811" y="3880474"/>
                <a:ext cx="1314674" cy="595932"/>
              </a:xfrm>
              <a:prstGeom prst="rect">
                <a:avLst/>
              </a:prstGeom>
              <a:blipFill rotWithShape="1">
                <a:blip r:embed="rId4"/>
                <a:stretch>
                  <a:fillRect l="-11" t="-105" r="28" b="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1" grpId="0" animBg="1"/>
      <p:bldP spid="22" grpId="0"/>
      <p:bldP spid="24" grpId="0" animBg="1"/>
      <p:bldP spid="25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/>
        </p:nvPicPr>
        <p:blipFill>
          <a:blip r:embed="rId1"/>
          <a:stretch>
            <a:fillRect/>
          </a:stretch>
        </p:blipFill>
        <p:spPr>
          <a:xfrm>
            <a:off x="725853" y="826824"/>
            <a:ext cx="3786406" cy="4021214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云形标注 21"/>
          <p:cNvSpPr/>
          <p:nvPr/>
        </p:nvSpPr>
        <p:spPr>
          <a:xfrm>
            <a:off x="5954421" y="826824"/>
            <a:ext cx="4689156" cy="2076463"/>
          </a:xfrm>
          <a:prstGeom prst="cloudCallout">
            <a:avLst>
              <a:gd name="adj1" fmla="val 52131"/>
              <a:gd name="adj2" fmla="val 45996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zh-CN" altLang="en-US" sz="20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578312" y="1153361"/>
            <a:ext cx="39315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请几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名同学站到这张正方形纸上，看一看，最多能站几名同学。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847348" y="2343126"/>
            <a:ext cx="979694" cy="1306259"/>
          </a:xfrm>
          <a:prstGeom prst="rect">
            <a:avLst/>
          </a:prstGeom>
        </p:spPr>
      </p:pic>
      <p:sp>
        <p:nvSpPr>
          <p:cNvPr id="24" name="云形标注 23"/>
          <p:cNvSpPr/>
          <p:nvPr/>
        </p:nvSpPr>
        <p:spPr>
          <a:xfrm>
            <a:off x="4427622" y="3915417"/>
            <a:ext cx="6419726" cy="1871772"/>
          </a:xfrm>
          <a:prstGeom prst="cloudCallout">
            <a:avLst>
              <a:gd name="adj1" fmla="val 47788"/>
              <a:gd name="adj2" fmla="val 35714"/>
            </a:avLst>
          </a:prstGeom>
          <a:solidFill>
            <a:srgbClr val="C2E8B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zh-CN" altLang="en-US" sz="20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023084" y="4155540"/>
            <a:ext cx="562049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一般情况下，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个小朋友手拉手围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成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的四边形的面积大约是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平方米，这张纸上最多能站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847348" y="5218972"/>
            <a:ext cx="960935" cy="12812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  <p:bldP spid="24" grpId="0" animBg="1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01485" y="903150"/>
            <a:ext cx="104515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平方厘米、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平方分米、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平方米都可以用来计量物体表面和平面图形的面积。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002749" y="2418302"/>
          <a:ext cx="10450286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3638"/>
                <a:gridCol w="5343846"/>
                <a:gridCol w="343280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面积单位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特点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应用举例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altLang="zh-CN" sz="2800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zh-CN" altLang="en-US" sz="28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8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8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altLang="zh-CN" sz="2800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zh-CN" altLang="en-US" sz="28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8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8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altLang="zh-CN" sz="2800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zh-CN" altLang="en-US" sz="28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8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8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002749" y="3139368"/>
            <a:ext cx="18636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02749" y="4122044"/>
            <a:ext cx="18636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平方分米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29023" y="5018753"/>
            <a:ext cx="18636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09628" y="2917003"/>
            <a:ext cx="52164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较小的面积单位，常用来测量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较小的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物体的表面和图形的面积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09628" y="3871110"/>
            <a:ext cx="52164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稍大的面积单位，常用来测量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稍大的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物体表面和图形的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面积。</a:t>
            </a:r>
            <a:endParaRPr lang="zh-CN" altLang="en-US" sz="2400" b="1" dirty="0"/>
          </a:p>
        </p:txBody>
      </p:sp>
      <p:sp>
        <p:nvSpPr>
          <p:cNvPr id="12" name="文本框 11"/>
          <p:cNvSpPr txBox="1"/>
          <p:nvPr/>
        </p:nvSpPr>
        <p:spPr>
          <a:xfrm>
            <a:off x="2709628" y="4836260"/>
            <a:ext cx="52164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较大的面积单位，常用来测量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较大的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物体表面和图形的面积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965251" y="2923924"/>
            <a:ext cx="3666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邮票的面积、火车票的面积、名片的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面积。</a:t>
            </a:r>
            <a:endParaRPr lang="zh-CN" altLang="en-US" sz="2400" b="1" dirty="0"/>
          </a:p>
        </p:txBody>
      </p:sp>
      <p:sp>
        <p:nvSpPr>
          <p:cNvPr id="14" name="文本框 13"/>
          <p:cNvSpPr txBox="1"/>
          <p:nvPr/>
        </p:nvSpPr>
        <p:spPr>
          <a:xfrm>
            <a:off x="8047983" y="3878031"/>
            <a:ext cx="33353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手帕的面积、课桌的面积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034921" y="4825217"/>
            <a:ext cx="35966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教室地面的面积、学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校操场的面积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1205282" y="799307"/>
            <a:ext cx="10239466" cy="10772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议一议：测量名片、课桌面、教室地面的面积，分别选用什么面积单位比较合适？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37865" y="2880413"/>
            <a:ext cx="2094797" cy="126540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7520631" y="2366774"/>
            <a:ext cx="3924117" cy="21754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1899" y="2240920"/>
            <a:ext cx="2569494" cy="230127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213614" y="4560227"/>
            <a:ext cx="162736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平方厘米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96592" y="4627069"/>
            <a:ext cx="162736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平方分米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986842" y="4627068"/>
            <a:ext cx="1261884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平方米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386017" y="5552742"/>
            <a:ext cx="6215066" cy="558522"/>
            <a:chOff x="2306813" y="5555949"/>
            <a:chExt cx="6215066" cy="558522"/>
          </a:xfrm>
        </p:grpSpPr>
        <p:sp>
          <p:nvSpPr>
            <p:cNvPr id="15" name="圆角矩形标注 14"/>
            <p:cNvSpPr/>
            <p:nvPr/>
          </p:nvSpPr>
          <p:spPr>
            <a:xfrm>
              <a:off x="2306813" y="5555949"/>
              <a:ext cx="6215066" cy="558522"/>
            </a:xfrm>
            <a:prstGeom prst="wedgeRoundRectCallout">
              <a:avLst>
                <a:gd name="adj1" fmla="val -55372"/>
                <a:gd name="adj2" fmla="val -5648"/>
                <a:gd name="adj3" fmla="val 16667"/>
              </a:avLst>
            </a:prstGeom>
            <a:solidFill>
              <a:srgbClr val="C2E8B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zh-CN" altLang="en-US" sz="2000" b="1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386018" y="5573600"/>
              <a:ext cx="57649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名片比较小，用平方厘米比较合适。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52701" y="5344097"/>
            <a:ext cx="929143" cy="1238858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306813" y="5534275"/>
            <a:ext cx="6215066" cy="576173"/>
            <a:chOff x="2306813" y="6260844"/>
            <a:chExt cx="6215066" cy="576173"/>
          </a:xfrm>
        </p:grpSpPr>
        <p:sp>
          <p:nvSpPr>
            <p:cNvPr id="18" name="圆角矩形标注 17"/>
            <p:cNvSpPr/>
            <p:nvPr/>
          </p:nvSpPr>
          <p:spPr>
            <a:xfrm>
              <a:off x="2306813" y="6278495"/>
              <a:ext cx="6215066" cy="558522"/>
            </a:xfrm>
            <a:prstGeom prst="wedgeRoundRectCallout">
              <a:avLst>
                <a:gd name="adj1" fmla="val -55372"/>
                <a:gd name="adj2" fmla="val -5648"/>
                <a:gd name="adj3" fmla="val 16667"/>
              </a:avLst>
            </a:prstGeom>
            <a:solidFill>
              <a:srgbClr val="C2E8B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zh-CN" altLang="en-US" sz="2000" b="1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386017" y="6260844"/>
              <a:ext cx="603039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课桌面稍大，用平方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分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米比较合适。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306813" y="5534275"/>
            <a:ext cx="6542219" cy="576173"/>
            <a:chOff x="2306813" y="6260844"/>
            <a:chExt cx="6294271" cy="576173"/>
          </a:xfrm>
        </p:grpSpPr>
        <p:sp>
          <p:nvSpPr>
            <p:cNvPr id="21" name="圆角矩形标注 20"/>
            <p:cNvSpPr/>
            <p:nvPr/>
          </p:nvSpPr>
          <p:spPr>
            <a:xfrm>
              <a:off x="2306813" y="6278495"/>
              <a:ext cx="6215066" cy="558522"/>
            </a:xfrm>
            <a:prstGeom prst="wedgeRoundRectCallout">
              <a:avLst>
                <a:gd name="adj1" fmla="val -55372"/>
                <a:gd name="adj2" fmla="val -5648"/>
                <a:gd name="adj3" fmla="val 16667"/>
              </a:avLst>
            </a:prstGeom>
            <a:solidFill>
              <a:srgbClr val="C2E8B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zh-CN" altLang="en-US" sz="2000" b="1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386017" y="6260844"/>
              <a:ext cx="62150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教室地面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比较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大，用平方厘米比较合适。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流程图: 文档 5"/>
          <p:cNvSpPr/>
          <p:nvPr/>
        </p:nvSpPr>
        <p:spPr>
          <a:xfrm>
            <a:off x="1750095" y="1237154"/>
            <a:ext cx="8428622" cy="4547937"/>
          </a:xfrm>
          <a:prstGeom prst="flowChartDocumen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36"/>
          <p:cNvSpPr txBox="1">
            <a:spLocks noChangeArrowheads="1"/>
          </p:cNvSpPr>
          <p:nvPr/>
        </p:nvSpPr>
        <p:spPr bwMode="auto">
          <a:xfrm>
            <a:off x="1750095" y="1133963"/>
            <a:ext cx="9639300" cy="40626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601345" indent="-601345" defTabSz="1219200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1.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填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上合适的单位名称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。</a:t>
            </a: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601345" indent="-601345" defTabSz="1219200">
              <a:lnSpc>
                <a:spcPct val="150000"/>
              </a:lnSpc>
            </a:pP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601345" indent="-601345" defTabSz="121920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）一张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元纸币的面积大约是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85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　　）。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601345" indent="-601345" defTabSz="121920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）足球场的面积大约是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500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　　）。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601345" indent="-601345" defTabSz="121920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）学校实验室的占地面积大约是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90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　　）。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601345" indent="-601345" defTabSz="121920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）直尺的面积约有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30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　　）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7641040" y="2579157"/>
                <a:ext cx="1052339" cy="5329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920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sSupPr>
                        <m:e>
                          <m:r>
                            <a:rPr lang="en-US" altLang="zh-CN" sz="2800" b="1" i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𝐜𝐦</m:t>
                          </m:r>
                        </m:e>
                        <m:sup>
                          <m: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41040" y="2579157"/>
                <a:ext cx="1052339" cy="532966"/>
              </a:xfrm>
              <a:prstGeom prst="rect">
                <a:avLst/>
              </a:prstGeom>
              <a:blipFill rotWithShape="1">
                <a:blip r:embed="rId1"/>
                <a:stretch>
                  <a:fillRect l="-8" t="-79" r="22" b="1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7025166" y="3249513"/>
            <a:ext cx="6158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200">
              <a:defRPr/>
            </a:pPr>
            <a:r>
              <a:rPr lang="en-US" altLang="zh-CN" sz="2800" b="1" kern="100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ourier New" panose="02070309020205020404"/>
              </a:rPr>
              <a:t>m</a:t>
            </a:r>
            <a:r>
              <a:rPr lang="en-US" altLang="zh-CN" sz="2800" b="1" kern="100" baseline="30000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ourier New" panose="02070309020205020404"/>
              </a:rPr>
              <a:t>2</a:t>
            </a:r>
            <a:endParaRPr lang="zh-CN" altLang="en-US" sz="2800" b="1" dirty="0">
              <a:solidFill>
                <a:prstClr val="black"/>
              </a:solidFill>
              <a:latin typeface="Cambria Math" panose="020405030504060302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167209" y="3892758"/>
            <a:ext cx="6078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200">
              <a:defRPr/>
            </a:pPr>
            <a:r>
              <a:rPr lang="en-US" altLang="zh-CN" sz="2800" b="1" kern="100" dirty="0" smtClean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ourier New" panose="02070309020205020404"/>
              </a:rPr>
              <a:t>m</a:t>
            </a:r>
            <a:r>
              <a:rPr lang="en-US" altLang="zh-CN" sz="2800" b="1" kern="100" baseline="30000" dirty="0" smtClean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ourier New" panose="02070309020205020404"/>
              </a:rPr>
              <a:t>2</a:t>
            </a:r>
            <a:endParaRPr lang="zh-CN" altLang="en-US" sz="2800" b="1" dirty="0">
              <a:solidFill>
                <a:prstClr val="black"/>
              </a:solidFill>
              <a:latin typeface="Cambria Math" panose="02040503050406030204" pitchFamily="18" charset="0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5972827" y="4540123"/>
                <a:ext cx="1052339" cy="5329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920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sSupPr>
                        <m:e>
                          <m:r>
                            <a:rPr lang="en-US" altLang="zh-CN" sz="2800" b="1" i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𝐜𝐦</m:t>
                          </m:r>
                        </m:e>
                        <m:sup>
                          <m:r>
                            <a:rPr lang="en-US" altLang="zh-CN" sz="28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2827" y="4540123"/>
                <a:ext cx="1052339" cy="532966"/>
              </a:xfrm>
              <a:prstGeom prst="rect">
                <a:avLst/>
              </a:prstGeom>
              <a:blipFill rotWithShape="1">
                <a:blip r:embed="rId1"/>
                <a:stretch>
                  <a:fillRect l="-2" t="-95" r="15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5437194" y="4431591"/>
            <a:ext cx="1567543" cy="631257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420979" y="3828855"/>
            <a:ext cx="1062446" cy="52322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288399" y="3248297"/>
            <a:ext cx="801189" cy="442828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937283" y="2629559"/>
            <a:ext cx="394605" cy="43825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136845" y="1903454"/>
            <a:ext cx="912640" cy="545621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714867" y="1873629"/>
            <a:ext cx="1062446" cy="558037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36"/>
          <p:cNvSpPr txBox="1">
            <a:spLocks noChangeArrowheads="1"/>
          </p:cNvSpPr>
          <p:nvPr/>
        </p:nvSpPr>
        <p:spPr bwMode="auto">
          <a:xfrm>
            <a:off x="538723" y="1158544"/>
            <a:ext cx="12816747" cy="39703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601345" indent="-601345" defTabSz="1219200">
              <a:lnSpc>
                <a:spcPct val="150000"/>
              </a:lnSpc>
            </a:pPr>
            <a:endParaRPr lang="en-US" altLang="zh-CN" sz="28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601345" indent="-601345" defTabSz="121920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）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平方米比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厘米大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。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		      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           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　）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601345" indent="-601345" defTabSz="121920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）一根旗杆高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13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平方米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。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		 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                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　）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601345" indent="-601345" defTabSz="121920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）一块展板的面积是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米。                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	   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　）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601345" indent="-601345" defTabSz="121920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）数学书封面的面积大约是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分米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。                     （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　）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601345" indent="-601345" defTabSz="121920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）单人床的面积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大约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是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2.3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平方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分米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。                  </a:t>
            </a: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　）</a:t>
            </a:r>
            <a:endParaRPr lang="zh-CN" alt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883335" y="1891038"/>
            <a:ext cx="8128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200">
              <a:defRPr/>
            </a:pPr>
            <a:r>
              <a:rPr lang="en-US" altLang="zh-CN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/>
              </a:rPr>
              <a:t>×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883334" y="2502736"/>
            <a:ext cx="8154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200">
              <a:defRPr/>
            </a:pPr>
            <a:r>
              <a:rPr lang="en-US" altLang="zh-CN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/>
              </a:rPr>
              <a:t>×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883334" y="3814611"/>
            <a:ext cx="812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200">
              <a:defRPr/>
            </a:pPr>
            <a:r>
              <a:rPr lang="en-US" altLang="zh-CN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/>
              </a:rPr>
              <a:t>×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83334" y="4485610"/>
            <a:ext cx="812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200">
              <a:defRPr/>
            </a:pPr>
            <a:r>
              <a:rPr lang="en-US" altLang="zh-CN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/>
              </a:rPr>
              <a:t>×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883335" y="3167905"/>
            <a:ext cx="8128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200">
              <a:defRPr/>
            </a:pPr>
            <a:r>
              <a:rPr lang="en-US" altLang="zh-CN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/>
              </a:rPr>
              <a:t>×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4563238" y="1757878"/>
            <a:ext cx="5634446" cy="543001"/>
          </a:xfrm>
          <a:prstGeom prst="wedgeRoundRectCallout">
            <a:avLst>
              <a:gd name="adj1" fmla="val -55940"/>
              <a:gd name="adj2" fmla="val 26777"/>
              <a:gd name="adj3" fmla="val 16667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1219200"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面积单位和长度单位不能比大小。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4969104" y="2449075"/>
            <a:ext cx="3997235" cy="498564"/>
          </a:xfrm>
          <a:prstGeom prst="wedgeRoundRectCallout">
            <a:avLst>
              <a:gd name="adj1" fmla="val -60161"/>
              <a:gd name="adj2" fmla="val -4388"/>
              <a:gd name="adj3" fmla="val 16667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1219200"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多少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不能用面积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5599179" y="3177548"/>
            <a:ext cx="4598505" cy="409773"/>
          </a:xfrm>
          <a:prstGeom prst="wedgeRoundRectCallout">
            <a:avLst>
              <a:gd name="adj1" fmla="val -56142"/>
              <a:gd name="adj2" fmla="val -12434"/>
              <a:gd name="adj3" fmla="val 16667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1219200"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面积多少不能用长度单位。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6701592" y="3797737"/>
            <a:ext cx="3772666" cy="513226"/>
          </a:xfrm>
          <a:prstGeom prst="wedgeRoundRectCallout">
            <a:avLst>
              <a:gd name="adj1" fmla="val -54608"/>
              <a:gd name="adj2" fmla="val 7203"/>
              <a:gd name="adj3" fmla="val 16667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1219200"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面积应该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6564000" y="5104613"/>
            <a:ext cx="4319334" cy="594205"/>
          </a:xfrm>
          <a:prstGeom prst="wedgeRoundRectCallout">
            <a:avLst>
              <a:gd name="adj1" fmla="val -57672"/>
              <a:gd name="adj2" fmla="val -42492"/>
              <a:gd name="adj3" fmla="val 16667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1219200"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面积单位应该是平方米。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9371" y="869543"/>
            <a:ext cx="34485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判断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9" grpId="0" animBg="1"/>
      <p:bldP spid="18" grpId="0" animBg="1"/>
      <p:bldP spid="17" grpId="0" animBg="1"/>
      <p:bldP spid="14" grpId="0" animBg="1"/>
      <p:bldP spid="13" grpId="0" animBg="1"/>
      <p:bldP spid="3" grpId="0"/>
      <p:bldP spid="4" grpId="0"/>
      <p:bldP spid="5" grpId="0"/>
      <p:bldP spid="6" grpId="0"/>
      <p:bldP spid="7" grpId="0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704333" y="1508248"/>
            <a:ext cx="6977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）面积是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平方厘米的长方形。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05880" y="2899719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93058" y="2899719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580236" y="2899719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967414" y="2899719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54592" y="2899719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741770" y="2899719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128948" y="2899719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516126" y="2899719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305960" y="4214338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693138" y="4214338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080316" y="4214338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467494" y="4214338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305960" y="4601516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693138" y="4601516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080316" y="4601516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467494" y="4601516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云形标注 33"/>
          <p:cNvSpPr/>
          <p:nvPr/>
        </p:nvSpPr>
        <p:spPr>
          <a:xfrm>
            <a:off x="1616854" y="4343601"/>
            <a:ext cx="2044445" cy="884884"/>
          </a:xfrm>
          <a:prstGeom prst="cloudCallout">
            <a:avLst>
              <a:gd name="adj1" fmla="val -50020"/>
              <a:gd name="adj2" fmla="val 95636"/>
            </a:avLst>
          </a:prstGeom>
          <a:solidFill>
            <a:srgbClr val="C2E8B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zh-CN" altLang="en-US" sz="20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679981" y="4469169"/>
            <a:ext cx="1913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种可能。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99473" y="5163619"/>
            <a:ext cx="1041001" cy="1388002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6914443" y="3827160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914443" y="4211498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914045" y="4598676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6914044" y="4988694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7301222" y="3827173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7301222" y="4211511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7300824" y="4598689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7300823" y="4988707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8886227" y="2630059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8886227" y="3014397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8885829" y="3401575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8885828" y="3791593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8886016" y="4173091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8886016" y="4557429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8879344" y="4944607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8879343" y="5334625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493626" y="848103"/>
            <a:ext cx="105072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平方厘米的正方形拼成下面的图形。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（练一练第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题）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8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6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2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"/>
                            </p:stCondLst>
                            <p:childTnLst>
                              <p:par>
                                <p:cTn id="8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500"/>
                            </p:stCondLst>
                            <p:childTnLst>
                              <p:par>
                                <p:cTn id="10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500"/>
                            </p:stCondLst>
                            <p:childTnLst>
                              <p:par>
                                <p:cTn id="1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"/>
                            </p:stCondLst>
                            <p:childTnLst>
                              <p:par>
                                <p:cTn id="1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000"/>
                            </p:stCondLst>
                            <p:childTnLst>
                              <p:par>
                                <p:cTn id="1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500"/>
                            </p:stCondLst>
                            <p:childTnLst>
                              <p:par>
                                <p:cTn id="1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000"/>
                            </p:stCondLst>
                            <p:childTnLst>
                              <p:par>
                                <p:cTn id="1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500"/>
                            </p:stCondLst>
                            <p:childTnLst>
                              <p:par>
                                <p:cTn id="1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3000"/>
                            </p:stCondLst>
                            <p:childTnLst>
                              <p:par>
                                <p:cTn id="1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3500"/>
                            </p:stCondLst>
                            <p:childTnLst>
                              <p:par>
                                <p:cTn id="1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4" grpId="0" animBg="1"/>
      <p:bldP spid="35" grpId="0"/>
      <p:bldP spid="28" grpId="0" animBg="1"/>
      <p:bldP spid="29" grpId="0" animBg="1"/>
      <p:bldP spid="31" grpId="0" animBg="1"/>
      <p:bldP spid="33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3626" y="848103"/>
            <a:ext cx="105072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平方厘米的正方形拼成下面的图形。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（练一练第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题）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5679" y="1485470"/>
            <a:ext cx="84296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）面积是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平方厘米的长方形或正方形。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11370" y="2735097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98548" y="2735097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585726" y="2735097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972904" y="2735097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60082" y="2735097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747260" y="2735097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134438" y="2735097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521616" y="2735097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云形标注 33"/>
          <p:cNvSpPr/>
          <p:nvPr/>
        </p:nvSpPr>
        <p:spPr>
          <a:xfrm>
            <a:off x="1201497" y="4475948"/>
            <a:ext cx="2044445" cy="884884"/>
          </a:xfrm>
          <a:prstGeom prst="cloudCallout">
            <a:avLst>
              <a:gd name="adj1" fmla="val -50020"/>
              <a:gd name="adj2" fmla="val 95636"/>
            </a:avLst>
          </a:prstGeom>
          <a:solidFill>
            <a:srgbClr val="C2E8B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zh-CN" altLang="en-US" sz="20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264624" y="4601516"/>
            <a:ext cx="1913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种可能。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811370" y="3115266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198548" y="3115266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4585726" y="3115266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972904" y="3115266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5360082" y="3115266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5747260" y="3115266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6134438" y="3115266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6521616" y="3115266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4474015" y="3882613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4861193" y="3882613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5248371" y="3882613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5635549" y="3882613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3308088" y="6059730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3695266" y="6059730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4082444" y="6059730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4469622" y="6059730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4856800" y="6059730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5243978" y="6059730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5631156" y="6059730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6018334" y="6059730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6385097" y="6059730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6772275" y="6059730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7159453" y="6059730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7546631" y="6059730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7933809" y="6059730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8320987" y="6059730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8708165" y="6059730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9095343" y="6059730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09357" y="5609560"/>
            <a:ext cx="754067" cy="1005423"/>
          </a:xfrm>
          <a:prstGeom prst="rect">
            <a:avLst/>
          </a:prstGeom>
        </p:spPr>
      </p:pic>
      <p:sp>
        <p:nvSpPr>
          <p:cNvPr id="74" name="矩形 73"/>
          <p:cNvSpPr/>
          <p:nvPr/>
        </p:nvSpPr>
        <p:spPr>
          <a:xfrm>
            <a:off x="4473933" y="4269791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4861111" y="4269791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5248289" y="4269791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5635467" y="4269791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 93"/>
          <p:cNvSpPr/>
          <p:nvPr/>
        </p:nvSpPr>
        <p:spPr>
          <a:xfrm>
            <a:off x="4469704" y="4656969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矩形 94"/>
          <p:cNvSpPr/>
          <p:nvPr/>
        </p:nvSpPr>
        <p:spPr>
          <a:xfrm>
            <a:off x="4856882" y="4656969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矩形 95"/>
          <p:cNvSpPr/>
          <p:nvPr/>
        </p:nvSpPr>
        <p:spPr>
          <a:xfrm>
            <a:off x="5244060" y="4656969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矩形 96"/>
          <p:cNvSpPr/>
          <p:nvPr/>
        </p:nvSpPr>
        <p:spPr>
          <a:xfrm>
            <a:off x="5631238" y="4656969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 97"/>
          <p:cNvSpPr/>
          <p:nvPr/>
        </p:nvSpPr>
        <p:spPr>
          <a:xfrm>
            <a:off x="4469622" y="5044147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/>
          <p:cNvSpPr/>
          <p:nvPr/>
        </p:nvSpPr>
        <p:spPr>
          <a:xfrm>
            <a:off x="4856800" y="5044147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矩形 99"/>
          <p:cNvSpPr/>
          <p:nvPr/>
        </p:nvSpPr>
        <p:spPr>
          <a:xfrm>
            <a:off x="5243978" y="5044147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矩形 100"/>
          <p:cNvSpPr/>
          <p:nvPr/>
        </p:nvSpPr>
        <p:spPr>
          <a:xfrm>
            <a:off x="5631156" y="5044147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8080786" y="2608436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8080704" y="2995614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8080033" y="3382792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>
            <a:off x="8079951" y="3766412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8084410" y="4149448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8084328" y="4536626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/>
          <p:cNvSpPr/>
          <p:nvPr/>
        </p:nvSpPr>
        <p:spPr>
          <a:xfrm>
            <a:off x="8083657" y="4923804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矩形 83"/>
          <p:cNvSpPr/>
          <p:nvPr/>
        </p:nvSpPr>
        <p:spPr>
          <a:xfrm>
            <a:off x="8083575" y="5310982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矩形 84"/>
          <p:cNvSpPr/>
          <p:nvPr/>
        </p:nvSpPr>
        <p:spPr>
          <a:xfrm>
            <a:off x="8466683" y="2608144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/>
        </p:nvSpPr>
        <p:spPr>
          <a:xfrm>
            <a:off x="8466601" y="2998880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>
            <a:off x="8465930" y="3386058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>
            <a:off x="8465848" y="3766120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8464406" y="4149448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>
            <a:off x="8464324" y="4536626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8463653" y="4923804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8463571" y="5310982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 92"/>
          <p:cNvSpPr/>
          <p:nvPr/>
        </p:nvSpPr>
        <p:spPr>
          <a:xfrm>
            <a:off x="11263733" y="410018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 101"/>
          <p:cNvSpPr/>
          <p:nvPr/>
        </p:nvSpPr>
        <p:spPr>
          <a:xfrm>
            <a:off x="11263651" y="797196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 102"/>
          <p:cNvSpPr/>
          <p:nvPr/>
        </p:nvSpPr>
        <p:spPr>
          <a:xfrm>
            <a:off x="11262980" y="1184374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 103"/>
          <p:cNvSpPr/>
          <p:nvPr/>
        </p:nvSpPr>
        <p:spPr>
          <a:xfrm>
            <a:off x="11262898" y="1567994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矩形 104"/>
          <p:cNvSpPr/>
          <p:nvPr/>
        </p:nvSpPr>
        <p:spPr>
          <a:xfrm>
            <a:off x="11267357" y="1951030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 105"/>
          <p:cNvSpPr/>
          <p:nvPr/>
        </p:nvSpPr>
        <p:spPr>
          <a:xfrm>
            <a:off x="11267275" y="2338208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矩形 106"/>
          <p:cNvSpPr/>
          <p:nvPr/>
        </p:nvSpPr>
        <p:spPr>
          <a:xfrm>
            <a:off x="11266604" y="2725386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矩形 107"/>
          <p:cNvSpPr/>
          <p:nvPr/>
        </p:nvSpPr>
        <p:spPr>
          <a:xfrm>
            <a:off x="11266522" y="3112564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矩形 108"/>
          <p:cNvSpPr/>
          <p:nvPr/>
        </p:nvSpPr>
        <p:spPr>
          <a:xfrm>
            <a:off x="11272745" y="3469789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11272663" y="3856967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矩形 110"/>
          <p:cNvSpPr/>
          <p:nvPr/>
        </p:nvSpPr>
        <p:spPr>
          <a:xfrm>
            <a:off x="11271992" y="4244145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矩形 111"/>
          <p:cNvSpPr/>
          <p:nvPr/>
        </p:nvSpPr>
        <p:spPr>
          <a:xfrm>
            <a:off x="11271910" y="4627765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矩形 112"/>
          <p:cNvSpPr/>
          <p:nvPr/>
        </p:nvSpPr>
        <p:spPr>
          <a:xfrm>
            <a:off x="11276369" y="5010801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矩形 113"/>
          <p:cNvSpPr/>
          <p:nvPr/>
        </p:nvSpPr>
        <p:spPr>
          <a:xfrm>
            <a:off x="11276287" y="5397979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矩形 114"/>
          <p:cNvSpPr/>
          <p:nvPr/>
        </p:nvSpPr>
        <p:spPr>
          <a:xfrm>
            <a:off x="11275616" y="5785157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矩形 115"/>
          <p:cNvSpPr/>
          <p:nvPr/>
        </p:nvSpPr>
        <p:spPr>
          <a:xfrm>
            <a:off x="11275534" y="6172335"/>
            <a:ext cx="387178" cy="387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0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500"/>
                            </p:stCondLst>
                            <p:childTnLst>
                              <p:par>
                                <p:cTn id="10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500"/>
                            </p:stCondLst>
                            <p:childTnLst>
                              <p:par>
                                <p:cTn id="1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000"/>
                            </p:stCondLst>
                            <p:childTnLst>
                              <p:par>
                                <p:cTn id="1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6500"/>
                            </p:stCondLst>
                            <p:childTnLst>
                              <p:par>
                                <p:cTn id="1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7000"/>
                            </p:stCondLst>
                            <p:childTnLst>
                              <p:par>
                                <p:cTn id="1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7500"/>
                            </p:stCondLst>
                            <p:childTnLst>
                              <p:par>
                                <p:cTn id="1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4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4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500"/>
                            </p:stCondLst>
                            <p:childTnLst>
                              <p:par>
                                <p:cTn id="19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4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4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4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4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1500"/>
                            </p:stCondLst>
                            <p:childTnLst>
                              <p:par>
                                <p:cTn id="20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2000"/>
                            </p:stCondLst>
                            <p:childTnLst>
                              <p:par>
                                <p:cTn id="2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7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7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7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7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5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3000"/>
                            </p:stCondLst>
                            <p:childTnLst>
                              <p:par>
                                <p:cTn id="2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8" dur="500" fill="hold"/>
                                        <p:tgtEl>
                                          <p:spTgt spid="7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7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3500"/>
                            </p:stCondLst>
                            <p:childTnLst>
                              <p:par>
                                <p:cTn id="2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7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7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4000"/>
                            </p:stCondLst>
                            <p:childTnLst>
                              <p:par>
                                <p:cTn id="2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9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7" dur="500" fill="hold"/>
                                        <p:tgtEl>
                                          <p:spTgt spid="9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8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1" dur="500" fill="hold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4500"/>
                            </p:stCondLst>
                            <p:childTnLst>
                              <p:par>
                                <p:cTn id="2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500" fill="hold"/>
                                        <p:tgtEl>
                                          <p:spTgt spid="9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" fill="hold"/>
                                        <p:tgtEl>
                                          <p:spTgt spid="9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5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5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5000"/>
                            </p:stCondLst>
                            <p:childTnLst>
                              <p:par>
                                <p:cTn id="2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4" dur="500" fill="hold"/>
                                        <p:tgtEl>
                                          <p:spTgt spid="9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5" dur="500" fill="hold"/>
                                        <p:tgtEl>
                                          <p:spTgt spid="9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6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8" dur="500" fill="hold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9" dur="500" fill="hold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5500"/>
                            </p:stCondLst>
                            <p:childTnLst>
                              <p:par>
                                <p:cTn id="28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9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500" fill="hold"/>
                                        <p:tgtEl>
                                          <p:spTgt spid="9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8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500" fill="hold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8" dur="500" fill="hold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6000"/>
                            </p:stCondLst>
                            <p:childTnLst>
                              <p:par>
                                <p:cTn id="2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2" dur="500" fill="hold"/>
                                        <p:tgtEl>
                                          <p:spTgt spid="9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3" dur="500" fill="hold"/>
                                        <p:tgtEl>
                                          <p:spTgt spid="9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6" dur="500" fill="hold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7" dur="500" fill="hold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500" fill="hold"/>
                                        <p:tgtEl>
                                          <p:spTgt spid="9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500" fill="hold"/>
                                        <p:tgtEl>
                                          <p:spTgt spid="9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5" dur="500" fill="hold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6" dur="500" fill="hold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7000"/>
                            </p:stCondLst>
                            <p:childTnLst>
                              <p:par>
                                <p:cTn id="30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0" dur="500" fill="hold"/>
                                        <p:tgtEl>
                                          <p:spTgt spid="10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1" dur="500" fill="hold"/>
                                        <p:tgtEl>
                                          <p:spTgt spid="10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2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4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5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7500"/>
                            </p:stCondLst>
                            <p:childTnLst>
                              <p:par>
                                <p:cTn id="3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9" dur="500" fill="hold"/>
                                        <p:tgtEl>
                                          <p:spTgt spid="10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0" dur="500" fill="hold"/>
                                        <p:tgtEl>
                                          <p:spTgt spid="10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3" dur="500" fill="hold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4" dur="500" fill="hold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500"/>
                                        <p:tgtEl>
                                          <p:spTgt spid="5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0" dur="500" fill="hold"/>
                                        <p:tgtEl>
                                          <p:spTgt spid="5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500" fill="hold"/>
                                        <p:tgtEl>
                                          <p:spTgt spid="5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2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5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500"/>
                            </p:stCondLst>
                            <p:childTnLst>
                              <p:par>
                                <p:cTn id="3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500"/>
                                        <p:tgtEl>
                                          <p:spTgt spid="5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1" dur="500" fill="hold"/>
                                        <p:tgtEl>
                                          <p:spTgt spid="5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500" fill="hold"/>
                                        <p:tgtEl>
                                          <p:spTgt spid="5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4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4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6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7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1500"/>
                            </p:stCondLst>
                            <p:childTnLst>
                              <p:par>
                                <p:cTn id="3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6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6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500" fill="hold"/>
                                        <p:tgtEl>
                                          <p:spTgt spid="6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2000"/>
                            </p:stCondLst>
                            <p:childTnLst>
                              <p:par>
                                <p:cTn id="356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9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2500"/>
                            </p:stCondLst>
                            <p:childTnLst>
                              <p:par>
                                <p:cTn id="3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500"/>
                                        <p:tgtEl>
                                          <p:spTgt spid="6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5" dur="500" fill="hold"/>
                                        <p:tgtEl>
                                          <p:spTgt spid="6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500" fill="hold"/>
                                        <p:tgtEl>
                                          <p:spTgt spid="6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3000"/>
                            </p:stCondLst>
                            <p:childTnLst>
                              <p:par>
                                <p:cTn id="368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6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0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1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3500"/>
                            </p:stCondLst>
                            <p:childTnLst>
                              <p:par>
                                <p:cTn id="3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6" dur="500"/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7" dur="500" fill="hold"/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500" fill="hold"/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4000"/>
                            </p:stCondLst>
                            <p:childTnLst>
                              <p:par>
                                <p:cTn id="380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3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4500"/>
                            </p:stCondLst>
                            <p:childTnLst>
                              <p:par>
                                <p:cTn id="3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8" dur="500"/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9" dur="500" fill="hold"/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500" fill="hold"/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5000"/>
                            </p:stCondLst>
                            <p:childTnLst>
                              <p:par>
                                <p:cTn id="392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9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4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5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5500"/>
                            </p:stCondLst>
                            <p:childTnLst>
                              <p:par>
                                <p:cTn id="39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500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1" dur="500" fill="hold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500" fill="hold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6000"/>
                            </p:stCondLst>
                            <p:childTnLst>
                              <p:par>
                                <p:cTn id="404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0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6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7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9" fill="hold">
                            <p:stCondLst>
                              <p:cond delay="6500"/>
                            </p:stCondLst>
                            <p:childTnLst>
                              <p:par>
                                <p:cTn id="4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2" dur="500"/>
                                        <p:tgtEl>
                                          <p:spTgt spid="6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3" dur="500" fill="hold"/>
                                        <p:tgtEl>
                                          <p:spTgt spid="6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500" fill="hold"/>
                                        <p:tgtEl>
                                          <p:spTgt spid="6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7000"/>
                            </p:stCondLst>
                            <p:childTnLst>
                              <p:par>
                                <p:cTn id="416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8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9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1" fill="hold">
                            <p:stCondLst>
                              <p:cond delay="7500"/>
                            </p:stCondLst>
                            <p:childTnLst>
                              <p:par>
                                <p:cTn id="4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500"/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5" dur="500" fill="hold"/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500" fill="hold"/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7" fill="hold">
                            <p:stCondLst>
                              <p:cond delay="8000"/>
                            </p:stCondLst>
                            <p:childTnLst>
                              <p:par>
                                <p:cTn id="428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0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1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3" fill="hold">
                            <p:stCondLst>
                              <p:cond delay="8500"/>
                            </p:stCondLst>
                            <p:childTnLst>
                              <p:par>
                                <p:cTn id="4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6" dur="500"/>
                                        <p:tgtEl>
                                          <p:spTgt spid="6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7" dur="500" fill="hold"/>
                                        <p:tgtEl>
                                          <p:spTgt spid="6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500" fill="hold"/>
                                        <p:tgtEl>
                                          <p:spTgt spid="6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9000"/>
                            </p:stCondLst>
                            <p:childTnLst>
                              <p:par>
                                <p:cTn id="440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3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5" fill="hold">
                            <p:stCondLst>
                              <p:cond delay="9500"/>
                            </p:stCondLst>
                            <p:childTnLst>
                              <p:par>
                                <p:cTn id="4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8" dur="500"/>
                                        <p:tgtEl>
                                          <p:spTgt spid="6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9" dur="500" fill="hold"/>
                                        <p:tgtEl>
                                          <p:spTgt spid="6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500" fill="hold"/>
                                        <p:tgtEl>
                                          <p:spTgt spid="6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1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2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4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5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7" fill="hold">
                            <p:stCondLst>
                              <p:cond delay="10500"/>
                            </p:stCondLst>
                            <p:childTnLst>
                              <p:par>
                                <p:cTn id="4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0" dur="500"/>
                                        <p:tgtEl>
                                          <p:spTgt spid="6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1" dur="500" fill="hold"/>
                                        <p:tgtEl>
                                          <p:spTgt spid="6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500" fill="hold"/>
                                        <p:tgtEl>
                                          <p:spTgt spid="6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3" fill="hold">
                            <p:stCondLst>
                              <p:cond delay="11000"/>
                            </p:stCondLst>
                            <p:childTnLst>
                              <p:par>
                                <p:cTn id="464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6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6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7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9" fill="hold">
                            <p:stCondLst>
                              <p:cond delay="11500"/>
                            </p:stCondLst>
                            <p:childTnLst>
                              <p:par>
                                <p:cTn id="4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2" dur="500"/>
                                        <p:tgtEl>
                                          <p:spTgt spid="7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3" dur="500" fill="hold"/>
                                        <p:tgtEl>
                                          <p:spTgt spid="7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" dur="500" fill="hold"/>
                                        <p:tgtEl>
                                          <p:spTgt spid="7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5" fill="hold">
                            <p:stCondLst>
                              <p:cond delay="12000"/>
                            </p:stCondLst>
                            <p:childTnLst>
                              <p:par>
                                <p:cTn id="476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7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8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9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1" fill="hold">
                            <p:stCondLst>
                              <p:cond delay="12500"/>
                            </p:stCondLst>
                            <p:childTnLst>
                              <p:par>
                                <p:cTn id="4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4" dur="500"/>
                                        <p:tgtEl>
                                          <p:spTgt spid="7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5" dur="500" fill="hold"/>
                                        <p:tgtEl>
                                          <p:spTgt spid="7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500" fill="hold"/>
                                        <p:tgtEl>
                                          <p:spTgt spid="7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7" fill="hold">
                            <p:stCondLst>
                              <p:cond delay="13000"/>
                            </p:stCondLst>
                            <p:childTnLst>
                              <p:par>
                                <p:cTn id="488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8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0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1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3" fill="hold">
                            <p:stCondLst>
                              <p:cond delay="13500"/>
                            </p:stCondLst>
                            <p:childTnLst>
                              <p:par>
                                <p:cTn id="4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6" dur="500"/>
                                        <p:tgtEl>
                                          <p:spTgt spid="7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7" dur="500" fill="hold"/>
                                        <p:tgtEl>
                                          <p:spTgt spid="7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500" fill="hold"/>
                                        <p:tgtEl>
                                          <p:spTgt spid="7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9" fill="hold">
                            <p:stCondLst>
                              <p:cond delay="14000"/>
                            </p:stCondLst>
                            <p:childTnLst>
                              <p:par>
                                <p:cTn id="500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0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2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3" dur="5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4" dur="5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5" fill="hold">
                            <p:stCondLst>
                              <p:cond delay="14500"/>
                            </p:stCondLst>
                            <p:childTnLst>
                              <p:par>
                                <p:cTn id="50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8" dur="500"/>
                                        <p:tgtEl>
                                          <p:spTgt spid="7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9" dur="500" fill="hold"/>
                                        <p:tgtEl>
                                          <p:spTgt spid="7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500" fill="hold"/>
                                        <p:tgtEl>
                                          <p:spTgt spid="7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1" fill="hold">
                            <p:stCondLst>
                              <p:cond delay="15000"/>
                            </p:stCondLst>
                            <p:childTnLst>
                              <p:par>
                                <p:cTn id="512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4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5" dur="5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" dur="5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7" fill="hold">
                            <p:stCondLst>
                              <p:cond delay="15500"/>
                            </p:stCondLst>
                            <p:childTnLst>
                              <p:par>
                                <p:cTn id="5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0" dur="500" fill="hold"/>
                                        <p:tgtEl>
                                          <p:spTgt spid="5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1" dur="500" fill="hold"/>
                                        <p:tgtEl>
                                          <p:spTgt spid="5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2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4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5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6" fill="hold">
                            <p:stCondLst>
                              <p:cond delay="16000"/>
                            </p:stCondLst>
                            <p:childTnLst>
                              <p:par>
                                <p:cTn id="5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9" dur="500" fill="hold"/>
                                        <p:tgtEl>
                                          <p:spTgt spid="7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0" dur="500" fill="hold"/>
                                        <p:tgtEl>
                                          <p:spTgt spid="7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1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3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4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5" fill="hold">
                            <p:stCondLst>
                              <p:cond delay="16500"/>
                            </p:stCondLst>
                            <p:childTnLst>
                              <p:par>
                                <p:cTn id="5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8" dur="500" fill="hold"/>
                                        <p:tgtEl>
                                          <p:spTgt spid="7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9" dur="500" fill="hold"/>
                                        <p:tgtEl>
                                          <p:spTgt spid="7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0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2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3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4" fill="hold">
                            <p:stCondLst>
                              <p:cond delay="17000"/>
                            </p:stCondLst>
                            <p:childTnLst>
                              <p:par>
                                <p:cTn id="5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7" dur="500" fill="hold"/>
                                        <p:tgtEl>
                                          <p:spTgt spid="8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8" dur="500" fill="hold"/>
                                        <p:tgtEl>
                                          <p:spTgt spid="8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9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4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1" dur="5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2" dur="5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3" fill="hold">
                            <p:stCondLst>
                              <p:cond delay="17500"/>
                            </p:stCondLst>
                            <p:childTnLst>
                              <p:par>
                                <p:cTn id="5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6" dur="500" fill="hold"/>
                                        <p:tgtEl>
                                          <p:spTgt spid="8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7" dur="500" fill="hold"/>
                                        <p:tgtEl>
                                          <p:spTgt spid="8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8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5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0" dur="5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1" dur="5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5" dur="500" fill="hold"/>
                                        <p:tgtEl>
                                          <p:spTgt spid="8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6" dur="500" fill="hold"/>
                                        <p:tgtEl>
                                          <p:spTgt spid="8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7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6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9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0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1" fill="hold">
                            <p:stCondLst>
                              <p:cond delay="18500"/>
                            </p:stCondLst>
                            <p:childTnLst>
                              <p:par>
                                <p:cTn id="5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4" dur="500" fill="hold"/>
                                        <p:tgtEl>
                                          <p:spTgt spid="8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5" dur="500" fill="hold"/>
                                        <p:tgtEl>
                                          <p:spTgt spid="8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6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7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8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9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0" fill="hold">
                            <p:stCondLst>
                              <p:cond delay="19000"/>
                            </p:stCondLst>
                            <p:childTnLst>
                              <p:par>
                                <p:cTn id="58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3" dur="500" fill="hold"/>
                                        <p:tgtEl>
                                          <p:spTgt spid="8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4" dur="500" fill="hold"/>
                                        <p:tgtEl>
                                          <p:spTgt spid="8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5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8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7" dur="500" fill="hold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8" dur="500" fill="hold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9" fill="hold">
                            <p:stCondLst>
                              <p:cond delay="19500"/>
                            </p:stCondLst>
                            <p:childTnLst>
                              <p:par>
                                <p:cTn id="5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2" dur="500" fill="hold"/>
                                        <p:tgtEl>
                                          <p:spTgt spid="8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3" dur="500" fill="hold"/>
                                        <p:tgtEl>
                                          <p:spTgt spid="8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4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9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6" dur="500" fill="hold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7" dur="500" fill="hold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8" fill="hold">
                            <p:stCondLst>
                              <p:cond delay="20000"/>
                            </p:stCondLst>
                            <p:childTnLst>
                              <p:par>
                                <p:cTn id="59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1" dur="500" fill="hold"/>
                                        <p:tgtEl>
                                          <p:spTgt spid="8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2" dur="500" fill="hold"/>
                                        <p:tgtEl>
                                          <p:spTgt spid="8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3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0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5" dur="5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6" dur="5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7" fill="hold">
                            <p:stCondLst>
                              <p:cond delay="20500"/>
                            </p:stCondLst>
                            <p:childTnLst>
                              <p:par>
                                <p:cTn id="60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0" dur="500" fill="hold"/>
                                        <p:tgtEl>
                                          <p:spTgt spid="8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1" dur="500" fill="hold"/>
                                        <p:tgtEl>
                                          <p:spTgt spid="8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2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4" dur="5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5" dur="5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6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9" dur="500" fill="hold"/>
                                        <p:tgtEl>
                                          <p:spTgt spid="8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0" dur="500" fill="hold"/>
                                        <p:tgtEl>
                                          <p:spTgt spid="8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1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3" dur="500" fill="hold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4" dur="500" fill="hold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5" fill="hold">
                            <p:stCondLst>
                              <p:cond delay="21500"/>
                            </p:stCondLst>
                            <p:childTnLst>
                              <p:par>
                                <p:cTn id="6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8" dur="500" fill="hold"/>
                                        <p:tgtEl>
                                          <p:spTgt spid="8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9" dur="500" fill="hold"/>
                                        <p:tgtEl>
                                          <p:spTgt spid="8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0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2" dur="500" fill="hold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3" dur="500" fill="hold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4" fill="hold">
                            <p:stCondLst>
                              <p:cond delay="22000"/>
                            </p:stCondLst>
                            <p:childTnLst>
                              <p:par>
                                <p:cTn id="6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7" dur="500" fill="hold"/>
                                        <p:tgtEl>
                                          <p:spTgt spid="9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8" dur="500" fill="hold"/>
                                        <p:tgtEl>
                                          <p:spTgt spid="9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9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1" dur="500" fill="hold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2" dur="500" fill="hold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3" fill="hold">
                            <p:stCondLst>
                              <p:cond delay="22500"/>
                            </p:stCondLst>
                            <p:childTnLst>
                              <p:par>
                                <p:cTn id="6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6" dur="500" fill="hold"/>
                                        <p:tgtEl>
                                          <p:spTgt spid="9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7" dur="500" fill="hold"/>
                                        <p:tgtEl>
                                          <p:spTgt spid="9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8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4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0" dur="500" fill="hold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1" dur="500" fill="hold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2" fill="hold">
                            <p:stCondLst>
                              <p:cond delay="23000"/>
                            </p:stCondLst>
                            <p:childTnLst>
                              <p:par>
                                <p:cTn id="6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5" dur="500" fill="hold"/>
                                        <p:tgtEl>
                                          <p:spTgt spid="9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6" dur="500" fill="hold"/>
                                        <p:tgtEl>
                                          <p:spTgt spid="9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7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5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9" dur="500" fill="hold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0" dur="500" fill="hold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1" fill="hold">
                      <p:stCondLst>
                        <p:cond delay="indefinite"/>
                      </p:stCondLst>
                      <p:childTnLst>
                        <p:par>
                          <p:cTn id="662" fill="hold">
                            <p:stCondLst>
                              <p:cond delay="0"/>
                            </p:stCondLst>
                            <p:childTnLst>
                              <p:par>
                                <p:cTn id="66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5" dur="500" fill="hold"/>
                                        <p:tgtEl>
                                          <p:spTgt spid="9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6" dur="500" fill="hold"/>
                                        <p:tgtEl>
                                          <p:spTgt spid="9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7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6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9" dur="500" fill="hold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0" dur="500" fill="hold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1" fill="hold">
                            <p:stCondLst>
                              <p:cond delay="500"/>
                            </p:stCondLst>
                            <p:childTnLst>
                              <p:par>
                                <p:cTn id="67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4" dur="500" fill="hold"/>
                                        <p:tgtEl>
                                          <p:spTgt spid="10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5" dur="500" fill="hold"/>
                                        <p:tgtEl>
                                          <p:spTgt spid="10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6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7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8" dur="500" fill="hold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9" dur="500" fill="hold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0" fill="hold">
                            <p:stCondLst>
                              <p:cond delay="1000"/>
                            </p:stCondLst>
                            <p:childTnLst>
                              <p:par>
                                <p:cTn id="68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3" dur="500" fill="hold"/>
                                        <p:tgtEl>
                                          <p:spTgt spid="10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4" dur="500" fill="hold"/>
                                        <p:tgtEl>
                                          <p:spTgt spid="10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5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8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7" dur="5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8" dur="5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9" fill="hold">
                            <p:stCondLst>
                              <p:cond delay="1500"/>
                            </p:stCondLst>
                            <p:childTnLst>
                              <p:par>
                                <p:cTn id="69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2" dur="500" fill="hold"/>
                                        <p:tgtEl>
                                          <p:spTgt spid="10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3" dur="500" fill="hold"/>
                                        <p:tgtEl>
                                          <p:spTgt spid="10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4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9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6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7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1" dur="500" fill="hold"/>
                                        <p:tgtEl>
                                          <p:spTgt spid="10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2" dur="500" fill="hold"/>
                                        <p:tgtEl>
                                          <p:spTgt spid="10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3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0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5" dur="500" fill="hold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6" dur="500" fill="hold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7" fill="hold">
                            <p:stCondLst>
                              <p:cond delay="2500"/>
                            </p:stCondLst>
                            <p:childTnLst>
                              <p:par>
                                <p:cTn id="70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0" dur="500" fill="hold"/>
                                        <p:tgtEl>
                                          <p:spTgt spid="10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1" dur="500" fill="hold"/>
                                        <p:tgtEl>
                                          <p:spTgt spid="10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2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4" dur="500" fill="hold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5" dur="500" fill="hold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6" fill="hold">
                            <p:stCondLst>
                              <p:cond delay="3000"/>
                            </p:stCondLst>
                            <p:childTnLst>
                              <p:par>
                                <p:cTn id="7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9" dur="500" fill="hold"/>
                                        <p:tgtEl>
                                          <p:spTgt spid="10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0" dur="500" fill="hold"/>
                                        <p:tgtEl>
                                          <p:spTgt spid="10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1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3" dur="500" fill="hold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4" dur="500" fill="hold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5" fill="hold">
                            <p:stCondLst>
                              <p:cond delay="3500"/>
                            </p:stCondLst>
                            <p:childTnLst>
                              <p:par>
                                <p:cTn id="7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8" dur="500" fill="hold"/>
                                        <p:tgtEl>
                                          <p:spTgt spid="10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9" dur="500" fill="hold"/>
                                        <p:tgtEl>
                                          <p:spTgt spid="10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0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2" dur="500" fill="hold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3" dur="500" fill="hold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4" fill="hold">
                            <p:stCondLst>
                              <p:cond delay="4000"/>
                            </p:stCondLst>
                            <p:childTnLst>
                              <p:par>
                                <p:cTn id="7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7" dur="500" fill="hold"/>
                                        <p:tgtEl>
                                          <p:spTgt spid="10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8" dur="500" fill="hold"/>
                                        <p:tgtEl>
                                          <p:spTgt spid="10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9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1" dur="500" fill="hold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2" dur="500" fill="hold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6" dur="500" fill="hold"/>
                                        <p:tgtEl>
                                          <p:spTgt spid="1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7" dur="500" fill="hold"/>
                                        <p:tgtEl>
                                          <p:spTgt spid="1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8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4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0" dur="5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1" dur="5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2" fill="hold">
                            <p:stCondLst>
                              <p:cond delay="5000"/>
                            </p:stCondLst>
                            <p:childTnLst>
                              <p:par>
                                <p:cTn id="7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5" dur="500" fill="hold"/>
                                        <p:tgtEl>
                                          <p:spTgt spid="1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6" dur="500" fill="hold"/>
                                        <p:tgtEl>
                                          <p:spTgt spid="1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7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5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9" dur="500" fill="hold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0" dur="500" fill="hold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1" fill="hold">
                            <p:stCondLst>
                              <p:cond delay="5500"/>
                            </p:stCondLst>
                            <p:childTnLst>
                              <p:par>
                                <p:cTn id="76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4" dur="500" fill="hold"/>
                                        <p:tgtEl>
                                          <p:spTgt spid="1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5" dur="500" fill="hold"/>
                                        <p:tgtEl>
                                          <p:spTgt spid="1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6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6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8" dur="500" fill="hold"/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9" dur="500" fill="hold"/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7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3" dur="500" fill="hold"/>
                                        <p:tgtEl>
                                          <p:spTgt spid="1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4" dur="500" fill="hold"/>
                                        <p:tgtEl>
                                          <p:spTgt spid="1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5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7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7" dur="500" fill="hold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8" dur="500" fill="hold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9" fill="hold">
                            <p:stCondLst>
                              <p:cond delay="6500"/>
                            </p:stCondLst>
                            <p:childTnLst>
                              <p:par>
                                <p:cTn id="78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2" dur="500" fill="hold"/>
                                        <p:tgtEl>
                                          <p:spTgt spid="1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3" dur="500" fill="hold"/>
                                        <p:tgtEl>
                                          <p:spTgt spid="1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4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8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6" dur="500" fill="hold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7" dur="500" fill="hold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8" fill="hold">
                            <p:stCondLst>
                              <p:cond delay="7000"/>
                            </p:stCondLst>
                            <p:childTnLst>
                              <p:par>
                                <p:cTn id="78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1" dur="500" fill="hold"/>
                                        <p:tgtEl>
                                          <p:spTgt spid="1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2" dur="500" fill="hold"/>
                                        <p:tgtEl>
                                          <p:spTgt spid="1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3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9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5" dur="500" fill="hold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6" dur="500" fill="hold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7" fill="hold">
                            <p:stCondLst>
                              <p:cond delay="7500"/>
                            </p:stCondLst>
                            <p:childTnLst>
                              <p:par>
                                <p:cTn id="79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0" dur="500" fill="hold"/>
                                        <p:tgtEl>
                                          <p:spTgt spid="1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1" dur="500" fill="hold"/>
                                        <p:tgtEl>
                                          <p:spTgt spid="1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2" presetID="2" presetClass="entr" presetSubtype="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4" dur="500" fill="hold"/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5" dur="500" fill="hold"/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6" fill="hold">
                      <p:stCondLst>
                        <p:cond delay="indefinite"/>
                      </p:stCondLst>
                      <p:childTnLst>
                        <p:par>
                          <p:cTn id="807" fill="hold">
                            <p:stCondLst>
                              <p:cond delay="0"/>
                            </p:stCondLst>
                            <p:childTnLst>
                              <p:par>
                                <p:cTn id="80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uiExpand="1" build="allAtOnce"/>
      <p:bldP spid="11" grpId="0" animBg="1" uiExpand="1" build="allAtOnce"/>
      <p:bldP spid="14" grpId="0" animBg="1" uiExpand="1" build="allAtOnce"/>
      <p:bldP spid="15" grpId="0" animBg="1" uiExpand="1" build="allAtOnce"/>
      <p:bldP spid="16" grpId="0" animBg="1" uiExpand="1" build="allAtOnce"/>
      <p:bldP spid="17" grpId="0" animBg="1" uiExpand="1" build="allAtOnce"/>
      <p:bldP spid="18" grpId="0" animBg="1" uiExpand="1" build="allAtOnce"/>
      <p:bldP spid="19" grpId="0" animBg="1" build="allAtOnce"/>
      <p:bldP spid="34" grpId="0" animBg="1"/>
      <p:bldP spid="35" grpId="0"/>
      <p:bldP spid="28" grpId="0" animBg="1" build="allAtOnce"/>
      <p:bldP spid="29" grpId="0" animBg="1" build="allAtOnce"/>
      <p:bldP spid="31" grpId="0" animBg="1" build="allAtOnce"/>
      <p:bldP spid="36" grpId="0" animBg="1" build="allAtOnce"/>
      <p:bldP spid="37" grpId="0" animBg="1" build="allAtOnce"/>
      <p:bldP spid="38" grpId="0" animBg="1" build="allAtOnce"/>
      <p:bldP spid="39" grpId="0" animBg="1" build="allAtOnce"/>
      <p:bldP spid="40" grpId="0" animBg="1" build="allAtOnce"/>
      <p:bldP spid="42" grpId="0" animBg="1" uiExpand="1" build="allAtOnce"/>
      <p:bldP spid="43" grpId="0" animBg="1" build="allAtOnce"/>
      <p:bldP spid="44" grpId="0" animBg="1" build="allAtOnce"/>
      <p:bldP spid="45" grpId="0" animBg="1" build="allAtOnce"/>
      <p:bldP spid="58" grpId="0" animBg="1" build="allAtOnce"/>
      <p:bldP spid="59" grpId="0" animBg="1" build="allAtOnce"/>
      <p:bldP spid="60" grpId="0" animBg="1" build="allAtOnce"/>
      <p:bldP spid="61" grpId="0" animBg="1" build="allAtOnce"/>
      <p:bldP spid="62" grpId="0" animBg="1" build="allAtOnce"/>
      <p:bldP spid="63" grpId="0" animBg="1" build="allAtOnce"/>
      <p:bldP spid="64" grpId="0" animBg="1" build="allAtOnce"/>
      <p:bldP spid="65" grpId="0" animBg="1" build="allAtOnce"/>
      <p:bldP spid="66" grpId="0" animBg="1" build="allAtOnce"/>
      <p:bldP spid="67" grpId="0" animBg="1" build="allAtOnce"/>
      <p:bldP spid="68" grpId="0" animBg="1" build="allAtOnce"/>
      <p:bldP spid="69" grpId="0" animBg="1" build="allAtOnce"/>
      <p:bldP spid="70" grpId="0" animBg="1" build="allAtOnce"/>
      <p:bldP spid="71" grpId="0" animBg="1" build="allAtOnce"/>
      <p:bldP spid="72" grpId="0" animBg="1" build="allAtOnce"/>
      <p:bldP spid="73" grpId="0" animBg="1" build="allAtOnce"/>
      <p:bldP spid="74" grpId="0" animBg="1" build="allAtOnce"/>
      <p:bldP spid="75" grpId="0" animBg="1" build="allAtOnce"/>
      <p:bldP spid="76" grpId="0" animBg="1" build="allAtOnce"/>
      <p:bldP spid="77" grpId="0" animBg="1" build="allAtOnce"/>
      <p:bldP spid="94" grpId="0" animBg="1" build="allAtOnce"/>
      <p:bldP spid="95" grpId="0" animBg="1" build="allAtOnce"/>
      <p:bldP spid="96" grpId="0" animBg="1" build="allAtOnce"/>
      <p:bldP spid="97" grpId="0" animBg="1" build="allAtOnce"/>
      <p:bldP spid="98" grpId="0" animBg="1" build="allAtOnce"/>
      <p:bldP spid="99" grpId="0" animBg="1" build="allAtOnce"/>
      <p:bldP spid="100" grpId="0" animBg="1" build="allAtOnce"/>
      <p:bldP spid="101" grpId="0" animBg="1" build="allAtOnce"/>
      <p:bldP spid="57" grpId="0" animBg="1" build="allAtOnce"/>
      <p:bldP spid="78" grpId="0" animBg="1" build="allAtOnce"/>
      <p:bldP spid="79" grpId="0" animBg="1" uiExpand="1" build="allAtOnce"/>
      <p:bldP spid="80" grpId="0" animBg="1" build="allAtOnce"/>
      <p:bldP spid="81" grpId="0" animBg="1" build="allAtOnce"/>
      <p:bldP spid="82" grpId="0" animBg="1" build="allAtOnce"/>
      <p:bldP spid="83" grpId="0" animBg="1" build="allAtOnce"/>
      <p:bldP spid="84" grpId="0" animBg="1" build="allAtOnce"/>
      <p:bldP spid="85" grpId="0" animBg="1" build="allAtOnce"/>
      <p:bldP spid="86" grpId="0" animBg="1" build="allAtOnce"/>
      <p:bldP spid="87" grpId="0" animBg="1" build="allAtOnce"/>
      <p:bldP spid="88" grpId="0" animBg="1" build="allAtOnce"/>
      <p:bldP spid="89" grpId="0" animBg="1" build="allAtOnce"/>
      <p:bldP spid="90" grpId="0" animBg="1" build="allAtOnce"/>
      <p:bldP spid="91" grpId="0" animBg="1" build="allAtOnce"/>
      <p:bldP spid="92" grpId="0" animBg="1" build="allAtOnce"/>
      <p:bldP spid="93" grpId="0" bldLvl="4" animBg="1" build="allAtOnce"/>
      <p:bldP spid="102" grpId="0" bldLvl="4" animBg="1" build="allAtOnce"/>
      <p:bldP spid="103" grpId="0" bldLvl="4" animBg="1" build="allAtOnce"/>
      <p:bldP spid="104" grpId="0" bldLvl="4" animBg="1" build="allAtOnce"/>
      <p:bldP spid="105" grpId="0" bldLvl="4" animBg="1" build="allAtOnce"/>
      <p:bldP spid="106" grpId="0" bldLvl="4" animBg="1" build="allAtOnce"/>
      <p:bldP spid="107" grpId="0" bldLvl="4" animBg="1" build="allAtOnce"/>
      <p:bldP spid="108" grpId="0" bldLvl="4" animBg="1" build="allAtOnce"/>
      <p:bldP spid="109" grpId="0" bldLvl="4" animBg="1" build="allAtOnce"/>
      <p:bldP spid="110" grpId="0" bldLvl="4" animBg="1" build="allAtOnce"/>
      <p:bldP spid="111" grpId="0" bldLvl="4" animBg="1" build="allAtOnce"/>
      <p:bldP spid="112" grpId="0" bldLvl="4" animBg="1" build="allAtOnce"/>
      <p:bldP spid="113" grpId="0" bldLvl="4" animBg="1" build="allAtOnce"/>
      <p:bldP spid="114" grpId="0" bldLvl="4" animBg="1" build="allAtOnce"/>
      <p:bldP spid="115" grpId="0" bldLvl="4" animBg="1" build="allAtOnce"/>
      <p:bldP spid="116" grpId="0" bldLvl="4" animBg="1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2029098" y="982059"/>
            <a:ext cx="5121980" cy="521712"/>
          </a:xfrm>
          <a:prstGeom prst="roundRect">
            <a:avLst/>
          </a:prstGeom>
          <a:solidFill>
            <a:srgbClr val="FFFD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540475" y="955589"/>
            <a:ext cx="97947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每个小正方形表示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平方厘米，在括号里写出每个图形的面积。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（练一练第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题）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02941" y="2626396"/>
            <a:ext cx="8756822" cy="17303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98024" y="4510883"/>
            <a:ext cx="24136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  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023326" y="4510883"/>
            <a:ext cx="23663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 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379601" y="4545583"/>
            <a:ext cx="2526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 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41908" y="4550266"/>
            <a:ext cx="20100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412259" y="4514950"/>
            <a:ext cx="20100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734794" y="4545583"/>
            <a:ext cx="20100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3525028" y="5573196"/>
            <a:ext cx="5982317" cy="49774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由几个小正方形组成就是几平方厘米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2661661" y="3242718"/>
            <a:ext cx="770526" cy="49774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(12)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5745660" y="3404933"/>
            <a:ext cx="770526" cy="49774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(9)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9122082" y="3242717"/>
            <a:ext cx="770526" cy="49774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(7)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  <p:bldP spid="29" grpId="0"/>
      <p:bldP spid="30" grpId="0"/>
      <p:bldP spid="12" grpId="0" animBg="1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715075" y="4959178"/>
            <a:ext cx="8483366" cy="1210963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526479" y="1117848"/>
            <a:ext cx="9265088" cy="3354763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 wrap="square" lIns="121917" tIns="60959" rIns="121917" bIns="60959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经历认识并体验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平方厘米、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平方分米、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平方米的过程。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、指导平方厘米、平方分米、平方米等面积单位，会用某个面积单位测量物体表面和图形的面积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、积极参与学习活动，结合实例建立面积单位的表象。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内容占位符 1"/>
          <p:cNvSpPr txBox="1">
            <a:spLocks noChangeArrowheads="1"/>
          </p:cNvSpPr>
          <p:nvPr/>
        </p:nvSpPr>
        <p:spPr bwMode="auto">
          <a:xfrm>
            <a:off x="1526479" y="5057036"/>
            <a:ext cx="9536934" cy="908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98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4F81BD"/>
              </a:buClr>
              <a:buSzPct val="76000"/>
            </a:pP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</a:t>
            </a: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掌握常用的面积单位</a:t>
            </a:r>
            <a:r>
              <a:rPr lang="zh-CN" altLang="en-US" sz="2800" dirty="0" smtClean="0">
                <a:latin typeface="+mn-ea"/>
                <a:ea typeface="+mn-ea"/>
              </a:rPr>
              <a:t>。</a:t>
            </a:r>
            <a:endParaRPr lang="en-US" altLang="zh-CN" sz="2800" dirty="0" smtClean="0">
              <a:latin typeface="+mn-ea"/>
              <a:ea typeface="+mn-ea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4F81BD"/>
              </a:buClr>
              <a:buSzPct val="76000"/>
            </a:pP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难点</a:t>
            </a: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2800" dirty="0" smtClean="0">
                <a:latin typeface="+mn-ea"/>
                <a:ea typeface="+mn-ea"/>
                <a:cs typeface="Times New Roman" panose="02020603050405020304" pitchFamily="18" charset="0"/>
                <a:sym typeface="Times New Roman" panose="02020603050405020304"/>
              </a:rPr>
              <a:t>能选择恰当的面积单位计量不同物体的面积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4F81BD"/>
              </a:buClr>
              <a:buSzPct val="76000"/>
            </a:pP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60413" y="279399"/>
            <a:ext cx="11431587" cy="5784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AutoShape 27"/>
              <p:cNvSpPr>
                <a:spLocks noChangeArrowheads="1"/>
              </p:cNvSpPr>
              <p:nvPr/>
            </p:nvSpPr>
            <p:spPr bwMode="auto">
              <a:xfrm>
                <a:off x="1449861" y="2129897"/>
                <a:ext cx="9152235" cy="3489668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 lIns="68580" tIns="34291" rIns="68580" bIns="34291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1.</a:t>
                </a:r>
                <a:r>
                  <a:rPr lang="zh-CN" altLang="en-US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常用的面积单位有平方厘米、平方分米、平方米，用字母表示分别是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sSupPr>
                      <m:e>
                        <m:r>
                          <a:rPr lang="en-US" altLang="zh-CN" sz="2800" b="1" i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𝐜𝐦</m:t>
                        </m:r>
                      </m:e>
                      <m:sup>
                        <m:r>
                          <a:rPr lang="en-US" altLang="zh-CN" sz="28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𝟐</m:t>
                        </m:r>
                      </m:sup>
                    </m:sSup>
                    <m:sSup>
                      <m:sSup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sSupPr>
                      <m:e>
                        <m:r>
                          <a:rPr lang="zh-CN" altLang="en-US" sz="28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、</m:t>
                        </m:r>
                        <m:r>
                          <a:rPr lang="en-US" altLang="zh-CN" sz="2800" b="1" i="0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𝐝</m:t>
                        </m:r>
                        <m:r>
                          <a:rPr lang="en-US" altLang="zh-CN" sz="2800" b="1" i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𝐦</m:t>
                        </m:r>
                      </m:e>
                      <m:sup>
                        <m:r>
                          <a:rPr lang="en-US" altLang="zh-CN" sz="28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𝟐</m:t>
                        </m:r>
                      </m:sup>
                    </m:sSup>
                    <m:sSup>
                      <m:sSup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sSupPr>
                      <m:e>
                        <m:r>
                          <a:rPr lang="zh-CN" altLang="en-US" sz="28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、</m:t>
                        </m:r>
                        <m:r>
                          <a:rPr lang="en-US" altLang="zh-CN" sz="2800" b="1" i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𝐦</m:t>
                        </m:r>
                      </m:e>
                      <m:sup>
                        <m:r>
                          <a:rPr lang="en-US" altLang="zh-CN" sz="28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zh-CN" altLang="en-US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2.</a:t>
                </a:r>
                <a:r>
                  <a:rPr lang="zh-CN" altLang="en-US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测量较小的物体面积用“平方厘米”作单位，测量稍大物体的面积用“平方分米”作单位，测量较大物体的面积用“平方米”作单位。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AutoShap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49861" y="2129897"/>
                <a:ext cx="9152235" cy="3489668"/>
              </a:xfrm>
              <a:prstGeom prst="roundRect">
                <a:avLst/>
              </a:prstGeom>
              <a:blipFill rotWithShape="1">
                <a:blip r:embed="rId2"/>
                <a:stretch>
                  <a:fillRect l="-106" t="-276" r="-103" b="-260"/>
                </a:stretch>
              </a:blip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35201" y="5586414"/>
            <a:ext cx="7947025" cy="768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350477">
            <a:off x="3303589" y="1249365"/>
            <a:ext cx="5848351" cy="401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3994299" y="2484262"/>
            <a:ext cx="4428828" cy="807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1" rIns="68580" bIns="34291">
            <a:spAutoFit/>
          </a:bodyPr>
          <a:lstStyle>
            <a:lvl1pPr>
              <a:defRPr>
                <a:solidFill>
                  <a:schemeClr val="tx1"/>
                </a:solidFill>
                <a:latin typeface="Franklin Gothic Medium" panose="020B060302010202020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Medium" panose="020B060302010202020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Medium" panose="020B060302010202020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Medium" panose="020B060302010202020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Medium" panose="020B060302010202020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anose="020B060302010202020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anose="020B060302010202020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anose="020B060302010202020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anose="020B060302010202020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“认识面积单位”</a:t>
            </a: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一节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7"/>
          <p:cNvGrpSpPr/>
          <p:nvPr/>
        </p:nvGrpSpPr>
        <p:grpSpPr bwMode="auto">
          <a:xfrm>
            <a:off x="4352927" y="5221599"/>
            <a:ext cx="4198646" cy="822325"/>
            <a:chOff x="5493845" y="716589"/>
            <a:chExt cx="1815921" cy="579549"/>
          </a:xfrm>
        </p:grpSpPr>
        <p:sp>
          <p:nvSpPr>
            <p:cNvPr id="15" name="矩形 14"/>
            <p:cNvSpPr/>
            <p:nvPr/>
          </p:nvSpPr>
          <p:spPr>
            <a:xfrm>
              <a:off x="5493845" y="716589"/>
              <a:ext cx="1815921" cy="579549"/>
            </a:xfrm>
            <a:prstGeom prst="rect">
              <a:avLst/>
            </a:prstGeom>
            <a:solidFill>
              <a:srgbClr val="FF6600"/>
            </a:solidFill>
            <a:ln>
              <a:solidFill>
                <a:srgbClr val="FF6600"/>
              </a:solidFill>
            </a:ln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latin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6" name="圆角矩形 46"/>
            <p:cNvSpPr/>
            <p:nvPr/>
          </p:nvSpPr>
          <p:spPr>
            <a:xfrm>
              <a:off x="5579063" y="755748"/>
              <a:ext cx="1631540" cy="498994"/>
            </a:xfrm>
            <a:prstGeom prst="roundRect">
              <a:avLst/>
            </a:prstGeom>
            <a:solidFill>
              <a:srgbClr val="0BF30B"/>
            </a:solidFill>
            <a:ln>
              <a:solidFill>
                <a:srgbClr val="0BF30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latin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sp>
        <p:nvSpPr>
          <p:cNvPr id="17" name="文本框 8"/>
          <p:cNvSpPr txBox="1">
            <a:spLocks noChangeArrowheads="1"/>
          </p:cNvSpPr>
          <p:nvPr/>
        </p:nvSpPr>
        <p:spPr bwMode="auto">
          <a:xfrm>
            <a:off x="4352926" y="5372961"/>
            <a:ext cx="40004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8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长方形和正方形的面积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880008" y="1786169"/>
            <a:ext cx="2226642" cy="2226642"/>
          </a:xfrm>
          <a:prstGeom prst="rect">
            <a:avLst/>
          </a:prstGeom>
          <a:solidFill>
            <a:srgbClr val="CCEDE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云形标注 31"/>
          <p:cNvSpPr/>
          <p:nvPr/>
        </p:nvSpPr>
        <p:spPr>
          <a:xfrm>
            <a:off x="7291017" y="4510926"/>
            <a:ext cx="2545490" cy="1606379"/>
          </a:xfrm>
          <a:prstGeom prst="cloudCallout">
            <a:avLst>
              <a:gd name="adj1" fmla="val 79777"/>
              <a:gd name="adj2" fmla="val 11936"/>
            </a:avLst>
          </a:prstGeom>
          <a:solidFill>
            <a:srgbClr val="C2E8B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zh-CN" altLang="en-US" sz="20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86864" y="1786169"/>
            <a:ext cx="1807369" cy="1807369"/>
          </a:xfrm>
          <a:prstGeom prst="rect">
            <a:avLst/>
          </a:prstGeom>
          <a:solidFill>
            <a:srgbClr val="CCEDE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云形标注 12"/>
          <p:cNvSpPr/>
          <p:nvPr/>
        </p:nvSpPr>
        <p:spPr>
          <a:xfrm>
            <a:off x="2178392" y="4510926"/>
            <a:ext cx="3153739" cy="1268627"/>
          </a:xfrm>
          <a:prstGeom prst="cloudCallout">
            <a:avLst>
              <a:gd name="adj1" fmla="val -58622"/>
              <a:gd name="adj2" fmla="val 43874"/>
            </a:avLst>
          </a:prstGeom>
          <a:solidFill>
            <a:srgbClr val="C2E8B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zh-CN" altLang="en-US" sz="20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19628" y="4837061"/>
            <a:ext cx="221687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个图形的面积大。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01557" y="5243856"/>
            <a:ext cx="881299" cy="11750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650466" y="5098671"/>
            <a:ext cx="716977" cy="1120685"/>
          </a:xfrm>
          <a:prstGeom prst="rect">
            <a:avLst/>
          </a:prstGeom>
        </p:spPr>
      </p:pic>
      <p:sp>
        <p:nvSpPr>
          <p:cNvPr id="12" name="圆角矩形标注 11"/>
          <p:cNvSpPr/>
          <p:nvPr/>
        </p:nvSpPr>
        <p:spPr>
          <a:xfrm>
            <a:off x="1922753" y="735902"/>
            <a:ext cx="8735415" cy="552152"/>
          </a:xfrm>
          <a:prstGeom prst="wedgeRoundRectCallout">
            <a:avLst>
              <a:gd name="adj1" fmla="val -55629"/>
              <a:gd name="adj2" fmla="val 43553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下面哪个图形的面积大，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你是用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什么方法进行比较的？</a:t>
            </a:r>
            <a:endParaRPr lang="en-US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425216" y="4621617"/>
            <a:ext cx="30040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可以用观察法也可以用重叠法。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3.7037E-7 L 0.29479 -0.00069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40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9" grpId="0" animBg="1"/>
      <p:bldP spid="13" grpId="0" animBg="1"/>
      <p:bldP spid="14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云形标注 31"/>
          <p:cNvSpPr/>
          <p:nvPr/>
        </p:nvSpPr>
        <p:spPr>
          <a:xfrm>
            <a:off x="7889399" y="4387231"/>
            <a:ext cx="2545490" cy="1606379"/>
          </a:xfrm>
          <a:prstGeom prst="cloudCallout">
            <a:avLst>
              <a:gd name="adj1" fmla="val 59305"/>
              <a:gd name="adj2" fmla="val 38867"/>
            </a:avLst>
          </a:prstGeom>
          <a:solidFill>
            <a:srgbClr val="C2E8B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zh-CN" altLang="en-US" sz="20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235387" y="4497922"/>
            <a:ext cx="219950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用数方格的方法进行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比较。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云形标注 12"/>
          <p:cNvSpPr/>
          <p:nvPr/>
        </p:nvSpPr>
        <p:spPr>
          <a:xfrm>
            <a:off x="1861240" y="4470364"/>
            <a:ext cx="2327068" cy="1268627"/>
          </a:xfrm>
          <a:prstGeom prst="cloudCallout">
            <a:avLst>
              <a:gd name="adj1" fmla="val -54257"/>
              <a:gd name="adj2" fmla="val 57049"/>
            </a:avLst>
          </a:prstGeom>
          <a:solidFill>
            <a:srgbClr val="C2E8B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zh-CN" altLang="en-US" sz="20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037330" y="4627623"/>
            <a:ext cx="221687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个图形的面积大。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685630" y="5486206"/>
            <a:ext cx="818079" cy="109077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07978" y="5581730"/>
            <a:ext cx="707274" cy="943032"/>
          </a:xfrm>
          <a:prstGeom prst="rect">
            <a:avLst/>
          </a:prstGeom>
        </p:spPr>
      </p:pic>
      <p:sp>
        <p:nvSpPr>
          <p:cNvPr id="66" name="圆角矩形标注 65"/>
          <p:cNvSpPr/>
          <p:nvPr/>
        </p:nvSpPr>
        <p:spPr>
          <a:xfrm>
            <a:off x="1922753" y="735902"/>
            <a:ext cx="8735415" cy="552152"/>
          </a:xfrm>
          <a:prstGeom prst="wedgeRoundRectCallout">
            <a:avLst>
              <a:gd name="adj1" fmla="val -55629"/>
              <a:gd name="adj2" fmla="val 43553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下面哪个图形的面积大，你时用什么方法进行比较的？</a:t>
            </a:r>
            <a:endParaRPr lang="en-US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475359" y="1735525"/>
            <a:ext cx="2300855" cy="2314925"/>
          </a:xfrm>
          <a:prstGeom prst="rect">
            <a:avLst/>
          </a:prstGeom>
        </p:spPr>
      </p:pic>
      <p:cxnSp>
        <p:nvCxnSpPr>
          <p:cNvPr id="68" name="直接连接符 67"/>
          <p:cNvCxnSpPr/>
          <p:nvPr/>
        </p:nvCxnSpPr>
        <p:spPr>
          <a:xfrm>
            <a:off x="6507053" y="2143645"/>
            <a:ext cx="2215878" cy="1495"/>
          </a:xfrm>
          <a:prstGeom prst="line">
            <a:avLst/>
          </a:prstGeom>
          <a:ln w="952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6511169" y="2515718"/>
            <a:ext cx="2215878" cy="1495"/>
          </a:xfrm>
          <a:prstGeom prst="line">
            <a:avLst/>
          </a:prstGeom>
          <a:ln w="952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6500753" y="2893401"/>
            <a:ext cx="2215878" cy="1495"/>
          </a:xfrm>
          <a:prstGeom prst="line">
            <a:avLst/>
          </a:prstGeom>
          <a:ln w="952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6501031" y="3268246"/>
            <a:ext cx="2215878" cy="1495"/>
          </a:xfrm>
          <a:prstGeom prst="line">
            <a:avLst/>
          </a:prstGeom>
          <a:ln w="952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6490705" y="3635985"/>
            <a:ext cx="2215878" cy="1495"/>
          </a:xfrm>
          <a:prstGeom prst="line">
            <a:avLst/>
          </a:prstGeom>
          <a:ln w="952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rot="5400000">
            <a:off x="6140469" y="2876779"/>
            <a:ext cx="2215878" cy="1495"/>
          </a:xfrm>
          <a:prstGeom prst="line">
            <a:avLst/>
          </a:prstGeom>
          <a:ln w="952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rot="5400000">
            <a:off x="5774573" y="2874599"/>
            <a:ext cx="2215878" cy="1495"/>
          </a:xfrm>
          <a:prstGeom prst="line">
            <a:avLst/>
          </a:prstGeom>
          <a:ln w="952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rot="5400000">
            <a:off x="6507800" y="2876779"/>
            <a:ext cx="2215878" cy="1495"/>
          </a:xfrm>
          <a:prstGeom prst="line">
            <a:avLst/>
          </a:prstGeom>
          <a:ln w="952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rot="5400000">
            <a:off x="6875255" y="2876780"/>
            <a:ext cx="2215878" cy="1495"/>
          </a:xfrm>
          <a:prstGeom prst="line">
            <a:avLst/>
          </a:prstGeom>
          <a:ln w="952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rot="5400000">
            <a:off x="7239540" y="2874196"/>
            <a:ext cx="2215878" cy="1495"/>
          </a:xfrm>
          <a:prstGeom prst="line">
            <a:avLst/>
          </a:prstGeom>
          <a:ln w="952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文本框 77"/>
          <p:cNvSpPr txBox="1"/>
          <p:nvPr/>
        </p:nvSpPr>
        <p:spPr>
          <a:xfrm>
            <a:off x="6909061" y="2565280"/>
            <a:ext cx="153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9" name="图片 11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847778" y="2006997"/>
            <a:ext cx="1932348" cy="1933356"/>
          </a:xfrm>
          <a:prstGeom prst="rect">
            <a:avLst/>
          </a:prstGeom>
        </p:spPr>
      </p:pic>
      <p:cxnSp>
        <p:nvCxnSpPr>
          <p:cNvPr id="121" name="直接连接符 120"/>
          <p:cNvCxnSpPr/>
          <p:nvPr/>
        </p:nvCxnSpPr>
        <p:spPr>
          <a:xfrm flipV="1">
            <a:off x="2883874" y="2403639"/>
            <a:ext cx="1837173" cy="1982"/>
          </a:xfrm>
          <a:prstGeom prst="line">
            <a:avLst/>
          </a:prstGeom>
          <a:ln w="952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/>
          <p:nvPr/>
        </p:nvCxnSpPr>
        <p:spPr>
          <a:xfrm>
            <a:off x="2873458" y="2783304"/>
            <a:ext cx="1847589" cy="1803"/>
          </a:xfrm>
          <a:prstGeom prst="line">
            <a:avLst/>
          </a:prstGeom>
          <a:ln w="952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>
            <a:off x="2873736" y="3158149"/>
            <a:ext cx="1847311" cy="2816"/>
          </a:xfrm>
          <a:prstGeom prst="line">
            <a:avLst/>
          </a:prstGeom>
          <a:ln w="952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/>
          <p:nvPr/>
        </p:nvCxnSpPr>
        <p:spPr>
          <a:xfrm>
            <a:off x="2863410" y="3525888"/>
            <a:ext cx="1857637" cy="8129"/>
          </a:xfrm>
          <a:prstGeom prst="line">
            <a:avLst/>
          </a:prstGeom>
          <a:ln w="952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/>
          <p:nvPr/>
        </p:nvCxnSpPr>
        <p:spPr>
          <a:xfrm>
            <a:off x="3618995" y="2033397"/>
            <a:ext cx="1371" cy="1841972"/>
          </a:xfrm>
          <a:prstGeom prst="line">
            <a:avLst/>
          </a:prstGeom>
          <a:ln w="952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连接符 125"/>
          <p:cNvCxnSpPr/>
          <p:nvPr/>
        </p:nvCxnSpPr>
        <p:spPr>
          <a:xfrm>
            <a:off x="3254470" y="2033397"/>
            <a:ext cx="0" cy="1839792"/>
          </a:xfrm>
          <a:prstGeom prst="line">
            <a:avLst/>
          </a:prstGeom>
          <a:ln w="952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/>
        </p:nvCxnSpPr>
        <p:spPr>
          <a:xfrm>
            <a:off x="3984890" y="2033397"/>
            <a:ext cx="2807" cy="1841972"/>
          </a:xfrm>
          <a:prstGeom prst="line">
            <a:avLst/>
          </a:prstGeom>
          <a:ln w="952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直接连接符 127"/>
          <p:cNvCxnSpPr/>
          <p:nvPr/>
        </p:nvCxnSpPr>
        <p:spPr>
          <a:xfrm>
            <a:off x="4353716" y="2033395"/>
            <a:ext cx="1436" cy="1841975"/>
          </a:xfrm>
          <a:prstGeom prst="line">
            <a:avLst/>
          </a:prstGeom>
          <a:ln w="952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/>
          <p:cNvCxnSpPr/>
          <p:nvPr/>
        </p:nvCxnSpPr>
        <p:spPr>
          <a:xfrm>
            <a:off x="4721047" y="2006999"/>
            <a:ext cx="0" cy="1866190"/>
          </a:xfrm>
          <a:prstGeom prst="line">
            <a:avLst/>
          </a:prstGeom>
          <a:ln w="952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文本框 129"/>
          <p:cNvSpPr txBox="1"/>
          <p:nvPr/>
        </p:nvSpPr>
        <p:spPr>
          <a:xfrm>
            <a:off x="3127513" y="2702893"/>
            <a:ext cx="153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13" grpId="0" animBg="1"/>
      <p:bldP spid="14" grpId="0"/>
      <p:bldP spid="78" grpId="0"/>
      <p:bldP spid="1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133056" y="2220919"/>
            <a:ext cx="1659958" cy="1021924"/>
          </a:xfrm>
          <a:prstGeom prst="rect">
            <a:avLst/>
          </a:prstGeom>
          <a:solidFill>
            <a:srgbClr val="EBE71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云形标注 26"/>
          <p:cNvSpPr/>
          <p:nvPr/>
        </p:nvSpPr>
        <p:spPr>
          <a:xfrm>
            <a:off x="1948277" y="4440878"/>
            <a:ext cx="3431309" cy="1573050"/>
          </a:xfrm>
          <a:prstGeom prst="cloudCallout">
            <a:avLst>
              <a:gd name="adj1" fmla="val -62063"/>
              <a:gd name="adj2" fmla="val 36498"/>
            </a:avLst>
          </a:prstGeom>
          <a:solidFill>
            <a:srgbClr val="C2E8B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zh-CN" altLang="en-US" sz="2000" b="1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658168" y="5537984"/>
            <a:ext cx="800022" cy="1066696"/>
          </a:xfrm>
          <a:prstGeom prst="rect">
            <a:avLst/>
          </a:prstGeom>
        </p:spPr>
      </p:pic>
      <p:sp>
        <p:nvSpPr>
          <p:cNvPr id="23" name="云形标注 22"/>
          <p:cNvSpPr/>
          <p:nvPr/>
        </p:nvSpPr>
        <p:spPr>
          <a:xfrm>
            <a:off x="7785420" y="4434797"/>
            <a:ext cx="3006857" cy="1252266"/>
          </a:xfrm>
          <a:prstGeom prst="cloudCallout">
            <a:avLst>
              <a:gd name="adj1" fmla="val 44370"/>
              <a:gd name="adj2" fmla="val 62449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zh-CN" altLang="en-US" sz="20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073308" y="4583877"/>
            <a:ext cx="27189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那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就需要统一的面积单位。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46360" y="3594525"/>
            <a:ext cx="29231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由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个圆形组成。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230429" y="3594525"/>
            <a:ext cx="30890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由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个正方形组成。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70165" y="5425394"/>
            <a:ext cx="794586" cy="1059448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2299392" y="4534905"/>
            <a:ext cx="271896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这两个图形选用的面积单位不同，无法进行比较。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1922753" y="735902"/>
            <a:ext cx="8735415" cy="552152"/>
          </a:xfrm>
          <a:prstGeom prst="wedgeRoundRectCallout">
            <a:avLst>
              <a:gd name="adj1" fmla="val -55629"/>
              <a:gd name="adj2" fmla="val 43553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下面哪个图形的面积大，你时用什么方法进行比较的？</a:t>
            </a:r>
            <a:endParaRPr lang="en-US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5" name="流程图: 联系 4"/>
          <p:cNvSpPr/>
          <p:nvPr/>
        </p:nvSpPr>
        <p:spPr>
          <a:xfrm>
            <a:off x="3133055" y="2224296"/>
            <a:ext cx="334045" cy="334045"/>
          </a:xfrm>
          <a:prstGeom prst="flowChartConnector">
            <a:avLst/>
          </a:prstGeom>
          <a:solidFill>
            <a:srgbClr val="CC00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流程图: 联系 15"/>
          <p:cNvSpPr/>
          <p:nvPr/>
        </p:nvSpPr>
        <p:spPr>
          <a:xfrm>
            <a:off x="3463925" y="2224296"/>
            <a:ext cx="334045" cy="334045"/>
          </a:xfrm>
          <a:prstGeom prst="flowChartConnector">
            <a:avLst/>
          </a:prstGeom>
          <a:solidFill>
            <a:srgbClr val="CC00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流程图: 联系 17"/>
          <p:cNvSpPr/>
          <p:nvPr/>
        </p:nvSpPr>
        <p:spPr>
          <a:xfrm>
            <a:off x="3797599" y="2234006"/>
            <a:ext cx="334045" cy="334045"/>
          </a:xfrm>
          <a:prstGeom prst="flowChartConnector">
            <a:avLst/>
          </a:prstGeom>
          <a:solidFill>
            <a:srgbClr val="CC00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流程图: 联系 18"/>
          <p:cNvSpPr/>
          <p:nvPr/>
        </p:nvSpPr>
        <p:spPr>
          <a:xfrm>
            <a:off x="4128469" y="2234006"/>
            <a:ext cx="334045" cy="334045"/>
          </a:xfrm>
          <a:prstGeom prst="flowChartConnector">
            <a:avLst/>
          </a:prstGeom>
          <a:solidFill>
            <a:srgbClr val="CC00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流程图: 联系 19"/>
          <p:cNvSpPr/>
          <p:nvPr/>
        </p:nvSpPr>
        <p:spPr>
          <a:xfrm>
            <a:off x="4462143" y="2234005"/>
            <a:ext cx="334045" cy="334045"/>
          </a:xfrm>
          <a:prstGeom prst="flowChartConnector">
            <a:avLst/>
          </a:prstGeom>
          <a:solidFill>
            <a:srgbClr val="CC00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联系 20"/>
          <p:cNvSpPr/>
          <p:nvPr/>
        </p:nvSpPr>
        <p:spPr>
          <a:xfrm>
            <a:off x="3136601" y="2557739"/>
            <a:ext cx="334045" cy="334045"/>
          </a:xfrm>
          <a:prstGeom prst="flowChartConnector">
            <a:avLst/>
          </a:prstGeom>
          <a:solidFill>
            <a:srgbClr val="CC00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流程图: 联系 24"/>
          <p:cNvSpPr/>
          <p:nvPr/>
        </p:nvSpPr>
        <p:spPr>
          <a:xfrm>
            <a:off x="3467471" y="2557739"/>
            <a:ext cx="334045" cy="334045"/>
          </a:xfrm>
          <a:prstGeom prst="flowChartConnector">
            <a:avLst/>
          </a:prstGeom>
          <a:solidFill>
            <a:srgbClr val="CC00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流程图: 联系 27"/>
          <p:cNvSpPr/>
          <p:nvPr/>
        </p:nvSpPr>
        <p:spPr>
          <a:xfrm>
            <a:off x="3801145" y="2567449"/>
            <a:ext cx="334045" cy="334045"/>
          </a:xfrm>
          <a:prstGeom prst="flowChartConnector">
            <a:avLst/>
          </a:prstGeom>
          <a:solidFill>
            <a:srgbClr val="CC00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流程图: 联系 28"/>
          <p:cNvSpPr/>
          <p:nvPr/>
        </p:nvSpPr>
        <p:spPr>
          <a:xfrm>
            <a:off x="4132015" y="2567449"/>
            <a:ext cx="334045" cy="334045"/>
          </a:xfrm>
          <a:prstGeom prst="flowChartConnector">
            <a:avLst/>
          </a:prstGeom>
          <a:solidFill>
            <a:srgbClr val="CC00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流程图: 联系 29"/>
          <p:cNvSpPr/>
          <p:nvPr/>
        </p:nvSpPr>
        <p:spPr>
          <a:xfrm>
            <a:off x="4462514" y="2567448"/>
            <a:ext cx="334045" cy="334045"/>
          </a:xfrm>
          <a:prstGeom prst="flowChartConnector">
            <a:avLst/>
          </a:prstGeom>
          <a:solidFill>
            <a:srgbClr val="CC00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流程图: 联系 30"/>
          <p:cNvSpPr/>
          <p:nvPr/>
        </p:nvSpPr>
        <p:spPr>
          <a:xfrm>
            <a:off x="3136230" y="2888777"/>
            <a:ext cx="334045" cy="334045"/>
          </a:xfrm>
          <a:prstGeom prst="flowChartConnector">
            <a:avLst/>
          </a:prstGeom>
          <a:solidFill>
            <a:srgbClr val="CC00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流程图: 联系 31"/>
          <p:cNvSpPr/>
          <p:nvPr/>
        </p:nvSpPr>
        <p:spPr>
          <a:xfrm>
            <a:off x="3463925" y="2888777"/>
            <a:ext cx="334045" cy="334045"/>
          </a:xfrm>
          <a:prstGeom prst="flowChartConnector">
            <a:avLst/>
          </a:prstGeom>
          <a:solidFill>
            <a:srgbClr val="CC00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流程图: 联系 32"/>
          <p:cNvSpPr/>
          <p:nvPr/>
        </p:nvSpPr>
        <p:spPr>
          <a:xfrm>
            <a:off x="3797599" y="2898487"/>
            <a:ext cx="334045" cy="334045"/>
          </a:xfrm>
          <a:prstGeom prst="flowChartConnector">
            <a:avLst/>
          </a:prstGeom>
          <a:solidFill>
            <a:srgbClr val="CC00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流程图: 联系 33"/>
          <p:cNvSpPr/>
          <p:nvPr/>
        </p:nvSpPr>
        <p:spPr>
          <a:xfrm>
            <a:off x="4125294" y="2898487"/>
            <a:ext cx="334045" cy="334045"/>
          </a:xfrm>
          <a:prstGeom prst="flowChartConnector">
            <a:avLst/>
          </a:prstGeom>
          <a:solidFill>
            <a:srgbClr val="CC00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流程图: 联系 34"/>
          <p:cNvSpPr/>
          <p:nvPr/>
        </p:nvSpPr>
        <p:spPr>
          <a:xfrm>
            <a:off x="4458968" y="2898486"/>
            <a:ext cx="334045" cy="334045"/>
          </a:xfrm>
          <a:prstGeom prst="flowChartConnector">
            <a:avLst/>
          </a:prstGeom>
          <a:solidFill>
            <a:srgbClr val="CC00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6790206" y="2214771"/>
            <a:ext cx="1700343" cy="1030525"/>
            <a:chOff x="6790206" y="2214771"/>
            <a:chExt cx="1700343" cy="1030525"/>
          </a:xfrm>
        </p:grpSpPr>
        <p:grpSp>
          <p:nvGrpSpPr>
            <p:cNvPr id="13" name="组合 12"/>
            <p:cNvGrpSpPr/>
            <p:nvPr/>
          </p:nvGrpSpPr>
          <p:grpSpPr>
            <a:xfrm>
              <a:off x="6791694" y="2214771"/>
              <a:ext cx="1698855" cy="1030525"/>
              <a:chOff x="6645707" y="2257353"/>
              <a:chExt cx="1698855" cy="1030525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6645707" y="2259806"/>
                <a:ext cx="1698855" cy="1028072"/>
              </a:xfrm>
              <a:prstGeom prst="rect">
                <a:avLst/>
              </a:prstGeom>
              <a:solidFill>
                <a:srgbClr val="EBE713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>
                <a:off x="6987704" y="2257353"/>
                <a:ext cx="1018707" cy="1030525"/>
                <a:chOff x="6987704" y="2257353"/>
                <a:chExt cx="1018707" cy="1030525"/>
              </a:xfrm>
            </p:grpSpPr>
            <p:cxnSp>
              <p:nvCxnSpPr>
                <p:cNvPr id="9" name="直接连接符 8"/>
                <p:cNvCxnSpPr/>
                <p:nvPr/>
              </p:nvCxnSpPr>
              <p:spPr>
                <a:xfrm>
                  <a:off x="6987704" y="2259806"/>
                  <a:ext cx="1493" cy="1028072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36"/>
                <p:cNvCxnSpPr/>
                <p:nvPr/>
              </p:nvCxnSpPr>
              <p:spPr>
                <a:xfrm>
                  <a:off x="7317773" y="2259806"/>
                  <a:ext cx="1493" cy="1028072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37"/>
                <p:cNvCxnSpPr/>
                <p:nvPr/>
              </p:nvCxnSpPr>
              <p:spPr>
                <a:xfrm>
                  <a:off x="7668261" y="2259806"/>
                  <a:ext cx="1493" cy="1028072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/>
                <p:cNvCxnSpPr/>
                <p:nvPr/>
              </p:nvCxnSpPr>
              <p:spPr>
                <a:xfrm>
                  <a:off x="8004918" y="2257353"/>
                  <a:ext cx="1493" cy="1028072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40" name="直接连接符 39"/>
            <p:cNvCxnSpPr/>
            <p:nvPr/>
          </p:nvCxnSpPr>
          <p:spPr>
            <a:xfrm>
              <a:off x="6790206" y="2551733"/>
              <a:ext cx="1697356" cy="600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792444" y="2891282"/>
              <a:ext cx="1697356" cy="600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3" grpId="0" animBg="1"/>
      <p:bldP spid="24" grpId="0"/>
      <p:bldP spid="15" grpId="0"/>
      <p:bldP spid="22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68944" y="2339263"/>
            <a:ext cx="8081820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测量和计算面积要用面积单位。常用的面积单位有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平方厘米、平方分米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平方米。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/>
              <p:cNvSpPr txBox="1"/>
              <p:nvPr/>
            </p:nvSpPr>
            <p:spPr>
              <a:xfrm>
                <a:off x="1464576" y="1513967"/>
                <a:ext cx="8810392" cy="15863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32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sz="32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32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）边长是</a:t>
                </a:r>
                <a:r>
                  <a:rPr lang="en-US" altLang="zh-CN" sz="32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32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厘米的正方形，面积是</a:t>
                </a:r>
                <a:r>
                  <a:rPr lang="en-US" altLang="zh-CN" sz="32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32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平方厘米，</a:t>
                </a:r>
                <a:r>
                  <a:rPr lang="zh-CN" altLang="en-US" sz="32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平方厘米</a:t>
                </a:r>
                <a:r>
                  <a:rPr lang="zh-CN" altLang="en-US" sz="32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用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sSupPr>
                      <m:e>
                        <m:r>
                          <a:rPr lang="en-US" altLang="zh-CN" sz="3200" b="1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𝐜𝐦</m:t>
                        </m:r>
                      </m:e>
                      <m:sup>
                        <m:r>
                          <a:rPr lang="en-US" altLang="zh-CN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𝟐</m:t>
                        </m:r>
                      </m:sup>
                    </m:sSup>
                    <m:r>
                      <a:rPr lang="zh-CN" altLang="en-US" sz="32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表示。</m:t>
                    </m:r>
                  </m:oMath>
                </a14:m>
                <a:endParaRPr lang="zh-CN" altLang="en-US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9" name="文本框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4576" y="1513967"/>
                <a:ext cx="8810392" cy="1586396"/>
              </a:xfrm>
              <a:prstGeom prst="rect">
                <a:avLst/>
              </a:prstGeom>
              <a:blipFill rotWithShape="1">
                <a:blip r:embed="rId1"/>
                <a:stretch>
                  <a:fillRect l="-3" t="-8" r="-706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矩形 10"/>
          <p:cNvSpPr/>
          <p:nvPr/>
        </p:nvSpPr>
        <p:spPr>
          <a:xfrm>
            <a:off x="1640984" y="786539"/>
            <a:ext cx="3057247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认识面积单位。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64684" y="798386"/>
          <a:ext cx="876300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BMP 图像" r:id="rId2" imgW="876300" imgH="885825" progId="Paint.Picture">
                  <p:embed/>
                </p:oleObj>
              </mc:Choice>
              <mc:Fallback>
                <p:oleObj name="BMP 图像" r:id="rId2" imgW="876300" imgH="885825" progId="Paint.Picture">
                  <p:embed/>
                  <p:pic>
                    <p:nvPicPr>
                      <p:cNvPr id="0" name="图片 103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64684" y="798386"/>
                        <a:ext cx="876300" cy="885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5299845" y="3815944"/>
            <a:ext cx="1094874" cy="110690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56457" y="4686759"/>
            <a:ext cx="805029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1cm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5156985" y="3945529"/>
                <a:ext cx="1403974" cy="8477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zh-CN" sz="3200" b="1" i="1" dirty="0" smtClean="0">
                              <a:latin typeface="Cambria Math" panose="02040503050406030204"/>
                              <a:ea typeface="楷体" panose="02010609060101010101" pitchFamily="49" charset="-122"/>
                              <a:cs typeface="Times New Roman" panose="02020603050405020304" pitchFamily="18" charset="0"/>
                              <a:sym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altLang="zh-CN" sz="3200" b="1" i="0" dirty="0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  <a:sym typeface="Arial" panose="020B0604020202020204" pitchFamily="34" charset="0"/>
                            </a:rPr>
                            <m:t>𝟏𝐜𝐦</m:t>
                          </m:r>
                        </m:e>
                        <m:sup>
                          <m:r>
                            <a:rPr lang="en-US" altLang="zh-CN" sz="3200" b="1" i="1" dirty="0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  <a:sym typeface="Arial" panose="020B0604020202020204" pitchFamily="34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6985" y="3945529"/>
                <a:ext cx="1403974" cy="847733"/>
              </a:xfrm>
              <a:prstGeom prst="rect">
                <a:avLst/>
              </a:prstGeom>
              <a:blipFill rotWithShape="1">
                <a:blip r:embed="rId4"/>
                <a:stretch>
                  <a:fillRect l="-11" t="-32" r="10"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" grpId="0" animBg="1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1132287" y="878959"/>
            <a:ext cx="10405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说一说：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生活中哪些物体表面的面积大约是</a:t>
            </a:r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平方厘米？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57578" y="4243149"/>
            <a:ext cx="1765261" cy="1318542"/>
          </a:xfrm>
          <a:prstGeom prst="rect">
            <a:avLst/>
          </a:prstGeom>
        </p:spPr>
      </p:pic>
      <p:sp>
        <p:nvSpPr>
          <p:cNvPr id="13" name="云形标注 12"/>
          <p:cNvSpPr/>
          <p:nvPr/>
        </p:nvSpPr>
        <p:spPr>
          <a:xfrm>
            <a:off x="1829893" y="2177142"/>
            <a:ext cx="4679062" cy="1305472"/>
          </a:xfrm>
          <a:prstGeom prst="cloudCallout">
            <a:avLst>
              <a:gd name="adj1" fmla="val -53627"/>
              <a:gd name="adj2" fmla="val 47258"/>
            </a:avLst>
          </a:prstGeom>
          <a:solidFill>
            <a:srgbClr val="C2E8B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zh-CN" altLang="en-US" sz="20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334266" y="2284054"/>
            <a:ext cx="38207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有的电话机按键表面的面积大约是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平方厘米。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云形标注 14"/>
          <p:cNvSpPr/>
          <p:nvPr/>
        </p:nvSpPr>
        <p:spPr>
          <a:xfrm>
            <a:off x="6862916" y="2320016"/>
            <a:ext cx="2764648" cy="1704417"/>
          </a:xfrm>
          <a:prstGeom prst="cloudCallout">
            <a:avLst>
              <a:gd name="adj1" fmla="val 65542"/>
              <a:gd name="adj2" fmla="val 51762"/>
            </a:avLst>
          </a:prstGeom>
          <a:solidFill>
            <a:srgbClr val="C2E8B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zh-CN" altLang="en-US" sz="20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158938" y="2445108"/>
            <a:ext cx="24686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我大拇指指甲的面积大约是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平方厘米。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24623" y="3238161"/>
            <a:ext cx="951309" cy="12666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199678" y="3830103"/>
            <a:ext cx="909275" cy="12218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DE7"/>
              </a:clrFrom>
              <a:clrTo>
                <a:srgbClr val="FFFDE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07561" y="4662496"/>
            <a:ext cx="1630455" cy="1225171"/>
          </a:xfrm>
          <a:prstGeom prst="rect">
            <a:avLst/>
          </a:prstGeom>
        </p:spPr>
      </p:pic>
      <p:sp>
        <p:nvSpPr>
          <p:cNvPr id="9" name="流程图: 联系 8"/>
          <p:cNvSpPr/>
          <p:nvPr/>
        </p:nvSpPr>
        <p:spPr>
          <a:xfrm>
            <a:off x="7740630" y="4122829"/>
            <a:ext cx="1977967" cy="1977967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5" grpId="0" animBg="1"/>
      <p:bldP spid="16" grpId="0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80871" y="2942963"/>
            <a:ext cx="2549237" cy="2549237"/>
          </a:xfrm>
          <a:prstGeom prst="rect">
            <a:avLst/>
          </a:prstGeom>
          <a:solidFill>
            <a:srgbClr val="CCEEFB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/>
              <p:cNvSpPr txBox="1"/>
              <p:nvPr/>
            </p:nvSpPr>
            <p:spPr>
              <a:xfrm>
                <a:off x="5164361" y="4019504"/>
                <a:ext cx="1314674" cy="5959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sSupPr>
                      <m:e>
                        <m:r>
                          <a:rPr lang="en-US" altLang="zh-CN" sz="3200" b="1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𝐝𝐦</m:t>
                        </m:r>
                      </m:e>
                      <m:sup>
                        <m:r>
                          <a:rPr lang="en-US" altLang="zh-CN" sz="32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𝟐</m:t>
                        </m:r>
                      </m:sup>
                    </m:sSup>
                  </m:oMath>
                </a14:m>
                <a:endPara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" name="文本框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4361" y="4019504"/>
                <a:ext cx="1314674" cy="595932"/>
              </a:xfrm>
              <a:prstGeom prst="rect">
                <a:avLst/>
              </a:prstGeom>
              <a:blipFill rotWithShape="1">
                <a:blip r:embed="rId1"/>
                <a:stretch>
                  <a:fillRect l="-41" t="-99" r="10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/>
              <p:cNvSpPr txBox="1"/>
              <p:nvPr/>
            </p:nvSpPr>
            <p:spPr>
              <a:xfrm>
                <a:off x="1370061" y="935462"/>
                <a:ext cx="9111125" cy="15863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32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sz="32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en-US" sz="32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）边长是</a:t>
                </a:r>
                <a:r>
                  <a:rPr lang="en-US" altLang="zh-CN" sz="32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32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分米的正方形，面积是</a:t>
                </a:r>
                <a:r>
                  <a:rPr lang="en-US" altLang="zh-CN" sz="32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32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平方分米，</a:t>
                </a:r>
                <a:r>
                  <a:rPr lang="zh-CN" altLang="en-US" sz="32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平方分米</a:t>
                </a:r>
                <a:r>
                  <a:rPr lang="zh-CN" altLang="en-US" sz="32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用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sSupPr>
                      <m:e>
                        <m:r>
                          <a:rPr lang="en-US" altLang="zh-CN" sz="32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𝐝𝐦</m:t>
                        </m:r>
                      </m:e>
                      <m:sup>
                        <m:r>
                          <a:rPr lang="en-US" altLang="zh-CN" sz="32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𝟐</m:t>
                        </m:r>
                      </m:sup>
                    </m:sSup>
                    <m:r>
                      <a:rPr lang="zh-CN" altLang="en-US" sz="32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表示。</m:t>
                    </m:r>
                  </m:oMath>
                </a14:m>
                <a:endParaRPr lang="zh-CN" altLang="en-US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9" name="文本框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0061" y="935462"/>
                <a:ext cx="9111125" cy="1586396"/>
              </a:xfrm>
              <a:prstGeom prst="rect">
                <a:avLst/>
              </a:prstGeom>
              <a:blipFill rotWithShape="1">
                <a:blip r:embed="rId2"/>
                <a:stretch>
                  <a:fillRect l="-4" t="-7" r="6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5341342" y="5569141"/>
            <a:ext cx="9813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1dm</a:t>
            </a:r>
            <a:endParaRPr lang="zh-CN" altLang="en-US" sz="3200" b="1" dirty="0">
              <a:latin typeface="Cambria Math" panose="020405030504060302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/>
      <p:bldP spid="19" grpId="0"/>
      <p:bldP spid="6" grpId="0"/>
    </p:bldLst>
  </p:timing>
</p:sld>
</file>

<file path=ppt/tags/tag1.xml><?xml version="1.0" encoding="utf-8"?>
<p:tagLst xmlns:p="http://schemas.openxmlformats.org/presentationml/2006/main">
  <p:tag name="KSO_WM_DOC_GUID" val="{e0cd8bff-267c-4353-a0f3-c36f34888161}"/>
  <p:tag name="KSO_WPP_MARK_KEY" val="c738a49c-ea06-498a-be58-be5a6fbd32c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1839</Words>
  <Application>WPS 演示</Application>
  <PresentationFormat>自定义</PresentationFormat>
  <Paragraphs>214</Paragraphs>
  <Slides>21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7" baseType="lpstr">
      <vt:lpstr>Arial</vt:lpstr>
      <vt:lpstr>宋体</vt:lpstr>
      <vt:lpstr>Wingdings</vt:lpstr>
      <vt:lpstr>楷体</vt:lpstr>
      <vt:lpstr>微软雅黑</vt:lpstr>
      <vt:lpstr>Times New Roman</vt:lpstr>
      <vt:lpstr>Times New Roman</vt:lpstr>
      <vt:lpstr>Cambria Math</vt:lpstr>
      <vt:lpstr>Cambria Math</vt:lpstr>
      <vt:lpstr>Franklin Gothic Medium</vt:lpstr>
      <vt:lpstr>Arial Unicode MS</vt:lpstr>
      <vt:lpstr>Calibri</vt:lpstr>
      <vt:lpstr>Courier New</vt:lpstr>
      <vt:lpstr>Arial</vt:lpstr>
      <vt:lpstr>第一PPT模板网-WWW.1PPT.COM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588</cp:revision>
  <dcterms:created xsi:type="dcterms:W3CDTF">2017-08-03T09:01:00Z</dcterms:created>
  <dcterms:modified xsi:type="dcterms:W3CDTF">2023-02-05T09:10:09Z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04850EA607A249EA86559240D8658ACC</vt:lpwstr>
  </property>
</Properties>
</file>